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7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B7B01-43D9-4FB3-A848-B4DB9F625BF4}" v="17" dt="2020-03-03T00:14:42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65273" autoAdjust="0"/>
  </p:normalViewPr>
  <p:slideViewPr>
    <p:cSldViewPr>
      <p:cViewPr varScale="1">
        <p:scale>
          <a:sx n="73" d="100"/>
          <a:sy n="73" d="100"/>
        </p:scale>
        <p:origin x="1980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ublette" userId="43621dc39c97f21d" providerId="LiveId" clId="{2D8B7B01-43D9-4FB3-A848-B4DB9F625BF4}"/>
    <pc:docChg chg="undo custSel addSld delSld modSld">
      <pc:chgData name="Tim Sublette" userId="43621dc39c97f21d" providerId="LiveId" clId="{2D8B7B01-43D9-4FB3-A848-B4DB9F625BF4}" dt="2020-03-03T20:29:30.404" v="2707" actId="20577"/>
      <pc:docMkLst>
        <pc:docMk/>
      </pc:docMkLst>
      <pc:sldChg chg="modSp">
        <pc:chgData name="Tim Sublette" userId="43621dc39c97f21d" providerId="LiveId" clId="{2D8B7B01-43D9-4FB3-A848-B4DB9F625BF4}" dt="2020-03-03T00:16:19.769" v="994" actId="20577"/>
        <pc:sldMkLst>
          <pc:docMk/>
          <pc:sldMk cId="3042826300" sldId="265"/>
        </pc:sldMkLst>
        <pc:spChg chg="mod">
          <ac:chgData name="Tim Sublette" userId="43621dc39c97f21d" providerId="LiveId" clId="{2D8B7B01-43D9-4FB3-A848-B4DB9F625BF4}" dt="2020-03-03T00:16:19.769" v="994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del">
        <pc:chgData name="Tim Sublette" userId="43621dc39c97f21d" providerId="LiveId" clId="{2D8B7B01-43D9-4FB3-A848-B4DB9F625BF4}" dt="2020-03-02T23:40:18.316" v="192" actId="47"/>
        <pc:sldMkLst>
          <pc:docMk/>
          <pc:sldMk cId="2116190161" sldId="266"/>
        </pc:sldMkLst>
      </pc:sldChg>
      <pc:sldChg chg="del">
        <pc:chgData name="Tim Sublette" userId="43621dc39c97f21d" providerId="LiveId" clId="{2D8B7B01-43D9-4FB3-A848-B4DB9F625BF4}" dt="2020-03-02T23:40:20.931" v="193" actId="47"/>
        <pc:sldMkLst>
          <pc:docMk/>
          <pc:sldMk cId="4145261392" sldId="267"/>
        </pc:sldMkLst>
      </pc:sldChg>
      <pc:sldChg chg="del">
        <pc:chgData name="Tim Sublette" userId="43621dc39c97f21d" providerId="LiveId" clId="{2D8B7B01-43D9-4FB3-A848-B4DB9F625BF4}" dt="2020-03-02T23:40:22.923" v="194" actId="47"/>
        <pc:sldMkLst>
          <pc:docMk/>
          <pc:sldMk cId="1153027685" sldId="269"/>
        </pc:sldMkLst>
      </pc:sldChg>
      <pc:sldChg chg="del">
        <pc:chgData name="Tim Sublette" userId="43621dc39c97f21d" providerId="LiveId" clId="{2D8B7B01-43D9-4FB3-A848-B4DB9F625BF4}" dt="2020-03-02T23:40:23.902" v="195" actId="47"/>
        <pc:sldMkLst>
          <pc:docMk/>
          <pc:sldMk cId="3444435236" sldId="270"/>
        </pc:sldMkLst>
      </pc:sldChg>
      <pc:sldChg chg="del">
        <pc:chgData name="Tim Sublette" userId="43621dc39c97f21d" providerId="LiveId" clId="{2D8B7B01-43D9-4FB3-A848-B4DB9F625BF4}" dt="2020-03-02T23:40:26.156" v="196" actId="47"/>
        <pc:sldMkLst>
          <pc:docMk/>
          <pc:sldMk cId="1475842300" sldId="271"/>
        </pc:sldMkLst>
      </pc:sldChg>
      <pc:sldChg chg="del">
        <pc:chgData name="Tim Sublette" userId="43621dc39c97f21d" providerId="LiveId" clId="{2D8B7B01-43D9-4FB3-A848-B4DB9F625BF4}" dt="2020-03-02T23:40:26.899" v="197" actId="47"/>
        <pc:sldMkLst>
          <pc:docMk/>
          <pc:sldMk cId="215988672" sldId="272"/>
        </pc:sldMkLst>
      </pc:sldChg>
      <pc:sldChg chg="del">
        <pc:chgData name="Tim Sublette" userId="43621dc39c97f21d" providerId="LiveId" clId="{2D8B7B01-43D9-4FB3-A848-B4DB9F625BF4}" dt="2020-03-02T23:40:27.754" v="198" actId="47"/>
        <pc:sldMkLst>
          <pc:docMk/>
          <pc:sldMk cId="3661180859" sldId="273"/>
        </pc:sldMkLst>
      </pc:sldChg>
      <pc:sldChg chg="del">
        <pc:chgData name="Tim Sublette" userId="43621dc39c97f21d" providerId="LiveId" clId="{2D8B7B01-43D9-4FB3-A848-B4DB9F625BF4}" dt="2020-03-02T23:40:28.910" v="199" actId="47"/>
        <pc:sldMkLst>
          <pc:docMk/>
          <pc:sldMk cId="3232560146" sldId="274"/>
        </pc:sldMkLst>
      </pc:sldChg>
      <pc:sldChg chg="del">
        <pc:chgData name="Tim Sublette" userId="43621dc39c97f21d" providerId="LiveId" clId="{2D8B7B01-43D9-4FB3-A848-B4DB9F625BF4}" dt="2020-03-02T23:40:29.659" v="200" actId="47"/>
        <pc:sldMkLst>
          <pc:docMk/>
          <pc:sldMk cId="1857640680" sldId="275"/>
        </pc:sldMkLst>
      </pc:sldChg>
      <pc:sldChg chg="modNotesTx">
        <pc:chgData name="Tim Sublette" userId="43621dc39c97f21d" providerId="LiveId" clId="{2D8B7B01-43D9-4FB3-A848-B4DB9F625BF4}" dt="2020-03-03T00:18:27.467" v="1168" actId="20577"/>
        <pc:sldMkLst>
          <pc:docMk/>
          <pc:sldMk cId="2465323255" sldId="276"/>
        </pc:sldMkLst>
      </pc:sldChg>
      <pc:sldChg chg="add del">
        <pc:chgData name="Tim Sublette" userId="43621dc39c97f21d" providerId="LiveId" clId="{2D8B7B01-43D9-4FB3-A848-B4DB9F625BF4}" dt="2020-03-02T23:31:37.798" v="1"/>
        <pc:sldMkLst>
          <pc:docMk/>
          <pc:sldMk cId="1133128268" sldId="277"/>
        </pc:sldMkLst>
      </pc:sldChg>
      <pc:sldChg chg="modSp add modNotesTx">
        <pc:chgData name="Tim Sublette" userId="43621dc39c97f21d" providerId="LiveId" clId="{2D8B7B01-43D9-4FB3-A848-B4DB9F625BF4}" dt="2020-03-03T20:26:49.069" v="2599" actId="113"/>
        <pc:sldMkLst>
          <pc:docMk/>
          <pc:sldMk cId="2329956826" sldId="277"/>
        </pc:sldMkLst>
        <pc:spChg chg="mod">
          <ac:chgData name="Tim Sublette" userId="43621dc39c97f21d" providerId="LiveId" clId="{2D8B7B01-43D9-4FB3-A848-B4DB9F625BF4}" dt="2020-03-02T23:32:01.283" v="14" actId="20577"/>
          <ac:spMkLst>
            <pc:docMk/>
            <pc:sldMk cId="2329956826" sldId="277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2T23:33:53.083" v="96" actId="20577"/>
          <ac:spMkLst>
            <pc:docMk/>
            <pc:sldMk cId="2329956826" sldId="277"/>
            <ac:spMk id="14" creationId="{00000000-0000-0000-0000-000000000000}"/>
          </ac:spMkLst>
        </pc:spChg>
      </pc:sldChg>
      <pc:sldChg chg="add del">
        <pc:chgData name="Tim Sublette" userId="43621dc39c97f21d" providerId="LiveId" clId="{2D8B7B01-43D9-4FB3-A848-B4DB9F625BF4}" dt="2020-03-02T23:35:50.957" v="99" actId="47"/>
        <pc:sldMkLst>
          <pc:docMk/>
          <pc:sldMk cId="728680086" sldId="278"/>
        </pc:sldMkLst>
      </pc:sldChg>
      <pc:sldChg chg="modSp add modNotesTx">
        <pc:chgData name="Tim Sublette" userId="43621dc39c97f21d" providerId="LiveId" clId="{2D8B7B01-43D9-4FB3-A848-B4DB9F625BF4}" dt="2020-03-03T20:27:15.632" v="2604" actId="113"/>
        <pc:sldMkLst>
          <pc:docMk/>
          <pc:sldMk cId="552751724" sldId="279"/>
        </pc:sldMkLst>
        <pc:spChg chg="mod">
          <ac:chgData name="Tim Sublette" userId="43621dc39c97f21d" providerId="LiveId" clId="{2D8B7B01-43D9-4FB3-A848-B4DB9F625BF4}" dt="2020-03-02T23:36:02.012" v="121" actId="20577"/>
          <ac:spMkLst>
            <pc:docMk/>
            <pc:sldMk cId="552751724" sldId="279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2T23:40:49.518" v="231" actId="20577"/>
          <ac:spMkLst>
            <pc:docMk/>
            <pc:sldMk cId="552751724" sldId="279"/>
            <ac:spMk id="14" creationId="{00000000-0000-0000-0000-000000000000}"/>
          </ac:spMkLst>
        </pc:spChg>
      </pc:sldChg>
      <pc:sldChg chg="modSp add modNotesTx">
        <pc:chgData name="Tim Sublette" userId="43621dc39c97f21d" providerId="LiveId" clId="{2D8B7B01-43D9-4FB3-A848-B4DB9F625BF4}" dt="2020-03-03T20:27:39.487" v="2607" actId="113"/>
        <pc:sldMkLst>
          <pc:docMk/>
          <pc:sldMk cId="3161973185" sldId="280"/>
        </pc:sldMkLst>
        <pc:spChg chg="mod">
          <ac:chgData name="Tim Sublette" userId="43621dc39c97f21d" providerId="LiveId" clId="{2D8B7B01-43D9-4FB3-A848-B4DB9F625BF4}" dt="2020-03-02T23:42:04.243" v="273" actId="20577"/>
          <ac:spMkLst>
            <pc:docMk/>
            <pc:sldMk cId="3161973185" sldId="280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3T00:28:14.773" v="2073" actId="20577"/>
          <ac:spMkLst>
            <pc:docMk/>
            <pc:sldMk cId="3161973185" sldId="280"/>
            <ac:spMk id="14" creationId="{00000000-0000-0000-0000-000000000000}"/>
          </ac:spMkLst>
        </pc:spChg>
      </pc:sldChg>
      <pc:sldChg chg="modSp add modNotesTx">
        <pc:chgData name="Tim Sublette" userId="43621dc39c97f21d" providerId="LiveId" clId="{2D8B7B01-43D9-4FB3-A848-B4DB9F625BF4}" dt="2020-03-03T20:29:08.313" v="2699" actId="113"/>
        <pc:sldMkLst>
          <pc:docMk/>
          <pc:sldMk cId="4055266728" sldId="281"/>
        </pc:sldMkLst>
        <pc:spChg chg="mod">
          <ac:chgData name="Tim Sublette" userId="43621dc39c97f21d" providerId="LiveId" clId="{2D8B7B01-43D9-4FB3-A848-B4DB9F625BF4}" dt="2020-03-02T23:50:30.474" v="424" actId="20577"/>
          <ac:spMkLst>
            <pc:docMk/>
            <pc:sldMk cId="4055266728" sldId="281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3T20:28:29.032" v="2629" actId="20577"/>
          <ac:spMkLst>
            <pc:docMk/>
            <pc:sldMk cId="4055266728" sldId="281"/>
            <ac:spMk id="14" creationId="{00000000-0000-0000-0000-000000000000}"/>
          </ac:spMkLst>
        </pc:spChg>
      </pc:sldChg>
      <pc:sldChg chg="addSp modSp add mod modNotesTx">
        <pc:chgData name="Tim Sublette" userId="43621dc39c97f21d" providerId="LiveId" clId="{2D8B7B01-43D9-4FB3-A848-B4DB9F625BF4}" dt="2020-03-03T20:29:30.404" v="2707" actId="20577"/>
        <pc:sldMkLst>
          <pc:docMk/>
          <pc:sldMk cId="250542575" sldId="282"/>
        </pc:sldMkLst>
        <pc:spChg chg="mod">
          <ac:chgData name="Tim Sublette" userId="43621dc39c97f21d" providerId="LiveId" clId="{2D8B7B01-43D9-4FB3-A848-B4DB9F625BF4}" dt="2020-03-03T00:32:39.815" v="2489" actId="6549"/>
          <ac:spMkLst>
            <pc:docMk/>
            <pc:sldMk cId="250542575" sldId="282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3T20:29:30.404" v="2707" actId="20577"/>
          <ac:spMkLst>
            <pc:docMk/>
            <pc:sldMk cId="250542575" sldId="282"/>
            <ac:spMk id="14" creationId="{00000000-0000-0000-0000-000000000000}"/>
          </ac:spMkLst>
        </pc:spChg>
        <pc:graphicFrameChg chg="add mod">
          <ac:chgData name="Tim Sublette" userId="43621dc39c97f21d" providerId="LiveId" clId="{2D8B7B01-43D9-4FB3-A848-B4DB9F625BF4}" dt="2020-03-03T00:14:42.329" v="909" actId="14100"/>
          <ac:graphicFrameMkLst>
            <pc:docMk/>
            <pc:sldMk cId="250542575" sldId="282"/>
            <ac:graphicFrameMk id="4" creationId="{2AEA5E98-82E0-4A45-A232-26EFF59E7645}"/>
          </ac:graphicFrameMkLst>
        </pc:graphicFrameChg>
        <pc:graphicFrameChg chg="add mod">
          <ac:chgData name="Tim Sublette" userId="43621dc39c97f21d" providerId="LiveId" clId="{2D8B7B01-43D9-4FB3-A848-B4DB9F625BF4}" dt="2020-03-03T00:13:50.348" v="908" actId="1076"/>
          <ac:graphicFrameMkLst>
            <pc:docMk/>
            <pc:sldMk cId="250542575" sldId="282"/>
            <ac:graphicFrameMk id="5" creationId="{BE12C61D-74B7-4321-BDB0-97421C517525}"/>
          </ac:graphicFrameMkLst>
        </pc:graphicFrameChg>
      </pc:sldChg>
      <pc:sldChg chg="modSp add">
        <pc:chgData name="Tim Sublette" userId="43621dc39c97f21d" providerId="LiveId" clId="{2D8B7B01-43D9-4FB3-A848-B4DB9F625BF4}" dt="2020-03-03T00:01:55.161" v="847" actId="20577"/>
        <pc:sldMkLst>
          <pc:docMk/>
          <pc:sldMk cId="3961132061" sldId="283"/>
        </pc:sldMkLst>
        <pc:spChg chg="mod">
          <ac:chgData name="Tim Sublette" userId="43621dc39c97f21d" providerId="LiveId" clId="{2D8B7B01-43D9-4FB3-A848-B4DB9F625BF4}" dt="2020-03-03T00:01:27.106" v="775" actId="20577"/>
          <ac:spMkLst>
            <pc:docMk/>
            <pc:sldMk cId="3961132061" sldId="283"/>
            <ac:spMk id="13" creationId="{00000000-0000-0000-0000-000000000000}"/>
          </ac:spMkLst>
        </pc:spChg>
        <pc:spChg chg="mod">
          <ac:chgData name="Tim Sublette" userId="43621dc39c97f21d" providerId="LiveId" clId="{2D8B7B01-43D9-4FB3-A848-B4DB9F625BF4}" dt="2020-03-03T00:01:55.161" v="847" actId="20577"/>
          <ac:spMkLst>
            <pc:docMk/>
            <pc:sldMk cId="3961132061" sldId="283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Equity - Preinvestment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EA-44DE-BCB2-B1FF82C76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EA-44DE-BCB2-B1FF82C76E4F}"/>
              </c:ext>
            </c:extLst>
          </c:dPt>
          <c:cat>
            <c:strRef>
              <c:f>Sheet1!$A$1:$A$2</c:f>
              <c:strCache>
                <c:ptCount val="2"/>
                <c:pt idx="0">
                  <c:v>Founders</c:v>
                </c:pt>
                <c:pt idx="1">
                  <c:v>Options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EA-44DE-BCB2-B1FF82C76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Equity</a:t>
            </a:r>
            <a:r>
              <a:rPr lang="en-US" baseline="0"/>
              <a:t> - Postinvestment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2BE-407A-97C9-7ACBD83B0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2BE-407A-97C9-7ACBD83B00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2BE-407A-97C9-7ACBD83B00FC}"/>
              </c:ext>
            </c:extLst>
          </c:dPt>
          <c:cat>
            <c:strRef>
              <c:f>Sheet1!$A$6:$A$8</c:f>
              <c:strCache>
                <c:ptCount val="3"/>
                <c:pt idx="0">
                  <c:v>Founders</c:v>
                </c:pt>
                <c:pt idx="1">
                  <c:v>Options</c:v>
                </c:pt>
                <c:pt idx="2">
                  <c:v>Investors</c:v>
                </c:pt>
              </c:strCache>
            </c:strRef>
          </c:cat>
          <c:val>
            <c:numRef>
              <c:f>Sheet1!$B$6:$B$8</c:f>
              <c:numCache>
                <c:formatCode>General</c:formatCode>
                <c:ptCount val="3"/>
                <c:pt idx="0">
                  <c:v>90</c:v>
                </c:pt>
                <c:pt idx="1">
                  <c:v>10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BE-407A-97C9-7ACBD83B0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scale</a:t>
            </a:r>
          </a:p>
          <a:p>
            <a:r>
              <a:rPr lang="en-US" dirty="0"/>
              <a:t>Coordinated services</a:t>
            </a:r>
          </a:p>
          <a:p>
            <a:r>
              <a:rPr lang="en-US" dirty="0"/>
              <a:t>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IC</a:t>
            </a:r>
            <a:r>
              <a:rPr lang="en-US" dirty="0"/>
              <a:t> – Tech ladder</a:t>
            </a:r>
          </a:p>
          <a:p>
            <a:r>
              <a:rPr lang="en-US" b="1" dirty="0"/>
              <a:t>TL</a:t>
            </a:r>
            <a:r>
              <a:rPr lang="en-US" dirty="0"/>
              <a:t> – no HR duties, planning and execution</a:t>
            </a:r>
          </a:p>
          <a:p>
            <a:r>
              <a:rPr lang="en-US" b="1" dirty="0"/>
              <a:t>Manager</a:t>
            </a:r>
            <a:r>
              <a:rPr lang="en-US" dirty="0"/>
              <a:t> – hiring, firing,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b="1" dirty="0"/>
              <a:t>Director</a:t>
            </a:r>
            <a:r>
              <a:rPr lang="en-US" dirty="0"/>
              <a:t> – manager of managers</a:t>
            </a:r>
          </a:p>
          <a:p>
            <a:r>
              <a:rPr lang="en-US" b="1" dirty="0"/>
              <a:t>Executive</a:t>
            </a:r>
            <a:r>
              <a:rPr lang="en-US" dirty="0"/>
              <a:t> – Top tech person, reports to CEO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TL / Manager</a:t>
            </a:r>
            <a:r>
              <a:rPr lang="en-US" dirty="0"/>
              <a:t> – they should be your ally, “boss” is a negative term. Make them look good and in tern, they should give credit to you</a:t>
            </a:r>
          </a:p>
          <a:p>
            <a:r>
              <a:rPr lang="en-US" b="1" dirty="0"/>
              <a:t>PM / BA</a:t>
            </a:r>
            <a:r>
              <a:rPr lang="en-US" dirty="0"/>
              <a:t> – know the customer, product, help define features, UI, business details</a:t>
            </a:r>
          </a:p>
          <a:p>
            <a:r>
              <a:rPr lang="en-US" b="1" dirty="0"/>
              <a:t>Support</a:t>
            </a:r>
            <a:r>
              <a:rPr lang="en-US" dirty="0"/>
              <a:t> – they might escalate stuff to you that comes from customers</a:t>
            </a:r>
          </a:p>
          <a:p>
            <a:r>
              <a:rPr lang="en-US" b="1" dirty="0"/>
              <a:t>Customers</a:t>
            </a:r>
            <a:r>
              <a:rPr lang="en-US" dirty="0"/>
              <a:t> – more common as you move up in the org, help solve a problem, debrief an issue, discovery</a:t>
            </a:r>
          </a:p>
          <a:p>
            <a:pPr marL="171450" indent="-171450">
              <a:buFontTx/>
              <a:buChar char="-"/>
            </a:pPr>
            <a:r>
              <a:rPr lang="en-US" dirty="0"/>
              <a:t>Kodak</a:t>
            </a:r>
          </a:p>
          <a:p>
            <a:pPr marL="0" indent="0">
              <a:buFontTx/>
              <a:buNone/>
            </a:pPr>
            <a:r>
              <a:rPr lang="en-US" b="1" dirty="0" err="1"/>
              <a:t>Mgmt</a:t>
            </a:r>
            <a:r>
              <a:rPr lang="en-US" b="1" dirty="0"/>
              <a:t> and Executive Peers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Aprimo Sales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Zirmed</a:t>
            </a:r>
            <a:r>
              <a:rPr lang="en-US" dirty="0"/>
              <a:t> VP customer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common git flow</a:t>
            </a:r>
          </a:p>
          <a:p>
            <a:r>
              <a:rPr lang="en-US" dirty="0"/>
              <a:t>Open Source Basics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GPL</a:t>
            </a:r>
          </a:p>
          <a:p>
            <a:pPr marL="171450" indent="-171450">
              <a:buFontTx/>
              <a:buChar char="-"/>
            </a:pPr>
            <a:r>
              <a:rPr lang="en-US" dirty="0"/>
              <a:t>LGPL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b="1" dirty="0"/>
              <a:t>Dev Ops</a:t>
            </a:r>
            <a:r>
              <a:rPr lang="en-US" dirty="0"/>
              <a:t> – 3DSIM example</a:t>
            </a:r>
          </a:p>
          <a:p>
            <a:pPr marL="0" indent="0">
              <a:buFontTx/>
              <a:buNone/>
            </a:pPr>
            <a:r>
              <a:rPr lang="en-US" b="1" dirty="0"/>
              <a:t>Continuous Learning</a:t>
            </a:r>
            <a:r>
              <a:rPr lang="en-US" dirty="0"/>
              <a:t> – follow blogs, </a:t>
            </a:r>
            <a:r>
              <a:rPr lang="en-US" dirty="0" err="1"/>
              <a:t>Plurasight</a:t>
            </a:r>
            <a:endParaRPr lang="en-US" dirty="0"/>
          </a:p>
          <a:p>
            <a:pPr marL="0" indent="0">
              <a:buFontTx/>
              <a:buNone/>
            </a:pPr>
            <a:r>
              <a:rPr lang="en-US" b="1" dirty="0"/>
              <a:t>Public Speaking</a:t>
            </a:r>
            <a:r>
              <a:rPr lang="en-US" dirty="0"/>
              <a:t> – terrified first 15 years in my career</a:t>
            </a:r>
          </a:p>
          <a:p>
            <a:pPr marL="0" indent="0">
              <a:buFontTx/>
              <a:buNone/>
            </a:pPr>
            <a:r>
              <a:rPr lang="en-US" dirty="0"/>
              <a:t>Objectives and Key Results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Caveat</a:t>
            </a:r>
            <a:r>
              <a:rPr lang="en-US" dirty="0"/>
              <a:t> – that is my philosophy</a:t>
            </a:r>
          </a:p>
          <a:p>
            <a:r>
              <a:rPr lang="en-US" b="1" dirty="0"/>
              <a:t>Objectives</a:t>
            </a:r>
            <a:r>
              <a:rPr lang="en-US" dirty="0"/>
              <a:t> - Top down OKRs</a:t>
            </a:r>
          </a:p>
          <a:p>
            <a:r>
              <a:rPr lang="en-US" b="1" dirty="0"/>
              <a:t>Planning</a:t>
            </a:r>
            <a:r>
              <a:rPr lang="en-US" dirty="0"/>
              <a:t> – Sunday/Monday morning</a:t>
            </a:r>
          </a:p>
          <a:p>
            <a:r>
              <a:rPr lang="en-US" b="1" dirty="0"/>
              <a:t>Partners</a:t>
            </a:r>
            <a:r>
              <a:rPr lang="en-US" dirty="0"/>
              <a:t> – </a:t>
            </a:r>
            <a:r>
              <a:rPr lang="en-US" dirty="0" err="1"/>
              <a:t>Zirmed</a:t>
            </a:r>
            <a:r>
              <a:rPr lang="en-US" dirty="0"/>
              <a:t> story</a:t>
            </a:r>
          </a:p>
          <a:p>
            <a:r>
              <a:rPr lang="en-US" b="1" dirty="0"/>
              <a:t>Ladder</a:t>
            </a:r>
            <a:r>
              <a:rPr lang="en-US" dirty="0"/>
              <a:t> – I never wanted to be a manager…</a:t>
            </a:r>
          </a:p>
          <a:p>
            <a:r>
              <a:rPr lang="en-US" b="1" dirty="0"/>
              <a:t>Move On</a:t>
            </a:r>
            <a:r>
              <a:rPr lang="en-US" dirty="0"/>
              <a:t> - Transferring knowledge, right hand person</a:t>
            </a:r>
          </a:p>
          <a:p>
            <a:r>
              <a:rPr lang="en-US" b="1" dirty="0"/>
              <a:t>Mentors</a:t>
            </a:r>
            <a:r>
              <a:rPr lang="en-US" dirty="0"/>
              <a:t> – didn’t really have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options</a:t>
            </a:r>
          </a:p>
          <a:p>
            <a:r>
              <a:rPr lang="en-US" dirty="0"/>
              <a:t>Option pool</a:t>
            </a:r>
          </a:p>
          <a:p>
            <a:r>
              <a:rPr lang="en-US" dirty="0"/>
              <a:t>Founder at 3DSIM vs everywhere else</a:t>
            </a:r>
          </a:p>
          <a:p>
            <a:r>
              <a:rPr lang="en-US"/>
              <a:t>Aprimo story 90 down to 10…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least what I think it is…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/>
          <a:lstStyle/>
          <a:p>
            <a:r>
              <a:rPr lang="en-US" dirty="0"/>
              <a:t>Computer Science – Rose </a:t>
            </a:r>
            <a:r>
              <a:rPr lang="en-US" dirty="0" err="1"/>
              <a:t>Hulman</a:t>
            </a:r>
            <a:r>
              <a:rPr lang="en-US" dirty="0"/>
              <a:t> 95</a:t>
            </a:r>
            <a:endParaRPr dirty="0"/>
          </a:p>
          <a:p>
            <a:r>
              <a:rPr lang="en-US" dirty="0"/>
              <a:t>A couple of worthless jobs out of college</a:t>
            </a:r>
          </a:p>
          <a:p>
            <a:r>
              <a:rPr lang="en-US" dirty="0"/>
              <a:t>Terre </a:t>
            </a:r>
            <a:r>
              <a:rPr lang="en-US" dirty="0" err="1"/>
              <a:t>Firma</a:t>
            </a:r>
            <a:r>
              <a:rPr lang="en-US" dirty="0"/>
              <a:t> 1996 – Director, Development</a:t>
            </a:r>
          </a:p>
          <a:p>
            <a:r>
              <a:rPr lang="en-US" dirty="0"/>
              <a:t>Aprimo 1998 – VP, Engineering</a:t>
            </a:r>
          </a:p>
          <a:p>
            <a:r>
              <a:rPr lang="en-US" dirty="0"/>
              <a:t>ZirMed 2011 – VP, Engineering</a:t>
            </a:r>
          </a:p>
          <a:p>
            <a:r>
              <a:rPr lang="en-US" dirty="0"/>
              <a:t>3DSIM 2014 – Chief Technology Officer</a:t>
            </a:r>
          </a:p>
          <a:p>
            <a:r>
              <a:rPr lang="en-US" dirty="0"/>
              <a:t>Bolstra 2018 – Chief Technology Officer</a:t>
            </a:r>
          </a:p>
          <a:p>
            <a:r>
              <a:rPr lang="en-US" dirty="0"/>
              <a:t>Winter 2019/2020 – Ski Bum</a:t>
            </a:r>
            <a:endParaRPr dirty="0"/>
          </a:p>
          <a:p>
            <a:endParaRPr dirty="0"/>
          </a:p>
        </p:txBody>
      </p:sp>
      <p:pic>
        <p:nvPicPr>
          <p:cNvPr id="7" name="Picture 6" descr="A person that is standing in the snow&#10;&#10;Description automatically generated">
            <a:extLst>
              <a:ext uri="{FF2B5EF4-FFF2-40B4-BE49-F238E27FC236}">
                <a16:creationId xmlns:a16="http://schemas.microsoft.com/office/drawing/2014/main" id="{A0231379-3AB4-4BA6-AFAE-054395429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66800"/>
            <a:ext cx="4397220" cy="29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</a:t>
            </a:r>
            <a:br>
              <a:rPr lang="en-US" dirty="0"/>
            </a:br>
            <a:r>
              <a:rPr lang="en-US" dirty="0"/>
              <a:t>Software Engineering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Computer Science</a:t>
            </a:r>
          </a:p>
          <a:p>
            <a:r>
              <a:rPr lang="en-US" dirty="0"/>
              <a:t>The art of problem solving with computers and computer-based tools</a:t>
            </a:r>
          </a:p>
          <a:p>
            <a:pPr marL="0" indent="0">
              <a:buNone/>
            </a:pPr>
            <a:r>
              <a:rPr lang="en-US" dirty="0"/>
              <a:t>Software Engineering</a:t>
            </a:r>
            <a:endParaRPr dirty="0"/>
          </a:p>
          <a:p>
            <a:r>
              <a:rPr lang="en-US" dirty="0"/>
              <a:t>The process of applying the discipline of CS across a bigger problem and larger team</a:t>
            </a:r>
          </a:p>
        </p:txBody>
      </p:sp>
    </p:spTree>
    <p:extLst>
      <p:ext uri="{BB962C8B-B14F-4D97-AF65-F5344CB8AC3E}">
        <p14:creationId xmlns:p14="http://schemas.microsoft.com/office/powerpoint/2010/main" val="246532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of a Software Engineering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>
            <a:normAutofit/>
          </a:bodyPr>
          <a:lstStyle/>
          <a:p>
            <a:r>
              <a:rPr lang="en-US" dirty="0"/>
              <a:t>Individual Contributor</a:t>
            </a:r>
          </a:p>
          <a:p>
            <a:r>
              <a:rPr lang="en-US" dirty="0"/>
              <a:t>Team Lead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Director</a:t>
            </a:r>
          </a:p>
          <a:p>
            <a:r>
              <a:rPr lang="en-US" dirty="0"/>
              <a:t>Executive</a:t>
            </a:r>
          </a:p>
        </p:txBody>
      </p:sp>
    </p:spTree>
    <p:extLst>
      <p:ext uri="{BB962C8B-B14F-4D97-AF65-F5344CB8AC3E}">
        <p14:creationId xmlns:p14="http://schemas.microsoft.com/office/powerpoint/2010/main" val="232995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you will interact with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>
            <a:normAutofit/>
          </a:bodyPr>
          <a:lstStyle/>
          <a:p>
            <a:r>
              <a:rPr lang="en-US" dirty="0"/>
              <a:t>Team Lead / Manager</a:t>
            </a:r>
          </a:p>
          <a:p>
            <a:r>
              <a:rPr lang="en-US" dirty="0"/>
              <a:t>Product Manager / Business Analyst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Management and Executive Peers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5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Skills to get on your own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>
            <a:normAutofit/>
          </a:bodyPr>
          <a:lstStyle/>
          <a:p>
            <a:r>
              <a:rPr lang="en-US" dirty="0"/>
              <a:t>Source Code Control (Git / Git flow)</a:t>
            </a:r>
          </a:p>
          <a:p>
            <a:r>
              <a:rPr lang="en-US" dirty="0"/>
              <a:t>Open Source Basics</a:t>
            </a:r>
          </a:p>
          <a:p>
            <a:r>
              <a:rPr lang="en-US" dirty="0"/>
              <a:t>Dev Ops</a:t>
            </a:r>
          </a:p>
          <a:p>
            <a:r>
              <a:rPr lang="en-US" dirty="0"/>
              <a:t>Continuous Learning</a:t>
            </a:r>
          </a:p>
          <a:p>
            <a:r>
              <a:rPr lang="en-US" dirty="0"/>
              <a:t>Public Speaking</a:t>
            </a:r>
          </a:p>
          <a:p>
            <a:r>
              <a:rPr lang="en-US" dirty="0"/>
              <a:t>Goal and Objective setting (OKR)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Habits that have treated me well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8077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Always work for a software company</a:t>
            </a:r>
          </a:p>
          <a:p>
            <a:r>
              <a:rPr lang="en-US" dirty="0"/>
              <a:t>Have clear objectives</a:t>
            </a:r>
          </a:p>
          <a:p>
            <a:r>
              <a:rPr lang="en-US" dirty="0"/>
              <a:t>Weekly planning cadence</a:t>
            </a:r>
          </a:p>
          <a:p>
            <a:r>
              <a:rPr lang="en-US" dirty="0"/>
              <a:t>Treat people as partners</a:t>
            </a:r>
          </a:p>
          <a:p>
            <a:r>
              <a:rPr lang="en-US" dirty="0"/>
              <a:t>Don’t focus on climbing the ladder</a:t>
            </a:r>
          </a:p>
          <a:p>
            <a:r>
              <a:rPr lang="en-US" dirty="0"/>
              <a:t>Take ownership of your deliveries</a:t>
            </a:r>
          </a:p>
          <a:p>
            <a:r>
              <a:rPr lang="en-US" dirty="0"/>
              <a:t>Suggest improvements, not just complaints</a:t>
            </a:r>
          </a:p>
          <a:p>
            <a:r>
              <a:rPr lang="en-US" dirty="0"/>
              <a:t>Comment your code!</a:t>
            </a:r>
          </a:p>
          <a:p>
            <a:r>
              <a:rPr lang="en-US" dirty="0"/>
              <a:t>If you move on, leave your employer in a good spot</a:t>
            </a:r>
          </a:p>
          <a:p>
            <a:r>
              <a:rPr lang="en-US" dirty="0"/>
              <a:t>Be willing to work hard when need, But… have a balance</a:t>
            </a:r>
          </a:p>
          <a:p>
            <a:r>
              <a:rPr lang="en-US" dirty="0"/>
              <a:t>Find mentors</a:t>
            </a:r>
          </a:p>
        </p:txBody>
      </p:sp>
    </p:spTree>
    <p:extLst>
      <p:ext uri="{BB962C8B-B14F-4D97-AF65-F5344CB8AC3E}">
        <p14:creationId xmlns:p14="http://schemas.microsoft.com/office/powerpoint/2010/main" val="405526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Startup 101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6324600" cy="4267200"/>
          </a:xfrm>
        </p:spPr>
        <p:txBody>
          <a:bodyPr>
            <a:normAutofit/>
          </a:bodyPr>
          <a:lstStyle/>
          <a:p>
            <a:r>
              <a:rPr lang="en-US"/>
              <a:t>Options</a:t>
            </a:r>
          </a:p>
          <a:p>
            <a:r>
              <a:rPr lang="en-US" dirty="0"/>
              <a:t>Founder vs. Employee</a:t>
            </a:r>
          </a:p>
          <a:p>
            <a:r>
              <a:rPr lang="en-US" dirty="0"/>
              <a:t>Fundraising and Dilution</a:t>
            </a:r>
          </a:p>
          <a:p>
            <a:r>
              <a:rPr lang="en-US" dirty="0"/>
              <a:t>High risk, high reward – 90% failure rate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EA5E98-82E0-4A45-A232-26EFF59E7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761909"/>
              </p:ext>
            </p:extLst>
          </p:nvPr>
        </p:nvGraphicFramePr>
        <p:xfrm>
          <a:off x="7772400" y="990600"/>
          <a:ext cx="342900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12C61D-74B7-4321-BDB0-97421C517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40842"/>
              </p:ext>
            </p:extLst>
          </p:nvPr>
        </p:nvGraphicFramePr>
        <p:xfrm>
          <a:off x="8001000" y="3505200"/>
          <a:ext cx="3124200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54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Statement on Process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7620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industry, don’t forget you are delivering a product, not a process</a:t>
            </a:r>
          </a:p>
        </p:txBody>
      </p:sp>
    </p:spTree>
    <p:extLst>
      <p:ext uri="{BB962C8B-B14F-4D97-AF65-F5344CB8AC3E}">
        <p14:creationId xmlns:p14="http://schemas.microsoft.com/office/powerpoint/2010/main" val="396113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309</TotalTime>
  <Words>517</Words>
  <Application>Microsoft Office PowerPoint</Application>
  <PresentationFormat>Widescreen</PresentationFormat>
  <Paragraphs>100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Software Engineering</vt:lpstr>
      <vt:lpstr>Background</vt:lpstr>
      <vt:lpstr>Computer Science Software Engineering</vt:lpstr>
      <vt:lpstr>Roles of a Software Engineering</vt:lpstr>
      <vt:lpstr>Roles you will interact with</vt:lpstr>
      <vt:lpstr>Tools and Skills to get on your own</vt:lpstr>
      <vt:lpstr>Good Habits that have treated me well</vt:lpstr>
      <vt:lpstr>Startup 101</vt:lpstr>
      <vt:lpstr>Last Statement 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Tim Sublette</dc:creator>
  <cp:lastModifiedBy>Tim Sublette</cp:lastModifiedBy>
  <cp:revision>2</cp:revision>
  <dcterms:created xsi:type="dcterms:W3CDTF">2020-03-02T23:05:10Z</dcterms:created>
  <dcterms:modified xsi:type="dcterms:W3CDTF">2020-03-03T20:29:38Z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