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9" r:id="rId3"/>
    <p:sldId id="271" r:id="rId4"/>
    <p:sldId id="268" r:id="rId5"/>
    <p:sldId id="280" r:id="rId6"/>
    <p:sldId id="278"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16" d="100"/>
          <a:sy n="116" d="100"/>
        </p:scale>
        <p:origin x="102"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4772D-69D2-455B-A302-F7022B5D02D2}" type="datetimeFigureOut">
              <a:rPr lang="en-US" smtClean="0"/>
              <a:t>8/29/2017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2E13A-1A07-4FAC-A302-3A33AD4F14C4}" type="slidenum">
              <a:rPr lang="en-US" smtClean="0"/>
              <a:t>‹#›</a:t>
            </a:fld>
            <a:endParaRPr lang="en-US"/>
          </a:p>
        </p:txBody>
      </p:sp>
    </p:spTree>
    <p:extLst>
      <p:ext uri="{BB962C8B-B14F-4D97-AF65-F5344CB8AC3E}">
        <p14:creationId xmlns:p14="http://schemas.microsoft.com/office/powerpoint/2010/main" val="178714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1844EB-59DE-4D35-80E1-ED48273F28AA}" type="slidenum">
              <a:rPr lang="en-US" altLang="en-US" sz="1200" smtClean="0"/>
              <a:pPr/>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5865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1844EB-59DE-4D35-80E1-ED48273F28AA}" type="slidenum">
              <a:rPr lang="en-US" altLang="en-US" sz="1200" smtClean="0"/>
              <a:pPr/>
              <a:t>2</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8560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1844EB-59DE-4D35-80E1-ED48273F28AA}" type="slidenum">
              <a:rPr lang="en-US" altLang="en-US" sz="1200" smtClean="0"/>
              <a:pPr/>
              <a:t>4</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5969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150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D7312-E3D1-48FB-9CB9-D9C21AA528D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138813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D7312-E3D1-48FB-9CB9-D9C21AA528D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278555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D7312-E3D1-48FB-9CB9-D9C21AA528D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148177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D7312-E3D1-48FB-9CB9-D9C21AA528D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334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D7312-E3D1-48FB-9CB9-D9C21AA528DC}"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186434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5D7312-E3D1-48FB-9CB9-D9C21AA528D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339440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5D7312-E3D1-48FB-9CB9-D9C21AA528DC}"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164923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5D7312-E3D1-48FB-9CB9-D9C21AA528DC}"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98658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D7312-E3D1-48FB-9CB9-D9C21AA528DC}"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210236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D7312-E3D1-48FB-9CB9-D9C21AA528D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81892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D7312-E3D1-48FB-9CB9-D9C21AA528DC}"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AF440-01EC-4E78-9470-F3CE0630B247}" type="slidenum">
              <a:rPr lang="en-US" smtClean="0"/>
              <a:t>‹#›</a:t>
            </a:fld>
            <a:endParaRPr lang="en-US"/>
          </a:p>
        </p:txBody>
      </p:sp>
    </p:spTree>
    <p:extLst>
      <p:ext uri="{BB962C8B-B14F-4D97-AF65-F5344CB8AC3E}">
        <p14:creationId xmlns:p14="http://schemas.microsoft.com/office/powerpoint/2010/main" val="217245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D7312-E3D1-48FB-9CB9-D9C21AA528DC}" type="datetimeFigureOut">
              <a:rPr lang="en-US" smtClean="0"/>
              <a:t>8/29/2017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AF440-01EC-4E78-9470-F3CE0630B247}" type="slidenum">
              <a:rPr lang="en-US" smtClean="0"/>
              <a:t>‹#›</a:t>
            </a:fld>
            <a:endParaRPr lang="en-US"/>
          </a:p>
        </p:txBody>
      </p:sp>
    </p:spTree>
    <p:extLst>
      <p:ext uri="{BB962C8B-B14F-4D97-AF65-F5344CB8AC3E}">
        <p14:creationId xmlns:p14="http://schemas.microsoft.com/office/powerpoint/2010/main" val="3079890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ltera.com/support/training/curricul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a:xfrm>
            <a:off x="714633" y="1971503"/>
            <a:ext cx="10515600" cy="1325563"/>
          </a:xfrm>
        </p:spPr>
        <p:txBody>
          <a:bodyPr>
            <a:normAutofit fontScale="90000"/>
          </a:bodyPr>
          <a:lstStyle/>
          <a:p>
            <a:pPr algn="ctr"/>
            <a:r>
              <a:rPr lang="en-US" altLang="en-US" sz="2400" b="1" dirty="0" smtClean="0">
                <a:cs typeface="Arial" panose="020B0604020202020204" pitchFamily="34" charset="0"/>
              </a:rPr>
              <a:t>EECE 5117C/6017C </a:t>
            </a:r>
            <a:r>
              <a:rPr lang="en-US" altLang="en-US" sz="2400" b="1" dirty="0">
                <a:cs typeface="Arial" panose="020B0604020202020204" pitchFamily="34" charset="0"/>
              </a:rPr>
              <a:t>Lab </a:t>
            </a:r>
            <a:r>
              <a:rPr lang="en-US" altLang="en-US" sz="2400" b="1" dirty="0" smtClean="0">
                <a:cs typeface="Arial" panose="020B0604020202020204" pitchFamily="34" charset="0"/>
              </a:rPr>
              <a:t>1:</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a:cs typeface="Arial" panose="020B0604020202020204" pitchFamily="34" charset="0"/>
              </a:rPr>
              <a:t>Traffic Light Problem:   </a:t>
            </a:r>
            <a:r>
              <a:rPr lang="en-US" altLang="en-US" sz="2400" b="1" dirty="0" smtClean="0">
                <a:cs typeface="Arial" panose="020B0604020202020204" pitchFamily="34" charset="0"/>
              </a:rPr>
              <a:t>Requirements</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Introduction </a:t>
            </a:r>
            <a:r>
              <a:rPr lang="en-US" altLang="en-US" sz="2400" b="1" dirty="0">
                <a:cs typeface="Arial" panose="020B0604020202020204" pitchFamily="34" charset="0"/>
              </a:rPr>
              <a:t>to Altera tools and Circuit </a:t>
            </a:r>
            <a:r>
              <a:rPr lang="en-US" altLang="en-US" sz="2400" b="1" dirty="0" smtClean="0">
                <a:cs typeface="Arial" panose="020B0604020202020204" pitchFamily="34" charset="0"/>
              </a:rPr>
              <a:t>Simulation</a:t>
            </a: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smtClean="0">
                <a:cs typeface="Arial" panose="020B0604020202020204" pitchFamily="34" charset="0"/>
              </a:rPr>
              <a:t>HW Exercises</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endParaRPr lang="en-US" altLang="en-US" sz="2400" dirty="0"/>
          </a:p>
        </p:txBody>
      </p:sp>
      <p:sp>
        <p:nvSpPr>
          <p:cNvPr id="307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CBE658-9C44-46C8-9B63-7C59839B7663}" type="slidenum">
              <a:rPr lang="en-US" altLang="en-US" sz="1400"/>
              <a:pPr>
                <a:spcBef>
                  <a:spcPct val="0"/>
                </a:spcBef>
                <a:buFontTx/>
                <a:buNone/>
              </a:pPr>
              <a:t>1</a:t>
            </a:fld>
            <a:endParaRPr lang="en-US" altLang="en-US" sz="1400"/>
          </a:p>
        </p:txBody>
      </p:sp>
    </p:spTree>
    <p:extLst>
      <p:ext uri="{BB962C8B-B14F-4D97-AF65-F5344CB8AC3E}">
        <p14:creationId xmlns:p14="http://schemas.microsoft.com/office/powerpoint/2010/main" val="304764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01675" y="365125"/>
            <a:ext cx="10652125" cy="481013"/>
          </a:xfrm>
        </p:spPr>
        <p:txBody>
          <a:bodyPr/>
          <a:lstStyle/>
          <a:p>
            <a:r>
              <a:rPr lang="en-US" altLang="en-US" sz="2400" b="1">
                <a:latin typeface="Times New Roman" panose="02020603050405020304" pitchFamily="18" charset="0"/>
                <a:cs typeface="Times New Roman" panose="02020603050405020304" pitchFamily="18" charset="0"/>
              </a:rPr>
              <a:t>3. D Flip Flop (Delay)</a:t>
            </a:r>
          </a:p>
        </p:txBody>
      </p:sp>
      <p:sp>
        <p:nvSpPr>
          <p:cNvPr id="3" name="Content Placeholder 2"/>
          <p:cNvSpPr>
            <a:spLocks noGrp="1"/>
          </p:cNvSpPr>
          <p:nvPr>
            <p:ph idx="1"/>
          </p:nvPr>
        </p:nvSpPr>
        <p:spPr>
          <a:xfrm>
            <a:off x="701675" y="936625"/>
            <a:ext cx="10515600" cy="5376863"/>
          </a:xfrm>
        </p:spPr>
        <p:txBody>
          <a:bodyPr/>
          <a:lstStyle/>
          <a:p>
            <a:pPr>
              <a:defRPr/>
            </a:pPr>
            <a:r>
              <a:rPr lang="en-US" sz="1400" dirty="0">
                <a:latin typeface="Times New Roman" panose="02020603050405020304" pitchFamily="18" charset="0"/>
                <a:cs typeface="Times New Roman" panose="02020603050405020304" pitchFamily="18" charset="0"/>
              </a:rPr>
              <a:t>The D type flip-flop has one data input 'D' and a clock input. The circuit edge triggers on the clock input. The flip-flop also has two outputs Q and Q' (where Q' is the reverse of Q).</a:t>
            </a:r>
          </a:p>
          <a:p>
            <a:pPr>
              <a:defRPr/>
            </a:pPr>
            <a:r>
              <a:rPr lang="en-US" sz="1400" dirty="0">
                <a:latin typeface="Times New Roman" panose="02020603050405020304" pitchFamily="18" charset="0"/>
                <a:cs typeface="Times New Roman" panose="02020603050405020304" pitchFamily="18" charset="0"/>
              </a:rPr>
              <a:t>The operation of the D type flip-flop is as follows: Any input appearing (present state at t) at the input D, will be produced at the output Q in time t+1 (next state). e.g. if in the present state, we have D = 0 and Q = 1, the next state will be D = ‘x’ and Q = 0 (previous state).</a:t>
            </a:r>
          </a:p>
          <a:p>
            <a:pPr>
              <a:defRPr/>
            </a:pPr>
            <a:r>
              <a:rPr lang="en-US" sz="1400" dirty="0">
                <a:latin typeface="Times New Roman" panose="02020603050405020304" pitchFamily="18" charset="0"/>
                <a:cs typeface="Times New Roman" panose="02020603050405020304" pitchFamily="18" charset="0"/>
              </a:rPr>
              <a:t>The positive edge triggered D flip-flop can be modeled using behavioral modeling as shown below.</a:t>
            </a:r>
          </a:p>
          <a:p>
            <a:pPr marL="0" indent="0">
              <a:buFont typeface="Arial" panose="020B0604020202020204" pitchFamily="34" charset="0"/>
              <a:buNone/>
              <a:defRPr/>
            </a:pPr>
            <a:r>
              <a:rPr lang="en-US" sz="1600" b="1" dirty="0">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5382491" y="2461316"/>
            <a:ext cx="670213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defRPr/>
            </a:pPr>
            <a:r>
              <a:rPr lang="en-US" b="1" dirty="0">
                <a:latin typeface="Times New Roman" panose="02020603050405020304" pitchFamily="18" charset="0"/>
                <a:cs typeface="Times New Roman" panose="02020603050405020304" pitchFamily="18" charset="0"/>
              </a:rPr>
              <a:t>Verilog Code</a:t>
            </a:r>
            <a:r>
              <a:rPr lang="en-US" b="1" dirty="0" smtClean="0">
                <a:latin typeface="Times New Roman" panose="02020603050405020304" pitchFamily="18" charset="0"/>
                <a:cs typeface="Times New Roman" panose="02020603050405020304" pitchFamily="18" charset="0"/>
              </a:rPr>
              <a:t>:</a:t>
            </a:r>
            <a:endParaRPr lang="en-US"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a:t>
            </a:r>
            <a:r>
              <a:rPr lang="en-US" sz="1400" dirty="0">
                <a:solidFill>
                  <a:schemeClr val="accent1">
                    <a:lumMod val="50000"/>
                  </a:schemeClr>
                </a:solidFill>
                <a:latin typeface="Courier New" panose="02070309020205020404" pitchFamily="49" charset="0"/>
                <a:cs typeface="Courier New" panose="02070309020205020404" pitchFamily="49" charset="0"/>
              </a:rPr>
              <a:t>module for </a:t>
            </a:r>
            <a:r>
              <a:rPr lang="en-US" sz="1400" dirty="0" smtClean="0">
                <a:solidFill>
                  <a:schemeClr val="accent1">
                    <a:lumMod val="50000"/>
                  </a:schemeClr>
                </a:solidFill>
                <a:latin typeface="Courier New" panose="02070309020205020404" pitchFamily="49" charset="0"/>
                <a:cs typeface="Courier New" panose="02070309020205020404" pitchFamily="49" charset="0"/>
              </a:rPr>
              <a:t>D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flipflop</a:t>
            </a:r>
            <a:endParaRPr lang="en-US" sz="1400" dirty="0" smtClean="0">
              <a:solidFill>
                <a:schemeClr val="accent1">
                  <a:lumMod val="50000"/>
                </a:schemeClr>
              </a:solidFill>
              <a:latin typeface="Courier New" panose="02070309020205020404" pitchFamily="49" charset="0"/>
              <a:cs typeface="Courier New" panose="02070309020205020404" pitchFamily="49" charset="0"/>
            </a:endParaRPr>
          </a:p>
          <a:p>
            <a:pPr>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a:t>
            </a:r>
            <a:r>
              <a:rPr lang="en-US" sz="1400" dirty="0">
                <a:solidFill>
                  <a:schemeClr val="accent1">
                    <a:lumMod val="50000"/>
                  </a:schemeClr>
                </a:solidFill>
                <a:latin typeface="Courier New" panose="02070309020205020404" pitchFamily="49" charset="0"/>
                <a:cs typeface="Courier New" panose="02070309020205020404" pitchFamily="49" charset="0"/>
              </a:rPr>
              <a:t>input bits </a:t>
            </a:r>
            <a:r>
              <a:rPr lang="en-US" sz="1400" dirty="0" smtClean="0">
                <a:solidFill>
                  <a:schemeClr val="accent1">
                    <a:lumMod val="50000"/>
                  </a:schemeClr>
                </a:solidFill>
                <a:latin typeface="Courier New" panose="02070309020205020404" pitchFamily="49" charset="0"/>
                <a:cs typeface="Courier New" panose="02070309020205020404" pitchFamily="49" charset="0"/>
              </a:rPr>
              <a:t>D,CLK (clock); </a:t>
            </a:r>
            <a:r>
              <a:rPr lang="en-US" sz="1400" dirty="0">
                <a:solidFill>
                  <a:schemeClr val="accent1">
                    <a:lumMod val="50000"/>
                  </a:schemeClr>
                </a:solidFill>
                <a:latin typeface="Courier New" panose="02070309020205020404" pitchFamily="49" charset="0"/>
                <a:cs typeface="Courier New" panose="02070309020205020404" pitchFamily="49" charset="0"/>
              </a:rPr>
              <a:t>output bits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Q,Qi</a:t>
            </a:r>
            <a:r>
              <a:rPr lang="en-US" sz="1400" dirty="0" smtClean="0">
                <a:solidFill>
                  <a:schemeClr val="accent1">
                    <a:lumMod val="50000"/>
                  </a:schemeClr>
                </a:solidFill>
                <a:latin typeface="Courier New" panose="02070309020205020404" pitchFamily="49" charset="0"/>
                <a:cs typeface="Courier New" panose="02070309020205020404" pitchFamily="49" charset="0"/>
              </a:rPr>
              <a:t> (Q-inverse) </a:t>
            </a:r>
          </a:p>
          <a:p>
            <a:pPr>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a:t>
            </a:r>
            <a:r>
              <a:rPr lang="en-US" sz="1400" dirty="0">
                <a:solidFill>
                  <a:schemeClr val="accent1">
                    <a:lumMod val="50000"/>
                  </a:schemeClr>
                </a:solidFill>
                <a:latin typeface="Courier New" panose="02070309020205020404" pitchFamily="49" charset="0"/>
                <a:cs typeface="Courier New" panose="02070309020205020404" pitchFamily="49" charset="0"/>
              </a:rPr>
              <a:t>designed by YOURNAME on THISDATE</a:t>
            </a:r>
            <a:endParaRPr lang="en-US" altLang="en-US" sz="1400" dirty="0" smtClean="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module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dflipflop</a:t>
            </a:r>
            <a:r>
              <a:rPr lang="en-US" altLang="en-US" sz="1400" dirty="0">
                <a:solidFill>
                  <a:schemeClr val="accent5">
                    <a:lumMod val="75000"/>
                  </a:schemeClr>
                </a:solidFill>
                <a:latin typeface="Courier New" panose="02070309020205020404" pitchFamily="49" charset="0"/>
                <a:cs typeface="Courier New" panose="02070309020205020404" pitchFamily="49" charset="0"/>
              </a:rPr>
              <a:t>(D,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Clk</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Q, Qi);</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output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Q,Qi</a:t>
            </a:r>
            <a:r>
              <a:rPr lang="en-US" altLang="en-US" sz="1400" dirty="0">
                <a:solidFill>
                  <a:schemeClr val="accent5">
                    <a:lumMod val="75000"/>
                  </a:schemeClr>
                </a:solidFill>
                <a:latin typeface="Courier New" panose="02070309020205020404" pitchFamily="49" charset="0"/>
                <a:cs typeface="Courier New" panose="02070309020205020404" pitchFamily="49" charset="0"/>
              </a:rPr>
              <a:t>;</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input </a:t>
            </a:r>
            <a:r>
              <a:rPr lang="en-US" altLang="en-US" sz="1400" dirty="0">
                <a:solidFill>
                  <a:schemeClr val="accent5">
                    <a:lumMod val="75000"/>
                  </a:schemeClr>
                </a:solidFill>
                <a:latin typeface="Courier New" panose="02070309020205020404" pitchFamily="49" charset="0"/>
                <a:cs typeface="Courier New" panose="02070309020205020404" pitchFamily="49" charset="0"/>
              </a:rPr>
              <a:t>D,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Clk</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r>
              <a:rPr lang="en-US" altLang="en-US" sz="1400" dirty="0" err="1" smtClean="0">
                <a:solidFill>
                  <a:schemeClr val="accent5">
                    <a:lumMod val="75000"/>
                  </a:schemeClr>
                </a:solidFill>
                <a:latin typeface="Courier New" panose="02070309020205020404" pitchFamily="49" charset="0"/>
                <a:cs typeface="Courier New" panose="02070309020205020404" pitchFamily="49" charset="0"/>
              </a:rPr>
              <a:t>reg</a:t>
            </a: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Q,Qi</a:t>
            </a:r>
            <a:r>
              <a:rPr lang="en-US" altLang="en-US" sz="1400" dirty="0">
                <a:solidFill>
                  <a:schemeClr val="accent5">
                    <a:lumMod val="75000"/>
                  </a:schemeClr>
                </a:solidFill>
                <a:latin typeface="Courier New" panose="02070309020205020404" pitchFamily="49" charset="0"/>
                <a:cs typeface="Courier New" panose="02070309020205020404" pitchFamily="49" charset="0"/>
              </a:rPr>
              <a:t>;</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initial </a:t>
            </a:r>
            <a:endParaRPr lang="en-US" alt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b="1" dirty="0" smtClean="0">
                <a:solidFill>
                  <a:schemeClr val="accent5">
                    <a:lumMod val="75000"/>
                  </a:schemeClr>
                </a:solidFill>
                <a:latin typeface="Courier New" panose="02070309020205020404" pitchFamily="49" charset="0"/>
                <a:cs typeface="Courier New" panose="02070309020205020404" pitchFamily="49" charset="0"/>
              </a:rPr>
              <a:t>		begin</a:t>
            </a: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endParaRPr lang="en-US" alt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Q=1'b0</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Qi=1'b1</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a:p>
            <a:pPr>
              <a:defRPr/>
            </a:pPr>
            <a:r>
              <a:rPr lang="en-US" altLang="en-US" sz="1400" b="1" dirty="0" smtClean="0">
                <a:solidFill>
                  <a:schemeClr val="accent5">
                    <a:lumMod val="75000"/>
                  </a:schemeClr>
                </a:solidFill>
                <a:latin typeface="Courier New" panose="02070309020205020404" pitchFamily="49" charset="0"/>
                <a:cs typeface="Courier New" panose="02070309020205020404" pitchFamily="49" charset="0"/>
              </a:rPr>
              <a:t>		end</a:t>
            </a: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endParaRPr lang="en-US" alt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always </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posedge</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Clk</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a:p>
            <a:pPr>
              <a:defRPr/>
            </a:pPr>
            <a:r>
              <a:rPr lang="en-US" altLang="en-US" sz="1400" b="1" dirty="0" smtClean="0">
                <a:solidFill>
                  <a:schemeClr val="accent5">
                    <a:lumMod val="75000"/>
                  </a:schemeClr>
                </a:solidFill>
                <a:latin typeface="Courier New" panose="02070309020205020404" pitchFamily="49" charset="0"/>
                <a:cs typeface="Courier New" panose="02070309020205020404" pitchFamily="49" charset="0"/>
              </a:rPr>
              <a:t>		begin</a:t>
            </a: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endParaRPr lang="en-US" alt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Q=D</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a:p>
            <a:pPr>
              <a:defRPr/>
            </a:pP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Qi</a:t>
            </a:r>
            <a:r>
              <a:rPr lang="en-US" altLang="en-US" sz="1400" dirty="0">
                <a:solidFill>
                  <a:schemeClr val="accent5">
                    <a:lumMod val="75000"/>
                  </a:schemeClr>
                </a:solidFill>
                <a:latin typeface="Courier New" panose="02070309020205020404" pitchFamily="49" charset="0"/>
                <a:cs typeface="Courier New" panose="02070309020205020404" pitchFamily="49" charset="0"/>
              </a:rPr>
              <a:t>=~D;</a:t>
            </a:r>
          </a:p>
          <a:p>
            <a:pPr>
              <a:defRPr/>
            </a:pPr>
            <a:r>
              <a:rPr lang="en-US" altLang="en-US" sz="1400" b="1" dirty="0" smtClean="0">
                <a:solidFill>
                  <a:schemeClr val="accent5">
                    <a:lumMod val="75000"/>
                  </a:schemeClr>
                </a:solidFill>
                <a:latin typeface="Courier New" panose="02070309020205020404" pitchFamily="49" charset="0"/>
                <a:cs typeface="Courier New" panose="02070309020205020404" pitchFamily="49" charset="0"/>
              </a:rPr>
              <a:t>		end</a:t>
            </a:r>
            <a:r>
              <a:rPr lang="en-US" altLang="en-US" sz="1400" dirty="0" smtClean="0">
                <a:solidFill>
                  <a:schemeClr val="accent5">
                    <a:lumMod val="75000"/>
                  </a:schemeClr>
                </a:solidFill>
                <a:latin typeface="Courier New" panose="02070309020205020404" pitchFamily="49" charset="0"/>
                <a:cs typeface="Courier New" panose="02070309020205020404" pitchFamily="49" charset="0"/>
              </a:rPr>
              <a:t> </a:t>
            </a:r>
            <a:endParaRPr lang="en-US" alt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400" dirty="0" err="1">
                <a:solidFill>
                  <a:schemeClr val="accent5">
                    <a:lumMod val="75000"/>
                  </a:schemeClr>
                </a:solidFill>
                <a:latin typeface="Courier New" panose="02070309020205020404" pitchFamily="49" charset="0"/>
                <a:cs typeface="Courier New" panose="02070309020205020404" pitchFamily="49" charset="0"/>
              </a:rPr>
              <a:t>endmodule</a:t>
            </a:r>
            <a:r>
              <a:rPr lang="en-US" altLang="en-US" sz="1400" dirty="0">
                <a:solidFill>
                  <a:schemeClr val="accent5">
                    <a:lumMod val="75000"/>
                  </a:schemeClr>
                </a:solidFill>
                <a:latin typeface="Courier New" panose="02070309020205020404" pitchFamily="49" charset="0"/>
                <a:cs typeface="Courier New" panose="02070309020205020404" pitchFamily="49" charset="0"/>
              </a:rPr>
              <a:t> </a:t>
            </a:r>
          </a:p>
        </p:txBody>
      </p:sp>
      <p:pic>
        <p:nvPicPr>
          <p:cNvPr id="717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850" y="4206875"/>
            <a:ext cx="3875088"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2444750"/>
            <a:ext cx="17430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2532063"/>
            <a:ext cx="166528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2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19100" y="38074"/>
            <a:ext cx="10515600" cy="533400"/>
          </a:xfrm>
        </p:spPr>
        <p:txBody>
          <a:bodyPr/>
          <a:lstStyle/>
          <a:p>
            <a:r>
              <a:rPr lang="en-US" altLang="en-US" sz="2400" b="1" dirty="0">
                <a:latin typeface="Times New Roman" panose="02020603050405020304" pitchFamily="18" charset="0"/>
                <a:cs typeface="Times New Roman" panose="02020603050405020304" pitchFamily="18" charset="0"/>
              </a:rPr>
              <a:t>4. 2 to 1 MUX</a:t>
            </a:r>
          </a:p>
        </p:txBody>
      </p:sp>
      <p:sp>
        <p:nvSpPr>
          <p:cNvPr id="3" name="Content Placeholder 2"/>
          <p:cNvSpPr>
            <a:spLocks noGrp="1"/>
          </p:cNvSpPr>
          <p:nvPr>
            <p:ph idx="1"/>
          </p:nvPr>
        </p:nvSpPr>
        <p:spPr>
          <a:xfrm>
            <a:off x="346364" y="455757"/>
            <a:ext cx="11269663" cy="5873750"/>
          </a:xfrm>
        </p:spPr>
        <p:txBody>
          <a:bodyPr/>
          <a:lstStyle/>
          <a:p>
            <a:pPr>
              <a:defRPr/>
            </a:pPr>
            <a:r>
              <a:rPr lang="en-US" sz="1400" dirty="0">
                <a:latin typeface="Times New Roman" panose="02020603050405020304" pitchFamily="18" charset="0"/>
                <a:cs typeface="Times New Roman" panose="02020603050405020304" pitchFamily="18" charset="0"/>
              </a:rPr>
              <a:t>A 2-to-1 multiplexer has two inputs D0 and D1, one select input S and one output Y. Since there are two input signals only two ways are possible to connect the inputs to the outputs, so one select is needed to do these operations.</a:t>
            </a:r>
          </a:p>
          <a:p>
            <a:pPr>
              <a:defRPr/>
            </a:pPr>
            <a:r>
              <a:rPr lang="en-US" sz="1400" dirty="0">
                <a:latin typeface="Times New Roman" panose="02020603050405020304" pitchFamily="18" charset="0"/>
                <a:cs typeface="Times New Roman" panose="02020603050405020304" pitchFamily="18" charset="0"/>
              </a:rPr>
              <a:t>Depending on the selector switching the inputs are produced at outputs , i.e., D0 , D1 and are switched to the output for S=0 and S=1 respectively .</a:t>
            </a:r>
          </a:p>
          <a:p>
            <a:pPr>
              <a:defRPr/>
            </a:pPr>
            <a:r>
              <a:rPr lang="en-US" sz="1400" dirty="0">
                <a:latin typeface="Times New Roman" panose="02020603050405020304" pitchFamily="18" charset="0"/>
                <a:cs typeface="Times New Roman" panose="02020603050405020304" pitchFamily="18" charset="0"/>
              </a:rPr>
              <a:t>With the truth table for 2 to 1 multiplexer and write a  test bench for the given mux Verilog module. Corresponding expression for mux output Y is given below</a:t>
            </a:r>
          </a:p>
          <a:p>
            <a:pPr>
              <a:defRPr/>
            </a:pPr>
            <a:r>
              <a:rPr lang="en-US" sz="1400" dirty="0">
                <a:latin typeface="Times New Roman" panose="02020603050405020304" pitchFamily="18" charset="0"/>
                <a:cs typeface="Times New Roman" panose="02020603050405020304" pitchFamily="18" charset="0"/>
              </a:rPr>
              <a:t>The Verilog code can also be written using “case” statements or by simply using conditional operator (?</a:t>
            </a:r>
            <a:r>
              <a:rPr lang="en-US" sz="1400" dirty="0">
                <a:latin typeface="Times New Roman" panose="02020603050405020304" pitchFamily="18" charset="0"/>
                <a:cs typeface="Times New Roman" panose="02020603050405020304" pitchFamily="18" charset="0"/>
                <a:sym typeface="Wingdings" panose="05000000000000000000" pitchFamily="2" charset="2"/>
              </a:rPr>
              <a:t>: ) </a:t>
            </a:r>
            <a:r>
              <a:rPr lang="en-US" sz="1400" dirty="0">
                <a:latin typeface="Times New Roman" panose="02020603050405020304" pitchFamily="18" charset="0"/>
                <a:cs typeface="Times New Roman" panose="02020603050405020304" pitchFamily="18" charset="0"/>
              </a:rPr>
              <a:t>with assign statement.</a:t>
            </a: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70138"/>
            <a:ext cx="20748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70138"/>
            <a:ext cx="3125788"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1116013" y="4511675"/>
          <a:ext cx="3567112" cy="1919840"/>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xmlns="" val="2772157744"/>
                    </a:ext>
                  </a:extLst>
                </a:gridCol>
                <a:gridCol w="891778">
                  <a:extLst>
                    <a:ext uri="{9D8B030D-6E8A-4147-A177-3AD203B41FA5}">
                      <a16:colId xmlns:a16="http://schemas.microsoft.com/office/drawing/2014/main" xmlns="" val="2192175958"/>
                    </a:ext>
                  </a:extLst>
                </a:gridCol>
                <a:gridCol w="891778">
                  <a:extLst>
                    <a:ext uri="{9D8B030D-6E8A-4147-A177-3AD203B41FA5}">
                      <a16:colId xmlns:a16="http://schemas.microsoft.com/office/drawing/2014/main" xmlns="" val="1877387902"/>
                    </a:ext>
                  </a:extLst>
                </a:gridCol>
                <a:gridCol w="891778">
                  <a:extLst>
                    <a:ext uri="{9D8B030D-6E8A-4147-A177-3AD203B41FA5}">
                      <a16:colId xmlns:a16="http://schemas.microsoft.com/office/drawing/2014/main" xmlns="" val="1677609917"/>
                    </a:ext>
                  </a:extLst>
                </a:gridCol>
              </a:tblGrid>
              <a:tr h="456982">
                <a:tc>
                  <a:txBody>
                    <a:bodyPr/>
                    <a:lstStyle/>
                    <a:p>
                      <a:r>
                        <a:rPr lang="en-US" sz="1200" dirty="0">
                          <a:latin typeface="Times New Roman" panose="02020603050405020304" pitchFamily="18" charset="0"/>
                          <a:cs typeface="Times New Roman" panose="02020603050405020304" pitchFamily="18" charset="0"/>
                        </a:rPr>
                        <a:t>SELECT</a:t>
                      </a:r>
                      <a:r>
                        <a:rPr lang="en-US" sz="1200" baseline="0" dirty="0">
                          <a:latin typeface="Times New Roman" panose="02020603050405020304" pitchFamily="18" charset="0"/>
                          <a:cs typeface="Times New Roman" panose="02020603050405020304" pitchFamily="18" charset="0"/>
                        </a:rPr>
                        <a:t> (S)</a:t>
                      </a:r>
                      <a:endParaRPr lang="en-US" sz="1200" dirty="0">
                        <a:latin typeface="Times New Roman" panose="02020603050405020304" pitchFamily="18" charset="0"/>
                        <a:cs typeface="Times New Roman" panose="02020603050405020304" pitchFamily="18" charset="0"/>
                      </a:endParaRPr>
                    </a:p>
                  </a:txBody>
                  <a:tcPr marL="91464" marR="91464" marT="45680" marB="45680"/>
                </a:tc>
                <a:tc>
                  <a:txBody>
                    <a:bodyPr/>
                    <a:lstStyle/>
                    <a:p>
                      <a:r>
                        <a:rPr lang="en-US" sz="1200" dirty="0">
                          <a:latin typeface="Times New Roman" panose="02020603050405020304" pitchFamily="18" charset="0"/>
                          <a:cs typeface="Times New Roman" panose="02020603050405020304" pitchFamily="18" charset="0"/>
                        </a:rPr>
                        <a:t>IN1</a:t>
                      </a:r>
                    </a:p>
                    <a:p>
                      <a:r>
                        <a:rPr lang="en-US" sz="1200" dirty="0">
                          <a:latin typeface="Times New Roman" panose="02020603050405020304" pitchFamily="18" charset="0"/>
                          <a:cs typeface="Times New Roman" panose="02020603050405020304" pitchFamily="18" charset="0"/>
                        </a:rPr>
                        <a:t>(D0)</a:t>
                      </a:r>
                    </a:p>
                  </a:txBody>
                  <a:tcPr marL="91464" marR="91464" marT="45680" marB="45680"/>
                </a:tc>
                <a:tc>
                  <a:txBody>
                    <a:bodyPr/>
                    <a:lstStyle/>
                    <a:p>
                      <a:r>
                        <a:rPr lang="en-US" sz="1200" dirty="0">
                          <a:latin typeface="Times New Roman" panose="02020603050405020304" pitchFamily="18" charset="0"/>
                          <a:cs typeface="Times New Roman" panose="02020603050405020304" pitchFamily="18" charset="0"/>
                        </a:rPr>
                        <a:t>IN2</a:t>
                      </a:r>
                    </a:p>
                    <a:p>
                      <a:r>
                        <a:rPr lang="en-US" sz="1200" dirty="0">
                          <a:latin typeface="Times New Roman" panose="02020603050405020304" pitchFamily="18" charset="0"/>
                          <a:cs typeface="Times New Roman" panose="02020603050405020304" pitchFamily="18" charset="0"/>
                        </a:rPr>
                        <a:t>(D1)</a:t>
                      </a:r>
                    </a:p>
                  </a:txBody>
                  <a:tcPr marL="91464" marR="91464" marT="45680" marB="45680"/>
                </a:tc>
                <a:tc>
                  <a:txBody>
                    <a:bodyPr/>
                    <a:lstStyle/>
                    <a:p>
                      <a:r>
                        <a:rPr lang="en-US" sz="1200" dirty="0">
                          <a:latin typeface="Times New Roman" panose="02020603050405020304" pitchFamily="18" charset="0"/>
                          <a:cs typeface="Times New Roman" panose="02020603050405020304" pitchFamily="18" charset="0"/>
                        </a:rPr>
                        <a:t>OUT</a:t>
                      </a:r>
                    </a:p>
                    <a:p>
                      <a:r>
                        <a:rPr lang="en-US" sz="1200" dirty="0">
                          <a:latin typeface="Times New Roman" panose="02020603050405020304" pitchFamily="18" charset="0"/>
                          <a:cs typeface="Times New Roman" panose="02020603050405020304" pitchFamily="18" charset="0"/>
                        </a:rPr>
                        <a:t>(Y)</a:t>
                      </a:r>
                    </a:p>
                  </a:txBody>
                  <a:tcPr marL="91464" marR="91464" marT="45680" marB="45680"/>
                </a:tc>
                <a:extLst>
                  <a:ext uri="{0D108BD9-81ED-4DB2-BD59-A6C34878D82A}">
                    <a16:rowId xmlns:a16="http://schemas.microsoft.com/office/drawing/2014/main" xmlns="" val="2153404432"/>
                  </a:ext>
                </a:extLst>
              </a:tr>
              <a:tr h="365576">
                <a:tc>
                  <a:txBody>
                    <a:bodyPr/>
                    <a:lstStyle/>
                    <a:p>
                      <a:r>
                        <a:rPr lang="en-US" sz="1800" dirty="0"/>
                        <a:t>0</a:t>
                      </a:r>
                    </a:p>
                  </a:txBody>
                  <a:tcPr marL="91464" marR="91464" marT="45680" marB="45680"/>
                </a:tc>
                <a:tc>
                  <a:txBody>
                    <a:bodyPr/>
                    <a:lstStyle/>
                    <a:p>
                      <a:r>
                        <a:rPr lang="en-US" sz="1800" dirty="0"/>
                        <a:t>0</a:t>
                      </a:r>
                    </a:p>
                  </a:txBody>
                  <a:tcPr marL="91464" marR="91464" marT="45680" marB="45680"/>
                </a:tc>
                <a:tc>
                  <a:txBody>
                    <a:bodyPr/>
                    <a:lstStyle/>
                    <a:p>
                      <a:r>
                        <a:rPr lang="en-US" sz="1800" dirty="0"/>
                        <a:t>X</a:t>
                      </a:r>
                    </a:p>
                  </a:txBody>
                  <a:tcPr marL="91464" marR="91464" marT="45680" marB="45680"/>
                </a:tc>
                <a:tc>
                  <a:txBody>
                    <a:bodyPr/>
                    <a:lstStyle/>
                    <a:p>
                      <a:r>
                        <a:rPr lang="en-US" sz="1800" dirty="0"/>
                        <a:t>0 (D0)</a:t>
                      </a:r>
                    </a:p>
                  </a:txBody>
                  <a:tcPr marL="91464" marR="91464" marT="45680" marB="45680"/>
                </a:tc>
                <a:extLst>
                  <a:ext uri="{0D108BD9-81ED-4DB2-BD59-A6C34878D82A}">
                    <a16:rowId xmlns:a16="http://schemas.microsoft.com/office/drawing/2014/main" xmlns="" val="2803730077"/>
                  </a:ext>
                </a:extLst>
              </a:tr>
              <a:tr h="365576">
                <a:tc>
                  <a:txBody>
                    <a:bodyPr/>
                    <a:lstStyle/>
                    <a:p>
                      <a:r>
                        <a:rPr lang="en-US" sz="1800" dirty="0"/>
                        <a:t>0</a:t>
                      </a:r>
                    </a:p>
                  </a:txBody>
                  <a:tcPr marL="91464" marR="91464" marT="45680" marB="45680"/>
                </a:tc>
                <a:tc>
                  <a:txBody>
                    <a:bodyPr/>
                    <a:lstStyle/>
                    <a:p>
                      <a:r>
                        <a:rPr lang="en-US" sz="1800" dirty="0"/>
                        <a:t>1</a:t>
                      </a:r>
                    </a:p>
                  </a:txBody>
                  <a:tcPr marL="91464" marR="91464" marT="45680" marB="45680"/>
                </a:tc>
                <a:tc>
                  <a:txBody>
                    <a:bodyPr/>
                    <a:lstStyle/>
                    <a:p>
                      <a:r>
                        <a:rPr lang="en-US" sz="1800" dirty="0"/>
                        <a:t>X</a:t>
                      </a:r>
                    </a:p>
                  </a:txBody>
                  <a:tcPr marL="91464" marR="91464" marT="45680" marB="45680"/>
                </a:tc>
                <a:tc>
                  <a:txBody>
                    <a:bodyPr/>
                    <a:lstStyle/>
                    <a:p>
                      <a:r>
                        <a:rPr lang="en-US" sz="1800" dirty="0"/>
                        <a:t>1 (D0)</a:t>
                      </a:r>
                    </a:p>
                  </a:txBody>
                  <a:tcPr marL="91464" marR="91464" marT="45680" marB="45680"/>
                </a:tc>
                <a:extLst>
                  <a:ext uri="{0D108BD9-81ED-4DB2-BD59-A6C34878D82A}">
                    <a16:rowId xmlns:a16="http://schemas.microsoft.com/office/drawing/2014/main" xmlns="" val="3352379925"/>
                  </a:ext>
                </a:extLst>
              </a:tr>
              <a:tr h="365576">
                <a:tc>
                  <a:txBody>
                    <a:bodyPr/>
                    <a:lstStyle/>
                    <a:p>
                      <a:r>
                        <a:rPr lang="en-US" sz="1800" dirty="0"/>
                        <a:t>1</a:t>
                      </a:r>
                    </a:p>
                  </a:txBody>
                  <a:tcPr marL="91464" marR="91464" marT="45680" marB="45680"/>
                </a:tc>
                <a:tc>
                  <a:txBody>
                    <a:bodyPr/>
                    <a:lstStyle/>
                    <a:p>
                      <a:r>
                        <a:rPr lang="en-US" sz="1800" dirty="0"/>
                        <a:t>X</a:t>
                      </a:r>
                    </a:p>
                  </a:txBody>
                  <a:tcPr marL="91464" marR="91464" marT="45680" marB="45680"/>
                </a:tc>
                <a:tc>
                  <a:txBody>
                    <a:bodyPr/>
                    <a:lstStyle/>
                    <a:p>
                      <a:r>
                        <a:rPr lang="en-US" sz="1800" dirty="0"/>
                        <a:t>1</a:t>
                      </a:r>
                    </a:p>
                  </a:txBody>
                  <a:tcPr marL="91464" marR="91464" marT="45680" marB="45680"/>
                </a:tc>
                <a:tc>
                  <a:txBody>
                    <a:bodyPr/>
                    <a:lstStyle/>
                    <a:p>
                      <a:r>
                        <a:rPr lang="en-US" sz="1800" dirty="0"/>
                        <a:t>1 (D1)</a:t>
                      </a:r>
                    </a:p>
                  </a:txBody>
                  <a:tcPr marL="91464" marR="91464" marT="45680" marB="45680"/>
                </a:tc>
                <a:extLst>
                  <a:ext uri="{0D108BD9-81ED-4DB2-BD59-A6C34878D82A}">
                    <a16:rowId xmlns:a16="http://schemas.microsoft.com/office/drawing/2014/main" xmlns="" val="4045435856"/>
                  </a:ext>
                </a:extLst>
              </a:tr>
              <a:tr h="365576">
                <a:tc>
                  <a:txBody>
                    <a:bodyPr/>
                    <a:lstStyle/>
                    <a:p>
                      <a:r>
                        <a:rPr lang="en-US" sz="1800" dirty="0"/>
                        <a:t>1</a:t>
                      </a:r>
                    </a:p>
                  </a:txBody>
                  <a:tcPr marL="91464" marR="91464" marT="45680" marB="45680"/>
                </a:tc>
                <a:tc>
                  <a:txBody>
                    <a:bodyPr/>
                    <a:lstStyle/>
                    <a:p>
                      <a:r>
                        <a:rPr lang="en-US" sz="1800" dirty="0"/>
                        <a:t>X</a:t>
                      </a:r>
                    </a:p>
                  </a:txBody>
                  <a:tcPr marL="91464" marR="91464" marT="45680" marB="45680"/>
                </a:tc>
                <a:tc>
                  <a:txBody>
                    <a:bodyPr/>
                    <a:lstStyle/>
                    <a:p>
                      <a:r>
                        <a:rPr lang="en-US" sz="1800" dirty="0"/>
                        <a:t>0</a:t>
                      </a:r>
                    </a:p>
                  </a:txBody>
                  <a:tcPr marL="91464" marR="91464" marT="45680" marB="45680"/>
                </a:tc>
                <a:tc>
                  <a:txBody>
                    <a:bodyPr/>
                    <a:lstStyle/>
                    <a:p>
                      <a:r>
                        <a:rPr lang="en-US" sz="1800" dirty="0"/>
                        <a:t>0 (D1)</a:t>
                      </a:r>
                    </a:p>
                  </a:txBody>
                  <a:tcPr marL="91464" marR="91464" marT="45680" marB="45680"/>
                </a:tc>
                <a:extLst>
                  <a:ext uri="{0D108BD9-81ED-4DB2-BD59-A6C34878D82A}">
                    <a16:rowId xmlns:a16="http://schemas.microsoft.com/office/drawing/2014/main" xmlns="" val="425584231"/>
                  </a:ext>
                </a:extLst>
              </a:tr>
            </a:tbl>
          </a:graphicData>
        </a:graphic>
      </p:graphicFrame>
      <p:pic>
        <p:nvPicPr>
          <p:cNvPr id="823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4175" y="3689350"/>
            <a:ext cx="1343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7105649" y="2480349"/>
            <a:ext cx="484389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defRPr/>
            </a:pPr>
            <a:r>
              <a:rPr lang="en-US" altLang="en-US" b="1" dirty="0">
                <a:latin typeface="Times New Roman" panose="02020603050405020304" pitchFamily="18" charset="0"/>
                <a:cs typeface="Times New Roman" panose="02020603050405020304" pitchFamily="18" charset="0"/>
              </a:rPr>
              <a:t>Verilog Code</a:t>
            </a:r>
            <a:r>
              <a:rPr lang="en-US" altLang="en-US" b="1" dirty="0" smtClean="0">
                <a:latin typeface="Times New Roman" panose="02020603050405020304" pitchFamily="18" charset="0"/>
                <a:cs typeface="Times New Roman" panose="02020603050405020304" pitchFamily="18" charset="0"/>
              </a:rPr>
              <a:t>:</a:t>
            </a:r>
          </a:p>
          <a:p>
            <a:pPr>
              <a:defRPr/>
            </a:pPr>
            <a:r>
              <a:rPr lang="en-US" sz="1200" dirty="0" smtClean="0">
                <a:solidFill>
                  <a:schemeClr val="accent1">
                    <a:lumMod val="50000"/>
                  </a:schemeClr>
                </a:solidFill>
                <a:latin typeface="Courier New" panose="02070309020205020404" pitchFamily="49" charset="0"/>
                <a:cs typeface="Courier New" panose="02070309020205020404" pitchFamily="49" charset="0"/>
              </a:rPr>
              <a:t>//</a:t>
            </a:r>
            <a:r>
              <a:rPr lang="en-US" sz="1200" dirty="0">
                <a:solidFill>
                  <a:schemeClr val="accent1">
                    <a:lumMod val="50000"/>
                  </a:schemeClr>
                </a:solidFill>
                <a:latin typeface="Courier New" panose="02070309020205020404" pitchFamily="49" charset="0"/>
                <a:cs typeface="Courier New" panose="02070309020205020404" pitchFamily="49" charset="0"/>
              </a:rPr>
              <a:t>module for </a:t>
            </a:r>
            <a:r>
              <a:rPr lang="en-US" sz="1200" dirty="0" smtClean="0">
                <a:solidFill>
                  <a:schemeClr val="accent1">
                    <a:lumMod val="50000"/>
                  </a:schemeClr>
                </a:solidFill>
                <a:latin typeface="Courier New" panose="02070309020205020404" pitchFamily="49" charset="0"/>
                <a:cs typeface="Courier New" panose="02070309020205020404" pitchFamily="49" charset="0"/>
              </a:rPr>
              <a:t>2-to-1 mux</a:t>
            </a:r>
          </a:p>
          <a:p>
            <a:pPr>
              <a:defRPr/>
            </a:pPr>
            <a:r>
              <a:rPr lang="en-US" sz="1200" dirty="0" smtClean="0">
                <a:solidFill>
                  <a:schemeClr val="accent1">
                    <a:lumMod val="50000"/>
                  </a:schemeClr>
                </a:solidFill>
                <a:latin typeface="Courier New" panose="02070309020205020404" pitchFamily="49" charset="0"/>
                <a:cs typeface="Courier New" panose="02070309020205020404" pitchFamily="49" charset="0"/>
              </a:rPr>
              <a:t>//</a:t>
            </a:r>
            <a:r>
              <a:rPr lang="en-US" sz="1200" dirty="0">
                <a:solidFill>
                  <a:schemeClr val="accent1">
                    <a:lumMod val="50000"/>
                  </a:schemeClr>
                </a:solidFill>
                <a:latin typeface="Courier New" panose="02070309020205020404" pitchFamily="49" charset="0"/>
                <a:cs typeface="Courier New" panose="02070309020205020404" pitchFamily="49" charset="0"/>
              </a:rPr>
              <a:t>input bits </a:t>
            </a:r>
            <a:r>
              <a:rPr lang="en-US" sz="1200" dirty="0" smtClean="0">
                <a:solidFill>
                  <a:schemeClr val="accent1">
                    <a:lumMod val="50000"/>
                  </a:schemeClr>
                </a:solidFill>
                <a:latin typeface="Courier New" panose="02070309020205020404" pitchFamily="49" charset="0"/>
                <a:cs typeface="Courier New" panose="02070309020205020404" pitchFamily="49" charset="0"/>
              </a:rPr>
              <a:t>D0,D1,S(select); </a:t>
            </a:r>
            <a:r>
              <a:rPr lang="en-US" sz="1200" dirty="0">
                <a:solidFill>
                  <a:schemeClr val="accent1">
                    <a:lumMod val="50000"/>
                  </a:schemeClr>
                </a:solidFill>
                <a:latin typeface="Courier New" panose="02070309020205020404" pitchFamily="49" charset="0"/>
                <a:cs typeface="Courier New" panose="02070309020205020404" pitchFamily="49" charset="0"/>
              </a:rPr>
              <a:t>output </a:t>
            </a:r>
            <a:r>
              <a:rPr lang="en-US" sz="1200" dirty="0" smtClean="0">
                <a:solidFill>
                  <a:schemeClr val="accent1">
                    <a:lumMod val="50000"/>
                  </a:schemeClr>
                </a:solidFill>
                <a:latin typeface="Courier New" panose="02070309020205020404" pitchFamily="49" charset="0"/>
                <a:cs typeface="Courier New" panose="02070309020205020404" pitchFamily="49" charset="0"/>
              </a:rPr>
              <a:t>bit Y</a:t>
            </a:r>
          </a:p>
          <a:p>
            <a:pPr>
              <a:defRPr/>
            </a:pPr>
            <a:r>
              <a:rPr lang="en-US" sz="1200" dirty="0" smtClean="0">
                <a:solidFill>
                  <a:schemeClr val="accent1">
                    <a:lumMod val="50000"/>
                  </a:schemeClr>
                </a:solidFill>
                <a:latin typeface="Courier New" panose="02070309020205020404" pitchFamily="49" charset="0"/>
                <a:cs typeface="Courier New" panose="02070309020205020404" pitchFamily="49" charset="0"/>
              </a:rPr>
              <a:t>//</a:t>
            </a:r>
            <a:r>
              <a:rPr lang="en-US" sz="1200" dirty="0">
                <a:solidFill>
                  <a:schemeClr val="accent1">
                    <a:lumMod val="50000"/>
                  </a:schemeClr>
                </a:solidFill>
                <a:latin typeface="Courier New" panose="02070309020205020404" pitchFamily="49" charset="0"/>
                <a:cs typeface="Courier New" panose="02070309020205020404" pitchFamily="49" charset="0"/>
              </a:rPr>
              <a:t>designed by YOURNAME on THISDATE </a:t>
            </a:r>
            <a:endParaRPr lang="en-US" sz="1200" dirty="0" smtClean="0">
              <a:solidFill>
                <a:schemeClr val="accent1">
                  <a:lumMod val="50000"/>
                </a:schemeClr>
              </a:solidFill>
              <a:latin typeface="Courier New" panose="02070309020205020404" pitchFamily="49" charset="0"/>
              <a:cs typeface="Courier New" panose="02070309020205020404" pitchFamily="49" charset="0"/>
            </a:endParaRPr>
          </a:p>
          <a:p>
            <a:pPr>
              <a:defRPr/>
            </a:pPr>
            <a:endParaRPr lang="en-US" altLang="en-US" sz="1200" dirty="0" smtClean="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module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mux2to1( D0 , D1 , S, Y); </a:t>
            </a: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input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D0, D1, S;</a:t>
            </a: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output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Y; </a:t>
            </a: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err="1" smtClean="0">
                <a:solidFill>
                  <a:schemeClr val="accent5">
                    <a:lumMod val="75000"/>
                  </a:schemeClr>
                </a:solidFill>
                <a:latin typeface="Courier New" panose="02070309020205020404" pitchFamily="49" charset="0"/>
                <a:cs typeface="Courier New" panose="02070309020205020404" pitchFamily="49" charset="0"/>
              </a:rPr>
              <a:t>reg</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Y;</a:t>
            </a: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always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 (S or D0 or D1) </a:t>
            </a: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begin</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if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(S == 1'b0) </a:t>
            </a: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begin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Y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 D0; </a:t>
            </a: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end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else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begin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Y </a:t>
            </a:r>
            <a:r>
              <a:rPr lang="en-US" altLang="en-US" sz="1200" dirty="0">
                <a:solidFill>
                  <a:schemeClr val="accent5">
                    <a:lumMod val="75000"/>
                  </a:schemeClr>
                </a:solidFill>
                <a:latin typeface="Courier New" panose="02070309020205020404" pitchFamily="49" charset="0"/>
                <a:cs typeface="Courier New" panose="02070309020205020404" pitchFamily="49" charset="0"/>
              </a:rPr>
              <a:t>= D1;</a:t>
            </a:r>
          </a:p>
          <a:p>
            <a:pPr>
              <a:defRPr/>
            </a:pPr>
            <a:r>
              <a:rPr lang="en-US" altLang="en-US" sz="1200" dirty="0">
                <a:solidFill>
                  <a:schemeClr val="accent5">
                    <a:lumMod val="75000"/>
                  </a:schemeClr>
                </a:solidFill>
                <a:latin typeface="Courier New" panose="02070309020205020404" pitchFamily="49" charset="0"/>
                <a:cs typeface="Courier New" panose="02070309020205020404" pitchFamily="49" charset="0"/>
              </a:rPr>
              <a:t>       </a:t>
            </a: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end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smtClean="0">
                <a:solidFill>
                  <a:schemeClr val="accent5">
                    <a:lumMod val="75000"/>
                  </a:schemeClr>
                </a:solidFill>
                <a:latin typeface="Courier New" panose="02070309020205020404" pitchFamily="49" charset="0"/>
                <a:cs typeface="Courier New" panose="02070309020205020404" pitchFamily="49" charset="0"/>
              </a:rPr>
              <a:t>		end </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a:p>
            <a:pPr>
              <a:defRPr/>
            </a:pPr>
            <a:r>
              <a:rPr lang="en-US" altLang="en-US" sz="1200" dirty="0" err="1">
                <a:solidFill>
                  <a:schemeClr val="accent5">
                    <a:lumMod val="75000"/>
                  </a:schemeClr>
                </a:solidFill>
                <a:latin typeface="Courier New" panose="02070309020205020404" pitchFamily="49" charset="0"/>
                <a:cs typeface="Courier New" panose="02070309020205020404" pitchFamily="49" charset="0"/>
              </a:rPr>
              <a:t>endmodule</a:t>
            </a:r>
            <a:endParaRPr lang="en-US" altLang="en-US" sz="1200"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042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8DEE52-A21B-4302-A569-6354B9C37FD7}" type="slidenum">
              <a:rPr lang="en-US" altLang="en-US" sz="1400"/>
              <a:pPr>
                <a:spcBef>
                  <a:spcPct val="0"/>
                </a:spcBef>
                <a:buFontTx/>
                <a:buNone/>
              </a:pPr>
              <a:t>12</a:t>
            </a:fld>
            <a:endParaRPr lang="en-US" altLang="en-US" sz="1400"/>
          </a:p>
        </p:txBody>
      </p:sp>
      <p:sp>
        <p:nvSpPr>
          <p:cNvPr id="35843" name="TextBox 2"/>
          <p:cNvSpPr txBox="1">
            <a:spLocks noChangeArrowheads="1"/>
          </p:cNvSpPr>
          <p:nvPr/>
        </p:nvSpPr>
        <p:spPr bwMode="auto">
          <a:xfrm>
            <a:off x="1600199" y="76200"/>
            <a:ext cx="10141527"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Arial" panose="020B0604020202020204" pitchFamily="34" charset="0"/>
                <a:cs typeface="Arial" panose="020B0604020202020204" pitchFamily="34" charset="0"/>
              </a:rPr>
              <a:t>Example:  an </a:t>
            </a:r>
            <a:r>
              <a:rPr lang="en-US" altLang="en-US" sz="2000" dirty="0" err="1">
                <a:latin typeface="Arial" panose="020B0604020202020204" pitchFamily="34" charset="0"/>
                <a:cs typeface="Arial" panose="020B0604020202020204" pitchFamily="34" charset="0"/>
              </a:rPr>
              <a:t>altera</a:t>
            </a:r>
            <a:r>
              <a:rPr lang="en-US" altLang="en-US" sz="2000" dirty="0">
                <a:latin typeface="Arial" panose="020B0604020202020204" pitchFamily="34" charset="0"/>
                <a:cs typeface="Arial" panose="020B0604020202020204" pitchFamily="34" charset="0"/>
              </a:rPr>
              <a:t> state machine design:  </a:t>
            </a:r>
            <a:endParaRPr lang="en-US" altLang="en-US" sz="2000" dirty="0" smtClean="0">
              <a:latin typeface="Arial" panose="020B0604020202020204" pitchFamily="34" charset="0"/>
              <a:cs typeface="Arial" panose="020B0604020202020204" pitchFamily="34" charset="0"/>
            </a:endParaRPr>
          </a:p>
          <a:p>
            <a:pPr>
              <a:spcBef>
                <a:spcPct val="0"/>
              </a:spcBef>
              <a:buFontTx/>
              <a:buNone/>
            </a:pPr>
            <a:r>
              <a:rPr lang="en-US" altLang="en-US" sz="2000" dirty="0" smtClean="0">
                <a:latin typeface="Arial" panose="020B0604020202020204" pitchFamily="34" charset="0"/>
                <a:cs typeface="Arial" panose="020B0604020202020204" pitchFamily="34" charset="0"/>
              </a:rPr>
              <a:t>what </a:t>
            </a:r>
            <a:r>
              <a:rPr lang="en-US" altLang="en-US" sz="2000" dirty="0">
                <a:latin typeface="Arial" panose="020B0604020202020204" pitchFamily="34" charset="0"/>
                <a:cs typeface="Arial" panose="020B0604020202020204" pitchFamily="34" charset="0"/>
              </a:rPr>
              <a:t>does the state diagram look like</a:t>
            </a:r>
            <a:r>
              <a:rPr lang="en-US" altLang="en-US" sz="2000" dirty="0" smtClean="0">
                <a:latin typeface="Arial" panose="020B0604020202020204" pitchFamily="34" charset="0"/>
                <a:cs typeface="Arial" panose="020B0604020202020204" pitchFamily="34" charset="0"/>
              </a:rPr>
              <a:t>?  Draw the transition diagram</a:t>
            </a:r>
            <a:endParaRPr lang="en-US" altLang="en-US" sz="2000" dirty="0">
              <a:latin typeface="Arial" panose="020B0604020202020204" pitchFamily="34" charset="0"/>
              <a:cs typeface="Arial" panose="020B0604020202020204" pitchFamily="34" charset="0"/>
            </a:endParaRPr>
          </a:p>
          <a:p>
            <a:pPr lvl="0">
              <a:spcBef>
                <a:spcPct val="0"/>
              </a:spcBef>
              <a:buNone/>
              <a:defRPr/>
            </a:pPr>
            <a:r>
              <a:rPr lang="en-US" altLang="en-US" sz="1800" b="1" dirty="0" smtClean="0">
                <a:solidFill>
                  <a:prstClr val="black"/>
                </a:solidFill>
                <a:cs typeface="Times New Roman" panose="02020603050405020304" pitchFamily="18" charset="0"/>
              </a:rPr>
              <a:t>Verilog </a:t>
            </a:r>
            <a:r>
              <a:rPr lang="en-US" altLang="en-US" sz="1800" b="1" dirty="0">
                <a:solidFill>
                  <a:prstClr val="black"/>
                </a:solidFill>
                <a:cs typeface="Times New Roman" panose="02020603050405020304" pitchFamily="18" charset="0"/>
              </a:rPr>
              <a:t>Code:</a:t>
            </a:r>
          </a:p>
          <a:p>
            <a:pPr lvl="0">
              <a:spcBef>
                <a:spcPct val="0"/>
              </a:spcBef>
              <a:buNone/>
              <a:defRPr/>
            </a:pPr>
            <a:r>
              <a:rPr lang="en-US" sz="1000" dirty="0">
                <a:solidFill>
                  <a:schemeClr val="accent1">
                    <a:lumMod val="75000"/>
                  </a:schemeClr>
                </a:solidFill>
                <a:latin typeface="Courier New" panose="02070309020205020404" pitchFamily="49" charset="0"/>
                <a:cs typeface="Courier New" panose="02070309020205020404" pitchFamily="49" charset="0"/>
              </a:rPr>
              <a:t>//module for </a:t>
            </a:r>
            <a:r>
              <a:rPr lang="en-US" sz="1000" dirty="0" smtClean="0">
                <a:solidFill>
                  <a:schemeClr val="accent1">
                    <a:lumMod val="75000"/>
                  </a:schemeClr>
                </a:solidFill>
                <a:latin typeface="Courier New" panose="02070309020205020404" pitchFamily="49" charset="0"/>
                <a:cs typeface="Courier New" panose="02070309020205020404" pitchFamily="49" charset="0"/>
              </a:rPr>
              <a:t>state machine</a:t>
            </a:r>
            <a:endParaRPr lang="en-US" sz="1000" dirty="0">
              <a:solidFill>
                <a:schemeClr val="accent1">
                  <a:lumMod val="75000"/>
                </a:schemeClr>
              </a:solidFill>
              <a:latin typeface="Courier New" panose="02070309020205020404" pitchFamily="49" charset="0"/>
              <a:cs typeface="Courier New" panose="02070309020205020404" pitchFamily="49" charset="0"/>
            </a:endParaRPr>
          </a:p>
          <a:p>
            <a:pPr lvl="0">
              <a:spcBef>
                <a:spcPct val="0"/>
              </a:spcBef>
              <a:buNone/>
              <a:defRPr/>
            </a:pPr>
            <a:r>
              <a:rPr lang="en-US" sz="1000" dirty="0">
                <a:solidFill>
                  <a:schemeClr val="accent1">
                    <a:lumMod val="75000"/>
                  </a:schemeClr>
                </a:solidFill>
                <a:latin typeface="Courier New" panose="02070309020205020404" pitchFamily="49" charset="0"/>
                <a:cs typeface="Courier New" panose="02070309020205020404" pitchFamily="49" charset="0"/>
              </a:rPr>
              <a:t>//input bits </a:t>
            </a:r>
            <a:r>
              <a:rPr lang="en-US" sz="1000" dirty="0" err="1" smtClean="0">
                <a:solidFill>
                  <a:schemeClr val="accent1">
                    <a:lumMod val="75000"/>
                  </a:schemeClr>
                </a:solidFill>
                <a:latin typeface="Courier New" panose="02070309020205020404" pitchFamily="49" charset="0"/>
                <a:cs typeface="Courier New" panose="02070309020205020404" pitchFamily="49" charset="0"/>
              </a:rPr>
              <a:t>clk</a:t>
            </a:r>
            <a:r>
              <a:rPr lang="en-US" sz="1000" dirty="0" smtClean="0">
                <a:solidFill>
                  <a:schemeClr val="accent1">
                    <a:lumMod val="75000"/>
                  </a:schemeClr>
                </a:solidFill>
                <a:latin typeface="Courier New" panose="02070309020205020404" pitchFamily="49" charset="0"/>
                <a:cs typeface="Courier New" panose="02070309020205020404" pitchFamily="49" charset="0"/>
              </a:rPr>
              <a:t> (clock), in, reset; </a:t>
            </a:r>
          </a:p>
          <a:p>
            <a:pPr lvl="0">
              <a:spcBef>
                <a:spcPct val="0"/>
              </a:spcBef>
              <a:buNone/>
              <a:defRPr/>
            </a:pPr>
            <a:r>
              <a:rPr lang="en-US" sz="1000" dirty="0" smtClean="0">
                <a:solidFill>
                  <a:schemeClr val="accent1">
                    <a:lumMod val="75000"/>
                  </a:schemeClr>
                </a:solidFill>
                <a:latin typeface="Courier New" panose="02070309020205020404" pitchFamily="49" charset="0"/>
                <a:cs typeface="Courier New" panose="02070309020205020404" pitchFamily="49" charset="0"/>
              </a:rPr>
              <a:t>//output 4-bit value out</a:t>
            </a:r>
          </a:p>
          <a:p>
            <a:pPr lvl="0">
              <a:spcBef>
                <a:spcPct val="0"/>
              </a:spcBef>
              <a:buNone/>
              <a:defRPr/>
            </a:pPr>
            <a:r>
              <a:rPr lang="en-US" sz="1000" dirty="0" smtClean="0">
                <a:solidFill>
                  <a:schemeClr val="accent1">
                    <a:lumMod val="75000"/>
                  </a:schemeClr>
                </a:solidFill>
                <a:latin typeface="Courier New" panose="02070309020205020404" pitchFamily="49" charset="0"/>
                <a:cs typeface="Courier New" panose="02070309020205020404" pitchFamily="49" charset="0"/>
              </a:rPr>
              <a:t>//</a:t>
            </a:r>
            <a:r>
              <a:rPr lang="en-US" sz="1000" dirty="0">
                <a:solidFill>
                  <a:schemeClr val="accent1">
                    <a:lumMod val="75000"/>
                  </a:schemeClr>
                </a:solidFill>
                <a:latin typeface="Courier New" panose="02070309020205020404" pitchFamily="49" charset="0"/>
                <a:cs typeface="Courier New" panose="02070309020205020404" pitchFamily="49" charset="0"/>
              </a:rPr>
              <a:t>designed by YOURNAME on THISDATE </a:t>
            </a:r>
          </a:p>
          <a:p>
            <a:pPr>
              <a:spcBef>
                <a:spcPct val="0"/>
              </a:spcBef>
              <a:buFontTx/>
              <a:buNone/>
            </a:pPr>
            <a:endParaRPr lang="en-US" altLang="en-US" sz="1000" dirty="0" smtClean="0">
              <a:latin typeface="Arial" panose="020B0604020202020204" pitchFamily="34" charset="0"/>
              <a:cs typeface="Arial" panose="020B0604020202020204" pitchFamily="34" charset="0"/>
            </a:endParaRPr>
          </a:p>
          <a:p>
            <a:pPr>
              <a:spcBef>
                <a:spcPct val="0"/>
              </a:spcBef>
              <a:buFontTx/>
              <a:buNone/>
            </a:pP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module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statem</a:t>
            </a:r>
            <a:r>
              <a:rPr lang="en-US" altLang="en-US" sz="1000" dirty="0">
                <a:solidFill>
                  <a:schemeClr val="accent1">
                    <a:lumMod val="75000"/>
                  </a:schemeClr>
                </a:solidFill>
                <a:latin typeface="Courier New" panose="02070309020205020404" pitchFamily="49" charset="0"/>
                <a:cs typeface="Courier New" panose="02070309020205020404" pitchFamily="49" charset="0"/>
              </a:rPr>
              <a:t>(</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clk</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in, reset, out);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input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clk</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in, reset;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output [3:0] out; </a:t>
            </a:r>
            <a:endParaRPr lang="en-US" altLang="en-US" sz="1000" dirty="0" smtClean="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endParaRPr lang="en-US" altLang="en-US" sz="1000" dirty="0" smtClean="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err="1" smtClean="0">
                <a:solidFill>
                  <a:schemeClr val="accent1">
                    <a:lumMod val="75000"/>
                  </a:schemeClr>
                </a:solidFill>
                <a:latin typeface="Courier New" panose="02070309020205020404" pitchFamily="49" charset="0"/>
                <a:cs typeface="Courier New" panose="02070309020205020404" pitchFamily="49" charset="0"/>
              </a:rPr>
              <a:t>reg</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a:solidFill>
                  <a:schemeClr val="accent1">
                    <a:lumMod val="75000"/>
                  </a:schemeClr>
                </a:solidFill>
                <a:latin typeface="Courier New" panose="02070309020205020404" pitchFamily="49" charset="0"/>
                <a:cs typeface="Courier New" panose="02070309020205020404" pitchFamily="49" charset="0"/>
              </a:rPr>
              <a:t>[3:0] out; </a:t>
            </a:r>
          </a:p>
          <a:p>
            <a:pPr>
              <a:spcBef>
                <a:spcPct val="0"/>
              </a:spcBef>
              <a:buFontTx/>
              <a:buNone/>
            </a:pP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reg</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[1:0] state; </a:t>
            </a:r>
          </a:p>
          <a:p>
            <a:pPr>
              <a:spcBef>
                <a:spcPct val="0"/>
              </a:spcBef>
              <a:buFontTx/>
              <a:buNone/>
            </a:pP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parameter zero=0, one=1,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two=2</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three=3; </a:t>
            </a:r>
          </a:p>
          <a:p>
            <a:pPr>
              <a:spcBef>
                <a:spcPct val="0"/>
              </a:spcBef>
              <a:buFontTx/>
              <a:buNone/>
            </a:pP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always @(state) begin case (state)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zero: out = 4'b0000;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one: out = 4'b0001;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two: out = 4'b0010;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three: out = 4'b0100;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default: out = 4'b0000;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endcase</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end</a:t>
            </a:r>
          </a:p>
          <a:p>
            <a:pPr>
              <a:spcBef>
                <a:spcPct val="0"/>
              </a:spcBef>
              <a:buFontTx/>
              <a:buNone/>
            </a:pPr>
            <a:endParaRPr lang="en-US" altLang="en-US" sz="1000" dirty="0" smtClean="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always </a:t>
            </a:r>
            <a:r>
              <a:rPr lang="en-US" altLang="en-US" sz="1000" dirty="0">
                <a:solidFill>
                  <a:schemeClr val="accent1">
                    <a:lumMod val="75000"/>
                  </a:schemeClr>
                </a:solidFill>
                <a:latin typeface="Courier New" panose="02070309020205020404" pitchFamily="49" charset="0"/>
                <a:cs typeface="Courier New" panose="02070309020205020404" pitchFamily="49" charset="0"/>
              </a:rPr>
              <a:t>@(</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posedge</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clk</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or </a:t>
            </a:r>
            <a:r>
              <a:rPr lang="en-US" altLang="en-US" sz="1000" dirty="0" err="1">
                <a:solidFill>
                  <a:schemeClr val="accent1">
                    <a:lumMod val="75000"/>
                  </a:schemeClr>
                </a:solidFill>
                <a:latin typeface="Courier New" panose="02070309020205020404" pitchFamily="49" charset="0"/>
                <a:cs typeface="Courier New" panose="02070309020205020404" pitchFamily="49" charset="0"/>
              </a:rPr>
              <a:t>posedge</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reset)</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p>
          <a:p>
            <a:pPr>
              <a:spcBef>
                <a:spcPct val="0"/>
              </a:spcBef>
              <a:buFontTx/>
              <a:buNone/>
            </a:pP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begin </a:t>
            </a: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if </a:t>
            </a:r>
            <a:r>
              <a:rPr lang="en-US" altLang="en-US" sz="1000" dirty="0">
                <a:solidFill>
                  <a:schemeClr val="accent1">
                    <a:lumMod val="75000"/>
                  </a:schemeClr>
                </a:solidFill>
                <a:latin typeface="Courier New" panose="02070309020205020404" pitchFamily="49" charset="0"/>
                <a:cs typeface="Courier New" panose="02070309020205020404" pitchFamily="49" charset="0"/>
              </a:rPr>
              <a:t>(reset) state = zero;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else </a:t>
            </a:r>
            <a:r>
              <a:rPr lang="en-US" altLang="en-US" sz="1000" dirty="0">
                <a:solidFill>
                  <a:schemeClr val="accent1">
                    <a:lumMod val="75000"/>
                  </a:schemeClr>
                </a:solidFill>
                <a:latin typeface="Courier New" panose="02070309020205020404" pitchFamily="49" charset="0"/>
                <a:cs typeface="Courier New" panose="02070309020205020404" pitchFamily="49" charset="0"/>
              </a:rPr>
              <a:t>case (state)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zero: state = one;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one: if (in) state = zero;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else </a:t>
            </a:r>
            <a:r>
              <a:rPr lang="en-US" altLang="en-US" sz="1000" dirty="0">
                <a:solidFill>
                  <a:schemeClr val="accent1">
                    <a:lumMod val="75000"/>
                  </a:schemeClr>
                </a:solidFill>
                <a:latin typeface="Courier New" panose="02070309020205020404" pitchFamily="49" charset="0"/>
                <a:cs typeface="Courier New" panose="02070309020205020404" pitchFamily="49" charset="0"/>
              </a:rPr>
              <a:t>state = two;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two</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state = three;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three</a:t>
            </a:r>
            <a:r>
              <a:rPr lang="en-US" altLang="en-US" sz="1000" dirty="0">
                <a:solidFill>
                  <a:schemeClr val="accent1">
                    <a:lumMod val="75000"/>
                  </a:schemeClr>
                </a:solidFill>
                <a:latin typeface="Courier New" panose="02070309020205020404" pitchFamily="49" charset="0"/>
                <a:cs typeface="Courier New" panose="02070309020205020404" pitchFamily="49" charset="0"/>
              </a:rPr>
              <a:t>: state = zero; </a:t>
            </a: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err="1" smtClean="0">
                <a:solidFill>
                  <a:schemeClr val="accent1">
                    <a:lumMod val="75000"/>
                  </a:schemeClr>
                </a:solidFill>
                <a:latin typeface="Courier New" panose="02070309020205020404" pitchFamily="49" charset="0"/>
                <a:cs typeface="Courier New" panose="02070309020205020404" pitchFamily="49" charset="0"/>
              </a:rPr>
              <a:t>endcase</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 </a:t>
            </a: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a:solidFill>
                  <a:schemeClr val="accent1">
                    <a:lumMod val="75000"/>
                  </a:schemeClr>
                </a:solidFill>
                <a:latin typeface="Courier New" panose="02070309020205020404" pitchFamily="49" charset="0"/>
                <a:cs typeface="Courier New" panose="02070309020205020404" pitchFamily="49" charset="0"/>
              </a:rPr>
              <a:t>       	</a:t>
            </a:r>
            <a:r>
              <a:rPr lang="en-US" altLang="en-US" sz="1000" dirty="0" smtClean="0">
                <a:solidFill>
                  <a:schemeClr val="accent1">
                    <a:lumMod val="75000"/>
                  </a:schemeClr>
                </a:solidFill>
                <a:latin typeface="Courier New" panose="02070309020205020404" pitchFamily="49" charset="0"/>
                <a:cs typeface="Courier New" panose="02070309020205020404" pitchFamily="49" charset="0"/>
              </a:rPr>
              <a:t>end </a:t>
            </a: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a:p>
            <a:pPr>
              <a:spcBef>
                <a:spcPct val="0"/>
              </a:spcBef>
              <a:buFontTx/>
              <a:buNone/>
            </a:pPr>
            <a:r>
              <a:rPr lang="en-US" altLang="en-US" sz="1000" dirty="0" err="1" smtClean="0">
                <a:solidFill>
                  <a:schemeClr val="accent1">
                    <a:lumMod val="75000"/>
                  </a:schemeClr>
                </a:solidFill>
                <a:latin typeface="Courier New" panose="02070309020205020404" pitchFamily="49" charset="0"/>
                <a:cs typeface="Courier New" panose="02070309020205020404" pitchFamily="49" charset="0"/>
              </a:rPr>
              <a:t>endmodule</a:t>
            </a:r>
            <a:r>
              <a:rPr lang="en-US" altLang="en-US" sz="1000" dirty="0" smtClean="0">
                <a:latin typeface="Arial" panose="020B0604020202020204" pitchFamily="34" charset="0"/>
                <a:cs typeface="Arial" panose="020B0604020202020204" pitchFamily="34" charset="0"/>
              </a:rPr>
              <a:t> </a:t>
            </a:r>
            <a:endParaRPr lang="en-US" altLang="en-US" sz="1000" dirty="0">
              <a:latin typeface="Arial" panose="020B0604020202020204" pitchFamily="34" charset="0"/>
              <a:cs typeface="Arial" panose="020B0604020202020204" pitchFamily="34" charset="0"/>
            </a:endParaRPr>
          </a:p>
          <a:p>
            <a:pPr>
              <a:spcBef>
                <a:spcPct val="0"/>
              </a:spcBef>
              <a:buFontTx/>
              <a:buNone/>
            </a:pPr>
            <a:endParaRPr lang="en-US" altLang="en-US" sz="1000"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844" name="TextBox 6"/>
          <p:cNvSpPr txBox="1">
            <a:spLocks noChangeArrowheads="1"/>
          </p:cNvSpPr>
          <p:nvPr/>
        </p:nvSpPr>
        <p:spPr bwMode="auto">
          <a:xfrm>
            <a:off x="4954791" y="1295401"/>
            <a:ext cx="2031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latin typeface="Arial" panose="020B0604020202020204" pitchFamily="34"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		</a:t>
            </a:r>
            <a:endParaRPr lang="en-US"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98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p:txBody>
          <a:bodyPr>
            <a:normAutofit fontScale="90000"/>
          </a:bodyPr>
          <a:lstStyle/>
          <a:p>
            <a:r>
              <a:rPr lang="en-US" altLang="en-US" sz="2400" b="1" dirty="0" smtClean="0">
                <a:cs typeface="Arial" panose="020B0604020202020204" pitchFamily="34" charset="0"/>
              </a:rPr>
              <a:t> </a:t>
            </a: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Traffic Light Problem:</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t>
            </a:r>
            <a:endParaRPr lang="en-US" altLang="en-US" sz="2400" dirty="0"/>
          </a:p>
        </p:txBody>
      </p:sp>
      <p:sp>
        <p:nvSpPr>
          <p:cNvPr id="307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CBE658-9C44-46C8-9B63-7C59839B7663}" type="slidenum">
              <a:rPr lang="en-US" altLang="en-US" sz="1400"/>
              <a:pPr>
                <a:spcBef>
                  <a:spcPct val="0"/>
                </a:spcBef>
                <a:buFontTx/>
                <a:buNone/>
              </a:pPr>
              <a:t>2</a:t>
            </a:fld>
            <a:endParaRPr lang="en-US" altLang="en-US" sz="1400"/>
          </a:p>
        </p:txBody>
      </p:sp>
      <p:sp>
        <p:nvSpPr>
          <p:cNvPr id="11" name="Text Box 3"/>
          <p:cNvSpPr txBox="1">
            <a:spLocks noGrp="1" noChangeArrowheads="1"/>
          </p:cNvSpPr>
          <p:nvPr>
            <p:ph idx="1"/>
          </p:nvPr>
        </p:nvSpPr>
        <p:spPr>
          <a:xfrm>
            <a:off x="978243" y="1291282"/>
            <a:ext cx="10653584" cy="4581254"/>
          </a:xfrm>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just">
              <a:spcBef>
                <a:spcPts val="300"/>
              </a:spcBef>
              <a:buNone/>
              <a:defRPr/>
            </a:pPr>
            <a:r>
              <a:rPr lang="en-US" sz="1800" dirty="0" smtClean="0">
                <a:latin typeface="+mn-lt"/>
                <a:cs typeface="Arial" charset="0"/>
              </a:rPr>
              <a:t>Your eventual goal is to design a finite state machine (</a:t>
            </a:r>
            <a:r>
              <a:rPr lang="en-US" sz="1800" dirty="0" err="1" smtClean="0">
                <a:latin typeface="+mn-lt"/>
                <a:cs typeface="Arial" charset="0"/>
              </a:rPr>
              <a:t>fsm</a:t>
            </a:r>
            <a:r>
              <a:rPr lang="en-US" sz="1800" dirty="0" smtClean="0">
                <a:latin typeface="+mn-lt"/>
                <a:cs typeface="Arial" charset="0"/>
              </a:rPr>
              <a:t>) to control the traffic lights at the intersection of Martin Luther King Drive and “Woodside Drive”.</a:t>
            </a:r>
          </a:p>
          <a:p>
            <a:pPr marL="0" indent="0" algn="just">
              <a:spcBef>
                <a:spcPts val="300"/>
              </a:spcBef>
              <a:buNone/>
              <a:defRPr/>
            </a:pPr>
            <a:endParaRPr lang="en-US" sz="1800" dirty="0">
              <a:latin typeface="+mn-lt"/>
              <a:cs typeface="Arial" charset="0"/>
            </a:endParaRPr>
          </a:p>
          <a:p>
            <a:pPr marL="0" indent="0" algn="just">
              <a:spcBef>
                <a:spcPts val="300"/>
              </a:spcBef>
              <a:buNone/>
              <a:defRPr/>
            </a:pPr>
            <a:r>
              <a:rPr lang="en-US" sz="1800" dirty="0" smtClean="0">
                <a:latin typeface="+mn-lt"/>
                <a:cs typeface="Arial" charset="0"/>
              </a:rPr>
              <a:t>Your team needs to:</a:t>
            </a:r>
          </a:p>
          <a:p>
            <a:pPr marL="0" indent="0" algn="just">
              <a:spcBef>
                <a:spcPts val="300"/>
              </a:spcBef>
              <a:buNone/>
              <a:defRPr/>
            </a:pPr>
            <a:r>
              <a:rPr lang="en-US" sz="1800" dirty="0" smtClean="0">
                <a:latin typeface="+mn-lt"/>
                <a:cs typeface="Arial" charset="0"/>
              </a:rPr>
              <a:t>--determine the state of the traffic light</a:t>
            </a:r>
          </a:p>
          <a:p>
            <a:pPr marL="0" indent="0" algn="just">
              <a:spcBef>
                <a:spcPts val="300"/>
              </a:spcBef>
              <a:buNone/>
              <a:defRPr/>
            </a:pPr>
            <a:r>
              <a:rPr lang="en-US" sz="1800" dirty="0" smtClean="0">
                <a:latin typeface="+mn-lt"/>
                <a:cs typeface="Arial" charset="0"/>
              </a:rPr>
              <a:t>--determine the </a:t>
            </a:r>
            <a:r>
              <a:rPr lang="en-US" sz="1800" i="1" dirty="0" smtClean="0">
                <a:latin typeface="+mn-lt"/>
                <a:cs typeface="Arial" charset="0"/>
              </a:rPr>
              <a:t>relative</a:t>
            </a:r>
            <a:r>
              <a:rPr lang="en-US" sz="1800" dirty="0" smtClean="0">
                <a:latin typeface="+mn-lt"/>
                <a:cs typeface="Arial" charset="0"/>
              </a:rPr>
              <a:t> length of each state</a:t>
            </a:r>
          </a:p>
          <a:p>
            <a:pPr marL="0" indent="0" algn="just">
              <a:spcBef>
                <a:spcPts val="300"/>
              </a:spcBef>
              <a:buNone/>
              <a:defRPr/>
            </a:pPr>
            <a:r>
              <a:rPr lang="en-US" sz="1800" dirty="0" smtClean="0">
                <a:latin typeface="+mn-lt"/>
                <a:cs typeface="Arial" charset="0"/>
              </a:rPr>
              <a:t>--add any additional states that are not obvious (e.g., “light is broken”) or that might help it be “smarter”</a:t>
            </a:r>
          </a:p>
          <a:p>
            <a:pPr marL="0" indent="0" algn="just">
              <a:spcBef>
                <a:spcPts val="300"/>
              </a:spcBef>
              <a:buNone/>
              <a:defRPr/>
            </a:pPr>
            <a:r>
              <a:rPr lang="en-US" sz="1800" dirty="0" smtClean="0">
                <a:latin typeface="+mn-lt"/>
                <a:cs typeface="Arial" charset="0"/>
              </a:rPr>
              <a:t>--define the resulting </a:t>
            </a:r>
            <a:r>
              <a:rPr lang="en-US" sz="1800" dirty="0" err="1" smtClean="0">
                <a:latin typeface="+mn-lt"/>
                <a:cs typeface="Arial" charset="0"/>
              </a:rPr>
              <a:t>fsm</a:t>
            </a:r>
            <a:r>
              <a:rPr lang="en-US" sz="1800" dirty="0" smtClean="0">
                <a:latin typeface="+mn-lt"/>
                <a:cs typeface="Arial" charset="0"/>
              </a:rPr>
              <a:t>:</a:t>
            </a:r>
          </a:p>
          <a:p>
            <a:pPr marL="0" indent="0" algn="just">
              <a:spcBef>
                <a:spcPts val="300"/>
              </a:spcBef>
              <a:buNone/>
              <a:defRPr/>
            </a:pPr>
            <a:r>
              <a:rPr lang="en-US" sz="1800" dirty="0" smtClean="0">
                <a:latin typeface="+mn-lt"/>
                <a:cs typeface="Arial" charset="0"/>
              </a:rPr>
              <a:t>	states</a:t>
            </a:r>
          </a:p>
          <a:p>
            <a:pPr marL="0" indent="0" algn="just">
              <a:spcBef>
                <a:spcPts val="300"/>
              </a:spcBef>
              <a:buNone/>
              <a:defRPr/>
            </a:pPr>
            <a:r>
              <a:rPr lang="en-US" sz="1800" dirty="0">
                <a:latin typeface="+mn-lt"/>
                <a:cs typeface="Arial" charset="0"/>
              </a:rPr>
              <a:t>	</a:t>
            </a:r>
            <a:r>
              <a:rPr lang="en-US" sz="1800" dirty="0" smtClean="0">
                <a:latin typeface="+mn-lt"/>
                <a:cs typeface="Arial" charset="0"/>
              </a:rPr>
              <a:t>state transitions</a:t>
            </a:r>
          </a:p>
          <a:p>
            <a:pPr marL="0" indent="0" algn="just">
              <a:spcBef>
                <a:spcPts val="300"/>
              </a:spcBef>
              <a:buNone/>
              <a:defRPr/>
            </a:pPr>
            <a:r>
              <a:rPr lang="en-US" sz="1800" dirty="0">
                <a:latin typeface="+mn-lt"/>
                <a:cs typeface="Arial" charset="0"/>
              </a:rPr>
              <a:t>	</a:t>
            </a:r>
            <a:r>
              <a:rPr lang="en-US" sz="1800" dirty="0" smtClean="0">
                <a:latin typeface="+mn-lt"/>
                <a:cs typeface="Arial" charset="0"/>
              </a:rPr>
              <a:t>light pattern output for each state</a:t>
            </a:r>
          </a:p>
          <a:p>
            <a:pPr marL="0" indent="0" algn="just">
              <a:spcBef>
                <a:spcPts val="300"/>
              </a:spcBef>
              <a:buNone/>
              <a:defRPr/>
            </a:pPr>
            <a:r>
              <a:rPr lang="en-US" sz="1800" dirty="0">
                <a:latin typeface="+mn-lt"/>
                <a:cs typeface="Arial" charset="0"/>
              </a:rPr>
              <a:t>	</a:t>
            </a:r>
            <a:r>
              <a:rPr lang="en-US" sz="1800" dirty="0" smtClean="0">
                <a:latin typeface="+mn-lt"/>
                <a:cs typeface="Arial" charset="0"/>
              </a:rPr>
              <a:t>any inputs</a:t>
            </a:r>
          </a:p>
          <a:p>
            <a:pPr marL="0" indent="0" algn="just">
              <a:spcBef>
                <a:spcPts val="300"/>
              </a:spcBef>
              <a:buNone/>
              <a:defRPr/>
            </a:pPr>
            <a:endParaRPr lang="en-US" sz="1800" dirty="0">
              <a:latin typeface="+mn-lt"/>
              <a:cs typeface="Arial" charset="0"/>
            </a:endParaRPr>
          </a:p>
          <a:p>
            <a:pPr marL="0" indent="0" algn="just">
              <a:spcBef>
                <a:spcPts val="300"/>
              </a:spcBef>
              <a:buNone/>
              <a:defRPr/>
            </a:pPr>
            <a:r>
              <a:rPr lang="en-US" sz="1800" dirty="0" smtClean="0">
                <a:latin typeface="+mn-lt"/>
                <a:cs typeface="Arial" charset="0"/>
              </a:rPr>
              <a:t>This description is due </a:t>
            </a:r>
            <a:r>
              <a:rPr lang="en-US" sz="1800" dirty="0" smtClean="0">
                <a:latin typeface="+mn-lt"/>
                <a:cs typeface="Arial" charset="0"/>
              </a:rPr>
              <a:t>IN LAB Monday </a:t>
            </a:r>
            <a:r>
              <a:rPr lang="en-US" sz="1800" dirty="0" smtClean="0">
                <a:latin typeface="+mn-lt"/>
                <a:cs typeface="Arial" charset="0"/>
              </a:rPr>
              <a:t>Sept. 11.  Once your description is approved, you can implement the defined </a:t>
            </a:r>
            <a:r>
              <a:rPr lang="en-US" sz="1800" dirty="0" err="1" smtClean="0">
                <a:latin typeface="+mn-lt"/>
                <a:cs typeface="Arial" charset="0"/>
              </a:rPr>
              <a:t>fsm</a:t>
            </a:r>
            <a:r>
              <a:rPr lang="en-US" sz="1800" dirty="0" smtClean="0">
                <a:latin typeface="+mn-lt"/>
                <a:cs typeface="Arial" charset="0"/>
              </a:rPr>
              <a:t>, inputs, and outputs.</a:t>
            </a:r>
          </a:p>
          <a:p>
            <a:pPr marL="0" indent="0" algn="just">
              <a:spcBef>
                <a:spcPts val="300"/>
              </a:spcBef>
              <a:buNone/>
              <a:defRPr/>
            </a:pPr>
            <a:r>
              <a:rPr lang="en-US" sz="1800" dirty="0" smtClean="0">
                <a:latin typeface="+mn-lt"/>
                <a:cs typeface="Arial" charset="0"/>
              </a:rPr>
              <a:t> </a:t>
            </a:r>
            <a:endParaRPr lang="en-US" sz="1800" dirty="0">
              <a:latin typeface="+mn-lt"/>
              <a:cs typeface="Arial" charset="0"/>
            </a:endParaRPr>
          </a:p>
        </p:txBody>
      </p:sp>
    </p:spTree>
    <p:extLst>
      <p:ext uri="{BB962C8B-B14F-4D97-AF65-F5344CB8AC3E}">
        <p14:creationId xmlns:p14="http://schemas.microsoft.com/office/powerpoint/2010/main" val="160790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4"/>
            <a:ext cx="10515600" cy="13255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EECE 5117C/6017C Problem—Is This Accurate?</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Traffic Light Controller using FSM</a:t>
            </a:r>
            <a:endParaRPr lang="en-US" sz="2800" dirty="0"/>
          </a:p>
        </p:txBody>
      </p:sp>
      <p:sp>
        <p:nvSpPr>
          <p:cNvPr id="3" name="Content Placeholder 2"/>
          <p:cNvSpPr>
            <a:spLocks noGrp="1"/>
          </p:cNvSpPr>
          <p:nvPr>
            <p:ph idx="1"/>
          </p:nvPr>
        </p:nvSpPr>
        <p:spPr>
          <a:xfrm>
            <a:off x="539260" y="1301151"/>
            <a:ext cx="10515600" cy="4351338"/>
          </a:xfrm>
        </p:spPr>
        <p:txBody>
          <a:bodyPr/>
          <a:lstStyle/>
          <a:p>
            <a:r>
              <a:rPr lang="en-US" altLang="en-US" sz="1400" dirty="0">
                <a:latin typeface="Times New Roman" panose="02020603050405020304" pitchFamily="18" charset="0"/>
                <a:cs typeface="Times New Roman" panose="02020603050405020304" pitchFamily="18" charset="0"/>
              </a:rPr>
              <a:t>Implement and Demonstrate the finite state machine for the traffic light using the </a:t>
            </a:r>
            <a:r>
              <a:rPr lang="en-US" altLang="en-US" sz="1400" dirty="0" smtClean="0">
                <a:latin typeface="Times New Roman" panose="02020603050405020304" pitchFamily="18" charset="0"/>
                <a:cs typeface="Times New Roman" panose="02020603050405020304" pitchFamily="18" charset="0"/>
              </a:rPr>
              <a:t>LEDs, pushbuttons, and 7-segment displays in </a:t>
            </a:r>
            <a:r>
              <a:rPr lang="en-US" altLang="en-US" sz="1400" dirty="0">
                <a:latin typeface="Times New Roman" panose="02020603050405020304" pitchFamily="18" charset="0"/>
                <a:cs typeface="Times New Roman" panose="02020603050405020304" pitchFamily="18" charset="0"/>
              </a:rPr>
              <a:t>the </a:t>
            </a:r>
            <a:r>
              <a:rPr lang="en-US" altLang="en-US" sz="1400" dirty="0" smtClean="0">
                <a:latin typeface="Times New Roman" panose="02020603050405020304" pitchFamily="18" charset="0"/>
                <a:cs typeface="Times New Roman" panose="02020603050405020304" pitchFamily="18" charset="0"/>
              </a:rPr>
              <a:t>DE0-10 lite;  be sure that you verify that the description below is an ACCURATE description of the actual board</a:t>
            </a:r>
            <a:endParaRPr lang="en-US" altLang="en-US" sz="1400" dirty="0">
              <a:latin typeface="Times New Roman" panose="02020603050405020304" pitchFamily="18" charset="0"/>
              <a:cs typeface="Times New Roman" panose="02020603050405020304" pitchFamily="18" charset="0"/>
            </a:endParaRPr>
          </a:p>
          <a:p>
            <a:pPr marL="0" indent="0">
              <a:buNone/>
            </a:pPr>
            <a:r>
              <a:rPr lang="en-US" altLang="en-US" sz="1600" b="1" dirty="0">
                <a:latin typeface="Times New Roman" panose="02020603050405020304" pitchFamily="18" charset="0"/>
                <a:cs typeface="Times New Roman" panose="02020603050405020304" pitchFamily="18" charset="0"/>
              </a:rPr>
              <a:t>Traffic light problem in MLK and Woodside Dr Intersection</a:t>
            </a:r>
          </a:p>
        </p:txBody>
      </p:sp>
      <p:pic>
        <p:nvPicPr>
          <p:cNvPr id="1028" name="Picture 4" descr="http://2.bp.blogspot.com/-L4BqbTWK84c/UP1I3YWUv6I/AAAAAAAAAOg/vFp3XFax_Uk/s1600/4-way+Junc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6833" y="2558527"/>
            <a:ext cx="4226967" cy="373116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6"/>
          <p:cNvSpPr txBox="1">
            <a:spLocks noChangeArrowheads="1"/>
          </p:cNvSpPr>
          <p:nvPr/>
        </p:nvSpPr>
        <p:spPr bwMode="auto">
          <a:xfrm rot="16200000">
            <a:off x="8149576" y="2701507"/>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dirty="0">
                <a:latin typeface="Calibri" panose="020F0502020204030204" pitchFamily="34" charset="0"/>
              </a:rPr>
              <a:t>MLK</a:t>
            </a:r>
            <a:endParaRPr lang="en-US" altLang="en-US" sz="1800" b="1" dirty="0">
              <a:latin typeface="Calibri" panose="020F0502020204030204" pitchFamily="34" charset="0"/>
            </a:endParaRPr>
          </a:p>
        </p:txBody>
      </p:sp>
      <p:sp>
        <p:nvSpPr>
          <p:cNvPr id="18" name="TextBox 14"/>
          <p:cNvSpPr txBox="1">
            <a:spLocks noChangeArrowheads="1"/>
          </p:cNvSpPr>
          <p:nvPr/>
        </p:nvSpPr>
        <p:spPr bwMode="auto">
          <a:xfrm>
            <a:off x="10125076" y="4924158"/>
            <a:ext cx="15276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b="1" dirty="0">
                <a:latin typeface="Calibri" panose="020F0502020204030204" pitchFamily="34" charset="0"/>
              </a:rPr>
              <a:t>Woodside Dr</a:t>
            </a:r>
          </a:p>
        </p:txBody>
      </p:sp>
      <p:sp>
        <p:nvSpPr>
          <p:cNvPr id="15" name="Rectangle 14"/>
          <p:cNvSpPr/>
          <p:nvPr/>
        </p:nvSpPr>
        <p:spPr>
          <a:xfrm>
            <a:off x="559688" y="1920825"/>
            <a:ext cx="6096000" cy="4616648"/>
          </a:xfrm>
          <a:prstGeom prst="rect">
            <a:avLst/>
          </a:prstGeom>
        </p:spPr>
        <p:txBody>
          <a:bodyPr>
            <a:spAutoFit/>
          </a:bodyPr>
          <a:lstStyle/>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MLK is an EW road, 2 lanes in each direction.</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For traffic going from E to W, there is a left turn lane.</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There are also pedestrian crossings:</a:t>
            </a:r>
          </a:p>
          <a:p>
            <a:pPr>
              <a:lnSpc>
                <a:spcPct val="150000"/>
              </a:lnSpc>
              <a:spcBef>
                <a:spcPct val="0"/>
              </a:spcBef>
            </a:pPr>
            <a:r>
              <a:rPr lang="en-US" altLang="en-US" sz="1400" dirty="0">
                <a:latin typeface="Times New Roman" panose="02020603050405020304" pitchFamily="18" charset="0"/>
                <a:cs typeface="Times New Roman" panose="02020603050405020304" pitchFamily="18" charset="0"/>
              </a:rPr>
              <a:t>	Cross MLK on east side of the Library street (P1)</a:t>
            </a:r>
          </a:p>
          <a:p>
            <a:pPr>
              <a:lnSpc>
                <a:spcPct val="150000"/>
              </a:lnSpc>
              <a:spcBef>
                <a:spcPct val="0"/>
              </a:spcBef>
            </a:pPr>
            <a:r>
              <a:rPr lang="en-US" altLang="en-US" sz="1400" dirty="0">
                <a:latin typeface="Times New Roman" panose="02020603050405020304" pitchFamily="18" charset="0"/>
                <a:cs typeface="Times New Roman" panose="02020603050405020304" pitchFamily="18" charset="0"/>
              </a:rPr>
              <a:t>	Cross the Library street on N side of MLK (P2)</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Traffic Light is green for MLK traffic twice as long as for library traffic.</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Left turn lane has a signal that lasts 0.25 of time MLK light is green. </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While left turn signal is green, MLK pedestrian signal is red.</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Unspecified here:  length of yellow signals in any direction. </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The Picture shown here is a sample depiction – come up with your own, while designing</a:t>
            </a:r>
          </a:p>
          <a:p>
            <a:pPr marL="285750" indent="-285750">
              <a:lnSpc>
                <a:spcPct val="150000"/>
              </a:lnSpc>
              <a:spcBef>
                <a:spcPct val="0"/>
              </a:spcBef>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Map the LED s</a:t>
            </a:r>
            <a:r>
              <a:rPr lang="en-US" altLang="en-US" sz="1400" dirty="0" smtClean="0">
                <a:latin typeface="Times New Roman" panose="02020603050405020304" pitchFamily="18" charset="0"/>
                <a:cs typeface="Times New Roman" panose="02020603050405020304" pitchFamily="18" charset="0"/>
              </a:rPr>
              <a:t> on </a:t>
            </a:r>
            <a:r>
              <a:rPr lang="en-US" altLang="en-US" sz="1400" dirty="0">
                <a:latin typeface="Times New Roman" panose="02020603050405020304" pitchFamily="18" charset="0"/>
                <a:cs typeface="Times New Roman" panose="02020603050405020304" pitchFamily="18" charset="0"/>
              </a:rPr>
              <a:t>the board to </a:t>
            </a:r>
            <a:r>
              <a:rPr lang="en-US" altLang="en-US" sz="1400" dirty="0" smtClean="0">
                <a:latin typeface="Times New Roman" panose="02020603050405020304" pitchFamily="18" charset="0"/>
                <a:cs typeface="Times New Roman" panose="02020603050405020304" pitchFamily="18" charset="0"/>
              </a:rPr>
              <a:t>the traffic lights (Green, </a:t>
            </a:r>
            <a:r>
              <a:rPr lang="en-US" altLang="en-US" sz="1400" dirty="0">
                <a:latin typeface="Times New Roman" panose="02020603050405020304" pitchFamily="18" charset="0"/>
                <a:cs typeface="Times New Roman" panose="02020603050405020304" pitchFamily="18" charset="0"/>
              </a:rPr>
              <a:t>Amber and Red), Left Turn, </a:t>
            </a:r>
            <a:r>
              <a:rPr lang="en-US" altLang="en-US" sz="1400" dirty="0" smtClean="0">
                <a:latin typeface="Times New Roman" panose="02020603050405020304" pitchFamily="18" charset="0"/>
                <a:cs typeface="Times New Roman" panose="02020603050405020304" pitchFamily="18" charset="0"/>
              </a:rPr>
              <a:t>and Pedestrian </a:t>
            </a:r>
            <a:r>
              <a:rPr lang="en-US" altLang="en-US" sz="1400" dirty="0">
                <a:latin typeface="Times New Roman" panose="02020603050405020304" pitchFamily="18" charset="0"/>
                <a:cs typeface="Times New Roman" panose="02020603050405020304" pitchFamily="18" charset="0"/>
              </a:rPr>
              <a:t>signals (P1 and P2</a:t>
            </a:r>
            <a:r>
              <a:rPr lang="en-US" altLang="en-US" sz="1400" dirty="0" smtClean="0">
                <a:latin typeface="Times New Roman" panose="02020603050405020304" pitchFamily="18" charset="0"/>
                <a:cs typeface="Times New Roman" panose="02020603050405020304" pitchFamily="18" charset="0"/>
              </a:rPr>
              <a:t>)</a:t>
            </a:r>
          </a:p>
          <a:p>
            <a:pPr marL="285750" indent="-285750">
              <a:lnSpc>
                <a:spcPct val="150000"/>
              </a:lnSpc>
              <a:spcBef>
                <a:spcPct val="0"/>
              </a:spcBef>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Include in your design any additional information from class discussions.</a:t>
            </a:r>
            <a:endParaRPr lang="en-US" altLang="en-US" sz="1400" dirty="0">
              <a:latin typeface="Times New Roman" panose="02020603050405020304" pitchFamily="18" charset="0"/>
              <a:cs typeface="Times New Roman" panose="02020603050405020304" pitchFamily="18" charset="0"/>
            </a:endParaRPr>
          </a:p>
        </p:txBody>
      </p:sp>
      <p:sp>
        <p:nvSpPr>
          <p:cNvPr id="20" name="TextBox 6"/>
          <p:cNvSpPr txBox="1">
            <a:spLocks noChangeArrowheads="1"/>
          </p:cNvSpPr>
          <p:nvPr/>
        </p:nvSpPr>
        <p:spPr bwMode="auto">
          <a:xfrm>
            <a:off x="9803421" y="3476820"/>
            <a:ext cx="503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latin typeface="Calibri" panose="020F0502020204030204" pitchFamily="34" charset="0"/>
              </a:rPr>
              <a:t> P1</a:t>
            </a:r>
          </a:p>
        </p:txBody>
      </p:sp>
      <p:sp>
        <p:nvSpPr>
          <p:cNvPr id="21" name="TextBox 6"/>
          <p:cNvSpPr txBox="1">
            <a:spLocks noChangeArrowheads="1"/>
          </p:cNvSpPr>
          <p:nvPr/>
        </p:nvSpPr>
        <p:spPr bwMode="auto">
          <a:xfrm>
            <a:off x="8149576" y="4983235"/>
            <a:ext cx="528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latin typeface="Calibri" panose="020F0502020204030204" pitchFamily="34" charset="0"/>
              </a:rPr>
              <a:t> P2</a:t>
            </a:r>
          </a:p>
        </p:txBody>
      </p:sp>
    </p:spTree>
    <p:extLst>
      <p:ext uri="{BB962C8B-B14F-4D97-AF65-F5344CB8AC3E}">
        <p14:creationId xmlns:p14="http://schemas.microsoft.com/office/powerpoint/2010/main" val="374656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p:cNvSpPr>
            <a:spLocks noGrp="1"/>
          </p:cNvSpPr>
          <p:nvPr>
            <p:ph type="title"/>
          </p:nvPr>
        </p:nvSpPr>
        <p:spPr>
          <a:xfrm>
            <a:off x="459259" y="3734402"/>
            <a:ext cx="11362037" cy="1325563"/>
          </a:xfrm>
        </p:spPr>
        <p:txBody>
          <a:bodyPr>
            <a:normAutofit fontScale="90000"/>
          </a:bodyPr>
          <a:lstStyle/>
          <a:p>
            <a:r>
              <a:rPr lang="en-US" altLang="en-US" sz="2400" b="1" dirty="0" smtClean="0">
                <a:cs typeface="Arial" panose="020B0604020202020204" pitchFamily="34" charset="0"/>
              </a:rPr>
              <a:t> </a:t>
            </a: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a:cs typeface="Arial" panose="020B0604020202020204" pitchFamily="34" charset="0"/>
              </a:rPr>
              <a:t>Introduction to Altera tools and Circuit </a:t>
            </a:r>
            <a:r>
              <a:rPr lang="en-US" altLang="en-US" sz="2400" b="1" dirty="0" smtClean="0">
                <a:cs typeface="Arial" panose="020B0604020202020204" pitchFamily="34" charset="0"/>
              </a:rPr>
              <a:t>Simulation—individual, but work with your team</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Once you have installed </a:t>
            </a:r>
            <a:r>
              <a:rPr lang="en-US" altLang="en-US" sz="2400" b="1" dirty="0">
                <a:cs typeface="Arial" panose="020B0604020202020204" pitchFamily="34" charset="0"/>
              </a:rPr>
              <a:t>your software, go to </a:t>
            </a:r>
            <a:r>
              <a:rPr lang="en-US" altLang="en-US" sz="2400" b="1" dirty="0">
                <a:cs typeface="Arial" panose="020B0604020202020204" pitchFamily="34" charset="0"/>
                <a:hlinkClick r:id="rId3"/>
              </a:rPr>
              <a:t>https://</a:t>
            </a:r>
            <a:r>
              <a:rPr lang="en-US" altLang="en-US" sz="2400" b="1" dirty="0" smtClean="0">
                <a:cs typeface="Arial" panose="020B0604020202020204" pitchFamily="34" charset="0"/>
                <a:hlinkClick r:id="rId3"/>
              </a:rPr>
              <a:t>www.altera.com/support/training/curricula.html</a:t>
            </a: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Choose</a:t>
            </a:r>
            <a:br>
              <a:rPr lang="en-US" altLang="en-US" sz="2400" b="1" dirty="0" smtClean="0">
                <a:cs typeface="Arial" panose="020B0604020202020204" pitchFamily="34" charset="0"/>
              </a:rPr>
            </a:br>
            <a:r>
              <a:rPr lang="en-US" altLang="en-US" sz="2400" b="1" dirty="0">
                <a:cs typeface="Arial" panose="020B0604020202020204" pitchFamily="34" charset="0"/>
              </a:rPr>
              <a:t>	</a:t>
            </a:r>
            <a:r>
              <a:rPr lang="en-US" altLang="en-US" sz="2400" b="1" dirty="0" smtClean="0">
                <a:cs typeface="Arial" panose="020B0604020202020204" pitchFamily="34" charset="0"/>
              </a:rPr>
              <a:t>Fundamentals Part 1; online; English</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Skim </a:t>
            </a:r>
            <a:r>
              <a:rPr lang="en-US" altLang="en-US" sz="2400" b="1" dirty="0" smtClean="0">
                <a:solidFill>
                  <a:srgbClr val="FF0000"/>
                </a:solidFill>
                <a:cs typeface="Arial" panose="020B0604020202020204" pitchFamily="34" charset="0"/>
              </a:rPr>
              <a:t>“read me first!”</a:t>
            </a:r>
            <a:br>
              <a:rPr lang="en-US" altLang="en-US" sz="2400" b="1" dirty="0" smtClean="0">
                <a:solidFill>
                  <a:srgbClr val="FF0000"/>
                </a:solidFill>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Work through:</a:t>
            </a:r>
            <a:br>
              <a:rPr lang="en-US" altLang="en-US" sz="2400" b="1" dirty="0" smtClean="0">
                <a:cs typeface="Arial" panose="020B0604020202020204" pitchFamily="34" charset="0"/>
              </a:rPr>
            </a:br>
            <a:r>
              <a:rPr lang="en-US" altLang="en-US" sz="2400" b="1" dirty="0">
                <a:cs typeface="Arial" panose="020B0604020202020204" pitchFamily="34" charset="0"/>
              </a:rPr>
              <a:t>	</a:t>
            </a:r>
            <a:r>
              <a:rPr lang="en-US" altLang="en-US" sz="2400" b="1" dirty="0" smtClean="0">
                <a:solidFill>
                  <a:srgbClr val="FF0000"/>
                </a:solidFill>
                <a:cs typeface="Arial" panose="020B0604020202020204" pitchFamily="34" charset="0"/>
              </a:rPr>
              <a:t>How to begin a simple FPGA design</a:t>
            </a:r>
            <a:br>
              <a:rPr lang="en-US" altLang="en-US" sz="2400" b="1" dirty="0" smtClean="0">
                <a:solidFill>
                  <a:srgbClr val="FF0000"/>
                </a:solidFill>
                <a:cs typeface="Arial" panose="020B0604020202020204" pitchFamily="34" charset="0"/>
              </a:rPr>
            </a:br>
            <a:r>
              <a:rPr lang="en-US" altLang="en-US" sz="2400" b="1" dirty="0">
                <a:solidFill>
                  <a:srgbClr val="FF0000"/>
                </a:solidFill>
                <a:cs typeface="Arial" panose="020B0604020202020204" pitchFamily="34" charset="0"/>
              </a:rPr>
              <a:t>	</a:t>
            </a:r>
            <a:r>
              <a:rPr lang="en-US" altLang="en-US" sz="2400" b="1" dirty="0" smtClean="0">
                <a:solidFill>
                  <a:srgbClr val="FF0000"/>
                </a:solidFill>
                <a:cs typeface="Arial" panose="020B0604020202020204" pitchFamily="34" charset="0"/>
              </a:rPr>
              <a:t>Verilog HDL basics</a:t>
            </a:r>
            <a:br>
              <a:rPr lang="en-US" altLang="en-US" sz="2400" b="1" dirty="0" smtClean="0">
                <a:solidFill>
                  <a:srgbClr val="FF0000"/>
                </a:solidFill>
                <a:cs typeface="Arial" panose="020B0604020202020204" pitchFamily="34" charset="0"/>
              </a:rPr>
            </a:br>
            <a:r>
              <a:rPr lang="en-US" altLang="en-US" sz="2400" b="1" dirty="0">
                <a:solidFill>
                  <a:srgbClr val="FF0000"/>
                </a:solidFill>
                <a:cs typeface="Arial" panose="020B0604020202020204" pitchFamily="34" charset="0"/>
              </a:rPr>
              <a:t>	</a:t>
            </a:r>
            <a:r>
              <a:rPr lang="en-US" altLang="en-US" sz="2400" b="1" dirty="0" smtClean="0">
                <a:solidFill>
                  <a:srgbClr val="FF0000"/>
                </a:solidFill>
                <a:cs typeface="Arial" panose="020B0604020202020204" pitchFamily="34" charset="0"/>
              </a:rPr>
              <a:t>Using the </a:t>
            </a:r>
            <a:r>
              <a:rPr lang="en-US" altLang="en-US" sz="2400" b="1" dirty="0" err="1" smtClean="0">
                <a:solidFill>
                  <a:srgbClr val="FF0000"/>
                </a:solidFill>
                <a:cs typeface="Arial" panose="020B0604020202020204" pitchFamily="34" charset="0"/>
              </a:rPr>
              <a:t>Quartus</a:t>
            </a:r>
            <a:r>
              <a:rPr lang="en-US" altLang="en-US" sz="2400" b="1" dirty="0" smtClean="0">
                <a:solidFill>
                  <a:srgbClr val="FF0000"/>
                </a:solidFill>
                <a:cs typeface="Arial" panose="020B0604020202020204" pitchFamily="34" charset="0"/>
              </a:rPr>
              <a:t> Prime Software—an Introduction</a:t>
            </a:r>
            <a:br>
              <a:rPr lang="en-US" altLang="en-US" sz="2400" b="1" dirty="0" smtClean="0">
                <a:solidFill>
                  <a:srgbClr val="FF0000"/>
                </a:solidFill>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smtClean="0">
                <a:cs typeface="Arial" panose="020B0604020202020204" pitchFamily="34" charset="0"/>
              </a:rPr>
              <a:t>You can also look at the examples on the  slides below and use this material to master implementing and testing some simple Verilog designs</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smtClean="0">
                <a:cs typeface="Arial" panose="020B0604020202020204" pitchFamily="34" charset="0"/>
              </a:rPr>
              <a:t>Remember to include COMMENTS, including your name, the date, and what each module does</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Verilog HW:  next slide—due in lab (code + demo—team): Monday Sept. 11</a:t>
            </a:r>
            <a:br>
              <a:rPr lang="en-US" altLang="en-US" sz="2400" b="1" dirty="0" smtClean="0">
                <a:cs typeface="Arial" panose="020B0604020202020204" pitchFamily="34" charset="0"/>
              </a:rPr>
            </a:br>
            <a:r>
              <a:rPr lang="en-US" altLang="en-US" sz="2400" b="1" dirty="0">
                <a:cs typeface="Arial" panose="020B0604020202020204" pitchFamily="34" charset="0"/>
              </a:rPr>
              <a:t>	</a:t>
            </a: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smtClean="0">
                <a:cs typeface="Arial" panose="020B0604020202020204" pitchFamily="34" charset="0"/>
              </a:rPr>
              <a:t/>
            </a:r>
            <a:br>
              <a:rPr lang="en-US" altLang="en-US" sz="2400" b="1" dirty="0" smtClean="0">
                <a:cs typeface="Arial" panose="020B0604020202020204" pitchFamily="34" charset="0"/>
              </a:rPr>
            </a:br>
            <a:r>
              <a:rPr lang="en-US" altLang="en-US" sz="2400" b="1" dirty="0">
                <a:cs typeface="Arial" panose="020B0604020202020204" pitchFamily="34" charset="0"/>
              </a:rPr>
              <a:t/>
            </a:r>
            <a:br>
              <a:rPr lang="en-US" altLang="en-US" sz="2400" b="1" dirty="0">
                <a:cs typeface="Arial" panose="020B0604020202020204" pitchFamily="34" charset="0"/>
              </a:rPr>
            </a:br>
            <a:r>
              <a:rPr lang="en-US" altLang="en-US" sz="2400" b="1" dirty="0" smtClean="0">
                <a:cs typeface="Arial" panose="020B0604020202020204" pitchFamily="34" charset="0"/>
              </a:rPr>
              <a:t> </a:t>
            </a:r>
            <a:br>
              <a:rPr lang="en-US" altLang="en-US" sz="2400" b="1" dirty="0" smtClean="0">
                <a:cs typeface="Arial" panose="020B0604020202020204" pitchFamily="34" charset="0"/>
              </a:rPr>
            </a:br>
            <a:r>
              <a:rPr lang="en-US" altLang="en-US" sz="2400" b="1" dirty="0" smtClean="0">
                <a:cs typeface="Arial" panose="020B0604020202020204" pitchFamily="34" charset="0"/>
              </a:rPr>
              <a:t> </a:t>
            </a:r>
            <a:endParaRPr lang="en-US" altLang="en-US" sz="2400" dirty="0"/>
          </a:p>
        </p:txBody>
      </p:sp>
      <p:sp>
        <p:nvSpPr>
          <p:cNvPr id="307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CBE658-9C44-46C8-9B63-7C59839B7663}" type="slidenum">
              <a:rPr lang="en-US" altLang="en-US" sz="1400"/>
              <a:pPr>
                <a:spcBef>
                  <a:spcPct val="0"/>
                </a:spcBef>
                <a:buFontTx/>
                <a:buNone/>
              </a:pPr>
              <a:t>4</a:t>
            </a:fld>
            <a:endParaRPr lang="en-US" altLang="en-US" sz="1400"/>
          </a:p>
        </p:txBody>
      </p:sp>
    </p:spTree>
    <p:extLst>
      <p:ext uri="{BB962C8B-B14F-4D97-AF65-F5344CB8AC3E}">
        <p14:creationId xmlns:p14="http://schemas.microsoft.com/office/powerpoint/2010/main" val="7590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09800" y="96839"/>
            <a:ext cx="7772400" cy="962025"/>
          </a:xfrm>
        </p:spPr>
        <p:txBody>
          <a:bodyPr/>
          <a:lstStyle/>
          <a:p>
            <a:r>
              <a:rPr lang="en-US" altLang="en-US" sz="2400" b="1" dirty="0" smtClean="0">
                <a:cs typeface="Arial" panose="020B0604020202020204" pitchFamily="34" charset="0"/>
              </a:rPr>
              <a:t>HW:  ALU Design--I</a:t>
            </a:r>
            <a:endParaRPr lang="en-US" altLang="en-US" sz="2400" dirty="0"/>
          </a:p>
        </p:txBody>
      </p:sp>
      <p:sp>
        <p:nvSpPr>
          <p:cNvPr id="5123" name="Content Placeholder 2"/>
          <p:cNvSpPr>
            <a:spLocks noGrp="1"/>
          </p:cNvSpPr>
          <p:nvPr>
            <p:ph idx="1"/>
          </p:nvPr>
        </p:nvSpPr>
        <p:spPr>
          <a:xfrm>
            <a:off x="1828800" y="1058864"/>
            <a:ext cx="8534400" cy="5043487"/>
          </a:xfrm>
        </p:spPr>
        <p:txBody>
          <a:bodyPr/>
          <a:lstStyle/>
          <a:p>
            <a:pPr marL="400050" lvl="1" indent="0" algn="just">
              <a:spcBef>
                <a:spcPts val="300"/>
              </a:spcBef>
              <a:buNone/>
              <a:defRPr/>
            </a:pPr>
            <a:r>
              <a:rPr lang="en-US" sz="1400" b="1" dirty="0">
                <a:cs typeface="Arial" pitchFamily="34" charset="0"/>
              </a:rPr>
              <a:t>2. Design a </a:t>
            </a:r>
            <a:r>
              <a:rPr lang="en-US" altLang="en-US" sz="1400" b="1" dirty="0">
                <a:cs typeface="Arial" panose="020B0604020202020204" pitchFamily="34" charset="0"/>
              </a:rPr>
              <a:t>BEHAVIORAL</a:t>
            </a:r>
            <a:r>
              <a:rPr lang="en-US" sz="1400" b="1" dirty="0">
                <a:cs typeface="Arial" pitchFamily="34" charset="0"/>
              </a:rPr>
              <a:t> implementation for ALU as explained below.</a:t>
            </a:r>
          </a:p>
          <a:p>
            <a:pPr marL="800100" lvl="1" indent="-400050" algn="just">
              <a:spcBef>
                <a:spcPts val="300"/>
              </a:spcBef>
              <a:buFont typeface="+mj-lt"/>
              <a:buAutoNum type="romanUcPeriod"/>
              <a:defRPr/>
            </a:pPr>
            <a:r>
              <a:rPr lang="en-US" sz="1400" dirty="0">
                <a:cs typeface="Arial" panose="020B0604020202020204" pitchFamily="34" charset="0"/>
              </a:rPr>
              <a:t>The ALU has three inputs: two 4-bit signed values and a 4-bit control signal that determines which operation the ALU should perform. The ALU has a single 4-bit signed </a:t>
            </a:r>
            <a:r>
              <a:rPr lang="en-US" sz="1400" dirty="0" smtClean="0">
                <a:cs typeface="Arial" panose="020B0604020202020204" pitchFamily="34" charset="0"/>
              </a:rPr>
              <a:t>output (plus  a carry-out for the adder) which </a:t>
            </a:r>
            <a:r>
              <a:rPr lang="en-US" sz="1400" dirty="0">
                <a:cs typeface="Arial" panose="020B0604020202020204" pitchFamily="34" charset="0"/>
              </a:rPr>
              <a:t>is the result of the operation. The ALU can perform ten operations as per the table below.</a:t>
            </a:r>
          </a:p>
          <a:p>
            <a:pPr marL="800100" lvl="1" indent="-400050" algn="just">
              <a:spcBef>
                <a:spcPts val="300"/>
              </a:spcBef>
              <a:buFont typeface="+mj-lt"/>
              <a:buAutoNum type="romanUcPeriod"/>
              <a:defRPr/>
            </a:pPr>
            <a:r>
              <a:rPr lang="en-US" sz="1400" dirty="0"/>
              <a:t>The ALU should instantiate a single 4-bit adder (also used for subtract), and a left/right shifter. Use the outputs from these modules and some combinational logic to generate all ten possible values. Finally, use a multiplexer to select the correct signal.</a:t>
            </a:r>
          </a:p>
          <a:p>
            <a:pPr marL="800100" lvl="1" indent="-400050" algn="just">
              <a:spcBef>
                <a:spcPts val="300"/>
              </a:spcBef>
              <a:buFont typeface="+mj-lt"/>
              <a:buAutoNum type="romanUcPeriod"/>
              <a:defRPr/>
            </a:pPr>
            <a:r>
              <a:rPr lang="en-US" sz="1400" dirty="0"/>
              <a:t>Simulate the ALU output in </a:t>
            </a:r>
            <a:r>
              <a:rPr lang="en-US" sz="1400" dirty="0" err="1"/>
              <a:t>Quartus</a:t>
            </a:r>
            <a:r>
              <a:rPr lang="en-US" sz="1400" dirty="0"/>
              <a:t> and show the final result using the LEDs in the </a:t>
            </a:r>
            <a:r>
              <a:rPr lang="en-US" sz="1400" dirty="0" smtClean="0"/>
              <a:t>DE10-Lite </a:t>
            </a:r>
            <a:r>
              <a:rPr lang="en-US" sz="1400" dirty="0"/>
              <a:t>board.</a:t>
            </a:r>
          </a:p>
          <a:p>
            <a:pPr marL="800100" lvl="1" indent="-400050" algn="just">
              <a:spcBef>
                <a:spcPts val="300"/>
              </a:spcBef>
              <a:buFont typeface="+mj-lt"/>
              <a:buAutoNum type="romanUcPeriod"/>
              <a:defRPr/>
            </a:pPr>
            <a:endParaRPr lang="en-US" sz="1400" dirty="0">
              <a:cs typeface="Arial" panose="020B0604020202020204" pitchFamily="34" charset="0"/>
            </a:endParaRPr>
          </a:p>
          <a:p>
            <a:pPr>
              <a:defRPr/>
            </a:pPr>
            <a:endParaRPr lang="en-US" altLang="en-US" sz="1400" dirty="0">
              <a:cs typeface="Arial" panose="020B0604020202020204" pitchFamily="34" charset="0"/>
            </a:endParaRPr>
          </a:p>
        </p:txBody>
      </p:sp>
      <p:sp>
        <p:nvSpPr>
          <p:cNvPr id="7172"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1CD505-C511-4F38-B2BD-67AED26B1F94}" type="slidenum">
              <a:rPr lang="en-US" altLang="en-US" sz="1400"/>
              <a:pPr>
                <a:spcBef>
                  <a:spcPct val="0"/>
                </a:spcBef>
                <a:buFontTx/>
                <a:buNone/>
              </a:pPr>
              <a:t>5</a:t>
            </a:fld>
            <a:endParaRPr lang="en-US" altLang="en-US" sz="1400"/>
          </a:p>
        </p:txBody>
      </p:sp>
      <p:graphicFrame>
        <p:nvGraphicFramePr>
          <p:cNvPr id="6" name="Table 5"/>
          <p:cNvGraphicFramePr>
            <a:graphicFrameLocks noGrp="1"/>
          </p:cNvGraphicFramePr>
          <p:nvPr/>
        </p:nvGraphicFramePr>
        <p:xfrm>
          <a:off x="6146801" y="2962275"/>
          <a:ext cx="4022725" cy="3327400"/>
        </p:xfrm>
        <a:graphic>
          <a:graphicData uri="http://schemas.openxmlformats.org/drawingml/2006/table">
            <a:tbl>
              <a:tblPr firstRow="1" bandRow="1">
                <a:tableStyleId>{073A0DAA-6AF3-43AB-8588-CEC1D06C72B9}</a:tableStyleId>
              </a:tblPr>
              <a:tblGrid>
                <a:gridCol w="1828549">
                  <a:extLst>
                    <a:ext uri="{9D8B030D-6E8A-4147-A177-3AD203B41FA5}">
                      <a16:colId xmlns:a16="http://schemas.microsoft.com/office/drawing/2014/main" xmlns="" val="984530232"/>
                    </a:ext>
                  </a:extLst>
                </a:gridCol>
                <a:gridCol w="1094050">
                  <a:extLst>
                    <a:ext uri="{9D8B030D-6E8A-4147-A177-3AD203B41FA5}">
                      <a16:colId xmlns:a16="http://schemas.microsoft.com/office/drawing/2014/main" xmlns="" val="398305607"/>
                    </a:ext>
                  </a:extLst>
                </a:gridCol>
                <a:gridCol w="1100126">
                  <a:extLst>
                    <a:ext uri="{9D8B030D-6E8A-4147-A177-3AD203B41FA5}">
                      <a16:colId xmlns:a16="http://schemas.microsoft.com/office/drawing/2014/main" xmlns="" val="649664537"/>
                    </a:ext>
                  </a:extLst>
                </a:gridCol>
              </a:tblGrid>
              <a:tr h="287020">
                <a:tc>
                  <a:txBody>
                    <a:bodyPr/>
                    <a:lstStyle/>
                    <a:p>
                      <a:r>
                        <a:rPr lang="en-US" sz="1200" dirty="0">
                          <a:latin typeface="Arial" panose="020B0604020202020204" pitchFamily="34" charset="0"/>
                          <a:cs typeface="Arial" panose="020B0604020202020204" pitchFamily="34" charset="0"/>
                        </a:rPr>
                        <a:t>Description</a:t>
                      </a:r>
                    </a:p>
                  </a:txBody>
                  <a:tcPr marL="91427" marR="91427"/>
                </a:tc>
                <a:tc>
                  <a:txBody>
                    <a:bodyPr/>
                    <a:lstStyle/>
                    <a:p>
                      <a:r>
                        <a:rPr lang="en-US" sz="1200" dirty="0">
                          <a:latin typeface="Arial" panose="020B0604020202020204" pitchFamily="34" charset="0"/>
                          <a:cs typeface="Arial" panose="020B0604020202020204" pitchFamily="34" charset="0"/>
                        </a:rPr>
                        <a:t>Instruction</a:t>
                      </a:r>
                    </a:p>
                  </a:txBody>
                  <a:tcPr marL="91427" marR="91427"/>
                </a:tc>
                <a:tc>
                  <a:txBody>
                    <a:bodyPr/>
                    <a:lstStyle/>
                    <a:p>
                      <a:r>
                        <a:rPr lang="en-US" sz="1200" dirty="0">
                          <a:latin typeface="Arial" panose="020B0604020202020204" pitchFamily="34" charset="0"/>
                          <a:cs typeface="Arial" panose="020B0604020202020204" pitchFamily="34" charset="0"/>
                        </a:rPr>
                        <a:t>Control S[3:0]</a:t>
                      </a:r>
                    </a:p>
                  </a:txBody>
                  <a:tcPr marL="91427" marR="91427"/>
                </a:tc>
                <a:extLst>
                  <a:ext uri="{0D108BD9-81ED-4DB2-BD59-A6C34878D82A}">
                    <a16:rowId xmlns:a16="http://schemas.microsoft.com/office/drawing/2014/main" xmlns="" val="159978499"/>
                  </a:ext>
                </a:extLst>
              </a:tr>
              <a:tr h="287020">
                <a:tc>
                  <a:txBody>
                    <a:bodyPr/>
                    <a:lstStyle/>
                    <a:p>
                      <a:r>
                        <a:rPr lang="en-US" sz="1200" dirty="0">
                          <a:latin typeface="Arial" panose="020B0604020202020204" pitchFamily="34" charset="0"/>
                          <a:cs typeface="Arial" panose="020B0604020202020204" pitchFamily="34" charset="0"/>
                        </a:rPr>
                        <a:t>Addition</a:t>
                      </a:r>
                    </a:p>
                  </a:txBody>
                  <a:tcPr marL="91427" marR="91427"/>
                </a:tc>
                <a:tc>
                  <a:txBody>
                    <a:bodyPr/>
                    <a:lstStyle/>
                    <a:p>
                      <a:r>
                        <a:rPr lang="en-US" sz="1200" dirty="0">
                          <a:latin typeface="Arial" panose="020B0604020202020204" pitchFamily="34" charset="0"/>
                          <a:cs typeface="Arial" panose="020B0604020202020204" pitchFamily="34" charset="0"/>
                        </a:rPr>
                        <a:t>ADD</a:t>
                      </a:r>
                    </a:p>
                  </a:txBody>
                  <a:tcPr marL="91427" marR="91427"/>
                </a:tc>
                <a:tc>
                  <a:txBody>
                    <a:bodyPr/>
                    <a:lstStyle/>
                    <a:p>
                      <a:r>
                        <a:rPr lang="en-US" sz="1200" dirty="0">
                          <a:latin typeface="Arial" panose="020B0604020202020204" pitchFamily="34" charset="0"/>
                          <a:cs typeface="Arial" panose="020B0604020202020204" pitchFamily="34" charset="0"/>
                        </a:rPr>
                        <a:t>0100</a:t>
                      </a:r>
                    </a:p>
                  </a:txBody>
                  <a:tcPr marL="91427" marR="91427"/>
                </a:tc>
                <a:extLst>
                  <a:ext uri="{0D108BD9-81ED-4DB2-BD59-A6C34878D82A}">
                    <a16:rowId xmlns:a16="http://schemas.microsoft.com/office/drawing/2014/main" xmlns="" val="2835170362"/>
                  </a:ext>
                </a:extLst>
              </a:tr>
              <a:tr h="287020">
                <a:tc>
                  <a:txBody>
                    <a:bodyPr/>
                    <a:lstStyle/>
                    <a:p>
                      <a:r>
                        <a:rPr lang="en-US" sz="1200" dirty="0">
                          <a:latin typeface="Arial" panose="020B0604020202020204" pitchFamily="34" charset="0"/>
                          <a:cs typeface="Arial" panose="020B0604020202020204" pitchFamily="34" charset="0"/>
                        </a:rPr>
                        <a:t>Subtraction</a:t>
                      </a:r>
                    </a:p>
                  </a:txBody>
                  <a:tcPr marL="91427" marR="91427"/>
                </a:tc>
                <a:tc>
                  <a:txBody>
                    <a:bodyPr/>
                    <a:lstStyle/>
                    <a:p>
                      <a:r>
                        <a:rPr lang="en-US" sz="1200" dirty="0">
                          <a:latin typeface="Arial" panose="020B0604020202020204" pitchFamily="34" charset="0"/>
                          <a:cs typeface="Arial" panose="020B0604020202020204" pitchFamily="34" charset="0"/>
                        </a:rPr>
                        <a:t>SUB</a:t>
                      </a:r>
                    </a:p>
                  </a:txBody>
                  <a:tcPr marL="91427" marR="91427"/>
                </a:tc>
                <a:tc>
                  <a:txBody>
                    <a:bodyPr/>
                    <a:lstStyle/>
                    <a:p>
                      <a:r>
                        <a:rPr lang="en-US" sz="1200" dirty="0">
                          <a:latin typeface="Arial" panose="020B0604020202020204" pitchFamily="34" charset="0"/>
                          <a:cs typeface="Arial" panose="020B0604020202020204" pitchFamily="34" charset="0"/>
                        </a:rPr>
                        <a:t>0101</a:t>
                      </a:r>
                    </a:p>
                  </a:txBody>
                  <a:tcPr marL="91427" marR="91427"/>
                </a:tc>
                <a:extLst>
                  <a:ext uri="{0D108BD9-81ED-4DB2-BD59-A6C34878D82A}">
                    <a16:rowId xmlns:a16="http://schemas.microsoft.com/office/drawing/2014/main" xmlns="" val="3118188062"/>
                  </a:ext>
                </a:extLst>
              </a:tr>
              <a:tr h="287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Bitwise NOT</a:t>
                      </a:r>
                    </a:p>
                  </a:txBody>
                  <a:tcPr marL="91427" marR="91427"/>
                </a:tc>
                <a:tc>
                  <a:txBody>
                    <a:bodyPr/>
                    <a:lstStyle/>
                    <a:p>
                      <a:r>
                        <a:rPr lang="en-US" sz="1200" dirty="0">
                          <a:latin typeface="Arial" panose="020B0604020202020204" pitchFamily="34" charset="0"/>
                          <a:cs typeface="Arial" panose="020B0604020202020204" pitchFamily="34" charset="0"/>
                        </a:rPr>
                        <a:t>NOT</a:t>
                      </a:r>
                    </a:p>
                  </a:txBody>
                  <a:tcPr marL="91427" marR="91427"/>
                </a:tc>
                <a:tc>
                  <a:txBody>
                    <a:bodyPr/>
                    <a:lstStyle/>
                    <a:p>
                      <a:r>
                        <a:rPr lang="en-US" sz="1200" dirty="0">
                          <a:latin typeface="Arial" panose="020B0604020202020204" pitchFamily="34" charset="0"/>
                          <a:cs typeface="Arial" panose="020B0604020202020204" pitchFamily="34" charset="0"/>
                        </a:rPr>
                        <a:t>1000</a:t>
                      </a:r>
                    </a:p>
                  </a:txBody>
                  <a:tcPr marL="91427" marR="91427"/>
                </a:tc>
                <a:extLst>
                  <a:ext uri="{0D108BD9-81ED-4DB2-BD59-A6C34878D82A}">
                    <a16:rowId xmlns:a16="http://schemas.microsoft.com/office/drawing/2014/main" xmlns="" val="634531306"/>
                  </a:ext>
                </a:extLst>
              </a:tr>
              <a:tr h="287020">
                <a:tc>
                  <a:txBody>
                    <a:bodyPr/>
                    <a:lstStyle/>
                    <a:p>
                      <a:r>
                        <a:rPr lang="en-US" sz="1200" dirty="0">
                          <a:latin typeface="Arial" panose="020B0604020202020204" pitchFamily="34" charset="0"/>
                          <a:cs typeface="Arial" panose="020B0604020202020204" pitchFamily="34" charset="0"/>
                        </a:rPr>
                        <a:t>Bitwise OR</a:t>
                      </a:r>
                    </a:p>
                  </a:txBody>
                  <a:tcPr marL="91427" marR="91427"/>
                </a:tc>
                <a:tc>
                  <a:txBody>
                    <a:bodyPr/>
                    <a:lstStyle/>
                    <a:p>
                      <a:r>
                        <a:rPr lang="en-US" sz="1200" dirty="0">
                          <a:latin typeface="Arial" panose="020B0604020202020204" pitchFamily="34" charset="0"/>
                          <a:cs typeface="Arial" panose="020B0604020202020204" pitchFamily="34" charset="0"/>
                        </a:rPr>
                        <a:t>OR</a:t>
                      </a:r>
                    </a:p>
                  </a:txBody>
                  <a:tcPr marL="91427" marR="91427"/>
                </a:tc>
                <a:tc>
                  <a:txBody>
                    <a:bodyPr/>
                    <a:lstStyle/>
                    <a:p>
                      <a:r>
                        <a:rPr lang="en-US" sz="1200" dirty="0">
                          <a:latin typeface="Arial" panose="020B0604020202020204" pitchFamily="34" charset="0"/>
                          <a:cs typeface="Arial" panose="020B0604020202020204" pitchFamily="34" charset="0"/>
                        </a:rPr>
                        <a:t>1001</a:t>
                      </a:r>
                    </a:p>
                  </a:txBody>
                  <a:tcPr marL="91427" marR="91427"/>
                </a:tc>
                <a:extLst>
                  <a:ext uri="{0D108BD9-81ED-4DB2-BD59-A6C34878D82A}">
                    <a16:rowId xmlns:a16="http://schemas.microsoft.com/office/drawing/2014/main" xmlns="" val="3992832856"/>
                  </a:ext>
                </a:extLst>
              </a:tr>
              <a:tr h="287020">
                <a:tc>
                  <a:txBody>
                    <a:bodyPr/>
                    <a:lstStyle/>
                    <a:p>
                      <a:r>
                        <a:rPr lang="en-US" sz="1200" dirty="0">
                          <a:latin typeface="Arial" panose="020B0604020202020204" pitchFamily="34" charset="0"/>
                          <a:cs typeface="Arial" panose="020B0604020202020204" pitchFamily="34" charset="0"/>
                        </a:rPr>
                        <a:t>Bitwise AND</a:t>
                      </a:r>
                    </a:p>
                  </a:txBody>
                  <a:tcPr marL="91427" marR="91427"/>
                </a:tc>
                <a:tc>
                  <a:txBody>
                    <a:bodyPr/>
                    <a:lstStyle/>
                    <a:p>
                      <a:r>
                        <a:rPr lang="en-US" sz="1200" dirty="0">
                          <a:latin typeface="Arial" panose="020B0604020202020204" pitchFamily="34" charset="0"/>
                          <a:cs typeface="Arial" panose="020B0604020202020204" pitchFamily="34" charset="0"/>
                        </a:rPr>
                        <a:t>AND</a:t>
                      </a:r>
                    </a:p>
                  </a:txBody>
                  <a:tcPr marL="91427" marR="91427"/>
                </a:tc>
                <a:tc>
                  <a:txBody>
                    <a:bodyPr/>
                    <a:lstStyle/>
                    <a:p>
                      <a:r>
                        <a:rPr lang="en-US" sz="1200" dirty="0">
                          <a:latin typeface="Arial" panose="020B0604020202020204" pitchFamily="34" charset="0"/>
                          <a:cs typeface="Arial" panose="020B0604020202020204" pitchFamily="34" charset="0"/>
                        </a:rPr>
                        <a:t>1010</a:t>
                      </a:r>
                    </a:p>
                  </a:txBody>
                  <a:tcPr marL="91427" marR="91427"/>
                </a:tc>
                <a:extLst>
                  <a:ext uri="{0D108BD9-81ED-4DB2-BD59-A6C34878D82A}">
                    <a16:rowId xmlns:a16="http://schemas.microsoft.com/office/drawing/2014/main" xmlns="" val="2934620769"/>
                  </a:ext>
                </a:extLst>
              </a:tr>
              <a:tr h="287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Bitwise</a:t>
                      </a:r>
                      <a:r>
                        <a:rPr lang="en-US" sz="1200" baseline="0" dirty="0">
                          <a:latin typeface="Arial" panose="020B0604020202020204" pitchFamily="34" charset="0"/>
                          <a:cs typeface="Arial" panose="020B0604020202020204" pitchFamily="34" charset="0"/>
                        </a:rPr>
                        <a:t> XOR</a:t>
                      </a:r>
                    </a:p>
                  </a:txBody>
                  <a:tcPr marL="91427" marR="91427"/>
                </a:tc>
                <a:tc>
                  <a:txBody>
                    <a:bodyPr/>
                    <a:lstStyle/>
                    <a:p>
                      <a:r>
                        <a:rPr lang="en-US" sz="1200" dirty="0">
                          <a:latin typeface="Arial" panose="020B0604020202020204" pitchFamily="34" charset="0"/>
                          <a:cs typeface="Arial" panose="020B0604020202020204" pitchFamily="34" charset="0"/>
                        </a:rPr>
                        <a:t>XOR</a:t>
                      </a:r>
                    </a:p>
                  </a:txBody>
                  <a:tcPr marL="91427" marR="91427"/>
                </a:tc>
                <a:tc>
                  <a:txBody>
                    <a:bodyPr/>
                    <a:lstStyle/>
                    <a:p>
                      <a:r>
                        <a:rPr lang="en-US" sz="1200" dirty="0">
                          <a:latin typeface="Arial" panose="020B0604020202020204" pitchFamily="34" charset="0"/>
                          <a:cs typeface="Arial" panose="020B0604020202020204" pitchFamily="34" charset="0"/>
                        </a:rPr>
                        <a:t>1011</a:t>
                      </a:r>
                    </a:p>
                  </a:txBody>
                  <a:tcPr marL="91427" marR="91427"/>
                </a:tc>
                <a:extLst>
                  <a:ext uri="{0D108BD9-81ED-4DB2-BD59-A6C34878D82A}">
                    <a16:rowId xmlns:a16="http://schemas.microsoft.com/office/drawing/2014/main" xmlns="" val="191279862"/>
                  </a:ext>
                </a:extLst>
              </a:tr>
              <a:tr h="287020">
                <a:tc>
                  <a:txBody>
                    <a:bodyPr/>
                    <a:lstStyle/>
                    <a:p>
                      <a:r>
                        <a:rPr lang="en-US" sz="1200" baseline="0" dirty="0">
                          <a:latin typeface="Arial" panose="020B0604020202020204" pitchFamily="34" charset="0"/>
                          <a:cs typeface="Arial" panose="020B0604020202020204" pitchFamily="34" charset="0"/>
                        </a:rPr>
                        <a:t>Shift LEFT</a:t>
                      </a:r>
                    </a:p>
                  </a:txBody>
                  <a:tcPr marL="91427" marR="91427"/>
                </a:tc>
                <a:tc>
                  <a:txBody>
                    <a:bodyPr/>
                    <a:lstStyle/>
                    <a:p>
                      <a:r>
                        <a:rPr lang="en-US" sz="1200" dirty="0">
                          <a:latin typeface="Arial" panose="020B0604020202020204" pitchFamily="34" charset="0"/>
                          <a:cs typeface="Arial" panose="020B0604020202020204" pitchFamily="34" charset="0"/>
                        </a:rPr>
                        <a:t>SLL</a:t>
                      </a:r>
                    </a:p>
                  </a:txBody>
                  <a:tcPr marL="91427" marR="91427"/>
                </a:tc>
                <a:tc>
                  <a:txBody>
                    <a:bodyPr/>
                    <a:lstStyle/>
                    <a:p>
                      <a:r>
                        <a:rPr lang="en-US" sz="1200" dirty="0">
                          <a:latin typeface="Arial" panose="020B0604020202020204" pitchFamily="34" charset="0"/>
                          <a:cs typeface="Arial" panose="020B0604020202020204" pitchFamily="34" charset="0"/>
                        </a:rPr>
                        <a:t>1100</a:t>
                      </a:r>
                    </a:p>
                  </a:txBody>
                  <a:tcPr marL="91427" marR="91427"/>
                </a:tc>
                <a:extLst>
                  <a:ext uri="{0D108BD9-81ED-4DB2-BD59-A6C34878D82A}">
                    <a16:rowId xmlns:a16="http://schemas.microsoft.com/office/drawing/2014/main" xmlns="" val="3144643240"/>
                  </a:ext>
                </a:extLst>
              </a:tr>
              <a:tr h="287020">
                <a:tc>
                  <a:txBody>
                    <a:bodyPr/>
                    <a:lstStyle/>
                    <a:p>
                      <a:r>
                        <a:rPr lang="en-US" sz="1200" baseline="0" dirty="0">
                          <a:latin typeface="Arial" panose="020B0604020202020204" pitchFamily="34" charset="0"/>
                          <a:cs typeface="Arial" panose="020B0604020202020204" pitchFamily="34" charset="0"/>
                        </a:rPr>
                        <a:t>Shift RIGHT</a:t>
                      </a:r>
                    </a:p>
                  </a:txBody>
                  <a:tcPr marL="91427" marR="91427"/>
                </a:tc>
                <a:tc>
                  <a:txBody>
                    <a:bodyPr/>
                    <a:lstStyle/>
                    <a:p>
                      <a:r>
                        <a:rPr lang="en-US" sz="1200" dirty="0">
                          <a:latin typeface="Arial" panose="020B0604020202020204" pitchFamily="34" charset="0"/>
                          <a:cs typeface="Arial" panose="020B0604020202020204" pitchFamily="34" charset="0"/>
                        </a:rPr>
                        <a:t>SRL</a:t>
                      </a:r>
                    </a:p>
                  </a:txBody>
                  <a:tcPr marL="91427" marR="91427"/>
                </a:tc>
                <a:tc>
                  <a:txBody>
                    <a:bodyPr/>
                    <a:lstStyle/>
                    <a:p>
                      <a:r>
                        <a:rPr lang="en-US" sz="1200" dirty="0" smtClean="0">
                          <a:latin typeface="Arial" panose="020B0604020202020204" pitchFamily="34" charset="0"/>
                          <a:cs typeface="Arial" panose="020B0604020202020204" pitchFamily="34" charset="0"/>
                        </a:rPr>
                        <a:t>1101</a:t>
                      </a:r>
                      <a:endParaRPr lang="en-US" sz="1200" dirty="0">
                        <a:latin typeface="Arial" panose="020B0604020202020204" pitchFamily="34" charset="0"/>
                        <a:cs typeface="Arial" panose="020B0604020202020204" pitchFamily="34" charset="0"/>
                      </a:endParaRPr>
                    </a:p>
                  </a:txBody>
                  <a:tcPr marL="91427" marR="91427"/>
                </a:tc>
                <a:extLst>
                  <a:ext uri="{0D108BD9-81ED-4DB2-BD59-A6C34878D82A}">
                    <a16:rowId xmlns:a16="http://schemas.microsoft.com/office/drawing/2014/main" xmlns="" val="732076769"/>
                  </a:ext>
                </a:extLst>
              </a:tr>
              <a:tr h="287020">
                <a:tc>
                  <a:txBody>
                    <a:bodyPr/>
                    <a:lstStyle/>
                    <a:p>
                      <a:r>
                        <a:rPr lang="en-US" sz="1200" baseline="0" dirty="0">
                          <a:latin typeface="Arial" panose="020B0604020202020204" pitchFamily="34" charset="0"/>
                          <a:cs typeface="Arial" panose="020B0604020202020204" pitchFamily="34" charset="0"/>
                        </a:rPr>
                        <a:t>Shift Right Arithmetic*</a:t>
                      </a:r>
                    </a:p>
                  </a:txBody>
                  <a:tcPr marL="91427" marR="91427"/>
                </a:tc>
                <a:tc>
                  <a:txBody>
                    <a:bodyPr/>
                    <a:lstStyle/>
                    <a:p>
                      <a:r>
                        <a:rPr lang="en-US" sz="1200" dirty="0">
                          <a:latin typeface="Arial" panose="020B0604020202020204" pitchFamily="34" charset="0"/>
                          <a:cs typeface="Arial" panose="020B0604020202020204" pitchFamily="34" charset="0"/>
                        </a:rPr>
                        <a:t>SRA</a:t>
                      </a:r>
                    </a:p>
                  </a:txBody>
                  <a:tcPr marL="91427" marR="91427"/>
                </a:tc>
                <a:tc>
                  <a:txBody>
                    <a:bodyPr/>
                    <a:lstStyle/>
                    <a:p>
                      <a:r>
                        <a:rPr lang="en-US" sz="1200" dirty="0" smtClean="0">
                          <a:latin typeface="Arial" panose="020B0604020202020204" pitchFamily="34" charset="0"/>
                          <a:cs typeface="Arial" panose="020B0604020202020204" pitchFamily="34" charset="0"/>
                        </a:rPr>
                        <a:t>1110</a:t>
                      </a:r>
                      <a:endParaRPr lang="en-US" sz="1200" dirty="0">
                        <a:latin typeface="Arial" panose="020B0604020202020204" pitchFamily="34" charset="0"/>
                        <a:cs typeface="Arial" panose="020B0604020202020204" pitchFamily="34" charset="0"/>
                      </a:endParaRPr>
                    </a:p>
                  </a:txBody>
                  <a:tcPr marL="91427" marR="91427"/>
                </a:tc>
                <a:extLst>
                  <a:ext uri="{0D108BD9-81ED-4DB2-BD59-A6C34878D82A}">
                    <a16:rowId xmlns:a16="http://schemas.microsoft.com/office/drawing/2014/main" xmlns="" val="3843178801"/>
                  </a:ext>
                </a:extLst>
              </a:tr>
              <a:tr h="287020">
                <a:tc>
                  <a:txBody>
                    <a:bodyPr/>
                    <a:lstStyle/>
                    <a:p>
                      <a:r>
                        <a:rPr lang="en-US" sz="1200" baseline="0" dirty="0" smtClean="0">
                          <a:latin typeface="Arial" panose="020B0604020202020204" pitchFamily="34" charset="0"/>
                          <a:cs typeface="Arial" panose="020B0604020202020204" pitchFamily="34" charset="0"/>
                        </a:rPr>
                        <a:t>Pass A Through</a:t>
                      </a:r>
                      <a:endParaRPr lang="en-US" sz="1200" baseline="0" dirty="0">
                        <a:latin typeface="Arial" panose="020B0604020202020204" pitchFamily="34" charset="0"/>
                        <a:cs typeface="Arial" panose="020B0604020202020204" pitchFamily="34" charset="0"/>
                      </a:endParaRPr>
                    </a:p>
                  </a:txBody>
                  <a:tcPr marL="91427" marR="91427"/>
                </a:tc>
                <a:tc>
                  <a:txBody>
                    <a:bodyPr/>
                    <a:lstStyle/>
                    <a:p>
                      <a:r>
                        <a:rPr lang="en-US" sz="1200" dirty="0" smtClean="0">
                          <a:latin typeface="Arial" panose="020B0604020202020204" pitchFamily="34" charset="0"/>
                          <a:cs typeface="Arial" panose="020B0604020202020204" pitchFamily="34" charset="0"/>
                        </a:rPr>
                        <a:t>CPY</a:t>
                      </a:r>
                      <a:endParaRPr lang="en-US" sz="1200" dirty="0">
                        <a:latin typeface="Arial" panose="020B0604020202020204" pitchFamily="34" charset="0"/>
                        <a:cs typeface="Arial" panose="020B0604020202020204" pitchFamily="34" charset="0"/>
                      </a:endParaRPr>
                    </a:p>
                  </a:txBody>
                  <a:tcPr marL="91427" marR="91427"/>
                </a:tc>
                <a:tc>
                  <a:txBody>
                    <a:bodyPr/>
                    <a:lstStyle/>
                    <a:p>
                      <a:r>
                        <a:rPr lang="en-US" sz="1200" dirty="0" smtClean="0">
                          <a:latin typeface="Arial" panose="020B0604020202020204" pitchFamily="34" charset="0"/>
                          <a:cs typeface="Arial" panose="020B0604020202020204" pitchFamily="34" charset="0"/>
                        </a:rPr>
                        <a:t>1111</a:t>
                      </a:r>
                      <a:endParaRPr lang="en-US" sz="1200" dirty="0">
                        <a:latin typeface="Arial" panose="020B0604020202020204" pitchFamily="34" charset="0"/>
                        <a:cs typeface="Arial" panose="020B0604020202020204" pitchFamily="34" charset="0"/>
                      </a:endParaRPr>
                    </a:p>
                  </a:txBody>
                  <a:tcPr marL="91427" marR="91427"/>
                </a:tc>
              </a:tr>
            </a:tbl>
          </a:graphicData>
        </a:graphic>
      </p:graphicFrame>
      <p:pic>
        <p:nvPicPr>
          <p:cNvPr id="722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3440114"/>
            <a:ext cx="39687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1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09800" y="184150"/>
            <a:ext cx="7772400" cy="1143000"/>
          </a:xfrm>
        </p:spPr>
        <p:txBody>
          <a:bodyPr/>
          <a:lstStyle/>
          <a:p>
            <a:r>
              <a:rPr lang="en-US" altLang="en-US" sz="2000" b="1" dirty="0" smtClean="0">
                <a:cs typeface="Arial" panose="020B0604020202020204" pitchFamily="34" charset="0"/>
              </a:rPr>
              <a:t>ALU Design—II:  Points </a:t>
            </a:r>
            <a:r>
              <a:rPr lang="en-US" altLang="en-US" sz="2000" b="1" dirty="0">
                <a:cs typeface="Arial" panose="020B0604020202020204" pitchFamily="34" charset="0"/>
              </a:rPr>
              <a:t>to remember while implementing:</a:t>
            </a:r>
            <a:endParaRPr lang="en-US" altLang="en-US" sz="2000" dirty="0"/>
          </a:p>
        </p:txBody>
      </p:sp>
      <p:sp>
        <p:nvSpPr>
          <p:cNvPr id="8195" name="Content Placeholder 2"/>
          <p:cNvSpPr>
            <a:spLocks noGrp="1"/>
          </p:cNvSpPr>
          <p:nvPr>
            <p:ph idx="1"/>
          </p:nvPr>
        </p:nvSpPr>
        <p:spPr>
          <a:xfrm>
            <a:off x="1905000" y="1066800"/>
            <a:ext cx="8077200" cy="2133600"/>
          </a:xfrm>
        </p:spPr>
        <p:txBody>
          <a:bodyPr/>
          <a:lstStyle/>
          <a:p>
            <a:pPr algn="just"/>
            <a:r>
              <a:rPr lang="en-US" altLang="en-US" sz="1400" dirty="0"/>
              <a:t>If any control signal other those specified is given to the ALU, the ALU should set all 8 output bits to zero.</a:t>
            </a:r>
          </a:p>
          <a:p>
            <a:pPr algn="just"/>
            <a:r>
              <a:rPr lang="en-US" altLang="en-US" sz="1400" dirty="0"/>
              <a:t>The NOT operation returns the logical inverse of the first ALU input, and it ignores the second input</a:t>
            </a:r>
          </a:p>
          <a:p>
            <a:pPr algn="just"/>
            <a:r>
              <a:rPr lang="en-US" altLang="en-US" sz="1400" dirty="0"/>
              <a:t>The SUB operation computes output = </a:t>
            </a:r>
            <a:r>
              <a:rPr lang="en-US" altLang="en-US" sz="1400" dirty="0" smtClean="0"/>
              <a:t>A </a:t>
            </a:r>
            <a:r>
              <a:rPr lang="en-US" altLang="en-US" sz="1400" dirty="0"/>
              <a:t>- </a:t>
            </a:r>
            <a:r>
              <a:rPr lang="en-US" altLang="en-US" sz="1400" dirty="0" smtClean="0"/>
              <a:t>B.</a:t>
            </a:r>
            <a:endParaRPr lang="en-US" altLang="en-US" sz="1400" dirty="0"/>
          </a:p>
          <a:p>
            <a:pPr algn="just"/>
            <a:r>
              <a:rPr lang="en-US" altLang="en-US" sz="1400" dirty="0"/>
              <a:t>For the shift operations, </a:t>
            </a:r>
            <a:r>
              <a:rPr lang="en-US" altLang="en-US" sz="1400" dirty="0" smtClean="0"/>
              <a:t>A </a:t>
            </a:r>
            <a:r>
              <a:rPr lang="en-US" altLang="en-US" sz="1400" dirty="0"/>
              <a:t>is the value to be shifted and the four lower bits of </a:t>
            </a:r>
            <a:r>
              <a:rPr lang="en-US" altLang="en-US" sz="1400" dirty="0" smtClean="0"/>
              <a:t>B </a:t>
            </a:r>
            <a:r>
              <a:rPr lang="en-US" altLang="en-US" sz="1400" dirty="0"/>
              <a:t>determine the amount of the shift (0 to </a:t>
            </a:r>
            <a:r>
              <a:rPr lang="en-US" altLang="en-US" sz="1400" dirty="0" smtClean="0"/>
              <a:t>4 </a:t>
            </a:r>
            <a:r>
              <a:rPr lang="en-US" altLang="en-US" sz="1400" dirty="0"/>
              <a:t>binary digits).</a:t>
            </a:r>
          </a:p>
          <a:p>
            <a:pPr algn="just"/>
            <a:r>
              <a:rPr lang="en-US" altLang="en-US" sz="1400" dirty="0"/>
              <a:t>The arithmetic shift right* performs sign extension; in contrast, the logical shift right performs zero extension.</a:t>
            </a:r>
          </a:p>
          <a:p>
            <a:pPr algn="just"/>
            <a:endParaRPr lang="en-US" altLang="en-US" sz="1400" dirty="0"/>
          </a:p>
        </p:txBody>
      </p:sp>
      <p:sp>
        <p:nvSpPr>
          <p:cNvPr id="819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875D887-5ECA-4AEC-AD39-6A6637B7F919}" type="slidenum">
              <a:rPr lang="en-US" altLang="en-US" sz="1400"/>
              <a:pPr>
                <a:spcBef>
                  <a:spcPct val="0"/>
                </a:spcBef>
                <a:buFontTx/>
                <a:buNone/>
              </a:pPr>
              <a:t>6</a:t>
            </a:fld>
            <a:endParaRPr lang="en-US" altLang="en-US" sz="1400"/>
          </a:p>
        </p:txBody>
      </p:sp>
    </p:spTree>
    <p:extLst>
      <p:ext uri="{BB962C8B-B14F-4D97-AF65-F5344CB8AC3E}">
        <p14:creationId xmlns:p14="http://schemas.microsoft.com/office/powerpoint/2010/main" val="15364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28688" y="168146"/>
            <a:ext cx="10515600" cy="515938"/>
          </a:xfrm>
        </p:spPr>
        <p:txBody>
          <a:bodyPr/>
          <a:lstStyle/>
          <a:p>
            <a:r>
              <a:rPr lang="en-US" altLang="en-US" sz="2400" b="1" dirty="0" smtClean="0">
                <a:latin typeface="Times New Roman" panose="02020603050405020304" pitchFamily="18" charset="0"/>
                <a:cs typeface="Times New Roman" panose="02020603050405020304" pitchFamily="18" charset="0"/>
              </a:rPr>
              <a:t>Additional Verilog examples:  1</a:t>
            </a:r>
            <a:r>
              <a:rPr lang="en-US" altLang="en-US" sz="2400" b="1" dirty="0">
                <a:latin typeface="Times New Roman" panose="02020603050405020304" pitchFamily="18" charset="0"/>
                <a:cs typeface="Times New Roman" panose="02020603050405020304" pitchFamily="18" charset="0"/>
              </a:rPr>
              <a:t>. Half Adder</a:t>
            </a:r>
          </a:p>
        </p:txBody>
      </p:sp>
      <p:sp>
        <p:nvSpPr>
          <p:cNvPr id="3" name="Content Placeholder 2"/>
          <p:cNvSpPr>
            <a:spLocks noGrp="1"/>
          </p:cNvSpPr>
          <p:nvPr>
            <p:ph idx="1"/>
          </p:nvPr>
        </p:nvSpPr>
        <p:spPr>
          <a:xfrm>
            <a:off x="928688" y="692150"/>
            <a:ext cx="10856913" cy="5976937"/>
          </a:xfrm>
        </p:spPr>
        <p:txBody>
          <a:bodyPr>
            <a:normAutofit lnSpcReduction="10000"/>
          </a:bodyPr>
          <a:lstStyle/>
          <a:p>
            <a:pPr marL="0" indent="0">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A half adder is a circuit that receives two 1-bit inputs and adds them together to generate a 1-bit result (sum) and a 1-bit carry.  The basic building blocks (gates) of a half adder consist of an </a:t>
            </a:r>
            <a:r>
              <a:rPr lang="en-US" sz="1400" i="1" dirty="0">
                <a:latin typeface="Times New Roman" panose="02020603050405020304" pitchFamily="18" charset="0"/>
                <a:cs typeface="Times New Roman" panose="02020603050405020304" pitchFamily="18" charset="0"/>
              </a:rPr>
              <a:t>XOR</a:t>
            </a:r>
            <a:r>
              <a:rPr lang="en-US" sz="1400" dirty="0">
                <a:latin typeface="Times New Roman" panose="02020603050405020304" pitchFamily="18" charset="0"/>
                <a:cs typeface="Times New Roman" panose="02020603050405020304" pitchFamily="18" charset="0"/>
              </a:rPr>
              <a:t> gate and an </a:t>
            </a:r>
            <a:r>
              <a:rPr lang="en-US" sz="1400" i="1" dirty="0">
                <a:latin typeface="Times New Roman" panose="02020603050405020304" pitchFamily="18" charset="0"/>
                <a:cs typeface="Times New Roman" panose="02020603050405020304" pitchFamily="18" charset="0"/>
              </a:rPr>
              <a:t>AND</a:t>
            </a:r>
            <a:r>
              <a:rPr lang="en-US" sz="1400" dirty="0">
                <a:latin typeface="Times New Roman" panose="02020603050405020304" pitchFamily="18" charset="0"/>
                <a:cs typeface="Times New Roman" panose="02020603050405020304" pitchFamily="18" charset="0"/>
              </a:rPr>
              <a:t> gate. </a:t>
            </a:r>
          </a:p>
          <a:p>
            <a:pPr marL="0" indent="0">
              <a:buFont typeface="Arial" panose="020B0604020202020204" pitchFamily="34" charset="0"/>
              <a:buNone/>
              <a:defRPr/>
            </a:pPr>
            <a:r>
              <a:rPr lang="en-US" sz="1400" dirty="0">
                <a:latin typeface="Times New Roman" panose="02020603050405020304" pitchFamily="18" charset="0"/>
                <a:cs typeface="Times New Roman" panose="02020603050405020304" pitchFamily="18" charset="0"/>
              </a:rPr>
              <a:t>Start the design process by creating a truth table, showing all possible input combinations and writing down the expected output states.</a:t>
            </a: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1800" b="1"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1800" b="1" dirty="0" smtClean="0">
                <a:latin typeface="Times New Roman" panose="02020603050405020304" pitchFamily="18" charset="0"/>
                <a:cs typeface="Times New Roman" panose="02020603050405020304" pitchFamily="18" charset="0"/>
              </a:rPr>
              <a:t>Verilog Code—note comments, indentation:</a:t>
            </a:r>
            <a:endParaRPr lang="en-US" sz="1400" dirty="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//module for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halfadder</a:t>
            </a:r>
            <a:endParaRPr lang="en-US" sz="1400" dirty="0" smtClean="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//input bits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a,b</a:t>
            </a:r>
            <a:r>
              <a:rPr lang="en-US" sz="1400" dirty="0" smtClean="0">
                <a:solidFill>
                  <a:schemeClr val="accent1">
                    <a:lumMod val="50000"/>
                  </a:schemeClr>
                </a:solidFill>
                <a:latin typeface="Courier New" panose="02070309020205020404" pitchFamily="49" charset="0"/>
                <a:cs typeface="Courier New" panose="02070309020205020404" pitchFamily="49" charset="0"/>
              </a:rPr>
              <a:t>; output bits sum, carry</a:t>
            </a: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//designed by YOURNAME on THISDATE</a:t>
            </a:r>
          </a:p>
          <a:p>
            <a:pPr marL="182880" indent="0">
              <a:lnSpc>
                <a:spcPct val="150000"/>
              </a:lnSpc>
              <a:spcBef>
                <a:spcPts val="0"/>
              </a:spcBef>
              <a:buNone/>
              <a:defRPr/>
            </a:pPr>
            <a:r>
              <a:rPr lang="en-US" sz="1400" dirty="0">
                <a:solidFill>
                  <a:schemeClr val="accent1">
                    <a:lumMod val="50000"/>
                  </a:schemeClr>
                </a:solidFill>
                <a:latin typeface="Courier New" panose="02070309020205020404" pitchFamily="49" charset="0"/>
                <a:cs typeface="Courier New" panose="02070309020205020404" pitchFamily="49" charset="0"/>
              </a:rPr>
              <a:t>module </a:t>
            </a:r>
            <a:r>
              <a:rPr lang="en-US" sz="1400" dirty="0" err="1">
                <a:solidFill>
                  <a:schemeClr val="accent1">
                    <a:lumMod val="50000"/>
                  </a:schemeClr>
                </a:solidFill>
                <a:latin typeface="Courier New" panose="02070309020205020404" pitchFamily="49" charset="0"/>
                <a:cs typeface="Courier New" panose="02070309020205020404" pitchFamily="49" charset="0"/>
              </a:rPr>
              <a:t>halfadder</a:t>
            </a:r>
            <a:r>
              <a:rPr lang="en-US" sz="1400" dirty="0">
                <a:solidFill>
                  <a:schemeClr val="accent1">
                    <a:lumMod val="50000"/>
                  </a:schemeClr>
                </a:solidFill>
                <a:latin typeface="Courier New" panose="02070309020205020404" pitchFamily="49" charset="0"/>
                <a:cs typeface="Courier New" panose="02070309020205020404" pitchFamily="49" charset="0"/>
              </a:rPr>
              <a:t>(</a:t>
            </a:r>
            <a:r>
              <a:rPr lang="en-US" sz="1400" dirty="0" err="1">
                <a:solidFill>
                  <a:schemeClr val="accent1">
                    <a:lumMod val="50000"/>
                  </a:schemeClr>
                </a:solidFill>
                <a:latin typeface="Courier New" panose="02070309020205020404" pitchFamily="49" charset="0"/>
                <a:cs typeface="Courier New" panose="02070309020205020404" pitchFamily="49" charset="0"/>
              </a:rPr>
              <a:t>a,b,sum,carry</a:t>
            </a:r>
            <a:r>
              <a:rPr lang="en-US" sz="1400" dirty="0">
                <a:solidFill>
                  <a:schemeClr val="accent1">
                    <a:lumMod val="50000"/>
                  </a:schemeClr>
                </a:solidFill>
                <a:latin typeface="Courier New" panose="02070309020205020404" pitchFamily="49" charset="0"/>
                <a:cs typeface="Courier New" panose="02070309020205020404" pitchFamily="49" charset="0"/>
              </a:rPr>
              <a:t>);</a:t>
            </a:r>
            <a:endParaRPr lang="en-US" sz="1400" dirty="0" smtClean="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input </a:t>
            </a:r>
            <a:r>
              <a:rPr lang="en-US" sz="1400" dirty="0" err="1">
                <a:solidFill>
                  <a:schemeClr val="accent1">
                    <a:lumMod val="50000"/>
                  </a:schemeClr>
                </a:solidFill>
                <a:latin typeface="Courier New" panose="02070309020205020404" pitchFamily="49" charset="0"/>
                <a:cs typeface="Courier New" panose="02070309020205020404" pitchFamily="49" charset="0"/>
              </a:rPr>
              <a:t>a,b</a:t>
            </a:r>
            <a:r>
              <a:rPr lang="en-US" sz="1400" dirty="0">
                <a:solidFill>
                  <a:schemeClr val="accent1">
                    <a:lumMod val="50000"/>
                  </a:schemeClr>
                </a:solidFill>
                <a:latin typeface="Courier New" panose="02070309020205020404" pitchFamily="49" charset="0"/>
                <a:cs typeface="Courier New" panose="02070309020205020404" pitchFamily="49" charset="0"/>
              </a:rPr>
              <a:t>; </a:t>
            </a: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output </a:t>
            </a:r>
            <a:r>
              <a:rPr lang="en-US" sz="1400" dirty="0">
                <a:solidFill>
                  <a:schemeClr val="accent1">
                    <a:lumMod val="50000"/>
                  </a:schemeClr>
                </a:solidFill>
                <a:latin typeface="Courier New" panose="02070309020205020404" pitchFamily="49" charset="0"/>
                <a:cs typeface="Courier New" panose="02070309020205020404" pitchFamily="49" charset="0"/>
              </a:rPr>
              <a:t>sum, carry; </a:t>
            </a: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assign </a:t>
            </a:r>
            <a:r>
              <a:rPr lang="en-US" sz="1400" dirty="0">
                <a:solidFill>
                  <a:schemeClr val="accent1">
                    <a:lumMod val="50000"/>
                  </a:schemeClr>
                </a:solidFill>
                <a:latin typeface="Courier New" panose="02070309020205020404" pitchFamily="49" charset="0"/>
                <a:cs typeface="Courier New" panose="02070309020205020404" pitchFamily="49" charset="0"/>
              </a:rPr>
              <a:t>sum = </a:t>
            </a:r>
            <a:r>
              <a:rPr lang="en-US" sz="1400" dirty="0" err="1">
                <a:solidFill>
                  <a:schemeClr val="accent1">
                    <a:lumMod val="50000"/>
                  </a:schemeClr>
                </a:solidFill>
                <a:latin typeface="Courier New" panose="02070309020205020404" pitchFamily="49" charset="0"/>
                <a:cs typeface="Courier New" panose="02070309020205020404" pitchFamily="49" charset="0"/>
              </a:rPr>
              <a:t>a^b</a:t>
            </a:r>
            <a:r>
              <a:rPr lang="en-US" sz="1400" dirty="0">
                <a:solidFill>
                  <a:schemeClr val="accent1">
                    <a:lumMod val="50000"/>
                  </a:schemeClr>
                </a:solidFill>
                <a:latin typeface="Courier New" panose="02070309020205020404" pitchFamily="49" charset="0"/>
                <a:cs typeface="Courier New" panose="02070309020205020404" pitchFamily="49" charset="0"/>
              </a:rPr>
              <a:t>; // sum bit </a:t>
            </a: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assign </a:t>
            </a:r>
            <a:r>
              <a:rPr lang="en-US" sz="1400" dirty="0">
                <a:solidFill>
                  <a:schemeClr val="accent1">
                    <a:lumMod val="50000"/>
                  </a:schemeClr>
                </a:solidFill>
                <a:latin typeface="Courier New" panose="02070309020205020404" pitchFamily="49" charset="0"/>
                <a:cs typeface="Courier New" panose="02070309020205020404" pitchFamily="49" charset="0"/>
              </a:rPr>
              <a:t>carry = (</a:t>
            </a:r>
            <a:r>
              <a:rPr lang="en-US" sz="1400" dirty="0" err="1">
                <a:solidFill>
                  <a:schemeClr val="accent1">
                    <a:lumMod val="50000"/>
                  </a:schemeClr>
                </a:solidFill>
                <a:latin typeface="Courier New" panose="02070309020205020404" pitchFamily="49" charset="0"/>
                <a:cs typeface="Courier New" panose="02070309020205020404" pitchFamily="49" charset="0"/>
              </a:rPr>
              <a:t>a&amp;b</a:t>
            </a:r>
            <a:r>
              <a:rPr lang="en-US" sz="1400" dirty="0">
                <a:solidFill>
                  <a:schemeClr val="accent1">
                    <a:lumMod val="50000"/>
                  </a:schemeClr>
                </a:solidFill>
                <a:latin typeface="Courier New" panose="02070309020205020404" pitchFamily="49" charset="0"/>
                <a:cs typeface="Courier New" panose="02070309020205020404" pitchFamily="49" charset="0"/>
              </a:rPr>
              <a:t>) ; //carry bit </a:t>
            </a:r>
          </a:p>
          <a:p>
            <a:pPr marL="182880" indent="0">
              <a:lnSpc>
                <a:spcPct val="150000"/>
              </a:lnSpc>
              <a:spcBef>
                <a:spcPts val="0"/>
              </a:spcBef>
              <a:buFont typeface="Arial" panose="020B0604020202020204" pitchFamily="34" charset="0"/>
              <a:buNone/>
              <a:defRPr/>
            </a:pPr>
            <a:r>
              <a:rPr lang="en-US" sz="1400" dirty="0" err="1">
                <a:solidFill>
                  <a:schemeClr val="accent1">
                    <a:lumMod val="50000"/>
                  </a:schemeClr>
                </a:solidFill>
                <a:latin typeface="Courier New" panose="02070309020205020404" pitchFamily="49" charset="0"/>
                <a:cs typeface="Courier New" panose="02070309020205020404" pitchFamily="49" charset="0"/>
              </a:rPr>
              <a:t>endmodule</a:t>
            </a:r>
            <a:r>
              <a:rPr lang="en-US" sz="1400" dirty="0">
                <a:solidFill>
                  <a:schemeClr val="accent1">
                    <a:lumMod val="50000"/>
                  </a:schemeClr>
                </a:solidFill>
                <a:latin typeface="Courier New" panose="02070309020205020404" pitchFamily="49" charset="0"/>
                <a:cs typeface="Courier New" panose="02070309020205020404" pitchFamily="49" charset="0"/>
              </a:rPr>
              <a:t> </a:t>
            </a:r>
          </a:p>
        </p:txBody>
      </p:sp>
      <p:pic>
        <p:nvPicPr>
          <p:cNvPr id="4100" name="Picture 2" descr="https://lh5.googleusercontent.com/LGpTC5kvu-DDKV1zA5_3kuW0EDxgx8c1a32gldLwhff6XF14o67Q7WQ55ey2bzLCYEMj35gTfzpQTNJqfhc7B94iRQaCeGI3k3mROp1_yf2MFIPdgJDfhU6pbxy6KEGTNv2tXQ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7925" y="1774825"/>
            <a:ext cx="2892425"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4" descr="http://4.bp.blogspot.com/-HmAnC7KJoVE/VVbC_hZ0oEI/AAAAAAAABEA/ae5VogtbARs/s1600/Screen%2BShot%2B2015-05-15%2Bat%2B11.08.19%2B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774825"/>
            <a:ext cx="2133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http://4.bp.blogspot.com/-8DUPXQfRNO4/VVbAtH0VohI/AAAAAAAABDw/sHlJFmPgC9I/s1600/Screen%2BShot%2B2015-05-15%2Bat%2B10.50.33%2B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613" y="1638300"/>
            <a:ext cx="3897312"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53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543791" y="0"/>
            <a:ext cx="10820400" cy="5788025"/>
          </a:xfrm>
        </p:spPr>
        <p:txBody>
          <a:bodyPr/>
          <a:lstStyle/>
          <a:p>
            <a:pPr marL="0" indent="0">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Test Bench (half adder)</a:t>
            </a:r>
          </a:p>
          <a:p>
            <a:pPr marL="0" indent="0">
              <a:buFont typeface="Arial" panose="020B0604020202020204" pitchFamily="34" charset="0"/>
              <a:buNone/>
            </a:pPr>
            <a:endParaRPr lang="en-US" altLang="en-US" sz="1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4789" y="272618"/>
            <a:ext cx="10607675" cy="6524863"/>
          </a:xfrm>
          <a:prstGeom prst="rect">
            <a:avLst/>
          </a:prstGeom>
          <a:noFill/>
        </p:spPr>
        <p:txBody>
          <a:bodyPr>
            <a:spAutoFit/>
          </a:bodyPr>
          <a:lstStyle/>
          <a:p>
            <a:pPr indent="0">
              <a:spcBef>
                <a:spcPts val="0"/>
              </a:spcBef>
              <a:buFont typeface="Arial" panose="020B0604020202020204" pitchFamily="34" charset="0"/>
              <a:buNone/>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a:t>
            </a:r>
            <a:r>
              <a:rPr lang="en-US" sz="1100" dirty="0" err="1" smtClean="0">
                <a:solidFill>
                  <a:schemeClr val="accent1">
                    <a:lumMod val="50000"/>
                  </a:schemeClr>
                </a:solidFill>
                <a:latin typeface="Courier New" panose="02070309020205020404" pitchFamily="49" charset="0"/>
                <a:cs typeface="Courier New" panose="02070309020205020404" pitchFamily="49" charset="0"/>
              </a:rPr>
              <a:t>testbench</a:t>
            </a: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a:solidFill>
                  <a:schemeClr val="accent1">
                    <a:lumMod val="50000"/>
                  </a:schemeClr>
                </a:solidFill>
                <a:latin typeface="Courier New" panose="02070309020205020404" pitchFamily="49" charset="0"/>
                <a:cs typeface="Courier New" panose="02070309020205020404" pitchFamily="49" charset="0"/>
              </a:rPr>
              <a:t>for </a:t>
            </a:r>
            <a:r>
              <a:rPr lang="en-US" sz="1100" dirty="0" err="1">
                <a:solidFill>
                  <a:schemeClr val="accent1">
                    <a:lumMod val="50000"/>
                  </a:schemeClr>
                </a:solidFill>
                <a:latin typeface="Courier New" panose="02070309020205020404" pitchFamily="49" charset="0"/>
                <a:cs typeface="Courier New" panose="02070309020205020404" pitchFamily="49" charset="0"/>
              </a:rPr>
              <a:t>halfadder</a:t>
            </a: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indent="0">
              <a:spcBef>
                <a:spcPts val="0"/>
              </a:spcBef>
              <a:buFont typeface="Arial" panose="020B0604020202020204" pitchFamily="34" charset="0"/>
              <a:buNone/>
              <a:defRPr/>
            </a:pPr>
            <a:r>
              <a:rPr lang="en-US" sz="1100" dirty="0">
                <a:solidFill>
                  <a:schemeClr val="accent1">
                    <a:lumMod val="50000"/>
                  </a:schemeClr>
                </a:solidFill>
                <a:latin typeface="Courier New" panose="02070309020205020404" pitchFamily="49" charset="0"/>
                <a:cs typeface="Courier New" panose="02070309020205020404" pitchFamily="49" charset="0"/>
              </a:rPr>
              <a:t>//input bits </a:t>
            </a:r>
            <a:r>
              <a:rPr lang="en-US" sz="1100" dirty="0" err="1">
                <a:solidFill>
                  <a:schemeClr val="accent1">
                    <a:lumMod val="50000"/>
                  </a:schemeClr>
                </a:solidFill>
                <a:latin typeface="Courier New" panose="02070309020205020404" pitchFamily="49" charset="0"/>
                <a:cs typeface="Courier New" panose="02070309020205020404" pitchFamily="49" charset="0"/>
              </a:rPr>
              <a:t>a,b</a:t>
            </a:r>
            <a:r>
              <a:rPr lang="en-US" sz="1100" dirty="0">
                <a:solidFill>
                  <a:schemeClr val="accent1">
                    <a:lumMod val="50000"/>
                  </a:schemeClr>
                </a:solidFill>
                <a:latin typeface="Courier New" panose="02070309020205020404" pitchFamily="49" charset="0"/>
                <a:cs typeface="Courier New" panose="02070309020205020404" pitchFamily="49" charset="0"/>
              </a:rPr>
              <a:t>; output bits sum, carry</a:t>
            </a:r>
          </a:p>
          <a:p>
            <a:pPr indent="0">
              <a:spcBef>
                <a:spcPts val="0"/>
              </a:spcBef>
              <a:buFont typeface="Arial" panose="020B0604020202020204" pitchFamily="34" charset="0"/>
              <a:buNone/>
              <a:defRPr/>
            </a:pPr>
            <a:r>
              <a:rPr lang="en-US" sz="1100" dirty="0">
                <a:solidFill>
                  <a:schemeClr val="accent1">
                    <a:lumMod val="50000"/>
                  </a:schemeClr>
                </a:solidFill>
                <a:latin typeface="Courier New" panose="02070309020205020404" pitchFamily="49" charset="0"/>
                <a:cs typeface="Courier New" panose="02070309020205020404" pitchFamily="49" charset="0"/>
              </a:rPr>
              <a:t>//designed by YOURNAME on THISDATE </a:t>
            </a:r>
            <a:endParaRPr lang="en-US" sz="1100" dirty="0" smtClean="0">
              <a:solidFill>
                <a:schemeClr val="accent1">
                  <a:lumMod val="50000"/>
                </a:schemeClr>
              </a:solidFill>
              <a:latin typeface="Courier New" panose="02070309020205020404" pitchFamily="49" charset="0"/>
              <a:cs typeface="Courier New" panose="02070309020205020404" pitchFamily="49" charset="0"/>
            </a:endParaRPr>
          </a:p>
          <a:p>
            <a:pPr indent="0">
              <a:spcBef>
                <a:spcPts val="0"/>
              </a:spcBef>
              <a:buFont typeface="Arial" panose="020B0604020202020204" pitchFamily="34" charset="0"/>
              <a:buNone/>
              <a:defRPr/>
            </a:pP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indent="0">
              <a:spcBef>
                <a:spcPts val="0"/>
              </a:spcBef>
              <a:buFont typeface="Arial" panose="020B0604020202020204" pitchFamily="34" charset="0"/>
              <a:buNone/>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a:t>
            </a:r>
            <a:r>
              <a:rPr lang="en-US" sz="1100" dirty="0">
                <a:solidFill>
                  <a:schemeClr val="accent1">
                    <a:lumMod val="50000"/>
                  </a:schemeClr>
                </a:solidFill>
                <a:latin typeface="Courier New" panose="02070309020205020404" pitchFamily="49" charset="0"/>
                <a:cs typeface="Courier New" panose="02070309020205020404" pitchFamily="49" charset="0"/>
              </a:rPr>
              <a:t>timescale 1 </a:t>
            </a:r>
            <a:r>
              <a:rPr lang="en-US" sz="1100" dirty="0" err="1">
                <a:solidFill>
                  <a:schemeClr val="accent1">
                    <a:lumMod val="50000"/>
                  </a:schemeClr>
                </a:solidFill>
                <a:latin typeface="Courier New" panose="02070309020205020404" pitchFamily="49" charset="0"/>
                <a:cs typeface="Courier New" panose="02070309020205020404" pitchFamily="49" charset="0"/>
              </a:rPr>
              <a:t>ps</a:t>
            </a:r>
            <a:r>
              <a:rPr lang="en-US" sz="1100" dirty="0">
                <a:solidFill>
                  <a:schemeClr val="accent1">
                    <a:lumMod val="50000"/>
                  </a:schemeClr>
                </a:solidFill>
                <a:latin typeface="Courier New" panose="02070309020205020404" pitchFamily="49" charset="0"/>
                <a:cs typeface="Courier New" panose="02070309020205020404" pitchFamily="49" charset="0"/>
              </a:rPr>
              <a:t>/ 1 </a:t>
            </a:r>
            <a:r>
              <a:rPr lang="en-US" sz="1100" dirty="0" err="1">
                <a:solidFill>
                  <a:schemeClr val="accent1">
                    <a:lumMod val="50000"/>
                  </a:schemeClr>
                </a:solidFill>
                <a:latin typeface="Courier New" panose="02070309020205020404" pitchFamily="49" charset="0"/>
                <a:cs typeface="Courier New" panose="02070309020205020404" pitchFamily="49" charset="0"/>
              </a:rPr>
              <a:t>ps</a:t>
            </a: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module </a:t>
            </a:r>
            <a:r>
              <a:rPr lang="en-US" sz="1100" dirty="0" err="1">
                <a:solidFill>
                  <a:schemeClr val="accent1">
                    <a:lumMod val="50000"/>
                  </a:schemeClr>
                </a:solidFill>
                <a:latin typeface="Courier New" panose="02070309020205020404" pitchFamily="49" charset="0"/>
                <a:cs typeface="Courier New" panose="02070309020205020404" pitchFamily="49" charset="0"/>
              </a:rPr>
              <a:t>halfadder_vlg_vec_tst</a:t>
            </a:r>
            <a:r>
              <a:rPr lang="en-US" sz="1100" dirty="0">
                <a:solidFill>
                  <a:schemeClr val="accent1">
                    <a:lumMod val="50000"/>
                  </a:schemeClr>
                </a:solidFill>
                <a:latin typeface="Courier New" panose="02070309020205020404" pitchFamily="49" charset="0"/>
                <a:cs typeface="Courier New" panose="02070309020205020404" pitchFamily="49" charset="0"/>
              </a:rPr>
              <a:t>();</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general purpose registers</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1">
                    <a:lumMod val="50000"/>
                  </a:schemeClr>
                </a:solidFill>
                <a:latin typeface="Courier New" panose="02070309020205020404" pitchFamily="49" charset="0"/>
                <a:cs typeface="Courier New" panose="02070309020205020404" pitchFamily="49" charset="0"/>
              </a:rPr>
              <a:t>reg</a:t>
            </a: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a:solidFill>
                  <a:schemeClr val="accent1">
                    <a:lumMod val="50000"/>
                  </a:schemeClr>
                </a:solidFill>
                <a:latin typeface="Courier New" panose="02070309020205020404" pitchFamily="49" charset="0"/>
                <a:cs typeface="Courier New" panose="02070309020205020404" pitchFamily="49" charset="0"/>
              </a:rPr>
              <a:t>a;</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err="1" smtClean="0">
                <a:solidFill>
                  <a:schemeClr val="accent1">
                    <a:lumMod val="50000"/>
                  </a:schemeClr>
                </a:solidFill>
                <a:latin typeface="Courier New" panose="02070309020205020404" pitchFamily="49" charset="0"/>
                <a:cs typeface="Courier New" panose="02070309020205020404" pitchFamily="49" charset="0"/>
              </a:rPr>
              <a:t>reg</a:t>
            </a: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a:solidFill>
                  <a:schemeClr val="accent1">
                    <a:lumMod val="50000"/>
                  </a:schemeClr>
                </a:solidFill>
                <a:latin typeface="Courier New" panose="02070309020205020404" pitchFamily="49" charset="0"/>
                <a:cs typeface="Courier New" panose="02070309020205020404" pitchFamily="49" charset="0"/>
              </a:rPr>
              <a:t>b;</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wires                                               </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wire </a:t>
            </a:r>
            <a:r>
              <a:rPr lang="en-US" sz="1100" dirty="0">
                <a:solidFill>
                  <a:schemeClr val="accent1">
                    <a:lumMod val="50000"/>
                  </a:schemeClr>
                </a:solidFill>
                <a:latin typeface="Courier New" panose="02070309020205020404" pitchFamily="49" charset="0"/>
                <a:cs typeface="Courier New" panose="02070309020205020404" pitchFamily="49" charset="0"/>
              </a:rPr>
              <a:t>carry;</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wire </a:t>
            </a:r>
            <a:r>
              <a:rPr lang="en-US" sz="1100" dirty="0">
                <a:solidFill>
                  <a:schemeClr val="accent1">
                    <a:lumMod val="50000"/>
                  </a:schemeClr>
                </a:solidFill>
                <a:latin typeface="Courier New" panose="02070309020205020404" pitchFamily="49" charset="0"/>
                <a:cs typeface="Courier New" panose="02070309020205020404" pitchFamily="49" charset="0"/>
              </a:rPr>
              <a:t>sum;</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assign statements (if any)                          </a:t>
            </a:r>
          </a:p>
          <a:p>
            <a:pPr>
              <a:defRPr/>
            </a:pPr>
            <a:r>
              <a:rPr lang="en-US" sz="1100" dirty="0" err="1">
                <a:solidFill>
                  <a:schemeClr val="accent1">
                    <a:lumMod val="50000"/>
                  </a:schemeClr>
                </a:solidFill>
                <a:latin typeface="Courier New" panose="02070309020205020404" pitchFamily="49" charset="0"/>
                <a:cs typeface="Courier New" panose="02070309020205020404" pitchFamily="49" charset="0"/>
              </a:rPr>
              <a:t>halfadder</a:t>
            </a:r>
            <a:r>
              <a:rPr lang="en-US" sz="1100" dirty="0">
                <a:solidFill>
                  <a:schemeClr val="accent1">
                    <a:lumMod val="50000"/>
                  </a:schemeClr>
                </a:solidFill>
                <a:latin typeface="Courier New" panose="02070309020205020404" pitchFamily="49" charset="0"/>
                <a:cs typeface="Courier New" panose="02070309020205020404" pitchFamily="49" charset="0"/>
              </a:rPr>
              <a:t> </a:t>
            </a:r>
            <a:r>
              <a:rPr lang="en-US" sz="1100" dirty="0" err="1">
                <a:solidFill>
                  <a:schemeClr val="accent1">
                    <a:lumMod val="50000"/>
                  </a:schemeClr>
                </a:solidFill>
                <a:latin typeface="Courier New" panose="02070309020205020404" pitchFamily="49" charset="0"/>
                <a:cs typeface="Courier New" panose="02070309020205020404" pitchFamily="49" charset="0"/>
              </a:rPr>
              <a:t>testunit</a:t>
            </a:r>
            <a:r>
              <a:rPr lang="en-US" sz="1100" dirty="0">
                <a:solidFill>
                  <a:schemeClr val="accent1">
                    <a:lumMod val="50000"/>
                  </a:schemeClr>
                </a:solidFill>
                <a:latin typeface="Courier New" panose="02070309020205020404" pitchFamily="49" charset="0"/>
                <a:cs typeface="Courier New" panose="02070309020205020404" pitchFamily="49" charset="0"/>
              </a:rPr>
              <a:t> (	// port map - connection between master ports and signals/registers   </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.a(a),</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.b(b),</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.carry(carry),</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.sum(sum)</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initial </a:t>
            </a: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begin </a:t>
            </a: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a:t>
            </a:r>
            <a:r>
              <a:rPr lang="en-US" sz="1100" dirty="0">
                <a:solidFill>
                  <a:schemeClr val="accent1">
                    <a:lumMod val="50000"/>
                  </a:schemeClr>
                </a:solidFill>
                <a:latin typeface="Courier New" panose="02070309020205020404" pitchFamily="49" charset="0"/>
                <a:cs typeface="Courier New" panose="02070309020205020404" pitchFamily="49" charset="0"/>
              </a:rPr>
              <a:t>400 $stop;</a:t>
            </a:r>
          </a:p>
          <a:p>
            <a:pPr>
              <a:defRPr/>
            </a:pPr>
            <a:r>
              <a:rPr lang="en-US" sz="1100" dirty="0" smtClean="0">
                <a:solidFill>
                  <a:schemeClr val="accent1">
                    <a:lumMod val="50000"/>
                  </a:schemeClr>
                </a:solidFill>
                <a:latin typeface="Courier New" panose="02070309020205020404" pitchFamily="49" charset="0"/>
                <a:cs typeface="Courier New" panose="02070309020205020404" pitchFamily="49" charset="0"/>
              </a:rPr>
              <a:t>	end </a:t>
            </a:r>
            <a:endParaRPr lang="en-US" sz="1100" dirty="0">
              <a:solidFill>
                <a:schemeClr val="accent1">
                  <a:lumMod val="50000"/>
                </a:schemeClr>
              </a:solidFill>
              <a:latin typeface="Courier New" panose="02070309020205020404" pitchFamily="49" charset="0"/>
              <a:cs typeface="Courier New" panose="02070309020205020404" pitchFamily="49" charset="0"/>
            </a:endParaRP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a</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always</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begin</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a = 1'b0;</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a = #200 1'b1;</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#200;</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end </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b</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always</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begin</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b = 1'b0;</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b = #100 1'b1;</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	#100;</a:t>
            </a:r>
          </a:p>
          <a:p>
            <a:pPr>
              <a:defRPr/>
            </a:pPr>
            <a:r>
              <a:rPr lang="en-US" sz="1100" dirty="0">
                <a:solidFill>
                  <a:schemeClr val="accent1">
                    <a:lumMod val="50000"/>
                  </a:schemeClr>
                </a:solidFill>
                <a:latin typeface="Courier New" panose="02070309020205020404" pitchFamily="49" charset="0"/>
                <a:cs typeface="Courier New" panose="02070309020205020404" pitchFamily="49" charset="0"/>
              </a:rPr>
              <a:t>end </a:t>
            </a:r>
          </a:p>
          <a:p>
            <a:pPr>
              <a:defRPr/>
            </a:pPr>
            <a:r>
              <a:rPr lang="en-US" sz="1100" dirty="0" err="1" smtClean="0">
                <a:solidFill>
                  <a:schemeClr val="accent1">
                    <a:lumMod val="50000"/>
                  </a:schemeClr>
                </a:solidFill>
                <a:latin typeface="Courier New" panose="02070309020205020404" pitchFamily="49" charset="0"/>
                <a:cs typeface="Courier New" panose="02070309020205020404" pitchFamily="49" charset="0"/>
              </a:rPr>
              <a:t>endmodule</a:t>
            </a:r>
            <a:endParaRPr lang="en-US" sz="1100" dirty="0">
              <a:solidFill>
                <a:schemeClr val="accent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958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93738" y="365125"/>
            <a:ext cx="10660062" cy="701675"/>
          </a:xfrm>
        </p:spPr>
        <p:txBody>
          <a:bodyPr/>
          <a:lstStyle/>
          <a:p>
            <a:r>
              <a:rPr lang="en-US" altLang="en-US" sz="2400" b="1">
                <a:latin typeface="Times New Roman" panose="02020603050405020304" pitchFamily="18" charset="0"/>
                <a:cs typeface="Times New Roman" panose="02020603050405020304" pitchFamily="18" charset="0"/>
              </a:rPr>
              <a:t>2. Full Adder</a:t>
            </a:r>
          </a:p>
        </p:txBody>
      </p:sp>
      <p:sp>
        <p:nvSpPr>
          <p:cNvPr id="6147" name="Content Placeholder 2"/>
          <p:cNvSpPr>
            <a:spLocks noGrp="1"/>
          </p:cNvSpPr>
          <p:nvPr>
            <p:ph idx="1"/>
          </p:nvPr>
        </p:nvSpPr>
        <p:spPr>
          <a:xfrm>
            <a:off x="693738" y="954088"/>
            <a:ext cx="10515600" cy="5110162"/>
          </a:xfrm>
        </p:spPr>
        <p:txBody>
          <a:bodyPr/>
          <a:lstStyle/>
          <a:p>
            <a:pPr marL="0" indent="0">
              <a:buFont typeface="Arial" panose="020B0604020202020204" pitchFamily="34" charset="0"/>
              <a:buNone/>
            </a:pPr>
            <a:r>
              <a:rPr lang="en-US" altLang="en-US" sz="1400" dirty="0">
                <a:latin typeface="Times New Roman" panose="02020603050405020304" pitchFamily="18" charset="0"/>
                <a:cs typeface="Times New Roman" panose="02020603050405020304" pitchFamily="18" charset="0"/>
              </a:rPr>
              <a:t>Using the half adder example, Write the Verilog code for a Full Adder, that takes in three 1-bit inputs, a, b and </a:t>
            </a:r>
            <a:r>
              <a:rPr lang="en-US" altLang="en-US" sz="1400" dirty="0" err="1">
                <a:latin typeface="Times New Roman" panose="02020603050405020304" pitchFamily="18" charset="0"/>
                <a:cs typeface="Times New Roman" panose="02020603050405020304" pitchFamily="18" charset="0"/>
              </a:rPr>
              <a:t>carryin</a:t>
            </a:r>
            <a:r>
              <a:rPr lang="en-US" altLang="en-US" sz="1400" dirty="0">
                <a:latin typeface="Times New Roman" panose="02020603050405020304" pitchFamily="18" charset="0"/>
                <a:cs typeface="Times New Roman" panose="02020603050405020304" pitchFamily="18" charset="0"/>
              </a:rPr>
              <a:t>, and gives sum and carryout 1-bit outputs. Write the code for a test bench for the adder, and give appropriate inputs to test all possible combinations. </a:t>
            </a:r>
          </a:p>
        </p:txBody>
      </p:sp>
      <p:pic>
        <p:nvPicPr>
          <p:cNvPr id="61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063" y="4300538"/>
            <a:ext cx="327660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http://www.electronicshub.org/wp-content/uploads/2014/08/Truth-Table-for-Full-Add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1655763"/>
            <a:ext cx="2819400"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059363" y="1725613"/>
            <a:ext cx="5311775" cy="3754874"/>
          </a:xfrm>
          <a:prstGeom prst="rect">
            <a:avLst/>
          </a:prstGeom>
          <a:noFill/>
        </p:spPr>
        <p:txBody>
          <a:bodyPr>
            <a:spAutoFit/>
          </a:bodyPr>
          <a:lstStyle/>
          <a:p>
            <a:pPr>
              <a:defRPr/>
            </a:pPr>
            <a:r>
              <a:rPr lang="en-US" sz="1400" b="1" dirty="0">
                <a:latin typeface="Times New Roman" panose="02020603050405020304" pitchFamily="18" charset="0"/>
                <a:cs typeface="Times New Roman" panose="02020603050405020304" pitchFamily="18" charset="0"/>
              </a:rPr>
              <a:t>Verilog Code:</a:t>
            </a:r>
          </a:p>
          <a:p>
            <a:pPr marL="182880" indent="0">
              <a:lnSpc>
                <a:spcPct val="150000"/>
              </a:lnSpc>
              <a:spcBef>
                <a:spcPts val="0"/>
              </a:spcBef>
              <a:buFont typeface="Arial" panose="020B0604020202020204" pitchFamily="34" charset="0"/>
              <a:buNone/>
              <a:defRPr/>
            </a:pPr>
            <a:r>
              <a:rPr lang="en-US" sz="1400" dirty="0">
                <a:solidFill>
                  <a:schemeClr val="accent1">
                    <a:lumMod val="50000"/>
                  </a:schemeClr>
                </a:solidFill>
                <a:latin typeface="Courier New" panose="02070309020205020404" pitchFamily="49" charset="0"/>
                <a:cs typeface="Courier New" panose="02070309020205020404" pitchFamily="49" charset="0"/>
              </a:rPr>
              <a:t>//module for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fulladder</a:t>
            </a:r>
            <a:endParaRPr lang="en-US" sz="1400" dirty="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r>
              <a:rPr lang="en-US" sz="1400" dirty="0">
                <a:solidFill>
                  <a:schemeClr val="accent1">
                    <a:lumMod val="50000"/>
                  </a:schemeClr>
                </a:solidFill>
                <a:latin typeface="Courier New" panose="02070309020205020404" pitchFamily="49" charset="0"/>
                <a:cs typeface="Courier New" panose="02070309020205020404" pitchFamily="49" charset="0"/>
              </a:rPr>
              <a:t>//input bits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a,b,cin</a:t>
            </a:r>
            <a:r>
              <a:rPr lang="en-US" sz="1400" dirty="0" smtClean="0">
                <a:solidFill>
                  <a:schemeClr val="accent1">
                    <a:lumMod val="50000"/>
                  </a:schemeClr>
                </a:solidFill>
                <a:latin typeface="Courier New" panose="02070309020205020404" pitchFamily="49" charset="0"/>
                <a:cs typeface="Courier New" panose="02070309020205020404" pitchFamily="49" charset="0"/>
              </a:rPr>
              <a:t>; </a:t>
            </a:r>
            <a:r>
              <a:rPr lang="en-US" sz="1400" dirty="0">
                <a:solidFill>
                  <a:schemeClr val="accent1">
                    <a:lumMod val="50000"/>
                  </a:schemeClr>
                </a:solidFill>
                <a:latin typeface="Courier New" panose="02070309020205020404" pitchFamily="49" charset="0"/>
                <a:cs typeface="Courier New" panose="02070309020205020404" pitchFamily="49" charset="0"/>
              </a:rPr>
              <a:t>output bits sum, carry</a:t>
            </a:r>
          </a:p>
          <a:p>
            <a:pPr marL="182880" indent="0">
              <a:lnSpc>
                <a:spcPct val="150000"/>
              </a:lnSpc>
              <a:spcBef>
                <a:spcPts val="0"/>
              </a:spcBef>
              <a:buFont typeface="Arial" panose="020B0604020202020204" pitchFamily="34" charset="0"/>
              <a:buNone/>
              <a:defRPr/>
            </a:pPr>
            <a:r>
              <a:rPr lang="en-US" sz="1400" dirty="0">
                <a:solidFill>
                  <a:schemeClr val="accent1">
                    <a:lumMod val="50000"/>
                  </a:schemeClr>
                </a:solidFill>
                <a:latin typeface="Courier New" panose="02070309020205020404" pitchFamily="49" charset="0"/>
                <a:cs typeface="Courier New" panose="02070309020205020404" pitchFamily="49" charset="0"/>
              </a:rPr>
              <a:t>//designed by YOURNAME on THISDATE </a:t>
            </a:r>
            <a:endParaRPr lang="en-US" sz="1400" dirty="0" smtClean="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endParaRPr lang="en-US" sz="1400" dirty="0">
              <a:solidFill>
                <a:schemeClr val="accent1">
                  <a:lumMod val="50000"/>
                </a:schemeClr>
              </a:solidFill>
              <a:latin typeface="Courier New" panose="02070309020205020404" pitchFamily="49" charset="0"/>
              <a:cs typeface="Courier New" panose="02070309020205020404" pitchFamily="49" charset="0"/>
            </a:endParaRPr>
          </a:p>
          <a:p>
            <a:pPr marL="182880" indent="0">
              <a:lnSpc>
                <a:spcPct val="150000"/>
              </a:lnSpc>
              <a:spcBef>
                <a:spcPts val="0"/>
              </a:spcBef>
              <a:buFont typeface="Arial" panose="020B0604020202020204" pitchFamily="34" charset="0"/>
              <a:buNone/>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module </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fulladder</a:t>
            </a:r>
            <a:r>
              <a:rPr lang="en-US" sz="1400" dirty="0" smtClean="0">
                <a:solidFill>
                  <a:schemeClr val="accent1">
                    <a:lumMod val="50000"/>
                  </a:schemeClr>
                </a:solidFill>
                <a:latin typeface="Courier New" panose="02070309020205020404" pitchFamily="49" charset="0"/>
                <a:cs typeface="Courier New" panose="02070309020205020404" pitchFamily="49" charset="0"/>
              </a:rPr>
              <a:t>(</a:t>
            </a:r>
            <a:r>
              <a:rPr lang="en-US" sz="1400" dirty="0" err="1" smtClean="0">
                <a:solidFill>
                  <a:schemeClr val="accent1">
                    <a:lumMod val="50000"/>
                  </a:schemeClr>
                </a:solidFill>
                <a:latin typeface="Courier New" panose="02070309020205020404" pitchFamily="49" charset="0"/>
                <a:cs typeface="Courier New" panose="02070309020205020404" pitchFamily="49" charset="0"/>
              </a:rPr>
              <a:t>a,b,cin,sum,carry</a:t>
            </a:r>
            <a:r>
              <a:rPr lang="en-US" sz="1400" dirty="0">
                <a:solidFill>
                  <a:schemeClr val="accent1">
                    <a:lumMod val="50000"/>
                  </a:schemeClr>
                </a:solidFill>
                <a:latin typeface="Courier New" panose="02070309020205020404" pitchFamily="49" charset="0"/>
                <a:cs typeface="Courier New" panose="02070309020205020404" pitchFamily="49" charset="0"/>
              </a:rPr>
              <a:t>); </a:t>
            </a:r>
          </a:p>
          <a:p>
            <a:pPr marL="182880">
              <a:lnSpc>
                <a:spcPct val="150000"/>
              </a:lnSpc>
              <a:spcBef>
                <a:spcPts val="0"/>
              </a:spcBef>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input </a:t>
            </a:r>
            <a:r>
              <a:rPr lang="en-US" sz="1400" dirty="0" err="1">
                <a:solidFill>
                  <a:schemeClr val="accent1">
                    <a:lumMod val="50000"/>
                  </a:schemeClr>
                </a:solidFill>
                <a:latin typeface="Courier New" panose="02070309020205020404" pitchFamily="49" charset="0"/>
                <a:cs typeface="Courier New" panose="02070309020205020404" pitchFamily="49" charset="0"/>
              </a:rPr>
              <a:t>a,b,cin</a:t>
            </a:r>
            <a:r>
              <a:rPr lang="en-US" sz="1400" dirty="0">
                <a:solidFill>
                  <a:schemeClr val="accent1">
                    <a:lumMod val="50000"/>
                  </a:schemeClr>
                </a:solidFill>
                <a:latin typeface="Courier New" panose="02070309020205020404" pitchFamily="49" charset="0"/>
                <a:cs typeface="Courier New" panose="02070309020205020404" pitchFamily="49" charset="0"/>
              </a:rPr>
              <a:t>; </a:t>
            </a:r>
          </a:p>
          <a:p>
            <a:pPr marL="182880">
              <a:lnSpc>
                <a:spcPct val="150000"/>
              </a:lnSpc>
              <a:spcBef>
                <a:spcPts val="0"/>
              </a:spcBef>
              <a:defRPr/>
            </a:pPr>
            <a:r>
              <a:rPr lang="en-US" sz="1400" dirty="0" smtClean="0">
                <a:solidFill>
                  <a:schemeClr val="accent1">
                    <a:lumMod val="50000"/>
                  </a:schemeClr>
                </a:solidFill>
                <a:latin typeface="Courier New" panose="02070309020205020404" pitchFamily="49" charset="0"/>
                <a:cs typeface="Courier New" panose="02070309020205020404" pitchFamily="49" charset="0"/>
              </a:rPr>
              <a:t>	output </a:t>
            </a:r>
            <a:r>
              <a:rPr lang="en-US" sz="1400" dirty="0">
                <a:solidFill>
                  <a:schemeClr val="accent1">
                    <a:lumMod val="50000"/>
                  </a:schemeClr>
                </a:solidFill>
                <a:latin typeface="Courier New" panose="02070309020205020404" pitchFamily="49" charset="0"/>
                <a:cs typeface="Courier New" panose="02070309020205020404" pitchFamily="49" charset="0"/>
              </a:rPr>
              <a:t>sum, carry; </a:t>
            </a:r>
          </a:p>
          <a:p>
            <a:pPr marL="182880">
              <a:lnSpc>
                <a:spcPct val="150000"/>
              </a:lnSpc>
              <a:spcBef>
                <a:spcPts val="0"/>
              </a:spcBef>
              <a:defRPr/>
            </a:pP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sym typeface="Wingdings" panose="05000000000000000000" pitchFamily="2" charset="2"/>
              </a:rPr>
              <a:t></a:t>
            </a:r>
            <a:r>
              <a:rPr lang="en-US" sz="1400" dirty="0">
                <a:solidFill>
                  <a:schemeClr val="accent6">
                    <a:lumMod val="75000"/>
                  </a:schemeClr>
                </a:solidFill>
                <a:latin typeface="Courier New" panose="02070309020205020404" pitchFamily="49" charset="0"/>
                <a:cs typeface="Courier New" panose="02070309020205020404" pitchFamily="49" charset="0"/>
              </a:rPr>
              <a:t> Enter Code here</a:t>
            </a:r>
          </a:p>
          <a:p>
            <a:pPr>
              <a:defRPr/>
            </a:pPr>
            <a:endParaRPr lang="en-US" sz="1400" b="1" dirty="0">
              <a:latin typeface="Times New Roman" panose="02020603050405020304" pitchFamily="18" charset="0"/>
              <a:cs typeface="Times New Roman" panose="02020603050405020304" pitchFamily="18" charset="0"/>
            </a:endParaRPr>
          </a:p>
          <a:p>
            <a:pPr>
              <a:defRPr/>
            </a:pPr>
            <a:r>
              <a:rPr lang="en-US" sz="1400" dirty="0" smtClean="0">
                <a:solidFill>
                  <a:schemeClr val="accent5">
                    <a:lumMod val="75000"/>
                  </a:schemeClr>
                </a:solidFill>
                <a:latin typeface="Courier New" panose="02070309020205020404" pitchFamily="49" charset="0"/>
                <a:cs typeface="Courier New" panose="02070309020205020404" pitchFamily="49" charset="0"/>
              </a:rPr>
              <a:t> </a:t>
            </a:r>
            <a:r>
              <a:rPr lang="en-US" sz="1400" dirty="0" err="1" smtClean="0">
                <a:solidFill>
                  <a:schemeClr val="accent5">
                    <a:lumMod val="75000"/>
                  </a:schemeClr>
                </a:solidFill>
                <a:latin typeface="Courier New" panose="02070309020205020404" pitchFamily="49" charset="0"/>
                <a:cs typeface="Courier New" panose="02070309020205020404" pitchFamily="49" charset="0"/>
              </a:rPr>
              <a:t>endmodule</a:t>
            </a:r>
            <a:endParaRPr lang="en-US" sz="1400" dirty="0">
              <a:solidFill>
                <a:schemeClr val="accent5">
                  <a:lumMod val="75000"/>
                </a:schemeClr>
              </a:solidFill>
              <a:latin typeface="Courier New" panose="02070309020205020404" pitchFamily="49" charset="0"/>
              <a:cs typeface="Courier New" panose="02070309020205020404" pitchFamily="49" charset="0"/>
            </a:endParaRPr>
          </a:p>
          <a:p>
            <a:pPr>
              <a:defRPr/>
            </a:pPr>
            <a:endParaRPr lang="en-US" sz="1400" b="1" dirty="0">
              <a:latin typeface="Times New Roman" panose="02020603050405020304" pitchFamily="18" charset="0"/>
              <a:cs typeface="Times New Roman" panose="02020603050405020304" pitchFamily="18" charset="0"/>
            </a:endParaRPr>
          </a:p>
          <a:p>
            <a:pPr>
              <a:defRPr/>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11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1189</Words>
  <Application>Microsoft Office PowerPoint</Application>
  <PresentationFormat>Widescreen</PresentationFormat>
  <Paragraphs>274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Times New Roman</vt:lpstr>
      <vt:lpstr>Wingdings</vt:lpstr>
      <vt:lpstr>Office Theme</vt:lpstr>
      <vt:lpstr>EECE 5117C/6017C Lab 1:  Traffic Light Problem:   Requirements  Introduction to Altera tools and Circuit Simulation  HW Exercises  </vt:lpstr>
      <vt:lpstr>    Traffic Light Problem:     </vt:lpstr>
      <vt:lpstr>EECE 5117C/6017C Problem—Is This Accurate? Traffic Light Controller using FSM</vt:lpstr>
      <vt:lpstr>  Introduction to Altera tools and Circuit Simulation—individual, but work with your team  Once you have installed your software, go to https://www.altera.com/support/training/curricula.html  Choose  Fundamentals Part 1; online; English  Skim “read me first!”  Work through:  How to begin a simple FPGA design  Verilog HDL basics  Using the Quartus Prime Software—an Introduction   You can also look at the examples on the  slides below and use this material to master implementing and testing some simple Verilog designs   Remember to include COMMENTS, including your name, the date, and what each module does  Verilog HW:  next slide—due in lab (code + demo—team): Monday Sept. 11          </vt:lpstr>
      <vt:lpstr>HW:  ALU Design--I</vt:lpstr>
      <vt:lpstr>ALU Design—II:  Points to remember while implementing:</vt:lpstr>
      <vt:lpstr>Additional Verilog examples:  1. Half Adder</vt:lpstr>
      <vt:lpstr>PowerPoint Presentation</vt:lpstr>
      <vt:lpstr>2. Full Adder</vt:lpstr>
      <vt:lpstr>3. D Flip Flop (Delay)</vt:lpstr>
      <vt:lpstr>4. 2 to 1 MUX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EECE6017C Lab 1 Introduction to Altera tools and Circuit Simulation</dc:title>
  <dc:creator>Carla C Purdy</dc:creator>
  <cp:lastModifiedBy>Carla C Purdy</cp:lastModifiedBy>
  <cp:revision>14</cp:revision>
  <dcterms:created xsi:type="dcterms:W3CDTF">2016-08-27T03:29:24Z</dcterms:created>
  <dcterms:modified xsi:type="dcterms:W3CDTF">2017-08-30T00:28:51Z</dcterms:modified>
</cp:coreProperties>
</file>