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2628-B35E-4156-ADAF-A9DD65365045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2B00-D6CD-407B-B025-36858ED5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2B00-D6CD-407B-B025-36858ED56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2B00-D6CD-407B-B025-36858ED56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56C571-A572-4872-8D58-A545F2198A9F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189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050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1D82-7407-4A9B-AC98-ABE4E2FEDAFB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2589-5744-4B45-AE89-17847EAAC5B2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397-773C-4120-8AB4-93F06861F2F2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0F32-0A5B-44C8-A40D-B2731B6B6359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D40-4CE7-45FF-B42B-3F1C38F7210C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3186-29D8-4E2D-BD1A-E5349D96DA84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600-F73E-4570-971F-52AC9C520DF1}" type="datetime1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B740-6A98-4226-9BE3-1819B6C87EC1}" type="datetime1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9060-167B-4B6F-9C5D-0B2C32F02DEC}" type="datetime1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D01-A1FF-4474-8371-96074E9B47D5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A-A76B-4A5A-9150-307069CEC85B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6F94-86C2-45FA-9C02-5F49E1B26B96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CC1E-1AE1-4019-AB68-2403BD8E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5334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20-EECE-5117C/6017C—Aug. 23, 2017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000" b="1" dirty="0" smtClean="0"/>
              <a:t>1.  Teams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2. Discussion of Documents from Monday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3. A very small embedded processor—team exercise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Design </a:t>
            </a:r>
            <a:r>
              <a:rPr lang="en-US" sz="2000" b="1" dirty="0" smtClean="0"/>
              <a:t>of Architecture &amp; Instruction </a:t>
            </a:r>
            <a:r>
              <a:rPr lang="en-US" sz="2000" b="1" dirty="0" smtClean="0"/>
              <a:t>Set for a Very Simple Processor;</a:t>
            </a:r>
            <a:br>
              <a:rPr lang="en-US" sz="2000" b="1" dirty="0" smtClean="0"/>
            </a:br>
            <a:r>
              <a:rPr lang="en-US" sz="2000" b="1" dirty="0" smtClean="0"/>
              <a:t>Getting to Know Your Team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3" y="2514601"/>
            <a:ext cx="8610600" cy="3962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Many embedded systems today contain powerful, multifunction processors.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But there are still many systems which employ processors with minimal instruction sets, limited register sets and memory, and low power usage.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The following slides describe a very simple processor.  Work with your team to answer the questions about this processor.  We will discuss your answers in class on Friday. 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Please bring a team-produced document to hand in at the beginning of class Friday.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It does not need complete answers but it should show that your team has worked to come up with some reasonable ideas about what the answers should be. 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Your team’s final answers will be due at the beginning of class on Monday.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You will also be asked to indicate how well your team worked together, who </a:t>
            </a:r>
            <a:r>
              <a:rPr lang="en-US" sz="1800" smtClean="0">
                <a:solidFill>
                  <a:schemeClr val="tx1"/>
                </a:solidFill>
              </a:rPr>
              <a:t>contributed what,  </a:t>
            </a:r>
            <a:r>
              <a:rPr lang="en-US" sz="1800" dirty="0" smtClean="0">
                <a:solidFill>
                  <a:schemeClr val="tx1"/>
                </a:solidFill>
              </a:rPr>
              <a:t>and whether any adjustments in team assignments or working practices will be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610600" cy="5410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The architecture on the following slide is for a very simple processor.  Your team is tasked with designing an instruction set which would support the 3 given sample programs.  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This exercise should help you to review architecture and programming concepts and it should also give you some practice working with a minimal set of instructions and registers.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Your team’s goal is to answer the following questions.  Ask </a:t>
            </a:r>
            <a:r>
              <a:rPr lang="en-US" sz="1800" dirty="0" smtClean="0">
                <a:solidFill>
                  <a:schemeClr val="tx1"/>
                </a:solidFill>
              </a:rPr>
              <a:t>for help if necessary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0--</a:t>
            </a:r>
            <a:r>
              <a:rPr lang="en-US" sz="1800" dirty="0">
                <a:solidFill>
                  <a:schemeClr val="tx1"/>
                </a:solidFill>
              </a:rPr>
              <a:t>Implement logical functions (</a:t>
            </a:r>
            <a:r>
              <a:rPr lang="en-US" sz="1800" dirty="0" err="1">
                <a:solidFill>
                  <a:schemeClr val="tx1"/>
                </a:solidFill>
              </a:rPr>
              <a:t>and,or,not</a:t>
            </a:r>
            <a:r>
              <a:rPr lang="en-US" sz="1800" dirty="0">
                <a:solidFill>
                  <a:schemeClr val="tx1"/>
                </a:solidFill>
              </a:rPr>
              <a:t>) and 2’s c integer arithmetic (+,-,*,/) in an embedded processor, with the FEWEST POSSIBLE instructions implemented in hardware.  Give the set of hardware instructions you will need.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1--using an expanding </a:t>
            </a:r>
            <a:r>
              <a:rPr lang="en-US" sz="1800" dirty="0" err="1" smtClean="0">
                <a:solidFill>
                  <a:schemeClr val="tx1"/>
                </a:solidFill>
              </a:rPr>
              <a:t>opcode</a:t>
            </a:r>
            <a:r>
              <a:rPr lang="en-US" sz="1800" dirty="0" smtClean="0">
                <a:solidFill>
                  <a:schemeClr val="tx1"/>
                </a:solidFill>
              </a:rPr>
              <a:t>, what should the instruction set be (specify op codes 0-6 and important op code 7 </a:t>
            </a:r>
            <a:r>
              <a:rPr lang="en-US" sz="1800" dirty="0" err="1" smtClean="0">
                <a:solidFill>
                  <a:schemeClr val="tx1"/>
                </a:solidFill>
              </a:rPr>
              <a:t>instruc</a:t>
            </a:r>
            <a:r>
              <a:rPr lang="en-US" sz="1800" dirty="0" smtClean="0">
                <a:solidFill>
                  <a:schemeClr val="tx1"/>
                </a:solidFill>
              </a:rPr>
              <a:t>.)?  Note that you need to handle DATA MOVEMENT, LOGICAL/ARITHMETIC operations, and CONTROL statements.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2—Explain why </a:t>
            </a:r>
            <a:r>
              <a:rPr lang="en-US" sz="1800" dirty="0" smtClean="0">
                <a:solidFill>
                  <a:schemeClr val="tx1"/>
                </a:solidFill>
              </a:rPr>
              <a:t>your instructions will allow you to write the programs given on the slide.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3--What should be inside the ALU?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4--What signals must be generated in the control unit? what will each signal affect?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5--How will subroutines be handled? Where will the return address be stored?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6--How will interrupts be handled?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7—How will I/O be handled?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8—What is the memory size?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5408613" y="3235325"/>
            <a:ext cx="1373187" cy="366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 dirty="0">
                <a:ea typeface="Batang" pitchFamily="18" charset="-127"/>
                <a:cs typeface="Arial" charset="0"/>
              </a:rPr>
              <a:t>ALU</a:t>
            </a:r>
          </a:p>
          <a:p>
            <a:pPr eaLnBrk="1" hangingPunct="1"/>
            <a:endParaRPr lang="en-US" altLang="ko-KR" sz="1200" dirty="0">
              <a:ea typeface="Batang" pitchFamily="18" charset="-127"/>
              <a:cs typeface="Arial" charset="0"/>
            </a:endParaRPr>
          </a:p>
          <a:p>
            <a:pPr eaLnBrk="1" hangingPunct="1"/>
            <a:endParaRPr lang="en-US" altLang="ko-KR" sz="1200" dirty="0">
              <a:ea typeface="Batang" pitchFamily="18" charset="-127"/>
              <a:cs typeface="Arial" charset="0"/>
            </a:endParaRPr>
          </a:p>
          <a:p>
            <a:pPr eaLnBrk="1" hangingPunct="1"/>
            <a:endParaRPr lang="en-US" altLang="en-US" dirty="0">
              <a:ea typeface="Batang" pitchFamily="18" charset="-127"/>
              <a:cs typeface="Arial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710113" y="1752600"/>
            <a:ext cx="639762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M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068763" y="1782763"/>
            <a:ext cx="64135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MA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800475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IR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525963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AC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5257800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CF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5897563" y="2503488"/>
            <a:ext cx="458787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MD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6538913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IA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7270750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IB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7910513" y="2503488"/>
            <a:ext cx="45720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200">
                <a:ea typeface="Batang" pitchFamily="18" charset="-127"/>
                <a:cs typeface="Arial" charset="0"/>
              </a:rPr>
              <a:t>PC</a:t>
            </a:r>
            <a:endParaRPr lang="en-US" altLang="en-US">
              <a:ea typeface="Batang" pitchFamily="18" charset="-127"/>
              <a:cs typeface="Arial" charset="0"/>
            </a:endParaRP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H="1" flipV="1">
            <a:off x="3521075" y="2206625"/>
            <a:ext cx="1919288" cy="7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505200" y="3806825"/>
            <a:ext cx="53959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 flipV="1">
            <a:off x="8878888" y="2206625"/>
            <a:ext cx="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flipV="1">
            <a:off x="6134100" y="2206625"/>
            <a:ext cx="2716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6027738" y="35782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 flipH="1">
            <a:off x="4559300" y="3705225"/>
            <a:ext cx="146208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4016375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4656138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401637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4656138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>
            <a:off x="6148388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4"/>
          <p:cNvSpPr>
            <a:spLocks noChangeShapeType="1"/>
          </p:cNvSpPr>
          <p:nvPr/>
        </p:nvSpPr>
        <p:spPr bwMode="auto">
          <a:xfrm>
            <a:off x="674687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>
            <a:off x="747712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>
            <a:off x="8118475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>
            <a:off x="6119813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>
            <a:off x="6759575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29"/>
          <p:cNvSpPr>
            <a:spLocks noChangeShapeType="1"/>
          </p:cNvSpPr>
          <p:nvPr/>
        </p:nvSpPr>
        <p:spPr bwMode="auto">
          <a:xfrm>
            <a:off x="7491413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8131175" y="27781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>
            <a:off x="5935663" y="2206625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rot="-5400000">
            <a:off x="3931444" y="1747044"/>
            <a:ext cx="0" cy="2746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>
            <a:off x="3627438" y="3019425"/>
            <a:ext cx="1920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>
            <a:off x="6027738" y="3006725"/>
            <a:ext cx="228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>
            <a:off x="5456238" y="3019425"/>
            <a:ext cx="0" cy="22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6484938" y="3019425"/>
            <a:ext cx="0" cy="22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5295900" y="2206625"/>
            <a:ext cx="0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3800475" y="1863725"/>
            <a:ext cx="0" cy="342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39"/>
          <p:cNvSpPr>
            <a:spLocks noChangeShapeType="1"/>
          </p:cNvSpPr>
          <p:nvPr/>
        </p:nvSpPr>
        <p:spPr bwMode="auto">
          <a:xfrm>
            <a:off x="5334000" y="1905000"/>
            <a:ext cx="6096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40"/>
          <p:cNvSpPr>
            <a:spLocks noChangeShapeType="1"/>
          </p:cNvSpPr>
          <p:nvPr/>
        </p:nvSpPr>
        <p:spPr bwMode="auto">
          <a:xfrm flipV="1">
            <a:off x="5943600" y="1905000"/>
            <a:ext cx="0" cy="36512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41"/>
          <p:cNvSpPr>
            <a:spLocks noChangeShapeType="1"/>
          </p:cNvSpPr>
          <p:nvPr/>
        </p:nvSpPr>
        <p:spPr bwMode="auto">
          <a:xfrm flipV="1">
            <a:off x="3505200" y="2209800"/>
            <a:ext cx="0" cy="160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Line 42"/>
          <p:cNvSpPr>
            <a:spLocks noChangeShapeType="1"/>
          </p:cNvSpPr>
          <p:nvPr/>
        </p:nvSpPr>
        <p:spPr bwMode="auto">
          <a:xfrm>
            <a:off x="5562600" y="2743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Text Box 43"/>
          <p:cNvSpPr txBox="1">
            <a:spLocks noChangeArrowheads="1"/>
          </p:cNvSpPr>
          <p:nvPr/>
        </p:nvSpPr>
        <p:spPr bwMode="auto">
          <a:xfrm>
            <a:off x="3695700" y="2971800"/>
            <a:ext cx="11811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cs typeface="Arial" charset="0"/>
              </a:rPr>
              <a:t>ABUS (16)</a:t>
            </a:r>
            <a:endParaRPr lang="en-US" altLang="en-US" sz="1600" dirty="0">
              <a:cs typeface="Arial" charset="0"/>
            </a:endParaRPr>
          </a:p>
        </p:txBody>
      </p: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7755214" y="3471446"/>
            <a:ext cx="13125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cs typeface="Arial" charset="0"/>
              </a:rPr>
              <a:t>OBUS (17)</a:t>
            </a:r>
            <a:endParaRPr lang="en-US" altLang="en-US" sz="1600" dirty="0">
              <a:cs typeface="Arial" charset="0"/>
            </a:endParaRPr>
          </a:p>
        </p:txBody>
      </p:sp>
      <p:sp>
        <p:nvSpPr>
          <p:cNvPr id="37932" name="Text Box 45"/>
          <p:cNvSpPr txBox="1">
            <a:spLocks noChangeArrowheads="1"/>
          </p:cNvSpPr>
          <p:nvPr/>
        </p:nvSpPr>
        <p:spPr bwMode="auto">
          <a:xfrm>
            <a:off x="7238999" y="3016250"/>
            <a:ext cx="11725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cs typeface="Arial" charset="0"/>
              </a:rPr>
              <a:t>BBUS (16)</a:t>
            </a:r>
            <a:endParaRPr lang="en-US" altLang="en-US" sz="1600" dirty="0">
              <a:cs typeface="Arial" charset="0"/>
            </a:endParaRPr>
          </a:p>
        </p:txBody>
      </p:sp>
      <p:sp>
        <p:nvSpPr>
          <p:cNvPr id="37933" name="Text Box 46"/>
          <p:cNvSpPr txBox="1">
            <a:spLocks noChangeArrowheads="1"/>
          </p:cNvSpPr>
          <p:nvPr/>
        </p:nvSpPr>
        <p:spPr bwMode="auto">
          <a:xfrm>
            <a:off x="4038600" y="342900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cs typeface="Arial" charset="0"/>
              </a:rPr>
              <a:t>ALU OUTPUT</a:t>
            </a:r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6019800" y="85725"/>
            <a:ext cx="28956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>
                <a:cs typeface="Arial" charset="0"/>
              </a:rPr>
              <a:t>M: memory</a:t>
            </a:r>
          </a:p>
          <a:p>
            <a:r>
              <a:rPr lang="en-US" altLang="en-US" sz="1600" dirty="0">
                <a:cs typeface="Arial" charset="0"/>
              </a:rPr>
              <a:t>MA: memory address register</a:t>
            </a:r>
          </a:p>
          <a:p>
            <a:r>
              <a:rPr lang="en-US" altLang="en-US" sz="1600" dirty="0">
                <a:cs typeface="Arial" charset="0"/>
              </a:rPr>
              <a:t>MD: memory data register</a:t>
            </a:r>
          </a:p>
          <a:p>
            <a:r>
              <a:rPr lang="en-US" altLang="en-US" sz="1600" dirty="0">
                <a:cs typeface="Arial" charset="0"/>
              </a:rPr>
              <a:t>IR: instruction register</a:t>
            </a:r>
          </a:p>
          <a:p>
            <a:r>
              <a:rPr lang="en-US" altLang="en-US" sz="1600" dirty="0">
                <a:cs typeface="Arial" charset="0"/>
              </a:rPr>
              <a:t>AC: accumulator</a:t>
            </a:r>
          </a:p>
          <a:p>
            <a:r>
              <a:rPr lang="en-US" altLang="en-US" sz="1600" dirty="0">
                <a:cs typeface="Arial" charset="0"/>
              </a:rPr>
              <a:t>CF: carry </a:t>
            </a:r>
            <a:r>
              <a:rPr lang="en-US" altLang="en-US" sz="1600" dirty="0" smtClean="0">
                <a:cs typeface="Arial" charset="0"/>
              </a:rPr>
              <a:t>flag (1 bit)</a:t>
            </a:r>
            <a:endParaRPr lang="en-US" altLang="en-US" sz="1600" dirty="0">
              <a:cs typeface="Arial" charset="0"/>
            </a:endParaRPr>
          </a:p>
          <a:p>
            <a:r>
              <a:rPr lang="en-US" altLang="en-US" sz="1600" dirty="0">
                <a:cs typeface="Arial" charset="0"/>
              </a:rPr>
              <a:t>IA, IB: index registers (11 bit)</a:t>
            </a:r>
          </a:p>
          <a:p>
            <a:r>
              <a:rPr lang="en-US" altLang="en-US" sz="1600" dirty="0">
                <a:cs typeface="Arial" charset="0"/>
              </a:rPr>
              <a:t>PC: program counter</a:t>
            </a:r>
          </a:p>
        </p:txBody>
      </p:sp>
      <p:sp>
        <p:nvSpPr>
          <p:cNvPr id="37935" name="Text Box 49"/>
          <p:cNvSpPr txBox="1">
            <a:spLocks noChangeArrowheads="1"/>
          </p:cNvSpPr>
          <p:nvPr/>
        </p:nvSpPr>
        <p:spPr bwMode="auto">
          <a:xfrm>
            <a:off x="3395372" y="3857582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Word addressable—all words 16 bits</a:t>
            </a:r>
          </a:p>
          <a:p>
            <a:pPr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Instruction </a:t>
            </a:r>
            <a:r>
              <a:rPr lang="en-US" altLang="en-US" dirty="0"/>
              <a:t>format: </a:t>
            </a:r>
          </a:p>
        </p:txBody>
      </p:sp>
      <p:grpSp>
        <p:nvGrpSpPr>
          <p:cNvPr id="37936" name="Group 54"/>
          <p:cNvGrpSpPr>
            <a:grpSpLocks/>
          </p:cNvGrpSpPr>
          <p:nvPr/>
        </p:nvGrpSpPr>
        <p:grpSpPr bwMode="auto">
          <a:xfrm>
            <a:off x="5410200" y="4241006"/>
            <a:ext cx="3581400" cy="685800"/>
            <a:chOff x="2160" y="2832"/>
            <a:chExt cx="2256" cy="432"/>
          </a:xfrm>
        </p:grpSpPr>
        <p:sp>
          <p:nvSpPr>
            <p:cNvPr id="37942" name="Rectangle 50"/>
            <p:cNvSpPr>
              <a:spLocks noChangeArrowheads="1"/>
            </p:cNvSpPr>
            <p:nvPr/>
          </p:nvSpPr>
          <p:spPr bwMode="auto">
            <a:xfrm>
              <a:off x="2160" y="2832"/>
              <a:ext cx="624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Op code </a:t>
              </a:r>
            </a:p>
            <a:p>
              <a:pPr algn="ctr" eaLnBrk="1" hangingPunct="1"/>
              <a:r>
                <a:rPr lang="en-US" altLang="en-US" dirty="0"/>
                <a:t>(3)</a:t>
              </a:r>
            </a:p>
          </p:txBody>
        </p:sp>
        <p:sp>
          <p:nvSpPr>
            <p:cNvPr id="37943" name="Rectangle 52"/>
            <p:cNvSpPr>
              <a:spLocks noChangeArrowheads="1"/>
            </p:cNvSpPr>
            <p:nvPr/>
          </p:nvSpPr>
          <p:spPr bwMode="auto">
            <a:xfrm>
              <a:off x="2784" y="2832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Addr Mode (2) </a:t>
              </a:r>
            </a:p>
            <a:p>
              <a:pPr algn="ctr" eaLnBrk="1" hangingPunct="1"/>
              <a:r>
                <a:rPr lang="en-US" altLang="en-US" sz="1200"/>
                <a:t>00:direct </a:t>
              </a:r>
            </a:p>
            <a:p>
              <a:pPr algn="ctr" eaLnBrk="1" hangingPunct="1"/>
              <a:r>
                <a:rPr lang="en-US" altLang="en-US" sz="1200"/>
                <a:t>01:indirect: </a:t>
              </a:r>
            </a:p>
            <a:p>
              <a:pPr algn="ctr" eaLnBrk="1" hangingPunct="1"/>
              <a:r>
                <a:rPr lang="en-US" altLang="en-US" sz="1200"/>
                <a:t>10: IA; 11:IB</a:t>
              </a:r>
            </a:p>
          </p:txBody>
        </p:sp>
        <p:sp>
          <p:nvSpPr>
            <p:cNvPr id="37944" name="Rectangle 53"/>
            <p:cNvSpPr>
              <a:spLocks noChangeArrowheads="1"/>
            </p:cNvSpPr>
            <p:nvPr/>
          </p:nvSpPr>
          <p:spPr bwMode="auto">
            <a:xfrm>
              <a:off x="3600" y="2832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Address  </a:t>
              </a:r>
            </a:p>
            <a:p>
              <a:pPr algn="ctr" eaLnBrk="1" hangingPunct="1"/>
              <a:r>
                <a:rPr lang="en-US" altLang="en-US"/>
                <a:t>(11)</a:t>
              </a:r>
            </a:p>
          </p:txBody>
        </p:sp>
      </p:grpSp>
      <p:sp>
        <p:nvSpPr>
          <p:cNvPr id="37937" name="Text Box 55"/>
          <p:cNvSpPr txBox="1">
            <a:spLocks noChangeArrowheads="1"/>
          </p:cNvSpPr>
          <p:nvPr/>
        </p:nvSpPr>
        <p:spPr bwMode="auto">
          <a:xfrm>
            <a:off x="3505200" y="5071645"/>
            <a:ext cx="5410200" cy="13849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/>
              <a:t>Functionality: </a:t>
            </a:r>
          </a:p>
          <a:p>
            <a:pPr marL="228600" indent="-228600" eaLnBrk="1" hangingPunct="1">
              <a:buAutoNum type="arabicPeriod"/>
            </a:pPr>
            <a:r>
              <a:rPr lang="en-US" altLang="en-US" sz="1400" dirty="0" smtClean="0"/>
              <a:t>2's </a:t>
            </a:r>
            <a:r>
              <a:rPr lang="en-US" altLang="en-US" sz="1400" dirty="0"/>
              <a:t>complement add, subtract, multiply, and divide, and, or, not </a:t>
            </a:r>
            <a:endParaRPr lang="en-US" altLang="en-US" sz="1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400" dirty="0" smtClean="0"/>
              <a:t>2. jumps </a:t>
            </a:r>
            <a:r>
              <a:rPr lang="en-US" altLang="en-US" sz="1400" dirty="0"/>
              <a:t>(conditional and unconditional), </a:t>
            </a:r>
          </a:p>
          <a:p>
            <a:pPr eaLnBrk="1" hangingPunct="1"/>
            <a:r>
              <a:rPr lang="en-US" altLang="en-US" sz="1400" dirty="0" smtClean="0"/>
              <a:t>3. simple </a:t>
            </a:r>
            <a:r>
              <a:rPr lang="en-US" altLang="en-US" sz="1400" dirty="0"/>
              <a:t>subroutine call and return</a:t>
            </a:r>
          </a:p>
          <a:p>
            <a:pPr eaLnBrk="1" hangingPunct="1"/>
            <a:r>
              <a:rPr lang="en-US" altLang="en-US" sz="1400" dirty="0" smtClean="0"/>
              <a:t>4. Interrupts</a:t>
            </a:r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5. I/O</a:t>
            </a:r>
            <a:endParaRPr lang="en-US" altLang="en-US" sz="1400" dirty="0"/>
          </a:p>
        </p:txBody>
      </p:sp>
      <p:sp>
        <p:nvSpPr>
          <p:cNvPr id="37938" name="Text Box 57"/>
          <p:cNvSpPr txBox="1">
            <a:spLocks noChangeArrowheads="1"/>
          </p:cNvSpPr>
          <p:nvPr/>
        </p:nvSpPr>
        <p:spPr bwMode="auto">
          <a:xfrm>
            <a:off x="3373438" y="152400"/>
            <a:ext cx="2570162" cy="14773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rgbClr val="FF3300"/>
                </a:solidFill>
              </a:rPr>
              <a:t>“Tiny Processor” Minimal </a:t>
            </a:r>
            <a:r>
              <a:rPr lang="en-US" altLang="en-US" b="1" dirty="0">
                <a:solidFill>
                  <a:srgbClr val="FF3300"/>
                </a:solidFill>
              </a:rPr>
              <a:t>hardware </a:t>
            </a:r>
            <a:r>
              <a:rPr lang="en-US" altLang="en-US" b="1" dirty="0" smtClean="0">
                <a:solidFill>
                  <a:srgbClr val="FF3300"/>
                </a:solidFill>
              </a:rPr>
              <a:t>resources, high degree of functionality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37939" name="TextBox 3"/>
          <p:cNvSpPr txBox="1">
            <a:spLocks noChangeArrowheads="1"/>
          </p:cNvSpPr>
          <p:nvPr/>
        </p:nvSpPr>
        <p:spPr bwMode="auto">
          <a:xfrm>
            <a:off x="387350" y="5419725"/>
            <a:ext cx="205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What should instructions be?</a:t>
            </a:r>
          </a:p>
          <a:p>
            <a:pPr eaLnBrk="1" hangingPunct="1"/>
            <a:r>
              <a:rPr lang="en-US" altLang="en-US" dirty="0"/>
              <a:t>(Hint: expanding opcode)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55626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1" y="76200"/>
            <a:ext cx="3048000" cy="535531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7030A0"/>
                </a:solidFill>
              </a:rPr>
              <a:t>Some sample programs:</a:t>
            </a: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solidFill>
                  <a:srgbClr val="7030A0"/>
                </a:solidFill>
              </a:rPr>
              <a:t>Let I,J be integers stored in memory.  Read in a third integer X.  If X &gt;= 0, output I +J; else output I-J</a:t>
            </a:r>
          </a:p>
          <a:p>
            <a:pPr marL="342900" indent="-342900">
              <a:buFontTx/>
              <a:buAutoNum type="arabicPeriod"/>
              <a:defRPr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solidFill>
                  <a:srgbClr val="7030A0"/>
                </a:solidFill>
              </a:rPr>
              <a:t>Compute the sum of n numbers stored in an array in memory</a:t>
            </a:r>
          </a:p>
          <a:p>
            <a:pPr marL="342900" indent="-342900">
              <a:buFontTx/>
              <a:buAutoNum type="arabicPeriod"/>
              <a:defRPr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solidFill>
                  <a:srgbClr val="7030A0"/>
                </a:solidFill>
              </a:rPr>
              <a:t>Call a swap subroutine (SWAP(X,Y) that exchanges contents of mem locations X and Y</a:t>
            </a:r>
            <a:r>
              <a:rPr lang="en-US" b="1" dirty="0" smtClean="0">
                <a:solidFill>
                  <a:srgbClr val="7030A0"/>
                </a:solidFill>
              </a:rPr>
              <a:t>).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Remember that you need to return from the routine.</a:t>
            </a: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(also, need logical ops: In-put A,B. Output A </a:t>
            </a:r>
            <a:r>
              <a:rPr lang="en-US" b="1" dirty="0" err="1" smtClean="0">
                <a:solidFill>
                  <a:srgbClr val="7030A0"/>
                </a:solidFill>
              </a:rPr>
              <a:t>xor</a:t>
            </a:r>
            <a:r>
              <a:rPr lang="en-US" b="1" dirty="0" smtClean="0">
                <a:solidFill>
                  <a:srgbClr val="7030A0"/>
                </a:solidFill>
              </a:rPr>
              <a:t> B.)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95900" y="1752600"/>
            <a:ext cx="266700" cy="282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6088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***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1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" y="106364"/>
            <a:ext cx="9067800" cy="5572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Some specific questions:</a:t>
            </a:r>
            <a:endParaRPr lang="en-US" altLang="en-US" sz="2000" dirty="0" smtClean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76200" y="663575"/>
            <a:ext cx="8915400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altLang="en-US" sz="2000" dirty="0" smtClean="0">
                <a:sym typeface="Wingdings" pitchFamily="2" charset="2"/>
              </a:rPr>
              <a:t>OP CODE DEFINITIONS:  000_______	100_______	111 (give </a:t>
            </a:r>
            <a:r>
              <a:rPr lang="en-US" altLang="en-US" sz="2000" b="1" dirty="0" smtClean="0">
                <a:solidFill>
                  <a:srgbClr val="FF0000"/>
                </a:solidFill>
                <a:sym typeface="Wingdings" pitchFamily="2" charset="2"/>
              </a:rPr>
              <a:t>ALL</a:t>
            </a:r>
            <a:r>
              <a:rPr lang="en-US" altLang="en-US" sz="2000" dirty="0" smtClean="0">
                <a:sym typeface="Wingdings" pitchFamily="2" charset="2"/>
              </a:rPr>
              <a:t> </a:t>
            </a:r>
            <a:r>
              <a:rPr lang="en-US" altLang="en-US" sz="2000" dirty="0" err="1" smtClean="0">
                <a:sym typeface="Wingdings" pitchFamily="2" charset="2"/>
              </a:rPr>
              <a:t>instruc</a:t>
            </a:r>
            <a:r>
              <a:rPr lang="en-US" altLang="en-US" sz="2000" dirty="0" smtClean="0">
                <a:sym typeface="Wingdings" pitchFamily="2" charset="2"/>
              </a:rPr>
              <a:t>):  			    001_______	101_______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sym typeface="Wingdings" pitchFamily="2" charset="2"/>
              </a:rPr>
              <a:t>	</a:t>
            </a:r>
            <a:r>
              <a:rPr lang="en-US" altLang="en-US" sz="2000" dirty="0" smtClean="0">
                <a:sym typeface="Wingdings" pitchFamily="2" charset="2"/>
              </a:rPr>
              <a:t>		    010_______	 110_______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sym typeface="Wingdings" pitchFamily="2" charset="2"/>
              </a:rPr>
              <a:t>	</a:t>
            </a:r>
            <a:r>
              <a:rPr lang="en-US" altLang="en-US" sz="2000" dirty="0" smtClean="0">
                <a:sym typeface="Wingdings" pitchFamily="2" charset="2"/>
              </a:rPr>
              <a:t>		    011_______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r>
              <a:rPr lang="en-US" altLang="en-US" sz="2000" dirty="0" smtClean="0">
                <a:sym typeface="Wingdings" pitchFamily="2" charset="2"/>
              </a:rPr>
              <a:t>Can the listed programs be implemented?  Explain.</a:t>
            </a: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r>
              <a:rPr lang="en-US" altLang="en-US" sz="2000" dirty="0" smtClean="0">
                <a:sym typeface="Wingdings" pitchFamily="2" charset="2"/>
              </a:rPr>
              <a:t>Functions inside ALU (give ALL):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2"/>
            </a:pPr>
            <a:endParaRPr lang="en-US" altLang="en-US" sz="2000" dirty="0" smtClean="0">
              <a:sym typeface="Wingdings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7000" y="663576"/>
            <a:ext cx="2438400" cy="4899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7171" y="203573"/>
            <a:ext cx="9067800" cy="617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ym typeface="Wingdings" pitchFamily="2" charset="2"/>
              </a:rPr>
              <a:t>4.    Control signals: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ym typeface="Wingdings" pitchFamily="2" charset="2"/>
              </a:rPr>
              <a:t>        example:  allow IR or AC on ABUS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 smtClean="0">
                <a:sym typeface="Wingdings" pitchFamily="2" charset="2"/>
              </a:rPr>
              <a:t>5.    How will “Jump to subroutine” be handled?  Where will return address be stored?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r>
              <a:rPr lang="en-US" altLang="en-US" sz="2000" dirty="0" smtClean="0">
                <a:sym typeface="Wingdings" pitchFamily="2" charset="2"/>
              </a:rPr>
              <a:t>How will interrupts be handled?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r>
              <a:rPr lang="en-US" altLang="en-US" sz="2000" dirty="0" smtClean="0">
                <a:sym typeface="Wingdings" pitchFamily="2" charset="2"/>
              </a:rPr>
              <a:t>How will I/O be handled?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endParaRPr lang="en-US" altLang="en-US" sz="2000" dirty="0" smtClean="0">
              <a:sym typeface="Wingdings" pitchFamily="2" charset="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AutoNum type="arabicPeriod" startAt="6"/>
            </a:pPr>
            <a:r>
              <a:rPr lang="en-US" altLang="en-US" sz="2000" dirty="0" smtClean="0">
                <a:sym typeface="Wingdings" pitchFamily="2" charset="2"/>
              </a:rPr>
              <a:t>What is memory size?  Explain.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CC1E-1AE1-4019-AB68-2403BD8E5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5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711</Words>
  <Application>Microsoft Office PowerPoint</Application>
  <PresentationFormat>On-screen Show (4:3)</PresentationFormat>
  <Paragraphs>119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Batang</vt:lpstr>
      <vt:lpstr>Arial</vt:lpstr>
      <vt:lpstr>Calibri</vt:lpstr>
      <vt:lpstr>Wingdings</vt:lpstr>
      <vt:lpstr>Office Theme</vt:lpstr>
      <vt:lpstr>20-EECE-5117C/6017C—Aug. 23, 2017 1.  Teams 2. Discussion of Documents from Monday 3. A very small embedded processor—team exercise  Design of Architecture &amp; Instruction Set for a Very Simple Processor; Getting to Know Your Team</vt:lpstr>
      <vt:lpstr>PowerPoint Presentation</vt:lpstr>
      <vt:lpstr>PowerPoint Presentation</vt:lpstr>
      <vt:lpstr>Some specific questions: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 Design of Architecture &amp; Instruction Set</dc:title>
  <dc:creator>Carla C Purdy</dc:creator>
  <cp:lastModifiedBy>Carla C Purdy</cp:lastModifiedBy>
  <cp:revision>17</cp:revision>
  <dcterms:created xsi:type="dcterms:W3CDTF">2014-09-09T22:57:57Z</dcterms:created>
  <dcterms:modified xsi:type="dcterms:W3CDTF">2017-08-23T01:29:09Z</dcterms:modified>
</cp:coreProperties>
</file>