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B05B-72DC-4579-A1CE-94C5DE51D29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CAAA-D626-486E-8682-A7E92F1D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460F4-6D04-4A53-84AD-96903BB21FD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6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0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CD6327-1D30-4B50-8F46-C70043D89D5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5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1BB7A5-1470-4977-89FB-69DA1BAA2C28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0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306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2B00-D6CD-407B-B025-36858ED56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933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56C571-A572-4872-8D58-A545F2198A9F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540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650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D7DA-D2E0-4687-BEC5-DD61D17FBC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84334-324A-4BCB-AAD3-89B5FB8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IC_microcontro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7467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Embedded Systems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(Cyber-Physical Systems):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Lecture </a:t>
            </a:r>
            <a:r>
              <a:rPr lang="en-US" altLang="en-US" sz="2400" dirty="0" smtClean="0"/>
              <a:t>3: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Von Neumann architecture / Harvard architecture</a:t>
            </a:r>
            <a:endParaRPr lang="en-US" altLang="en-US" sz="24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A system with a small instruction set—example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Instruction set design (team exercise)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56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71846" y="0"/>
            <a:ext cx="9067800" cy="654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 smtClean="0">
                <a:sym typeface="Wingdings" pitchFamily="2" charset="2"/>
              </a:rPr>
              <a:t>“HINTS”  (from announcement):</a:t>
            </a:r>
          </a:p>
          <a:p>
            <a:pPr>
              <a:buNone/>
            </a:pPr>
            <a:r>
              <a:rPr lang="en-US" sz="1800" dirty="0"/>
              <a:t>1.  Look at the schematic of the processor and figure out where data and result need to be for a 1-operand instruction such as NOT and also for a 2-operand instruction such as </a:t>
            </a:r>
            <a:r>
              <a:rPr lang="en-US" sz="1800"/>
              <a:t>AND</a:t>
            </a:r>
            <a:r>
              <a:rPr lang="en-US" sz="1800" smtClean="0"/>
              <a:t>.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2. Define the logical instructions AND, OR, NOT (hint:  remember digital design, do you really need 3 separate instructions?)</a:t>
            </a:r>
          </a:p>
          <a:p>
            <a:pPr>
              <a:buNone/>
            </a:pPr>
            <a:r>
              <a:rPr lang="en-US" sz="1800" dirty="0"/>
              <a:t>3. Review 2's complement arithmetic, how do you subtract?</a:t>
            </a:r>
          </a:p>
          <a:p>
            <a:pPr>
              <a:buNone/>
            </a:pPr>
            <a:r>
              <a:rPr lang="en-US" sz="1800" dirty="0"/>
              <a:t>4. Define addition and subtraction--do you really need two different 2-operand instructions?</a:t>
            </a:r>
          </a:p>
          <a:p>
            <a:pPr>
              <a:buNone/>
            </a:pPr>
            <a:r>
              <a:rPr lang="en-US" sz="1800" dirty="0"/>
              <a:t>5. Define multiplication and division--how would you do these operations if you only knew how to add and subtract?  What other 1-operand instructions would you need?</a:t>
            </a:r>
          </a:p>
          <a:p>
            <a:pPr>
              <a:buNone/>
            </a:pPr>
            <a:r>
              <a:rPr lang="en-US" sz="1800" dirty="0"/>
              <a:t>6. What instructions do you need to do LOAD and STORE (AC &lt;--&gt; MEM)?</a:t>
            </a:r>
          </a:p>
          <a:p>
            <a:pPr>
              <a:buNone/>
            </a:pPr>
            <a:r>
              <a:rPr lang="en-US" sz="1800" dirty="0"/>
              <a:t>7. What are the fundamental control structures in a program? (not subroutine call ). What instructions do you need to implement them?  (As an embedded systems programmer, you are allowed to use an unconditional JUMP; you can also use the CF register cleverly).</a:t>
            </a:r>
          </a:p>
          <a:p>
            <a:pPr>
              <a:buNone/>
            </a:pPr>
            <a:r>
              <a:rPr lang="en-US" sz="1800" dirty="0"/>
              <a:t>8. How does a subroutine call differ from a BRANCH?  What clever way can you think of to store the needed return address?  Remember that you </a:t>
            </a:r>
            <a:r>
              <a:rPr lang="en-US" sz="1800" dirty="0" err="1"/>
              <a:t>hve</a:t>
            </a:r>
            <a:r>
              <a:rPr lang="en-US" sz="1800" dirty="0"/>
              <a:t> 4 ADDRESSING MODES, Direct, Indirect, and Indexed by either </a:t>
            </a:r>
            <a:r>
              <a:rPr lang="en-US" sz="1800" dirty="0" err="1"/>
              <a:t>reg</a:t>
            </a:r>
            <a:r>
              <a:rPr lang="en-US" sz="1800" dirty="0"/>
              <a:t> A or </a:t>
            </a:r>
            <a:r>
              <a:rPr lang="en-US" sz="1800" dirty="0" err="1"/>
              <a:t>reg</a:t>
            </a:r>
            <a:r>
              <a:rPr lang="en-US" sz="1800" dirty="0"/>
              <a:t> B.</a:t>
            </a:r>
          </a:p>
          <a:p>
            <a:pPr>
              <a:buNone/>
            </a:pPr>
            <a:r>
              <a:rPr lang="en-US" sz="1800" dirty="0"/>
              <a:t>9.  Once you have figured all this out, you should be able to answer the remaining questions in the assignment.</a:t>
            </a:r>
          </a:p>
          <a:p>
            <a:pPr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altLang="en-US" sz="1800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0913A-2331-418F-8598-F1672F855B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001000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Typical Embedded Processor Architectures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“Harvard architecture”: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--PIC processor family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“von Neumann architecture”: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--simple processor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--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/>
              <a:t>P 3 processor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--MIPS processor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--NIOS II processor core (Altera “soft core” processor)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562600" y="2895600"/>
            <a:ext cx="3276600" cy="1828800"/>
            <a:chOff x="3504" y="1824"/>
            <a:chExt cx="2064" cy="1152"/>
          </a:xfrm>
        </p:grpSpPr>
        <p:sp>
          <p:nvSpPr>
            <p:cNvPr id="12305" name="Rectangle 4"/>
            <p:cNvSpPr>
              <a:spLocks noChangeArrowheads="1"/>
            </p:cNvSpPr>
            <p:nvPr/>
          </p:nvSpPr>
          <p:spPr bwMode="auto">
            <a:xfrm>
              <a:off x="4224" y="1824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sp>
          <p:nvSpPr>
            <p:cNvPr id="12306" name="Rectangle 5"/>
            <p:cNvSpPr>
              <a:spLocks noChangeArrowheads="1"/>
            </p:cNvSpPr>
            <p:nvPr/>
          </p:nvSpPr>
          <p:spPr bwMode="auto">
            <a:xfrm>
              <a:off x="5040" y="23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ALU</a:t>
              </a:r>
            </a:p>
          </p:txBody>
        </p:sp>
        <p:sp>
          <p:nvSpPr>
            <p:cNvPr id="12307" name="Rectangle 6"/>
            <p:cNvSpPr>
              <a:spLocks noChangeArrowheads="1"/>
            </p:cNvSpPr>
            <p:nvPr/>
          </p:nvSpPr>
          <p:spPr bwMode="auto">
            <a:xfrm>
              <a:off x="4272" y="2352"/>
              <a:ext cx="52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Memory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 +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Instruc.</a:t>
              </a:r>
            </a:p>
          </p:txBody>
        </p:sp>
        <p:sp>
          <p:nvSpPr>
            <p:cNvPr id="12308" name="Rectangle 7"/>
            <p:cNvSpPr>
              <a:spLocks noChangeArrowheads="1"/>
            </p:cNvSpPr>
            <p:nvPr/>
          </p:nvSpPr>
          <p:spPr bwMode="auto">
            <a:xfrm>
              <a:off x="3504" y="23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I/O</a:t>
              </a:r>
            </a:p>
          </p:txBody>
        </p:sp>
        <p:sp>
          <p:nvSpPr>
            <p:cNvPr id="12309" name="Line 8"/>
            <p:cNvSpPr>
              <a:spLocks noChangeShapeType="1"/>
            </p:cNvSpPr>
            <p:nvPr/>
          </p:nvSpPr>
          <p:spPr bwMode="auto">
            <a:xfrm>
              <a:off x="4032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9"/>
            <p:cNvSpPr>
              <a:spLocks noChangeShapeType="1"/>
            </p:cNvSpPr>
            <p:nvPr/>
          </p:nvSpPr>
          <p:spPr bwMode="auto">
            <a:xfrm>
              <a:off x="4800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0"/>
            <p:cNvSpPr>
              <a:spLocks noChangeShapeType="1"/>
            </p:cNvSpPr>
            <p:nvPr/>
          </p:nvSpPr>
          <p:spPr bwMode="auto">
            <a:xfrm rot="-5400000">
              <a:off x="4416" y="22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1"/>
            <p:cNvSpPr>
              <a:spLocks noChangeShapeType="1"/>
            </p:cNvSpPr>
            <p:nvPr/>
          </p:nvSpPr>
          <p:spPr bwMode="auto">
            <a:xfrm flipH="1">
              <a:off x="3840" y="201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2"/>
            <p:cNvSpPr>
              <a:spLocks noChangeShapeType="1"/>
            </p:cNvSpPr>
            <p:nvPr/>
          </p:nvSpPr>
          <p:spPr bwMode="auto">
            <a:xfrm rot="18603757" flipH="1">
              <a:off x="4274" y="2209"/>
              <a:ext cx="18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3"/>
            <p:cNvSpPr>
              <a:spLocks noChangeShapeType="1"/>
            </p:cNvSpPr>
            <p:nvPr/>
          </p:nvSpPr>
          <p:spPr bwMode="auto">
            <a:xfrm rot="15569680" flipH="1">
              <a:off x="4776" y="201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5410200" y="9144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Control</a:t>
            </a:r>
          </a:p>
        </p:txBody>
      </p:sp>
      <p:sp>
        <p:nvSpPr>
          <p:cNvPr id="12294" name="Rectangle 15"/>
          <p:cNvSpPr>
            <a:spLocks noChangeArrowheads="1"/>
          </p:cNvSpPr>
          <p:nvPr/>
        </p:nvSpPr>
        <p:spPr bwMode="auto">
          <a:xfrm>
            <a:off x="7924800" y="17526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ALU</a:t>
            </a:r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4267200" y="17526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Instruc.</a:t>
            </a:r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>
            <a:off x="6324600" y="2057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 flipH="1">
            <a:off x="4572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rot="18603757" flipH="1">
            <a:off x="5489576" y="1525587"/>
            <a:ext cx="290512" cy="16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 rot="15569680" flipH="1">
            <a:off x="6795294" y="604044"/>
            <a:ext cx="815975" cy="1744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Rectangle 21"/>
          <p:cNvSpPr>
            <a:spLocks noChangeArrowheads="1"/>
          </p:cNvSpPr>
          <p:nvPr/>
        </p:nvSpPr>
        <p:spPr bwMode="auto">
          <a:xfrm>
            <a:off x="5486400" y="17526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I/O</a:t>
            </a:r>
          </a:p>
        </p:txBody>
      </p:sp>
      <p:sp>
        <p:nvSpPr>
          <p:cNvPr id="12301" name="Rectangle 22"/>
          <p:cNvSpPr>
            <a:spLocks noChangeArrowheads="1"/>
          </p:cNvSpPr>
          <p:nvPr/>
        </p:nvSpPr>
        <p:spPr bwMode="auto">
          <a:xfrm>
            <a:off x="6705600" y="17526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12302" name="Line 23"/>
          <p:cNvSpPr>
            <a:spLocks noChangeShapeType="1"/>
          </p:cNvSpPr>
          <p:nvPr/>
        </p:nvSpPr>
        <p:spPr bwMode="auto">
          <a:xfrm>
            <a:off x="75438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4"/>
          <p:cNvSpPr>
            <a:spLocks noChangeShapeType="1"/>
          </p:cNvSpPr>
          <p:nvPr/>
        </p:nvSpPr>
        <p:spPr bwMode="auto">
          <a:xfrm rot="15569680" flipH="1">
            <a:off x="6473825" y="1131888"/>
            <a:ext cx="523875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 flipV="1">
            <a:off x="5029200" y="1371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2590800"/>
            <a:ext cx="91440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40D11-3C30-49EE-BE1B-0990CD4FE5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5000"/>
              </a:spcBef>
              <a:buFontTx/>
              <a:buNone/>
            </a:pPr>
            <a:r>
              <a:rPr lang="en-US" altLang="en-US" sz="1800"/>
              <a:t>Example: PIC processor family: processor is fixed, developer programs it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en-US" sz="1800"/>
              <a:t>Reference:  </a:t>
            </a:r>
            <a:r>
              <a:rPr lang="en-US" altLang="en-US" sz="1800" i="1">
                <a:hlinkClick r:id="rId3"/>
              </a:rPr>
              <a:t>http://en.wikipedia.org/wiki/PIC_microcontroller</a:t>
            </a:r>
            <a:endParaRPr lang="en-US" altLang="en-US" sz="1800" i="1"/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PIC:  peripheral interface controller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Originally (~1975) for offloading I/O functions from a CPU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Harvard architecture:  data and instructions (“code”) are stored separately—thus a data item and an instruction do not need to be the same length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Newer versions have a stack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One accumulator (referred to as W), but memory is usually referred to as a “register file”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Some versions allow a type of indirect addressing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Usually referred to as a RISC machine; may have up to 70 instructions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May be able to access external memory (newer versions)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1800"/>
              <a:t> Many development tools &amp; languages available</a:t>
            </a:r>
            <a:endParaRPr lang="en-US" altLang="en-US" sz="1800" i="1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800600" y="52578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477000" y="52578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“Code”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(Instructions)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6299200" y="51435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609600"/>
          </a:xfrm>
        </p:spPr>
        <p:txBody>
          <a:bodyPr/>
          <a:lstStyle/>
          <a:p>
            <a:r>
              <a:rPr lang="en-US" altLang="en-US" sz="2800" dirty="0" smtClean="0"/>
              <a:t>Simplified View of the Mid-Range PIC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0" y="762000"/>
            <a:ext cx="4572000" cy="5791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 smtClean="0"/>
              <a:t>PIC is designed with separate program and data memories.</a:t>
            </a:r>
          </a:p>
          <a:p>
            <a:pPr>
              <a:defRPr/>
            </a:pPr>
            <a:r>
              <a:rPr lang="en-US" sz="2400" dirty="0" smtClean="0"/>
              <a:t>Program flow is controlled by a program counter (PC)</a:t>
            </a:r>
          </a:p>
          <a:p>
            <a:pPr>
              <a:defRPr/>
            </a:pPr>
            <a:r>
              <a:rPr lang="en-US" sz="2400" dirty="0" smtClean="0"/>
              <a:t>Instructions are fetched into the Instruction Register (IR) for instruction decoding.</a:t>
            </a:r>
          </a:p>
          <a:p>
            <a:pPr>
              <a:defRPr/>
            </a:pPr>
            <a:r>
              <a:rPr lang="en-US" sz="2400" dirty="0" smtClean="0"/>
              <a:t>A stack is used to accommodate subroutines.</a:t>
            </a:r>
          </a:p>
          <a:p>
            <a:pPr>
              <a:defRPr/>
            </a:pPr>
            <a:r>
              <a:rPr lang="en-US" sz="2400" dirty="0" smtClean="0"/>
              <a:t>Direct and Indirect Addressing modes are supported.</a:t>
            </a:r>
          </a:p>
          <a:p>
            <a:pPr>
              <a:defRPr/>
            </a:pPr>
            <a:r>
              <a:rPr lang="en-US" sz="2400" dirty="0" smtClean="0"/>
              <a:t>Architecture allow either internal or external clock.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NOTE: What </a:t>
            </a:r>
            <a:r>
              <a:rPr lang="en-US" sz="2400" b="1" dirty="0" smtClean="0"/>
              <a:t>path allows you to move data from the W </a:t>
            </a:r>
            <a:r>
              <a:rPr lang="en-US" sz="2400" b="1" dirty="0" err="1" smtClean="0"/>
              <a:t>Reg</a:t>
            </a:r>
            <a:r>
              <a:rPr lang="en-US" sz="2400" b="1" dirty="0" smtClean="0"/>
              <a:t> to RAM?</a:t>
            </a:r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NOTE: </a:t>
            </a:r>
            <a:r>
              <a:rPr lang="en-US" sz="2400" b="1" dirty="0" smtClean="0"/>
              <a:t>What path(s) must be used to add two numbers in RAM and store the result back into RAM?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3" t="20570" r="15714" b="6287"/>
          <a:stretch>
            <a:fillRect/>
          </a:stretch>
        </p:blipFill>
        <p:spPr bwMode="auto">
          <a:xfrm>
            <a:off x="0" y="13716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Isosceles Triangle 1"/>
          <p:cNvSpPr/>
          <p:nvPr/>
        </p:nvSpPr>
        <p:spPr>
          <a:xfrm>
            <a:off x="3505200" y="1981200"/>
            <a:ext cx="152400" cy="1524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6600" y="2209800"/>
            <a:ext cx="609600" cy="533400"/>
          </a:xfrm>
          <a:prstGeom prst="rect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75415"/>
            <a:ext cx="7772400" cy="412215"/>
          </a:xfrm>
        </p:spPr>
        <p:txBody>
          <a:bodyPr>
            <a:noAutofit/>
          </a:bodyPr>
          <a:lstStyle/>
          <a:p>
            <a:r>
              <a:rPr lang="en-US" sz="2800" dirty="0" smtClean="0"/>
              <a:t>PIC16F887 Control Instructions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643004"/>
            <a:ext cx="8610600" cy="636341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*1 When an I/O register is modified as a function of itself, the value used will be that value present on the pins themselves.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*2 If the instruction is executed on the TMR register and if d=1, the </a:t>
            </a:r>
            <a:r>
              <a:rPr lang="en-US" sz="1400" b="1" dirty="0" err="1">
                <a:solidFill>
                  <a:schemeClr val="tx1"/>
                </a:solidFill>
              </a:rPr>
              <a:t>prescaler</a:t>
            </a:r>
            <a:r>
              <a:rPr lang="en-US" sz="1400" b="1" dirty="0">
                <a:solidFill>
                  <a:schemeClr val="tx1"/>
                </a:solidFill>
              </a:rPr>
              <a:t> will be cleared.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*3 If the PC is modified or test result is logic one (1), the instruction requires two </a:t>
            </a:r>
            <a:r>
              <a:rPr lang="en-US" sz="1400" b="1" dirty="0" smtClean="0">
                <a:solidFill>
                  <a:schemeClr val="tx1"/>
                </a:solidFill>
              </a:rPr>
              <a:t>cycles (most instructions take 1 cycle, i.e., this processor is “pipelined”—see documents MCU1 &amp; MCU2 in “additional documents” if interested)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1025" y="487630"/>
          <a:ext cx="7128286" cy="5186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146"/>
                <a:gridCol w="2357536"/>
                <a:gridCol w="2167545"/>
                <a:gridCol w="535757"/>
                <a:gridCol w="365595"/>
                <a:gridCol w="86208"/>
                <a:gridCol w="404499"/>
              </a:tblGrid>
              <a:tr h="9432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INSTRIUCTION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SEE*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38100"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8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BTFSC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f,b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Test bit b of f.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Skip the following instruction if clear.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Skip if f(b) = 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 (2)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BTFSS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f,b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Test bit b of f.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Skip the following instruction if set.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Skip if f(b) = 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(2)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8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DECFSZ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f,d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Decrement f.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Skip the following instruction if clear.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f-1 -&gt; d skip if Z = 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(2)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1, 2, 3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INCFSZ f,d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Increment f.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Skip the following instruction if set.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f+1 -&gt; d skip if Z = 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(2)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1, 2, 3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GOTO 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 to address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 -&gt; PC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CALL 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Call subroutine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PC -&gt; TOS, k -&gt; PC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RETURN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Return from subroutine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TOS -&gt; PC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RETLW 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Return with constant in W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 -&gt; W, TOS -&gt; PC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RETFIE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Return from interrupt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TOS -&gt; PC, 1 -&gt; GIE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7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Other instructions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NOP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No operation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TOS -&gt; PC, 1 -&gt; GIE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CLRWDT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Clear watchdog timer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0 -&gt; WDT, 1 -&gt; TO, 1 -&gt; PD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TO, PD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SLEEP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Go into sleep mode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0 -&gt; WDT, 1 -&gt; TO, 0 -&gt; PD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TO, PD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08" marR="30404" marT="30404" marB="30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762000"/>
            <a:ext cx="137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TOS: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Top OF Stack</a:t>
            </a:r>
          </a:p>
          <a:p>
            <a:r>
              <a:rPr lang="en-US" sz="1200" dirty="0" smtClean="0"/>
              <a:t>PC: </a:t>
            </a:r>
            <a:r>
              <a:rPr lang="en-US" sz="1200" dirty="0" err="1"/>
              <a:t>P</a:t>
            </a:r>
            <a:r>
              <a:rPr lang="en-US" sz="1200" dirty="0" err="1" smtClean="0"/>
              <a:t>rog</a:t>
            </a:r>
            <a:r>
              <a:rPr lang="en-US" sz="1200" dirty="0" smtClean="0"/>
              <a:t> Counter</a:t>
            </a:r>
          </a:p>
          <a:p>
            <a:r>
              <a:rPr lang="en-US" sz="1200" dirty="0" smtClean="0"/>
              <a:t>GIE: Global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Interrupt</a:t>
            </a:r>
          </a:p>
          <a:p>
            <a:r>
              <a:rPr lang="en-US" sz="1200" dirty="0" smtClean="0"/>
              <a:t>         Enable</a:t>
            </a:r>
          </a:p>
          <a:p>
            <a:r>
              <a:rPr lang="en-US" sz="1200" dirty="0" smtClean="0"/>
              <a:t>WDT: Watchdog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Timer</a:t>
            </a:r>
          </a:p>
          <a:p>
            <a:r>
              <a:rPr lang="en-US" sz="1200" dirty="0" smtClean="0"/>
              <a:t>TO: </a:t>
            </a:r>
            <a:r>
              <a:rPr lang="en-US" sz="1200" dirty="0" err="1" smtClean="0"/>
              <a:t>TimeOut</a:t>
            </a:r>
            <a:r>
              <a:rPr lang="en-US" sz="1200" dirty="0" smtClean="0"/>
              <a:t> Bit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set to 0 if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WDT timeout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occurs</a:t>
            </a:r>
          </a:p>
          <a:p>
            <a:r>
              <a:rPr lang="en-US" sz="1200" dirty="0" smtClean="0"/>
              <a:t>PD: </a:t>
            </a:r>
            <a:r>
              <a:rPr lang="en-US" sz="1200" dirty="0" err="1" smtClean="0"/>
              <a:t>PowerDown</a:t>
            </a:r>
            <a:r>
              <a:rPr lang="en-US" sz="1200" dirty="0" smtClean="0"/>
              <a:t>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Bit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1 if CLRWDT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0 if SLEEP</a:t>
            </a:r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26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Full Block Diagram of the PIC887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038600" y="609600"/>
            <a:ext cx="5105400" cy="5562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Features</a:t>
            </a:r>
          </a:p>
          <a:p>
            <a:pPr lvl="1">
              <a:defRPr/>
            </a:pPr>
            <a:r>
              <a:rPr lang="en-US" sz="2000" dirty="0" smtClean="0"/>
              <a:t>4- 8bits ports and 1 4-bit port</a:t>
            </a:r>
          </a:p>
          <a:p>
            <a:pPr lvl="1">
              <a:defRPr/>
            </a:pPr>
            <a:r>
              <a:rPr lang="en-US" sz="2000" dirty="0" smtClean="0"/>
              <a:t>8K of program memory</a:t>
            </a:r>
          </a:p>
          <a:p>
            <a:pPr lvl="1">
              <a:defRPr/>
            </a:pPr>
            <a:r>
              <a:rPr lang="en-US" sz="2000" dirty="0" smtClean="0"/>
              <a:t>368 bytes of data registers</a:t>
            </a:r>
          </a:p>
          <a:p>
            <a:pPr lvl="1">
              <a:defRPr/>
            </a:pPr>
            <a:r>
              <a:rPr lang="en-US" sz="2000" dirty="0" smtClean="0"/>
              <a:t>256 bytes of EEPROM data</a:t>
            </a:r>
          </a:p>
          <a:p>
            <a:pPr lvl="1">
              <a:defRPr/>
            </a:pPr>
            <a:r>
              <a:rPr lang="en-US" sz="2000" dirty="0" smtClean="0"/>
              <a:t>8 level stack</a:t>
            </a:r>
          </a:p>
          <a:p>
            <a:pPr lvl="1">
              <a:defRPr/>
            </a:pPr>
            <a:r>
              <a:rPr lang="en-US" sz="2000" dirty="0" smtClean="0"/>
              <a:t>Programmable clock options</a:t>
            </a:r>
          </a:p>
          <a:p>
            <a:pPr lvl="1">
              <a:defRPr/>
            </a:pPr>
            <a:r>
              <a:rPr lang="en-US" sz="2000" dirty="0" smtClean="0"/>
              <a:t>Several programmable reset controls</a:t>
            </a:r>
          </a:p>
          <a:p>
            <a:pPr lvl="1">
              <a:defRPr/>
            </a:pPr>
            <a:r>
              <a:rPr lang="en-US" sz="2000" dirty="0" smtClean="0"/>
              <a:t>2 8-bit and 1 16-bit timers</a:t>
            </a:r>
          </a:p>
          <a:p>
            <a:pPr lvl="1">
              <a:defRPr/>
            </a:pPr>
            <a:r>
              <a:rPr lang="en-US" sz="2000" dirty="0" smtClean="0"/>
              <a:t>14 selectable inputs to ADC</a:t>
            </a:r>
          </a:p>
          <a:p>
            <a:pPr lvl="1">
              <a:defRPr/>
            </a:pPr>
            <a:r>
              <a:rPr lang="en-US" sz="2000" dirty="0" smtClean="0"/>
              <a:t>2 analog comparators</a:t>
            </a:r>
          </a:p>
          <a:p>
            <a:pPr lvl="1">
              <a:defRPr/>
            </a:pPr>
            <a:r>
              <a:rPr lang="en-US" sz="2000" dirty="0" smtClean="0"/>
              <a:t>EUSART (asynchronous serial port) </a:t>
            </a:r>
          </a:p>
          <a:p>
            <a:pPr lvl="1">
              <a:defRPr/>
            </a:pPr>
            <a:r>
              <a:rPr lang="en-US" sz="2000" dirty="0" smtClean="0"/>
              <a:t>MSSP (synchronous serial port)</a:t>
            </a:r>
          </a:p>
          <a:p>
            <a:pPr lvl="1">
              <a:defRPr/>
            </a:pPr>
            <a:r>
              <a:rPr lang="en-US" sz="2000" dirty="0" smtClean="0"/>
              <a:t>2 Capture/Compare/PWM modules</a:t>
            </a:r>
          </a:p>
          <a:p>
            <a:pPr lvl="1">
              <a:defRPr/>
            </a:pPr>
            <a:r>
              <a:rPr lang="en-US" sz="2000" dirty="0" smtClean="0"/>
              <a:t>Support for In-Circuit Debugger</a:t>
            </a:r>
            <a:endParaRPr lang="en-US" sz="2000" dirty="0"/>
          </a:p>
          <a:p>
            <a:pPr marL="457200" lvl="1" indent="0">
              <a:buFontTx/>
              <a:buNone/>
              <a:defRPr/>
            </a:pPr>
            <a:endParaRPr lang="en-US" sz="2000" dirty="0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20000" r="27083" b="8000"/>
          <a:stretch>
            <a:fillRect/>
          </a:stretch>
        </p:blipFill>
        <p:spPr bwMode="auto">
          <a:xfrm>
            <a:off x="0" y="609600"/>
            <a:ext cx="4191000" cy="58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Isosceles Triangle 1"/>
          <p:cNvSpPr/>
          <p:nvPr/>
        </p:nvSpPr>
        <p:spPr>
          <a:xfrm>
            <a:off x="2590800" y="914400"/>
            <a:ext cx="106363" cy="76200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62200" y="1066800"/>
            <a:ext cx="609600" cy="457200"/>
          </a:xfrm>
          <a:prstGeom prst="rect">
            <a:avLst/>
          </a:prstGeom>
          <a:solidFill>
            <a:srgbClr val="92D05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5408613" y="3235325"/>
            <a:ext cx="1373187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 dirty="0">
                <a:ea typeface="Batang" pitchFamily="18" charset="-127"/>
                <a:cs typeface="Arial" charset="0"/>
              </a:rPr>
              <a:t>ALU</a:t>
            </a:r>
          </a:p>
          <a:p>
            <a:pPr eaLnBrk="1" hangingPunct="1"/>
            <a:endParaRPr lang="en-US" altLang="ko-KR" sz="1200" dirty="0">
              <a:ea typeface="Batang" pitchFamily="18" charset="-127"/>
              <a:cs typeface="Arial" charset="0"/>
            </a:endParaRPr>
          </a:p>
          <a:p>
            <a:pPr eaLnBrk="1" hangingPunct="1"/>
            <a:endParaRPr lang="en-US" altLang="ko-KR" sz="1200" dirty="0">
              <a:ea typeface="Batang" pitchFamily="18" charset="-127"/>
              <a:cs typeface="Arial" charset="0"/>
            </a:endParaRPr>
          </a:p>
          <a:p>
            <a:pPr eaLnBrk="1" hangingPunct="1"/>
            <a:endParaRPr lang="en-US" altLang="en-US" dirty="0">
              <a:ea typeface="Batang" pitchFamily="18" charset="-127"/>
              <a:cs typeface="Arial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710113" y="1752600"/>
            <a:ext cx="639762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068763" y="1782763"/>
            <a:ext cx="64135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MA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800475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IR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52596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AC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5257800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CF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897563" y="2503488"/>
            <a:ext cx="458787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MD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653891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IA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7270750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IB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791051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PC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H="1" flipV="1">
            <a:off x="3521075" y="2206625"/>
            <a:ext cx="1919288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505200" y="3806825"/>
            <a:ext cx="53959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 flipV="1">
            <a:off x="8878888" y="2206625"/>
            <a:ext cx="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6134100" y="2206625"/>
            <a:ext cx="2716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6027738" y="35782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H="1">
            <a:off x="4559300" y="3705225"/>
            <a:ext cx="146208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40163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4656138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40163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4656138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>
            <a:off x="6148388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>
            <a:off x="67468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747712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81184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>
            <a:off x="6119813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>
            <a:off x="67595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9"/>
          <p:cNvSpPr>
            <a:spLocks noChangeShapeType="1"/>
          </p:cNvSpPr>
          <p:nvPr/>
        </p:nvSpPr>
        <p:spPr bwMode="auto">
          <a:xfrm>
            <a:off x="7491413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81311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>
            <a:off x="5935663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rot="-5400000">
            <a:off x="3931444" y="1747044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>
            <a:off x="3627438" y="3019425"/>
            <a:ext cx="1920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>
            <a:off x="6027738" y="3006725"/>
            <a:ext cx="228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>
            <a:off x="5456238" y="3019425"/>
            <a:ext cx="0" cy="22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6484938" y="3019425"/>
            <a:ext cx="0" cy="22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5295900" y="2206625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3800475" y="1863725"/>
            <a:ext cx="0" cy="342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9"/>
          <p:cNvSpPr>
            <a:spLocks noChangeShapeType="1"/>
          </p:cNvSpPr>
          <p:nvPr/>
        </p:nvSpPr>
        <p:spPr bwMode="auto">
          <a:xfrm>
            <a:off x="5334000" y="1905000"/>
            <a:ext cx="6096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40"/>
          <p:cNvSpPr>
            <a:spLocks noChangeShapeType="1"/>
          </p:cNvSpPr>
          <p:nvPr/>
        </p:nvSpPr>
        <p:spPr bwMode="auto">
          <a:xfrm flipV="1">
            <a:off x="5943600" y="1905000"/>
            <a:ext cx="0" cy="3651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1"/>
          <p:cNvSpPr>
            <a:spLocks noChangeShapeType="1"/>
          </p:cNvSpPr>
          <p:nvPr/>
        </p:nvSpPr>
        <p:spPr bwMode="auto">
          <a:xfrm flipV="1">
            <a:off x="3505200" y="2209800"/>
            <a:ext cx="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>
            <a:off x="5562600" y="2743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Text Box 43"/>
          <p:cNvSpPr txBox="1">
            <a:spLocks noChangeArrowheads="1"/>
          </p:cNvSpPr>
          <p:nvPr/>
        </p:nvSpPr>
        <p:spPr bwMode="auto">
          <a:xfrm>
            <a:off x="3695700" y="2971800"/>
            <a:ext cx="11811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ABUS (16)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7755214" y="3471446"/>
            <a:ext cx="13125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OBUS (17)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2" name="Text Box 45"/>
          <p:cNvSpPr txBox="1">
            <a:spLocks noChangeArrowheads="1"/>
          </p:cNvSpPr>
          <p:nvPr/>
        </p:nvSpPr>
        <p:spPr bwMode="auto">
          <a:xfrm>
            <a:off x="7238999" y="3016250"/>
            <a:ext cx="1172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BBUS (16)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4038600" y="34290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cs typeface="Arial" charset="0"/>
              </a:rPr>
              <a:t>ALU OUTPUT</a:t>
            </a: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6019800" y="85725"/>
            <a:ext cx="28956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cs typeface="Arial" charset="0"/>
              </a:rPr>
              <a:t>M: memory</a:t>
            </a:r>
          </a:p>
          <a:p>
            <a:r>
              <a:rPr lang="en-US" altLang="en-US" sz="1600" dirty="0">
                <a:cs typeface="Arial" charset="0"/>
              </a:rPr>
              <a:t>MA: memory address register</a:t>
            </a:r>
          </a:p>
          <a:p>
            <a:r>
              <a:rPr lang="en-US" altLang="en-US" sz="1600" dirty="0">
                <a:cs typeface="Arial" charset="0"/>
              </a:rPr>
              <a:t>MD: memory data register</a:t>
            </a:r>
          </a:p>
          <a:p>
            <a:r>
              <a:rPr lang="en-US" altLang="en-US" sz="1600" dirty="0">
                <a:cs typeface="Arial" charset="0"/>
              </a:rPr>
              <a:t>IR: instruction register</a:t>
            </a:r>
          </a:p>
          <a:p>
            <a:r>
              <a:rPr lang="en-US" altLang="en-US" sz="1600" dirty="0">
                <a:cs typeface="Arial" charset="0"/>
              </a:rPr>
              <a:t>AC: accumulator</a:t>
            </a:r>
          </a:p>
          <a:p>
            <a:r>
              <a:rPr lang="en-US" altLang="en-US" sz="1600" dirty="0">
                <a:cs typeface="Arial" charset="0"/>
              </a:rPr>
              <a:t>CF: carry </a:t>
            </a:r>
            <a:r>
              <a:rPr lang="en-US" altLang="en-US" sz="1600" dirty="0" smtClean="0">
                <a:cs typeface="Arial" charset="0"/>
              </a:rPr>
              <a:t>flag (1 bit)</a:t>
            </a:r>
            <a:endParaRPr lang="en-US" altLang="en-US" sz="1600" dirty="0">
              <a:cs typeface="Arial" charset="0"/>
            </a:endParaRPr>
          </a:p>
          <a:p>
            <a:r>
              <a:rPr lang="en-US" altLang="en-US" sz="1600" dirty="0">
                <a:cs typeface="Arial" charset="0"/>
              </a:rPr>
              <a:t>IA, IB: index registers (11 bit)</a:t>
            </a:r>
          </a:p>
          <a:p>
            <a:r>
              <a:rPr lang="en-US" altLang="en-US" sz="1600" dirty="0">
                <a:cs typeface="Arial" charset="0"/>
              </a:rPr>
              <a:t>PC: program counter</a:t>
            </a:r>
          </a:p>
        </p:txBody>
      </p:sp>
      <p:sp>
        <p:nvSpPr>
          <p:cNvPr id="37935" name="Text Box 49"/>
          <p:cNvSpPr txBox="1">
            <a:spLocks noChangeArrowheads="1"/>
          </p:cNvSpPr>
          <p:nvPr/>
        </p:nvSpPr>
        <p:spPr bwMode="auto">
          <a:xfrm>
            <a:off x="3395372" y="3857582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Word addressable—all words 16 bits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Instruction </a:t>
            </a:r>
            <a:r>
              <a:rPr lang="en-US" altLang="en-US" dirty="0"/>
              <a:t>format: </a:t>
            </a:r>
          </a:p>
        </p:txBody>
      </p:sp>
      <p:grpSp>
        <p:nvGrpSpPr>
          <p:cNvPr id="37936" name="Group 54"/>
          <p:cNvGrpSpPr>
            <a:grpSpLocks/>
          </p:cNvGrpSpPr>
          <p:nvPr/>
        </p:nvGrpSpPr>
        <p:grpSpPr bwMode="auto">
          <a:xfrm>
            <a:off x="5410200" y="4241006"/>
            <a:ext cx="3581400" cy="685800"/>
            <a:chOff x="2160" y="2832"/>
            <a:chExt cx="2256" cy="432"/>
          </a:xfrm>
        </p:grpSpPr>
        <p:sp>
          <p:nvSpPr>
            <p:cNvPr id="37942" name="Rectangle 50"/>
            <p:cNvSpPr>
              <a:spLocks noChangeArrowheads="1"/>
            </p:cNvSpPr>
            <p:nvPr/>
          </p:nvSpPr>
          <p:spPr bwMode="auto">
            <a:xfrm>
              <a:off x="2160" y="2832"/>
              <a:ext cx="62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Op code </a:t>
              </a:r>
            </a:p>
            <a:p>
              <a:pPr algn="ctr" eaLnBrk="1" hangingPunct="1"/>
              <a:r>
                <a:rPr lang="en-US" altLang="en-US" dirty="0"/>
                <a:t>(3)</a:t>
              </a:r>
            </a:p>
          </p:txBody>
        </p:sp>
        <p:sp>
          <p:nvSpPr>
            <p:cNvPr id="37943" name="Rectangle 52"/>
            <p:cNvSpPr>
              <a:spLocks noChangeArrowheads="1"/>
            </p:cNvSpPr>
            <p:nvPr/>
          </p:nvSpPr>
          <p:spPr bwMode="auto">
            <a:xfrm>
              <a:off x="2784" y="283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Addr Mode (2) </a:t>
              </a:r>
            </a:p>
            <a:p>
              <a:pPr algn="ctr" eaLnBrk="1" hangingPunct="1"/>
              <a:r>
                <a:rPr lang="en-US" altLang="en-US" sz="1200"/>
                <a:t>00:direct </a:t>
              </a:r>
            </a:p>
            <a:p>
              <a:pPr algn="ctr" eaLnBrk="1" hangingPunct="1"/>
              <a:r>
                <a:rPr lang="en-US" altLang="en-US" sz="1200"/>
                <a:t>01:indirect: </a:t>
              </a:r>
            </a:p>
            <a:p>
              <a:pPr algn="ctr" eaLnBrk="1" hangingPunct="1"/>
              <a:r>
                <a:rPr lang="en-US" altLang="en-US" sz="1200"/>
                <a:t>10: IA; 11:IB</a:t>
              </a:r>
            </a:p>
          </p:txBody>
        </p:sp>
        <p:sp>
          <p:nvSpPr>
            <p:cNvPr id="37944" name="Rectangle 53"/>
            <p:cNvSpPr>
              <a:spLocks noChangeArrowheads="1"/>
            </p:cNvSpPr>
            <p:nvPr/>
          </p:nvSpPr>
          <p:spPr bwMode="auto">
            <a:xfrm>
              <a:off x="3600" y="283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Address  </a:t>
              </a:r>
            </a:p>
            <a:p>
              <a:pPr algn="ctr" eaLnBrk="1" hangingPunct="1"/>
              <a:r>
                <a:rPr lang="en-US" altLang="en-US"/>
                <a:t>(11)</a:t>
              </a:r>
            </a:p>
          </p:txBody>
        </p:sp>
      </p:grpSp>
      <p:sp>
        <p:nvSpPr>
          <p:cNvPr id="37937" name="Text Box 55"/>
          <p:cNvSpPr txBox="1">
            <a:spLocks noChangeArrowheads="1"/>
          </p:cNvSpPr>
          <p:nvPr/>
        </p:nvSpPr>
        <p:spPr bwMode="auto">
          <a:xfrm>
            <a:off x="3505200" y="5071645"/>
            <a:ext cx="5410200" cy="13849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Functionality: </a:t>
            </a:r>
          </a:p>
          <a:p>
            <a:pPr marL="228600" indent="-228600" eaLnBrk="1" hangingPunct="1">
              <a:buAutoNum type="arabicPeriod"/>
            </a:pPr>
            <a:r>
              <a:rPr lang="en-US" altLang="en-US" sz="1400" dirty="0" smtClean="0"/>
              <a:t>2's </a:t>
            </a:r>
            <a:r>
              <a:rPr lang="en-US" altLang="en-US" sz="1400" dirty="0"/>
              <a:t>complement add, subtract, multiply, and divide, and, or, not </a:t>
            </a:r>
            <a:endParaRPr lang="en-US" altLang="en-US" sz="1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400" dirty="0" smtClean="0"/>
              <a:t>2. jumps </a:t>
            </a:r>
            <a:r>
              <a:rPr lang="en-US" altLang="en-US" sz="1400" dirty="0"/>
              <a:t>(conditional and unconditional), </a:t>
            </a:r>
          </a:p>
          <a:p>
            <a:pPr eaLnBrk="1" hangingPunct="1"/>
            <a:r>
              <a:rPr lang="en-US" altLang="en-US" sz="1400" dirty="0" smtClean="0"/>
              <a:t>3. simple </a:t>
            </a:r>
            <a:r>
              <a:rPr lang="en-US" altLang="en-US" sz="1400" dirty="0"/>
              <a:t>subroutine call and return</a:t>
            </a:r>
          </a:p>
          <a:p>
            <a:pPr eaLnBrk="1" hangingPunct="1"/>
            <a:r>
              <a:rPr lang="en-US" altLang="en-US" sz="1400" dirty="0" smtClean="0"/>
              <a:t>4. Interrupts</a:t>
            </a:r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5. I/O</a:t>
            </a:r>
            <a:endParaRPr lang="en-US" altLang="en-US" sz="1400" dirty="0"/>
          </a:p>
        </p:txBody>
      </p:sp>
      <p:sp>
        <p:nvSpPr>
          <p:cNvPr id="37938" name="Text Box 57"/>
          <p:cNvSpPr txBox="1">
            <a:spLocks noChangeArrowheads="1"/>
          </p:cNvSpPr>
          <p:nvPr/>
        </p:nvSpPr>
        <p:spPr bwMode="auto">
          <a:xfrm>
            <a:off x="3373438" y="152400"/>
            <a:ext cx="2570162" cy="14773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FF3300"/>
                </a:solidFill>
              </a:rPr>
              <a:t>“Tiny Processor” Minimal </a:t>
            </a:r>
            <a:r>
              <a:rPr lang="en-US" altLang="en-US" b="1" dirty="0">
                <a:solidFill>
                  <a:srgbClr val="FF3300"/>
                </a:solidFill>
              </a:rPr>
              <a:t>hardware </a:t>
            </a:r>
            <a:r>
              <a:rPr lang="en-US" altLang="en-US" b="1" dirty="0" smtClean="0">
                <a:solidFill>
                  <a:srgbClr val="FF3300"/>
                </a:solidFill>
              </a:rPr>
              <a:t>resources, high degree of functionality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37939" name="TextBox 3"/>
          <p:cNvSpPr txBox="1">
            <a:spLocks noChangeArrowheads="1"/>
          </p:cNvSpPr>
          <p:nvPr/>
        </p:nvSpPr>
        <p:spPr bwMode="auto">
          <a:xfrm>
            <a:off x="387350" y="5419725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What should instructions be?</a:t>
            </a:r>
          </a:p>
          <a:p>
            <a:pPr eaLnBrk="1" hangingPunct="1"/>
            <a:r>
              <a:rPr lang="en-US" altLang="en-US" dirty="0"/>
              <a:t>(Hint: expanding opcode)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55626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1" y="76200"/>
            <a:ext cx="3048000" cy="535531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7030A0"/>
                </a:solidFill>
              </a:rPr>
              <a:t>Some sample programs:</a:t>
            </a: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Let I,J be integers stored in memory.  Read in a third integer X.  If X &gt;= 0, output I +J; else output I-J</a:t>
            </a:r>
          </a:p>
          <a:p>
            <a:pPr marL="342900" indent="-342900">
              <a:buFontTx/>
              <a:buAutoNum type="arabicPeriod"/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Compute the sum of n numbers stored in an array in memory</a:t>
            </a:r>
          </a:p>
          <a:p>
            <a:pPr marL="342900" indent="-342900">
              <a:buFontTx/>
              <a:buAutoNum type="arabicPeriod"/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Call a swap subroutine (SWAP(X,Y) that exchanges contents of mem locations X and Y</a:t>
            </a:r>
            <a:r>
              <a:rPr lang="en-US" b="1" dirty="0" smtClean="0">
                <a:solidFill>
                  <a:srgbClr val="7030A0"/>
                </a:solidFill>
              </a:rPr>
              <a:t>).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Remember that you need to return from the routine.</a:t>
            </a: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(also, need logical ops: In-put A,B. Output A </a:t>
            </a:r>
            <a:r>
              <a:rPr lang="en-US" b="1" dirty="0" err="1" smtClean="0">
                <a:solidFill>
                  <a:srgbClr val="7030A0"/>
                </a:solidFill>
              </a:rPr>
              <a:t>xor</a:t>
            </a:r>
            <a:r>
              <a:rPr lang="en-US" b="1" dirty="0" smtClean="0">
                <a:solidFill>
                  <a:srgbClr val="7030A0"/>
                </a:solidFill>
              </a:rPr>
              <a:t> B.)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95900" y="1752600"/>
            <a:ext cx="266700" cy="282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608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***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6510755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“Our” processor—with questions to answer by Monday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" y="106364"/>
            <a:ext cx="9067800" cy="5572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Some specific questions: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76200" y="663575"/>
            <a:ext cx="8915400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altLang="en-US" sz="2000" dirty="0" smtClean="0">
                <a:sym typeface="Wingdings" pitchFamily="2" charset="2"/>
              </a:rPr>
              <a:t>OP CODE DEFINITIONS:  000_______	100_______	111 (give 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itchFamily="2" charset="2"/>
              </a:rPr>
              <a:t>ALL</a:t>
            </a:r>
            <a:r>
              <a:rPr lang="en-US" altLang="en-US" sz="2000" dirty="0" smtClean="0">
                <a:sym typeface="Wingdings" pitchFamily="2" charset="2"/>
              </a:rPr>
              <a:t> </a:t>
            </a:r>
            <a:r>
              <a:rPr lang="en-US" altLang="en-US" sz="2000" dirty="0" err="1" smtClean="0">
                <a:sym typeface="Wingdings" pitchFamily="2" charset="2"/>
              </a:rPr>
              <a:t>instruc</a:t>
            </a:r>
            <a:r>
              <a:rPr lang="en-US" altLang="en-US" sz="2000" dirty="0" smtClean="0">
                <a:sym typeface="Wingdings" pitchFamily="2" charset="2"/>
              </a:rPr>
              <a:t>):  			    001_______	101_______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ym typeface="Wingdings" pitchFamily="2" charset="2"/>
              </a:rPr>
              <a:t>	</a:t>
            </a:r>
            <a:r>
              <a:rPr lang="en-US" altLang="en-US" sz="2000" dirty="0" smtClean="0">
                <a:sym typeface="Wingdings" pitchFamily="2" charset="2"/>
              </a:rPr>
              <a:t>		    010_______	 110_______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ym typeface="Wingdings" pitchFamily="2" charset="2"/>
              </a:rPr>
              <a:t>	</a:t>
            </a:r>
            <a:r>
              <a:rPr lang="en-US" altLang="en-US" sz="2000" dirty="0" smtClean="0">
                <a:sym typeface="Wingdings" pitchFamily="2" charset="2"/>
              </a:rPr>
              <a:t>		    011_______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r>
              <a:rPr lang="en-US" altLang="en-US" sz="2000" dirty="0" smtClean="0">
                <a:sym typeface="Wingdings" pitchFamily="2" charset="2"/>
              </a:rPr>
              <a:t>Can the listed programs be implemented?  Explain.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r>
              <a:rPr lang="en-US" altLang="en-US" sz="2000" dirty="0" smtClean="0">
                <a:sym typeface="Wingdings" pitchFamily="2" charset="2"/>
              </a:rPr>
              <a:t>Functions inside ALU (give ALL):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0" y="663576"/>
            <a:ext cx="2438400" cy="489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7171" y="203573"/>
            <a:ext cx="9067800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4.    Control signals: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        example:  allow IR or AC on ABUS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5.    How will “Jump to subroutine” be handled?  Where will return address be stored?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How will interrupts be handled?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How will I/O be handled?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What is memory size?  Explain.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1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1038</Words>
  <Application>Microsoft Office PowerPoint</Application>
  <PresentationFormat>On-screen Show (4:3)</PresentationFormat>
  <Paragraphs>257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Simplified View of the Mid-Range PIC Architecture</vt:lpstr>
      <vt:lpstr>PIC16F887 Control Instructions</vt:lpstr>
      <vt:lpstr>Full Block Diagram of the PIC887</vt:lpstr>
      <vt:lpstr>PowerPoint Presentation</vt:lpstr>
      <vt:lpstr>Some specific questions: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Trustworthy Embedded Systems</dc:title>
  <dc:creator>Carla C Purdy</dc:creator>
  <cp:lastModifiedBy>Carla C Purdy</cp:lastModifiedBy>
  <cp:revision>32</cp:revision>
  <dcterms:created xsi:type="dcterms:W3CDTF">2014-01-04T01:07:20Z</dcterms:created>
  <dcterms:modified xsi:type="dcterms:W3CDTF">2017-08-25T00:45:39Z</dcterms:modified>
</cp:coreProperties>
</file>