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4" r:id="rId22"/>
    <p:sldId id="285" r:id="rId23"/>
    <p:sldId id="302" r:id="rId24"/>
    <p:sldId id="303" r:id="rId25"/>
    <p:sldId id="304" r:id="rId26"/>
    <p:sldId id="305" r:id="rId27"/>
    <p:sldId id="306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DA500-70B9-494A-A42B-A823B27682C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7F03-E65B-4165-B6FA-F1517B9DD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7F03-E65B-4165-B6FA-F1517B9DDE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17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9D3D48-2BCD-45F6-A55C-BF1529F1BBEB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712788"/>
            <a:ext cx="6213475" cy="349567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21188"/>
            <a:ext cx="5111750" cy="4137025"/>
          </a:xfrm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690400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4137666-9C0F-487B-A8A4-F7FA735A2E3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712788"/>
            <a:ext cx="6213475" cy="349567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21188"/>
            <a:ext cx="5111750" cy="4137025"/>
          </a:xfrm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1243125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5A19D4C-37E8-4DF5-AD7C-D62A0CCB0D4C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712788"/>
            <a:ext cx="6213475" cy="349567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21188"/>
            <a:ext cx="5111750" cy="4137025"/>
          </a:xfrm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3654443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9898A63-9A01-4379-A8BA-D0AC868C978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712788"/>
            <a:ext cx="6213475" cy="3495675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21188"/>
            <a:ext cx="5111750" cy="4137025"/>
          </a:xfrm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1699115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8C4A51-F549-41D8-9D39-D352ABB82B33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2058530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A154E52-2F8B-424A-8AE0-0A2D2A40DF24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2528200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E4781D-DAF6-4722-B1E6-C0E4F451CEB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2417549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3F1A10-0D1E-4570-B499-9CD86E541E3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442491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15D42E1-1791-481C-B5D4-4DEC52EAEDD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537008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5BBC24D-F121-471D-ABE7-E421A14B7820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149662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41F9797-5B7D-4A3E-BB31-18B64873EF29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1771045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BCE2EC-AEE6-4753-8F8C-320E9BE9BAEC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782056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4E9C465-5AE7-4828-8558-ACEA4AEE53E8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3720649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1C5B38-45B1-43FC-AA7C-AD71C4AF8F6C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2410708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1D58965-511F-49B0-A7A1-C21D12CAB825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1135179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7BBD9D-7535-445F-A52E-293D05CCAED5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851847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69B8370-EC38-42A4-854C-4498B6CC51F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1731348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B68A41B-BBA2-417E-8870-A21C1519F202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2320089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5C922F8-7D16-4E8A-83BA-D1FE979E983A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14186360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49B0EBB-47AE-4609-AD4E-E1AEAD989C7A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15947325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E9E582-FAE0-45F2-86C8-BCAB137ECC35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77744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C63290-3055-4E74-8CA5-C66B0EAF0DE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3265331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7F5E96-DDFC-44A5-9AEF-E463A1E5221C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656249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EF223C-AAC4-4AE0-A013-7B63FDDBD76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146373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F3FE300-B0A1-43DE-8F78-A2F6DC58917B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2226399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4C714CE-DE2E-48F1-A583-58B188DA05E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1748677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EA9D6FE-4B9B-4DD0-8844-D730EA841CC0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419311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AC05FD-77DF-4C18-A623-3C96309FE9C0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712788"/>
            <a:ext cx="6213475" cy="3495675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21188"/>
            <a:ext cx="5111750" cy="4137025"/>
          </a:xfrm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3844688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E1BBD83-03E8-4339-BE6F-2BF2D06C9709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712788"/>
            <a:ext cx="6213475" cy="34956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21188"/>
            <a:ext cx="5111750" cy="4137025"/>
          </a:xfrm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39669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EFBA38-5A48-41AC-B814-1D50AE1FED9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712788"/>
            <a:ext cx="6213475" cy="349567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21188"/>
            <a:ext cx="5111750" cy="4137025"/>
          </a:xfrm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3878604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AB186DA-6820-4F47-A626-2B22AA5DCDE8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712788"/>
            <a:ext cx="6213475" cy="349567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21188"/>
            <a:ext cx="5111750" cy="4137025"/>
          </a:xfrm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387180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FA46-F988-4167-9554-B7EF9432A73C}" type="datetime1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114-F65B-443C-BC8D-897BDBA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EB96-CAD2-433E-8DDE-3C19DCCC01F9}" type="datetime1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114-F65B-443C-BC8D-897BDBA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3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E501-AC01-4ADD-83FD-630DBB7B7174}" type="datetime1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114-F65B-443C-BC8D-897BDBA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6407-6A7A-4535-9199-221A7D403A56}" type="datetime1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114-F65B-443C-BC8D-897BDBA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C558-BF31-4B69-8EC4-8D344EEC406B}" type="datetime1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114-F65B-443C-BC8D-897BDBA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5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F108-6836-48BA-A8C0-F03A9EF2CFB7}" type="datetime1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114-F65B-443C-BC8D-897BDBA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6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6C9C-F99B-4FD4-9A0F-80F6C1A38E5A}" type="datetime1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114-F65B-443C-BC8D-897BDBA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AAFA-5B0E-41D1-A8CF-12F772DC5CDA}" type="datetime1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114-F65B-443C-BC8D-897BDBA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7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7CBE-8D32-492F-9B4A-D6AE7DD76A07}" type="datetime1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114-F65B-443C-BC8D-897BDBA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9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51E4-DA43-415D-8A76-44B0E2F38B83}" type="datetime1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114-F65B-443C-BC8D-897BDBA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9993-4C4C-4B63-AC3D-D5D4B2357EC6}" type="datetime1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114-F65B-443C-BC8D-897BDBA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1069F-D8E4-4DEC-83C9-99A5AF26FD31}" type="datetime1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6114-F65B-443C-BC8D-897BDBA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0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4342" y="580571"/>
            <a:ext cx="9144000" cy="95544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Lecture 12: System Models (continued)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057" y="2107065"/>
            <a:ext cx="9144000" cy="461441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UML:  </a:t>
            </a:r>
            <a:r>
              <a:rPr lang="en-US" sz="2800" b="1" dirty="0" smtClean="0">
                <a:solidFill>
                  <a:srgbClr val="FF0000"/>
                </a:solidFill>
              </a:rPr>
              <a:t>use cases</a:t>
            </a:r>
            <a:r>
              <a:rPr lang="en-US" sz="2800" dirty="0" smtClean="0"/>
              <a:t>, associated </a:t>
            </a:r>
            <a:r>
              <a:rPr lang="en-US" sz="2800" b="1" dirty="0" smtClean="0">
                <a:solidFill>
                  <a:srgbClr val="FF0000"/>
                </a:solidFill>
              </a:rPr>
              <a:t>sequence diagrams 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Automata: </a:t>
            </a:r>
            <a:r>
              <a:rPr lang="en-US" sz="2800" b="1" dirty="0" smtClean="0">
                <a:solidFill>
                  <a:srgbClr val="FF0000"/>
                </a:solidFill>
              </a:rPr>
              <a:t>state machines, state charts</a:t>
            </a:r>
          </a:p>
          <a:p>
            <a:pPr algn="l"/>
            <a:endParaRPr lang="en-US" sz="2800" b="1" dirty="0">
              <a:solidFill>
                <a:srgbClr val="FF0000"/>
              </a:solidFill>
            </a:endParaRPr>
          </a:p>
          <a:p>
            <a:pPr algn="l"/>
            <a:r>
              <a:rPr lang="en-US" sz="2800" dirty="0" smtClean="0"/>
              <a:t>Synchronous languages</a:t>
            </a:r>
          </a:p>
          <a:p>
            <a:pPr algn="l"/>
            <a:endParaRPr lang="en-US" sz="2800" dirty="0"/>
          </a:p>
          <a:p>
            <a:r>
              <a:rPr lang="en-US" sz="2800" dirty="0" smtClean="0"/>
              <a:t>(NOTE:  many slides here are from </a:t>
            </a:r>
            <a:r>
              <a:rPr lang="en-US" sz="2800" dirty="0" err="1" smtClean="0"/>
              <a:t>Marwedel</a:t>
            </a:r>
            <a:r>
              <a:rPr lang="en-US" sz="2800" dirty="0" smtClean="0"/>
              <a:t> material)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114-F65B-443C-BC8D-897BDBADE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216276" y="2420939"/>
            <a:ext cx="5256213" cy="2879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3562351" y="4421189"/>
            <a:ext cx="1597025" cy="663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ETH Light" pitchFamily="2" charset="0"/>
              </a:rPr>
              <a:t>NAV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6586539" y="4421189"/>
            <a:ext cx="1597025" cy="66357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ETH Light" pitchFamily="2" charset="0"/>
              </a:rPr>
              <a:t>RAD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5086350" y="2636838"/>
            <a:ext cx="1593850" cy="666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ETH Light" pitchFamily="2" charset="0"/>
              </a:rPr>
              <a:t>MMI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4038600" y="5559425"/>
            <a:ext cx="660400" cy="533400"/>
          </a:xfrm>
          <a:prstGeom prst="flowChartMagneticDisk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ETH Light" pitchFamily="2" charset="0"/>
              </a:rPr>
              <a:t>DB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8904288" y="414972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8759826" y="4149725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>
            <a:off x="8904288" y="4149725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8761413" y="4799014"/>
            <a:ext cx="144462" cy="287337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auto">
          <a:xfrm rot="5400000">
            <a:off x="8689182" y="4869657"/>
            <a:ext cx="576262" cy="142875"/>
          </a:xfrm>
          <a:custGeom>
            <a:avLst/>
            <a:gdLst>
              <a:gd name="T0" fmla="*/ 13452223 w 21600"/>
              <a:gd name="T1" fmla="*/ 472533 h 21600"/>
              <a:gd name="T2" fmla="*/ 7686988 w 21600"/>
              <a:gd name="T3" fmla="*/ 945059 h 21600"/>
              <a:gd name="T4" fmla="*/ 1921754 w 21600"/>
              <a:gd name="T5" fmla="*/ 472533 h 21600"/>
              <a:gd name="T6" fmla="*/ 7686988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>
            <a:off x="8040688" y="4581525"/>
            <a:ext cx="863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>
            <a:off x="8040689" y="4941889"/>
            <a:ext cx="719137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26" name="Picture 14" descr="ct_ms4200_silv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301" y="1196976"/>
            <a:ext cx="2886075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6315075" y="2060575"/>
            <a:ext cx="0" cy="6477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5422900" y="2205039"/>
            <a:ext cx="0" cy="50323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3329" name="AutoShape 17"/>
          <p:cNvCxnSpPr>
            <a:cxnSpLocks noChangeShapeType="1"/>
          </p:cNvCxnSpPr>
          <p:nvPr/>
        </p:nvCxnSpPr>
        <p:spPr bwMode="auto">
          <a:xfrm flipH="1" flipV="1">
            <a:off x="4570414" y="5084764"/>
            <a:ext cx="1587" cy="46513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4943475" y="3614739"/>
            <a:ext cx="1873250" cy="7826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ETH Light" pitchFamily="2" charset="0"/>
              </a:rPr>
              <a:t>Communication</a:t>
            </a:r>
          </a:p>
        </p:txBody>
      </p:sp>
      <p:cxnSp>
        <p:nvCxnSpPr>
          <p:cNvPr id="13331" name="AutoShape 19"/>
          <p:cNvCxnSpPr>
            <a:cxnSpLocks noChangeShapeType="1"/>
          </p:cNvCxnSpPr>
          <p:nvPr/>
        </p:nvCxnSpPr>
        <p:spPr bwMode="auto">
          <a:xfrm flipH="1">
            <a:off x="6245226" y="3303588"/>
            <a:ext cx="31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2" name="AutoShape 20"/>
          <p:cNvCxnSpPr>
            <a:cxnSpLocks noChangeShapeType="1"/>
            <a:stCxn id="13330" idx="5"/>
            <a:endCxn id="13316" idx="1"/>
          </p:cNvCxnSpPr>
          <p:nvPr/>
        </p:nvCxnSpPr>
        <p:spPr bwMode="auto">
          <a:xfrm>
            <a:off x="6961189" y="4283075"/>
            <a:ext cx="30162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3" name="AutoShape 21"/>
          <p:cNvCxnSpPr>
            <a:cxnSpLocks noChangeShapeType="1"/>
          </p:cNvCxnSpPr>
          <p:nvPr/>
        </p:nvCxnSpPr>
        <p:spPr bwMode="auto">
          <a:xfrm flipV="1">
            <a:off x="5233988" y="4283075"/>
            <a:ext cx="328612" cy="26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4" name="Freeform 22"/>
          <p:cNvSpPr>
            <a:spLocks/>
          </p:cNvSpPr>
          <p:nvPr/>
        </p:nvSpPr>
        <p:spPr bwMode="auto">
          <a:xfrm>
            <a:off x="4127501" y="2205038"/>
            <a:ext cx="2112963" cy="3490912"/>
          </a:xfrm>
          <a:custGeom>
            <a:avLst/>
            <a:gdLst>
              <a:gd name="T0" fmla="*/ 1980843281 w 1331"/>
              <a:gd name="T1" fmla="*/ 0 h 2199"/>
              <a:gd name="T2" fmla="*/ 2096770496 w 1331"/>
              <a:gd name="T3" fmla="*/ 798888623 h 2199"/>
              <a:gd name="T4" fmla="*/ 2147483647 w 1331"/>
              <a:gd name="T5" fmla="*/ 1600298196 h 2199"/>
              <a:gd name="T6" fmla="*/ 2147483647 w 1331"/>
              <a:gd name="T7" fmla="*/ 2147483647 h 2199"/>
              <a:gd name="T8" fmla="*/ 1754029165 w 1331"/>
              <a:gd name="T9" fmla="*/ 2147483647 h 2199"/>
              <a:gd name="T10" fmla="*/ 267136626 w 1331"/>
              <a:gd name="T11" fmla="*/ 2147483647 h 2199"/>
              <a:gd name="T12" fmla="*/ 153730361 w 1331"/>
              <a:gd name="T13" fmla="*/ 2147483647 h 2199"/>
              <a:gd name="T14" fmla="*/ 496471692 w 1331"/>
              <a:gd name="T15" fmla="*/ 2147483647 h 2199"/>
              <a:gd name="T16" fmla="*/ 609877957 w 1331"/>
              <a:gd name="T17" fmla="*/ 2147483647 h 2199"/>
              <a:gd name="T18" fmla="*/ 609877957 w 1331"/>
              <a:gd name="T19" fmla="*/ 2147483647 h 2199"/>
              <a:gd name="T20" fmla="*/ 952619288 w 1331"/>
              <a:gd name="T21" fmla="*/ 2147483647 h 2199"/>
              <a:gd name="T22" fmla="*/ 1980843281 w 1331"/>
              <a:gd name="T23" fmla="*/ 2147483647 h 2199"/>
              <a:gd name="T24" fmla="*/ 2147483647 w 1331"/>
              <a:gd name="T25" fmla="*/ 2147483647 h 2199"/>
              <a:gd name="T26" fmla="*/ 2147483647 w 1331"/>
              <a:gd name="T27" fmla="*/ 1600298196 h 2199"/>
              <a:gd name="T28" fmla="*/ 2147483647 w 1331"/>
              <a:gd name="T29" fmla="*/ 0 h 219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31" h="2199">
                <a:moveTo>
                  <a:pt x="786" y="0"/>
                </a:moveTo>
                <a:cubicBezTo>
                  <a:pt x="794" y="105"/>
                  <a:pt x="802" y="211"/>
                  <a:pt x="832" y="317"/>
                </a:cubicBezTo>
                <a:cubicBezTo>
                  <a:pt x="862" y="423"/>
                  <a:pt x="945" y="522"/>
                  <a:pt x="968" y="635"/>
                </a:cubicBezTo>
                <a:cubicBezTo>
                  <a:pt x="991" y="748"/>
                  <a:pt x="1013" y="900"/>
                  <a:pt x="968" y="998"/>
                </a:cubicBezTo>
                <a:cubicBezTo>
                  <a:pt x="923" y="1096"/>
                  <a:pt x="840" y="1142"/>
                  <a:pt x="696" y="1225"/>
                </a:cubicBezTo>
                <a:cubicBezTo>
                  <a:pt x="552" y="1308"/>
                  <a:pt x="212" y="1353"/>
                  <a:pt x="106" y="1497"/>
                </a:cubicBezTo>
                <a:cubicBezTo>
                  <a:pt x="0" y="1641"/>
                  <a:pt x="46" y="1973"/>
                  <a:pt x="61" y="2086"/>
                </a:cubicBezTo>
                <a:cubicBezTo>
                  <a:pt x="76" y="2199"/>
                  <a:pt x="167" y="2184"/>
                  <a:pt x="197" y="2177"/>
                </a:cubicBezTo>
                <a:cubicBezTo>
                  <a:pt x="227" y="2170"/>
                  <a:pt x="235" y="2116"/>
                  <a:pt x="242" y="2041"/>
                </a:cubicBezTo>
                <a:cubicBezTo>
                  <a:pt x="249" y="1966"/>
                  <a:pt x="219" y="1800"/>
                  <a:pt x="242" y="1724"/>
                </a:cubicBezTo>
                <a:cubicBezTo>
                  <a:pt x="265" y="1648"/>
                  <a:pt x="287" y="1640"/>
                  <a:pt x="378" y="1587"/>
                </a:cubicBezTo>
                <a:cubicBezTo>
                  <a:pt x="469" y="1534"/>
                  <a:pt x="658" y="1481"/>
                  <a:pt x="786" y="1406"/>
                </a:cubicBezTo>
                <a:cubicBezTo>
                  <a:pt x="914" y="1331"/>
                  <a:pt x="1066" y="1262"/>
                  <a:pt x="1149" y="1134"/>
                </a:cubicBezTo>
                <a:cubicBezTo>
                  <a:pt x="1232" y="1006"/>
                  <a:pt x="1255" y="824"/>
                  <a:pt x="1285" y="635"/>
                </a:cubicBezTo>
                <a:cubicBezTo>
                  <a:pt x="1315" y="446"/>
                  <a:pt x="1323" y="113"/>
                  <a:pt x="1331" y="0"/>
                </a:cubicBezTo>
              </a:path>
            </a:pathLst>
          </a:custGeom>
          <a:noFill/>
          <a:ln w="19050" cap="flat" cmpd="sng">
            <a:solidFill>
              <a:srgbClr val="003399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47" name="Line 23"/>
          <p:cNvSpPr>
            <a:spLocks noChangeShapeType="1"/>
          </p:cNvSpPr>
          <p:nvPr/>
        </p:nvSpPr>
        <p:spPr bwMode="auto">
          <a:xfrm>
            <a:off x="5448301" y="2520950"/>
            <a:ext cx="792163" cy="0"/>
          </a:xfrm>
          <a:prstGeom prst="line">
            <a:avLst/>
          </a:prstGeom>
          <a:noFill/>
          <a:ln w="19050">
            <a:solidFill>
              <a:srgbClr val="FF505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48" name="Text Box 24"/>
          <p:cNvSpPr txBox="1">
            <a:spLocks noChangeArrowheads="1"/>
          </p:cNvSpPr>
          <p:nvPr/>
        </p:nvSpPr>
        <p:spPr bwMode="auto">
          <a:xfrm>
            <a:off x="4119564" y="2317750"/>
            <a:ext cx="8595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5050"/>
                </a:solidFill>
                <a:latin typeface="ETH Light" pitchFamily="2" charset="0"/>
              </a:rPr>
              <a:t>&lt; 200 ms</a:t>
            </a:r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title"/>
          </p:nvPr>
        </p:nvSpPr>
        <p:spPr>
          <a:xfrm>
            <a:off x="1771651" y="188914"/>
            <a:ext cx="8615363" cy="877887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Use case 2: Lookup Destination Address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8040689" y="652145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>
                <a:ea typeface="Dotum" panose="020B0600000101010101" pitchFamily="34" charset="-127"/>
              </a:rPr>
              <a:t>© Thiele, ETHZ</a:t>
            </a:r>
          </a:p>
        </p:txBody>
      </p:sp>
    </p:spTree>
    <p:extLst>
      <p:ext uri="{BB962C8B-B14F-4D97-AF65-F5344CB8AC3E}">
        <p14:creationId xmlns:p14="http://schemas.microsoft.com/office/powerpoint/2010/main" val="236063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47" grpId="0" animBg="1"/>
      <p:bldP spid="2826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1651" y="188914"/>
            <a:ext cx="8615363" cy="8778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Use case 2: Lookup Destination Address</a:t>
            </a:r>
          </a:p>
        </p:txBody>
      </p:sp>
      <p:pic>
        <p:nvPicPr>
          <p:cNvPr id="14339" name="Picture 3" descr="ScenarioAddres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27350" y="1166813"/>
            <a:ext cx="6624638" cy="5230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112126" y="652145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>
                <a:ea typeface="Dotum" panose="020B0600000101010101" pitchFamily="34" charset="-127"/>
              </a:rPr>
              <a:t>© Thiele, ETHZ</a:t>
            </a:r>
          </a:p>
        </p:txBody>
      </p:sp>
    </p:spTree>
    <p:extLst>
      <p:ext uri="{BB962C8B-B14F-4D97-AF65-F5344CB8AC3E}">
        <p14:creationId xmlns:p14="http://schemas.microsoft.com/office/powerpoint/2010/main" val="26370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216276" y="2420939"/>
            <a:ext cx="5256213" cy="2879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3562351" y="4421189"/>
            <a:ext cx="1597025" cy="663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ETH Light" pitchFamily="2" charset="0"/>
              </a:rPr>
              <a:t>NAV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6586539" y="4421189"/>
            <a:ext cx="1597025" cy="66357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ETH Light" pitchFamily="2" charset="0"/>
              </a:rPr>
              <a:t>RAD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5086350" y="2636838"/>
            <a:ext cx="1593850" cy="666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ETH Light" pitchFamily="2" charset="0"/>
              </a:rPr>
              <a:t>MMI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4038600" y="5559425"/>
            <a:ext cx="660400" cy="533400"/>
          </a:xfrm>
          <a:prstGeom prst="flowChartMagneticDisk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ETH Light" pitchFamily="2" charset="0"/>
              </a:rPr>
              <a:t>DB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8904288" y="414972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8759826" y="4149725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H="1">
            <a:off x="8904288" y="4149725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8761413" y="4799014"/>
            <a:ext cx="144462" cy="287337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 rot="5400000">
            <a:off x="8689182" y="4869657"/>
            <a:ext cx="576262" cy="142875"/>
          </a:xfrm>
          <a:custGeom>
            <a:avLst/>
            <a:gdLst>
              <a:gd name="T0" fmla="*/ 13452223 w 21600"/>
              <a:gd name="T1" fmla="*/ 472533 h 21600"/>
              <a:gd name="T2" fmla="*/ 7686988 w 21600"/>
              <a:gd name="T3" fmla="*/ 945059 h 21600"/>
              <a:gd name="T4" fmla="*/ 1921754 w 21600"/>
              <a:gd name="T5" fmla="*/ 472533 h 21600"/>
              <a:gd name="T6" fmla="*/ 7686988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>
            <a:off x="8040688" y="4581525"/>
            <a:ext cx="863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8040689" y="4941889"/>
            <a:ext cx="719137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74" name="Picture 14" descr="ct_ms4200_silv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301" y="1196976"/>
            <a:ext cx="2886075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6307139" y="2209801"/>
            <a:ext cx="7937" cy="4984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5422900" y="2205039"/>
            <a:ext cx="0" cy="50323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377" name="AutoShape 17"/>
          <p:cNvCxnSpPr>
            <a:cxnSpLocks noChangeShapeType="1"/>
          </p:cNvCxnSpPr>
          <p:nvPr/>
        </p:nvCxnSpPr>
        <p:spPr bwMode="auto">
          <a:xfrm flipH="1" flipV="1">
            <a:off x="4570414" y="5084764"/>
            <a:ext cx="1587" cy="46513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4943475" y="3614739"/>
            <a:ext cx="1873250" cy="7826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ETH Light" pitchFamily="2" charset="0"/>
              </a:rPr>
              <a:t>Communication</a:t>
            </a:r>
          </a:p>
        </p:txBody>
      </p:sp>
      <p:cxnSp>
        <p:nvCxnSpPr>
          <p:cNvPr id="15379" name="AutoShape 19"/>
          <p:cNvCxnSpPr>
            <a:cxnSpLocks noChangeShapeType="1"/>
          </p:cNvCxnSpPr>
          <p:nvPr/>
        </p:nvCxnSpPr>
        <p:spPr bwMode="auto">
          <a:xfrm flipH="1">
            <a:off x="6200776" y="3303588"/>
            <a:ext cx="31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0" name="AutoShape 20"/>
          <p:cNvCxnSpPr>
            <a:cxnSpLocks noChangeShapeType="1"/>
          </p:cNvCxnSpPr>
          <p:nvPr/>
        </p:nvCxnSpPr>
        <p:spPr bwMode="auto">
          <a:xfrm>
            <a:off x="6846888" y="4318000"/>
            <a:ext cx="315912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1" name="AutoShape 21"/>
          <p:cNvCxnSpPr>
            <a:cxnSpLocks noChangeShapeType="1"/>
          </p:cNvCxnSpPr>
          <p:nvPr/>
        </p:nvCxnSpPr>
        <p:spPr bwMode="auto">
          <a:xfrm flipV="1">
            <a:off x="5194300" y="4267200"/>
            <a:ext cx="292100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2" name="Freeform 22"/>
          <p:cNvSpPr>
            <a:spLocks/>
          </p:cNvSpPr>
          <p:nvPr/>
        </p:nvSpPr>
        <p:spPr bwMode="auto">
          <a:xfrm>
            <a:off x="4189413" y="2233614"/>
            <a:ext cx="4716462" cy="3406775"/>
          </a:xfrm>
          <a:custGeom>
            <a:avLst/>
            <a:gdLst>
              <a:gd name="T0" fmla="*/ 2147483647 w 2971"/>
              <a:gd name="T1" fmla="*/ 2147483647 h 2146"/>
              <a:gd name="T2" fmla="*/ 2147483647 w 2971"/>
              <a:gd name="T3" fmla="*/ 2147483647 h 2146"/>
              <a:gd name="T4" fmla="*/ 2147483647 w 2971"/>
              <a:gd name="T5" fmla="*/ 2147483647 h 2146"/>
              <a:gd name="T6" fmla="*/ 2147483647 w 2971"/>
              <a:gd name="T7" fmla="*/ 2147483647 h 2146"/>
              <a:gd name="T8" fmla="*/ 2147483647 w 2971"/>
              <a:gd name="T9" fmla="*/ 2147483647 h 2146"/>
              <a:gd name="T10" fmla="*/ 1885076675 w 2971"/>
              <a:gd name="T11" fmla="*/ 2147483647 h 2146"/>
              <a:gd name="T12" fmla="*/ 743445221 w 2971"/>
              <a:gd name="T13" fmla="*/ 2147483647 h 2146"/>
              <a:gd name="T14" fmla="*/ 400704008 w 2971"/>
              <a:gd name="T15" fmla="*/ 2147483647 h 2146"/>
              <a:gd name="T16" fmla="*/ 284776832 w 2971"/>
              <a:gd name="T17" fmla="*/ 2147483647 h 2146"/>
              <a:gd name="T18" fmla="*/ 171370607 w 2971"/>
              <a:gd name="T19" fmla="*/ 2147483647 h 2146"/>
              <a:gd name="T20" fmla="*/ 57962794 w 2971"/>
              <a:gd name="T21" fmla="*/ 2147483647 h 2146"/>
              <a:gd name="T22" fmla="*/ 514111820 w 2971"/>
              <a:gd name="T23" fmla="*/ 2147483647 h 2146"/>
              <a:gd name="T24" fmla="*/ 1542335461 w 2971"/>
              <a:gd name="T25" fmla="*/ 2147483647 h 2146"/>
              <a:gd name="T26" fmla="*/ 2147483647 w 2971"/>
              <a:gd name="T27" fmla="*/ 2147483647 h 2146"/>
              <a:gd name="T28" fmla="*/ 2147483647 w 2971"/>
              <a:gd name="T29" fmla="*/ 1600300013 h 2146"/>
              <a:gd name="T30" fmla="*/ 2147483647 w 2971"/>
              <a:gd name="T31" fmla="*/ 1028223750 h 2146"/>
              <a:gd name="T32" fmla="*/ 2147483647 w 2971"/>
              <a:gd name="T33" fmla="*/ 0 h 214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971" h="2146">
                <a:moveTo>
                  <a:pt x="2971" y="1497"/>
                </a:moveTo>
                <a:cubicBezTo>
                  <a:pt x="2751" y="1497"/>
                  <a:pt x="2532" y="1497"/>
                  <a:pt x="2336" y="1497"/>
                </a:cubicBezTo>
                <a:cubicBezTo>
                  <a:pt x="2140" y="1497"/>
                  <a:pt x="1951" y="1535"/>
                  <a:pt x="1792" y="1497"/>
                </a:cubicBezTo>
                <a:cubicBezTo>
                  <a:pt x="1633" y="1459"/>
                  <a:pt x="1504" y="1315"/>
                  <a:pt x="1383" y="1270"/>
                </a:cubicBezTo>
                <a:cubicBezTo>
                  <a:pt x="1262" y="1225"/>
                  <a:pt x="1172" y="1218"/>
                  <a:pt x="1066" y="1225"/>
                </a:cubicBezTo>
                <a:cubicBezTo>
                  <a:pt x="960" y="1232"/>
                  <a:pt x="876" y="1247"/>
                  <a:pt x="748" y="1315"/>
                </a:cubicBezTo>
                <a:cubicBezTo>
                  <a:pt x="620" y="1383"/>
                  <a:pt x="393" y="1512"/>
                  <a:pt x="295" y="1633"/>
                </a:cubicBezTo>
                <a:cubicBezTo>
                  <a:pt x="197" y="1754"/>
                  <a:pt x="189" y="1958"/>
                  <a:pt x="159" y="2041"/>
                </a:cubicBezTo>
                <a:cubicBezTo>
                  <a:pt x="129" y="2124"/>
                  <a:pt x="128" y="2125"/>
                  <a:pt x="113" y="2132"/>
                </a:cubicBezTo>
                <a:cubicBezTo>
                  <a:pt x="98" y="2139"/>
                  <a:pt x="83" y="2146"/>
                  <a:pt x="68" y="2086"/>
                </a:cubicBezTo>
                <a:cubicBezTo>
                  <a:pt x="53" y="2026"/>
                  <a:pt x="0" y="1867"/>
                  <a:pt x="23" y="1769"/>
                </a:cubicBezTo>
                <a:cubicBezTo>
                  <a:pt x="46" y="1671"/>
                  <a:pt x="106" y="1587"/>
                  <a:pt x="204" y="1497"/>
                </a:cubicBezTo>
                <a:cubicBezTo>
                  <a:pt x="302" y="1407"/>
                  <a:pt x="476" y="1308"/>
                  <a:pt x="612" y="1225"/>
                </a:cubicBezTo>
                <a:cubicBezTo>
                  <a:pt x="748" y="1142"/>
                  <a:pt x="938" y="1096"/>
                  <a:pt x="1021" y="998"/>
                </a:cubicBezTo>
                <a:cubicBezTo>
                  <a:pt x="1104" y="900"/>
                  <a:pt x="1066" y="733"/>
                  <a:pt x="1111" y="635"/>
                </a:cubicBezTo>
                <a:cubicBezTo>
                  <a:pt x="1156" y="537"/>
                  <a:pt x="1255" y="514"/>
                  <a:pt x="1293" y="408"/>
                </a:cubicBezTo>
                <a:cubicBezTo>
                  <a:pt x="1331" y="302"/>
                  <a:pt x="1323" y="83"/>
                  <a:pt x="1338" y="0"/>
                </a:cubicBezTo>
              </a:path>
            </a:pathLst>
          </a:custGeom>
          <a:noFill/>
          <a:ln w="19050" cap="flat" cmpd="sng">
            <a:solidFill>
              <a:srgbClr val="003399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Rectangle 23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12191999" cy="950912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Use case 3: Receive Traffic Management Center (TMC)  Messages</a:t>
            </a:r>
          </a:p>
        </p:txBody>
      </p:sp>
      <p:sp>
        <p:nvSpPr>
          <p:cNvPr id="286744" name="Line 24"/>
          <p:cNvSpPr>
            <a:spLocks noChangeShapeType="1"/>
          </p:cNvSpPr>
          <p:nvPr/>
        </p:nvSpPr>
        <p:spPr bwMode="auto">
          <a:xfrm>
            <a:off x="6383338" y="2347914"/>
            <a:ext cx="2449512" cy="2160587"/>
          </a:xfrm>
          <a:prstGeom prst="line">
            <a:avLst/>
          </a:prstGeom>
          <a:noFill/>
          <a:ln w="19050">
            <a:solidFill>
              <a:srgbClr val="FF505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45" name="Text Box 25"/>
          <p:cNvSpPr txBox="1">
            <a:spLocks noChangeArrowheads="1"/>
          </p:cNvSpPr>
          <p:nvPr/>
        </p:nvSpPr>
        <p:spPr bwMode="auto">
          <a:xfrm rot="2520580">
            <a:off x="7354925" y="3174971"/>
            <a:ext cx="9444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5050"/>
                </a:solidFill>
                <a:latin typeface="ETH Light" pitchFamily="2" charset="0"/>
              </a:rPr>
              <a:t>&lt; 1000 ms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8112126" y="652145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>
                <a:ea typeface="Dotum" panose="020B0600000101010101" pitchFamily="34" charset="-127"/>
              </a:rPr>
              <a:t>© Thiele, ETHZ</a:t>
            </a:r>
          </a:p>
        </p:txBody>
      </p:sp>
    </p:spTree>
    <p:extLst>
      <p:ext uri="{BB962C8B-B14F-4D97-AF65-F5344CB8AC3E}">
        <p14:creationId xmlns:p14="http://schemas.microsoft.com/office/powerpoint/2010/main" val="34942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4" grpId="0" animBg="1"/>
      <p:bldP spid="2867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25538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Use case 3: Receive TMC Messages</a:t>
            </a:r>
          </a:p>
        </p:txBody>
      </p:sp>
      <p:pic>
        <p:nvPicPr>
          <p:cNvPr id="16387" name="Picture 3" descr="ScenarioTMC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4826" y="1268413"/>
            <a:ext cx="8569325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183564" y="652145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>
                <a:ea typeface="Dotum" panose="020B0600000101010101" pitchFamily="34" charset="-127"/>
              </a:rPr>
              <a:t>© Thiele, ETHZ</a:t>
            </a:r>
          </a:p>
        </p:txBody>
      </p:sp>
    </p:spTree>
    <p:extLst>
      <p:ext uri="{BB962C8B-B14F-4D97-AF65-F5344CB8AC3E}">
        <p14:creationId xmlns:p14="http://schemas.microsoft.com/office/powerpoint/2010/main" val="38882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52400"/>
            <a:ext cx="8642350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Life Sequence Charts</a:t>
            </a:r>
            <a:r>
              <a:rPr lang="en-US" altLang="en-US" sz="2000" dirty="0"/>
              <a:t>*</a:t>
            </a:r>
            <a:r>
              <a:rPr lang="en-US" altLang="en-US" dirty="0" smtClean="0"/>
              <a:t> (LSCs)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847851" y="5805489"/>
            <a:ext cx="8569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accent2"/>
                </a:solidFill>
              </a:rPr>
              <a:t>*</a:t>
            </a:r>
            <a:r>
              <a:rPr lang="en-US" altLang="en-US" sz="1600"/>
              <a:t> </a:t>
            </a:r>
            <a:r>
              <a:rPr lang="en-US" altLang="en-US" sz="2000"/>
              <a:t>W. Damm, D. Harel: LSCs: Breathing Life into Message Sequence Charts, </a:t>
            </a:r>
            <a:r>
              <a:rPr lang="en-US" altLang="en-US" sz="2000" i="1"/>
              <a:t>Formal Methods in System Design</a:t>
            </a:r>
            <a:r>
              <a:rPr lang="en-US" altLang="en-US" sz="2000"/>
              <a:t>, 19, 45–80, 2001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blackWhite">
          <a:xfrm>
            <a:off x="798285" y="1700213"/>
            <a:ext cx="1072605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3603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Key problems observed with standard </a:t>
            </a:r>
            <a:r>
              <a:rPr lang="en-US" altLang="en-US" dirty="0" smtClean="0"/>
              <a:t>MSCs (Message Sequence Charts):</a:t>
            </a:r>
            <a:endParaRPr lang="en-US" altLang="en-US" dirty="0"/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During the design process, MSC are initially interpreted as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“what could happen”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(existential interpretation, still allowing other behaviors).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Later, they are frequently assumed to describe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“what must happen”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(referring to what happens in the implementation).  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1919288" y="5805488"/>
            <a:ext cx="828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52400"/>
            <a:ext cx="8977313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Extensions for LSCs (1)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blackWhite">
          <a:xfrm>
            <a:off x="1774825" y="1484314"/>
            <a:ext cx="3600450" cy="2840037"/>
          </a:xfrm>
          <a:prstGeom prst="rect">
            <a:avLst/>
          </a:prstGeom>
          <a:solidFill>
            <a:srgbClr val="E3E3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3603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Extension 1: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Introduction of </a:t>
            </a:r>
            <a:r>
              <a:rPr lang="en-US" altLang="en-US" b="1"/>
              <a:t>pre-charts:</a:t>
            </a:r>
            <a:br>
              <a:rPr lang="en-US" altLang="en-US" b="1"/>
            </a:br>
            <a:r>
              <a:rPr lang="en-US" altLang="en-US"/>
              <a:t>Pre-charts describe conditions that must hold for the main chart to apply.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2" t="15504" r="11809" b="5168"/>
          <a:stretch>
            <a:fillRect/>
          </a:stretch>
        </p:blipFill>
        <p:spPr bwMode="auto">
          <a:xfrm>
            <a:off x="5808664" y="2060575"/>
            <a:ext cx="4586287" cy="402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5591175" y="2060576"/>
            <a:ext cx="4897438" cy="2303463"/>
          </a:xfrm>
          <a:prstGeom prst="ellipse">
            <a:avLst/>
          </a:prstGeom>
          <a:noFill/>
          <a:ln w="15875" cap="rnd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 rot="1040967">
            <a:off x="8832851" y="1844676"/>
            <a:ext cx="1649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Pre-chart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735639" y="1700213"/>
            <a:ext cx="1455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Example: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0858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89" y="152400"/>
            <a:ext cx="8797925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Extensions (2)</a:t>
            </a:r>
            <a:endParaRPr lang="en-US" altLang="en-US" sz="240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blackWhite">
          <a:xfrm>
            <a:off x="1847851" y="1268414"/>
            <a:ext cx="8569325" cy="466725"/>
          </a:xfrm>
          <a:prstGeom prst="rect">
            <a:avLst/>
          </a:prstGeom>
          <a:solidFill>
            <a:srgbClr val="E3E3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Extension 2: Mandatory vs. provisional behavior </a:t>
            </a: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/>
        </p:nvGraphicFramePr>
        <p:xfrm>
          <a:off x="1919288" y="1916113"/>
          <a:ext cx="8424862" cy="4480440"/>
        </p:xfrm>
        <a:graphic>
          <a:graphicData uri="http://schemas.openxmlformats.org/drawingml/2006/table">
            <a:tbl>
              <a:tblPr/>
              <a:tblGrid>
                <a:gridCol w="1584325"/>
                <a:gridCol w="3600450"/>
                <a:gridCol w="3240087"/>
              </a:tblGrid>
              <a:tr h="822842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1600">
                        <a:buClr>
                          <a:srgbClr val="99CC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7938">
                        <a:buClr>
                          <a:srgbClr val="99CC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Level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1600">
                        <a:buClr>
                          <a:srgbClr val="99CC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7938">
                        <a:buClr>
                          <a:srgbClr val="99CC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Mandatory (solid lines)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1600">
                        <a:buClr>
                          <a:srgbClr val="99CC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7938">
                        <a:buClr>
                          <a:srgbClr val="99CC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Provisional (dashed lines)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555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1600">
                        <a:buClr>
                          <a:srgbClr val="99CC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7938">
                        <a:buClr>
                          <a:srgbClr val="99CC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Chart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19138">
                        <a:buClr>
                          <a:srgbClr val="99CC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7938">
                        <a:buClr>
                          <a:srgbClr val="99CC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 runs of the system satisfy the chart</a:t>
                      </a:r>
                    </a:p>
                  </a:txBody>
                  <a:tcPr marL="72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1600">
                        <a:buClr>
                          <a:srgbClr val="99CC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7938">
                        <a:buClr>
                          <a:srgbClr val="99CC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At least one run of the system satisfies the chart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42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1600">
                        <a:buClr>
                          <a:srgbClr val="99CC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7938">
                        <a:buClr>
                          <a:srgbClr val="99CC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Location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1600">
                        <a:buClr>
                          <a:srgbClr val="99CC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7938">
                        <a:buClr>
                          <a:srgbClr val="99CC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Instance must move beyond location/time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1600">
                        <a:buClr>
                          <a:srgbClr val="99CC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7938">
                        <a:buClr>
                          <a:srgbClr val="99CC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Instance run need not move beyond loc/time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42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1600">
                        <a:buClr>
                          <a:srgbClr val="99CC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7938">
                        <a:buClr>
                          <a:srgbClr val="99CC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Message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1600">
                        <a:buClr>
                          <a:srgbClr val="99CC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7938">
                        <a:buClr>
                          <a:srgbClr val="99CC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message is sent, it will be received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1600">
                        <a:buClr>
                          <a:srgbClr val="99CC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7938">
                        <a:buClr>
                          <a:srgbClr val="99CC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Receipt of message is not guaranteed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42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1600">
                        <a:buClr>
                          <a:srgbClr val="99CC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7938">
                        <a:buClr>
                          <a:srgbClr val="99CC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Condition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1600">
                        <a:buClr>
                          <a:srgbClr val="99CC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7938">
                        <a:buClr>
                          <a:srgbClr val="99CC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Condition must be met; otherwise abort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1600">
                        <a:buClr>
                          <a:srgbClr val="99CC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7938">
                        <a:buClr>
                          <a:srgbClr val="99CC00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condition is not met, exit subchart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2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03389" y="1372276"/>
            <a:ext cx="8789987" cy="531971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 smtClean="0"/>
              <a:t>PROs:</a:t>
            </a:r>
          </a:p>
          <a:p>
            <a:pPr marL="450850" lvl="1" indent="-268288"/>
            <a:r>
              <a:rPr lang="en-US" altLang="en-US" dirty="0" smtClean="0"/>
              <a:t>Appropriate for visualizing schedules,</a:t>
            </a:r>
          </a:p>
          <a:p>
            <a:pPr marL="450850" lvl="1" indent="-268288"/>
            <a:r>
              <a:rPr lang="en-US" altLang="en-US" dirty="0" smtClean="0"/>
              <a:t>Proven method for representing schedules in transportation.</a:t>
            </a:r>
          </a:p>
          <a:p>
            <a:pPr marL="450850" lvl="1" indent="-268288"/>
            <a:r>
              <a:rPr lang="en-US" altLang="en-US" dirty="0" smtClean="0"/>
              <a:t>Standard defined: </a:t>
            </a:r>
            <a:r>
              <a:rPr lang="en-US" altLang="en-US" i="1" dirty="0" smtClean="0">
                <a:latin typeface="Times-Italic" charset="0"/>
              </a:rPr>
              <a:t>ITU-TS Recommendation Z.120: Message Sequence Chart (MSC</a:t>
            </a:r>
            <a:r>
              <a:rPr lang="en-US" altLang="en-US" dirty="0" smtClean="0">
                <a:latin typeface="Times-Roman" charset="0"/>
              </a:rPr>
              <a:t>), ITU-TS, Geneva, 1996.</a:t>
            </a:r>
          </a:p>
          <a:p>
            <a:pPr marL="450850" lvl="1" indent="-268288"/>
            <a:r>
              <a:rPr lang="en-US" altLang="en-US" dirty="0" smtClean="0"/>
              <a:t>Semantics also defined:</a:t>
            </a:r>
            <a:r>
              <a:rPr lang="en-US" altLang="en-US" i="1" dirty="0" smtClean="0">
                <a:latin typeface="Times-Italic" charset="0"/>
              </a:rPr>
              <a:t> ITU-TS Recommendation Z.120: Message Sequence Chart (MSC</a:t>
            </a:r>
            <a:r>
              <a:rPr lang="en-US" altLang="en-US" dirty="0" smtClean="0">
                <a:latin typeface="Times-Roman" charset="0"/>
              </a:rPr>
              <a:t>)—</a:t>
            </a:r>
            <a:r>
              <a:rPr lang="en-US" altLang="en-US" i="1" dirty="0" smtClean="0">
                <a:latin typeface="Times-Italic" charset="0"/>
              </a:rPr>
              <a:t>Annex </a:t>
            </a:r>
            <a:r>
              <a:rPr lang="en-US" altLang="en-US" dirty="0" smtClean="0">
                <a:latin typeface="Times-Roman" charset="0"/>
              </a:rPr>
              <a:t>B: </a:t>
            </a:r>
            <a:r>
              <a:rPr lang="en-US" altLang="en-US" i="1" dirty="0" smtClean="0">
                <a:latin typeface="Times-Italic" charset="0"/>
              </a:rPr>
              <a:t>Algebraic Semantics of Message Sequence Chart</a:t>
            </a:r>
            <a:r>
              <a:rPr lang="en-US" altLang="en-US" dirty="0" smtClean="0">
                <a:latin typeface="Times-Roman" charset="0"/>
              </a:rPr>
              <a:t>s, ITU-TS, Geneva.</a:t>
            </a:r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CONS:</a:t>
            </a:r>
          </a:p>
          <a:p>
            <a:pPr marL="450850" lvl="1" indent="-268288"/>
            <a:r>
              <a:rPr lang="en-US" altLang="en-US" dirty="0" smtClean="0"/>
              <a:t>describes just one case, no timing tolerances: "What</a:t>
            </a:r>
            <a:r>
              <a:rPr lang="en-US" altLang="en-US" i="1" dirty="0" smtClean="0">
                <a:latin typeface="Times-Roman" charset="0"/>
              </a:rPr>
              <a:t> does an MSC specification mean: does it describe all behaviors of a system, or does it describe a set of sample behaviors of a system?” *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>
                <a:latin typeface="Times-Roman" charset="0"/>
              </a:rPr>
              <a:t>* </a:t>
            </a:r>
            <a:r>
              <a:rPr lang="en-US" altLang="en-US" sz="1400" dirty="0">
                <a:latin typeface="Times-Roman" charset="0"/>
              </a:rPr>
              <a:t>H. Ben-Abdallah and S. </a:t>
            </a:r>
            <a:r>
              <a:rPr lang="en-US" altLang="en-US" sz="1400" dirty="0" err="1">
                <a:latin typeface="Times-Roman" charset="0"/>
              </a:rPr>
              <a:t>Leue</a:t>
            </a:r>
            <a:r>
              <a:rPr lang="en-US" altLang="en-US" sz="1400" dirty="0">
                <a:latin typeface="Times-Roman" charset="0"/>
              </a:rPr>
              <a:t>, “Timing constraints in message sequence chart specifications,” in </a:t>
            </a:r>
            <a:r>
              <a:rPr lang="en-US" altLang="en-US" sz="1400" i="1" dirty="0">
                <a:latin typeface="Times-Italic" charset="0"/>
              </a:rPr>
              <a:t>Proc. 10th International Conference on Formal Description Techniques FORTE/PSTV’9</a:t>
            </a:r>
            <a:r>
              <a:rPr lang="en-US" altLang="en-US" sz="1400" dirty="0">
                <a:latin typeface="Times-Roman" charset="0"/>
              </a:rPr>
              <a:t>7, Chapman and Hall, 1997.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840582" y="219983"/>
            <a:ext cx="10515600" cy="1325563"/>
          </a:xfrm>
          <a:noFill/>
        </p:spPr>
        <p:txBody>
          <a:bodyPr/>
          <a:lstStyle/>
          <a:p>
            <a:pPr algn="ctr" eaLnBrk="1" hangingPunct="1"/>
            <a:r>
              <a:rPr lang="en-US" altLang="en-US" dirty="0" smtClean="0"/>
              <a:t>(Message) Sequence Charts</a:t>
            </a:r>
          </a:p>
        </p:txBody>
      </p:sp>
    </p:spTree>
    <p:extLst>
      <p:ext uri="{BB962C8B-B14F-4D97-AF65-F5344CB8AC3E}">
        <p14:creationId xmlns:p14="http://schemas.microsoft.com/office/powerpoint/2010/main" val="39243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StateCharts</a:t>
            </a:r>
            <a:r>
              <a:rPr lang="en-US" altLang="en-US" dirty="0" smtClean="0"/>
              <a:t>: recap of classical automata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58900"/>
            <a:ext cx="3048000" cy="4572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/>
              <a:t>Classical automata: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blackWhite">
          <a:xfrm>
            <a:off x="2133600" y="4343401"/>
            <a:ext cx="4267200" cy="1635125"/>
          </a:xfrm>
          <a:prstGeom prst="rect">
            <a:avLst/>
          </a:prstGeom>
          <a:solidFill>
            <a:srgbClr val="E1E1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Moore-automata:</a:t>
            </a:r>
            <a:br>
              <a:rPr lang="en-US" altLang="en-US"/>
            </a:br>
            <a:r>
              <a:rPr lang="en-US" altLang="en-US" i="1"/>
              <a:t>Y</a:t>
            </a:r>
            <a:r>
              <a:rPr lang="en-US" altLang="en-US"/>
              <a:t> = 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/>
              <a:t> (</a:t>
            </a:r>
            <a:r>
              <a:rPr lang="en-US" altLang="en-US" i="1"/>
              <a:t>Z</a:t>
            </a:r>
            <a:r>
              <a:rPr lang="en-US" altLang="en-US"/>
              <a:t>);   </a:t>
            </a:r>
            <a:r>
              <a:rPr lang="en-US" altLang="en-US" i="1"/>
              <a:t>Z</a:t>
            </a:r>
            <a:r>
              <a:rPr lang="en-US" altLang="en-US" sz="2800" baseline="30000"/>
              <a:t>+</a:t>
            </a:r>
            <a:r>
              <a:rPr lang="en-US" altLang="en-US"/>
              <a:t> = </a:t>
            </a:r>
            <a:r>
              <a:rPr lang="en-US" altLang="en-US">
                <a:sym typeface="Symbol" panose="05050102010706020507" pitchFamily="18" charset="2"/>
              </a:rPr>
              <a:t></a:t>
            </a:r>
            <a:r>
              <a:rPr lang="en-US" altLang="en-US"/>
              <a:t> (</a:t>
            </a:r>
            <a:r>
              <a:rPr lang="en-US" altLang="en-US" i="1"/>
              <a:t>X, Z</a:t>
            </a:r>
            <a:r>
              <a:rPr lang="en-US" altLang="en-US"/>
              <a:t>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Mealy-automata</a:t>
            </a:r>
            <a:br>
              <a:rPr lang="en-US" altLang="en-US"/>
            </a:br>
            <a:r>
              <a:rPr lang="en-US" altLang="en-US" i="1"/>
              <a:t>Y</a:t>
            </a:r>
            <a:r>
              <a:rPr lang="en-US" altLang="en-US"/>
              <a:t> = 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/>
              <a:t> (</a:t>
            </a:r>
            <a:r>
              <a:rPr lang="en-US" altLang="en-US" i="1">
                <a:solidFill>
                  <a:srgbClr val="FF3300"/>
                </a:solidFill>
              </a:rPr>
              <a:t>X</a:t>
            </a:r>
            <a:r>
              <a:rPr lang="en-US" altLang="en-US"/>
              <a:t>, </a:t>
            </a:r>
            <a:r>
              <a:rPr lang="en-US" altLang="en-US" i="1"/>
              <a:t>Z</a:t>
            </a:r>
            <a:r>
              <a:rPr lang="en-US" altLang="en-US"/>
              <a:t>);   </a:t>
            </a:r>
            <a:r>
              <a:rPr lang="en-US" altLang="en-US" i="1"/>
              <a:t>Z</a:t>
            </a:r>
            <a:r>
              <a:rPr lang="en-US" altLang="en-US" sz="2800" baseline="30000"/>
              <a:t>+</a:t>
            </a:r>
            <a:r>
              <a:rPr lang="en-US" altLang="en-US"/>
              <a:t> = </a:t>
            </a:r>
            <a:r>
              <a:rPr lang="en-US" altLang="en-US">
                <a:sym typeface="Symbol" panose="05050102010706020507" pitchFamily="18" charset="2"/>
              </a:rPr>
              <a:t></a:t>
            </a:r>
            <a:r>
              <a:rPr lang="en-US" altLang="en-US"/>
              <a:t> (</a:t>
            </a:r>
            <a:r>
              <a:rPr lang="en-US" altLang="en-US" i="1"/>
              <a:t>X, Z</a:t>
            </a:r>
            <a:r>
              <a:rPr lang="en-US" altLang="en-US"/>
              <a:t>)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191000" y="2133600"/>
            <a:ext cx="243840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Internal state </a:t>
            </a:r>
            <a:r>
              <a:rPr lang="en-US" altLang="en-US" i="1"/>
              <a:t>Z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32766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057401" y="2133600"/>
            <a:ext cx="113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input </a:t>
            </a:r>
            <a:r>
              <a:rPr lang="en-US" altLang="en-US" i="1"/>
              <a:t>X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6629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7848601" y="2133600"/>
            <a:ext cx="1319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output </a:t>
            </a:r>
            <a:r>
              <a:rPr lang="en-US" altLang="en-US" i="1"/>
              <a:t>Y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2057400" y="3124201"/>
            <a:ext cx="5257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Next state </a:t>
            </a:r>
            <a:r>
              <a:rPr lang="en-US" altLang="en-US" i="1"/>
              <a:t>Z</a:t>
            </a:r>
            <a:r>
              <a:rPr lang="en-US" altLang="en-US" sz="2800" baseline="30000"/>
              <a:t>+</a:t>
            </a:r>
            <a:r>
              <a:rPr lang="en-US" altLang="en-US"/>
              <a:t> computed by function </a:t>
            </a:r>
            <a:r>
              <a:rPr lang="en-US" altLang="en-US">
                <a:sym typeface="Symbol" panose="05050102010706020507" pitchFamily="18" charset="2"/>
              </a:rPr>
              <a:t>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Output computed by function 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72390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7315201" y="4267201"/>
            <a:ext cx="481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u="sng"/>
              <a:t>Z0</a:t>
            </a:r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8610600" y="5410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86106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7239000" y="5410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8686801" y="4267201"/>
            <a:ext cx="481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u="sng"/>
              <a:t>Z1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8686801" y="5410201"/>
            <a:ext cx="481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u="sng"/>
              <a:t>Z2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7315201" y="5410201"/>
            <a:ext cx="481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u="sng"/>
              <a:t>Z3</a:t>
            </a:r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7848600" y="4572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89154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flipH="1">
            <a:off x="7848600" y="5715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V="1">
            <a:off x="75438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7924801" y="4191001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e=1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6858001" y="4848226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e=1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8077201" y="5762626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e=1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8915401" y="4924426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e=1</a:t>
            </a:r>
          </a:p>
        </p:txBody>
      </p:sp>
      <p:grpSp>
        <p:nvGrpSpPr>
          <p:cNvPr id="109595" name="Group 27"/>
          <p:cNvGrpSpPr>
            <a:grpSpLocks/>
          </p:cNvGrpSpPr>
          <p:nvPr/>
        </p:nvGrpSpPr>
        <p:grpSpPr bwMode="auto">
          <a:xfrm>
            <a:off x="4876800" y="5105400"/>
            <a:ext cx="3276600" cy="1320800"/>
            <a:chOff x="2064" y="3024"/>
            <a:chExt cx="2064" cy="832"/>
          </a:xfrm>
        </p:grpSpPr>
        <p:sp>
          <p:nvSpPr>
            <p:cNvPr id="25640" name="Freeform 28"/>
            <p:cNvSpPr>
              <a:spLocks/>
            </p:cNvSpPr>
            <p:nvPr/>
          </p:nvSpPr>
          <p:spPr bwMode="auto">
            <a:xfrm>
              <a:off x="2064" y="3024"/>
              <a:ext cx="1680" cy="160"/>
            </a:xfrm>
            <a:custGeom>
              <a:avLst/>
              <a:gdLst>
                <a:gd name="T0" fmla="*/ 1680 w 1680"/>
                <a:gd name="T1" fmla="*/ 96 h 160"/>
                <a:gd name="T2" fmla="*/ 384 w 1680"/>
                <a:gd name="T3" fmla="*/ 144 h 160"/>
                <a:gd name="T4" fmla="*/ 0 w 1680"/>
                <a:gd name="T5" fmla="*/ 0 h 1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0" h="160">
                  <a:moveTo>
                    <a:pt x="1680" y="96"/>
                  </a:moveTo>
                  <a:cubicBezTo>
                    <a:pt x="1172" y="128"/>
                    <a:pt x="664" y="160"/>
                    <a:pt x="384" y="144"/>
                  </a:cubicBezTo>
                  <a:cubicBezTo>
                    <a:pt x="104" y="128"/>
                    <a:pt x="64" y="24"/>
                    <a:pt x="0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Freeform 29"/>
            <p:cNvSpPr>
              <a:spLocks/>
            </p:cNvSpPr>
            <p:nvPr/>
          </p:nvSpPr>
          <p:spPr bwMode="auto">
            <a:xfrm>
              <a:off x="2064" y="3024"/>
              <a:ext cx="2064" cy="832"/>
            </a:xfrm>
            <a:custGeom>
              <a:avLst/>
              <a:gdLst>
                <a:gd name="T0" fmla="*/ 2064 w 2064"/>
                <a:gd name="T1" fmla="*/ 384 h 832"/>
                <a:gd name="T2" fmla="*/ 1920 w 2064"/>
                <a:gd name="T3" fmla="*/ 672 h 832"/>
                <a:gd name="T4" fmla="*/ 1296 w 2064"/>
                <a:gd name="T5" fmla="*/ 720 h 832"/>
                <a:gd name="T6" fmla="*/ 0 w 2064"/>
                <a:gd name="T7" fmla="*/ 0 h 8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4" h="832">
                  <a:moveTo>
                    <a:pt x="2064" y="384"/>
                  </a:moveTo>
                  <a:cubicBezTo>
                    <a:pt x="2056" y="500"/>
                    <a:pt x="2048" y="616"/>
                    <a:pt x="1920" y="672"/>
                  </a:cubicBezTo>
                  <a:cubicBezTo>
                    <a:pt x="1792" y="728"/>
                    <a:pt x="1616" y="832"/>
                    <a:pt x="1296" y="720"/>
                  </a:cubicBezTo>
                  <a:cubicBezTo>
                    <a:pt x="976" y="608"/>
                    <a:pt x="488" y="304"/>
                    <a:pt x="0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8" name="Text Box 30"/>
          <p:cNvSpPr txBox="1">
            <a:spLocks noChangeArrowheads="1"/>
          </p:cNvSpPr>
          <p:nvPr/>
        </p:nvSpPr>
        <p:spPr bwMode="auto">
          <a:xfrm>
            <a:off x="7375525" y="4519614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0</a:t>
            </a:r>
          </a:p>
        </p:txBody>
      </p:sp>
      <p:sp>
        <p:nvSpPr>
          <p:cNvPr id="25629" name="Text Box 31"/>
          <p:cNvSpPr txBox="1">
            <a:spLocks noChangeArrowheads="1"/>
          </p:cNvSpPr>
          <p:nvPr/>
        </p:nvSpPr>
        <p:spPr bwMode="auto">
          <a:xfrm>
            <a:off x="8767763" y="4552951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1</a:t>
            </a:r>
          </a:p>
        </p:txBody>
      </p:sp>
      <p:sp>
        <p:nvSpPr>
          <p:cNvPr id="25630" name="Text Box 32"/>
          <p:cNvSpPr txBox="1">
            <a:spLocks noChangeArrowheads="1"/>
          </p:cNvSpPr>
          <p:nvPr/>
        </p:nvSpPr>
        <p:spPr bwMode="auto">
          <a:xfrm>
            <a:off x="8742363" y="5657851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2</a:t>
            </a:r>
          </a:p>
        </p:txBody>
      </p:sp>
      <p:sp>
        <p:nvSpPr>
          <p:cNvPr id="25631" name="Text Box 33"/>
          <p:cNvSpPr txBox="1">
            <a:spLocks noChangeArrowheads="1"/>
          </p:cNvSpPr>
          <p:nvPr/>
        </p:nvSpPr>
        <p:spPr bwMode="auto">
          <a:xfrm>
            <a:off x="7396163" y="5683251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3</a:t>
            </a:r>
          </a:p>
        </p:txBody>
      </p:sp>
      <p:sp>
        <p:nvSpPr>
          <p:cNvPr id="25632" name="Line 34"/>
          <p:cNvSpPr>
            <a:spLocks noChangeShapeType="1"/>
          </p:cNvSpPr>
          <p:nvPr/>
        </p:nvSpPr>
        <p:spPr bwMode="auto">
          <a:xfrm>
            <a:off x="32766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Text Box 35"/>
          <p:cNvSpPr txBox="1">
            <a:spLocks noChangeArrowheads="1"/>
          </p:cNvSpPr>
          <p:nvPr/>
        </p:nvSpPr>
        <p:spPr bwMode="auto">
          <a:xfrm>
            <a:off x="2362201" y="2514600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clock</a:t>
            </a:r>
          </a:p>
        </p:txBody>
      </p:sp>
      <p:sp>
        <p:nvSpPr>
          <p:cNvPr id="109604" name="Oval 36"/>
          <p:cNvSpPr>
            <a:spLocks noChangeArrowheads="1"/>
          </p:cNvSpPr>
          <p:nvPr/>
        </p:nvSpPr>
        <p:spPr bwMode="auto">
          <a:xfrm>
            <a:off x="7239000" y="4267200"/>
            <a:ext cx="609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9605" name="Oval 37"/>
          <p:cNvSpPr>
            <a:spLocks noChangeArrowheads="1"/>
          </p:cNvSpPr>
          <p:nvPr/>
        </p:nvSpPr>
        <p:spPr bwMode="auto">
          <a:xfrm>
            <a:off x="8610600" y="4267200"/>
            <a:ext cx="609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9606" name="Oval 38"/>
          <p:cNvSpPr>
            <a:spLocks noChangeArrowheads="1"/>
          </p:cNvSpPr>
          <p:nvPr/>
        </p:nvSpPr>
        <p:spPr bwMode="auto">
          <a:xfrm>
            <a:off x="8610600" y="5410200"/>
            <a:ext cx="609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9607" name="Oval 39"/>
          <p:cNvSpPr>
            <a:spLocks noChangeArrowheads="1"/>
          </p:cNvSpPr>
          <p:nvPr/>
        </p:nvSpPr>
        <p:spPr bwMode="auto">
          <a:xfrm>
            <a:off x="7239000" y="5410200"/>
            <a:ext cx="609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8" name="Freeform 40"/>
          <p:cNvSpPr>
            <a:spLocks/>
          </p:cNvSpPr>
          <p:nvPr/>
        </p:nvSpPr>
        <p:spPr bwMode="auto">
          <a:xfrm>
            <a:off x="3200400" y="4114800"/>
            <a:ext cx="4267200" cy="685800"/>
          </a:xfrm>
          <a:custGeom>
            <a:avLst/>
            <a:gdLst>
              <a:gd name="T0" fmla="*/ 2147483647 w 2888"/>
              <a:gd name="T1" fmla="*/ 705700232 h 456"/>
              <a:gd name="T2" fmla="*/ 2147483647 w 2888"/>
              <a:gd name="T3" fmla="*/ 705700232 h 456"/>
              <a:gd name="T4" fmla="*/ 908207325 w 2888"/>
              <a:gd name="T5" fmla="*/ 54284980 h 456"/>
              <a:gd name="T6" fmla="*/ 69862102 w 2888"/>
              <a:gd name="T7" fmla="*/ 1031407105 h 4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8" h="456">
                <a:moveTo>
                  <a:pt x="2576" y="312"/>
                </a:moveTo>
                <a:cubicBezTo>
                  <a:pt x="2732" y="336"/>
                  <a:pt x="2888" y="360"/>
                  <a:pt x="2528" y="312"/>
                </a:cubicBezTo>
                <a:cubicBezTo>
                  <a:pt x="2168" y="264"/>
                  <a:pt x="832" y="0"/>
                  <a:pt x="416" y="24"/>
                </a:cubicBezTo>
                <a:cubicBezTo>
                  <a:pt x="0" y="48"/>
                  <a:pt x="96" y="384"/>
                  <a:pt x="32" y="456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9" name="Text Box 41"/>
          <p:cNvSpPr txBox="1">
            <a:spLocks noChangeArrowheads="1"/>
          </p:cNvSpPr>
          <p:nvPr/>
        </p:nvSpPr>
        <p:spPr bwMode="blackWhite">
          <a:xfrm>
            <a:off x="7407049" y="2924384"/>
            <a:ext cx="3922486" cy="707886"/>
          </a:xfrm>
          <a:prstGeom prst="rect">
            <a:avLst/>
          </a:prstGeom>
          <a:solidFill>
            <a:srgbClr val="E1E1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Moore- + Mealy automata=finite state machines (FSMs)</a:t>
            </a:r>
          </a:p>
        </p:txBody>
      </p:sp>
    </p:spTree>
    <p:extLst>
      <p:ext uri="{BB962C8B-B14F-4D97-AF65-F5344CB8AC3E}">
        <p14:creationId xmlns:p14="http://schemas.microsoft.com/office/powerpoint/2010/main" val="340158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4" grpId="0" animBg="1"/>
      <p:bldP spid="109605" grpId="0" animBg="1"/>
      <p:bldP spid="109606" grpId="0" animBg="1"/>
      <p:bldP spid="109607" grpId="0" animBg="1"/>
      <p:bldP spid="10960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 smtClean="0"/>
              <a:t>Timed automata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570" y="1503700"/>
            <a:ext cx="9285061" cy="3565525"/>
          </a:xfrm>
        </p:spPr>
        <p:txBody>
          <a:bodyPr>
            <a:normAutofit lnSpcReduction="10000"/>
          </a:bodyPr>
          <a:lstStyle/>
          <a:p>
            <a:pPr lvl="1" eaLnBrk="1" hangingPunct="1">
              <a:spcBef>
                <a:spcPct val="10000"/>
              </a:spcBef>
            </a:pPr>
            <a:r>
              <a:rPr lang="en-US" altLang="en-US" sz="2000" dirty="0"/>
              <a:t>Timed automata = automata + models of time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000" i="1" dirty="0"/>
              <a:t>The variables model the logical clocks in the system, that are initialized with zero when the system is started, and then increase synchronously with the same rate.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000" i="1" dirty="0"/>
              <a:t>Clock </a:t>
            </a:r>
            <a:r>
              <a:rPr lang="en-US" altLang="en-US" sz="2000" i="1" dirty="0" smtClean="0"/>
              <a:t>constraints, </a:t>
            </a:r>
            <a:r>
              <a:rPr lang="en-US" altLang="en-US" sz="2000" i="1" dirty="0"/>
              <a:t>i.e</a:t>
            </a:r>
            <a:r>
              <a:rPr lang="en-US" altLang="en-US" sz="2000" i="1" dirty="0" smtClean="0"/>
              <a:t>., </a:t>
            </a:r>
            <a:r>
              <a:rPr lang="en-US" altLang="en-US" sz="2000" i="1" dirty="0"/>
              <a:t>guards on edges are used to restrict the behavior of the automaton.</a:t>
            </a:r>
            <a:br>
              <a:rPr lang="en-US" altLang="en-US" sz="2000" i="1" dirty="0"/>
            </a:br>
            <a:r>
              <a:rPr lang="en-US" altLang="en-US" sz="2000" i="1" dirty="0"/>
              <a:t>A transition represented by an edge </a:t>
            </a:r>
            <a:r>
              <a:rPr lang="en-US" altLang="en-US" sz="2000" b="1" i="1" dirty="0" smtClean="0">
                <a:solidFill>
                  <a:srgbClr val="FF0000"/>
                </a:solidFill>
              </a:rPr>
              <a:t>is allowed to</a:t>
            </a:r>
            <a:r>
              <a:rPr lang="en-US" altLang="en-US" sz="2000" b="1" i="1" dirty="0" smtClean="0"/>
              <a:t> </a:t>
            </a:r>
            <a:r>
              <a:rPr lang="en-US" altLang="en-US" sz="2000" i="1" dirty="0"/>
              <a:t>be taken when the clocks values satisfy the guard labeled on the edge.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000" dirty="0"/>
              <a:t>Additional invariants make </a:t>
            </a:r>
            <a:r>
              <a:rPr lang="en-US" altLang="en-US" sz="2000" dirty="0" smtClean="0"/>
              <a:t>sure that </a:t>
            </a:r>
            <a:r>
              <a:rPr lang="en-US" altLang="en-US" sz="2000" dirty="0"/>
              <a:t>the transition is taken.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000" i="1" dirty="0"/>
              <a:t>Clocks may be reset to zero when a transition is taken</a:t>
            </a:r>
            <a:r>
              <a:rPr lang="en-US" altLang="en-US" sz="2000" dirty="0"/>
              <a:t> [</a:t>
            </a:r>
            <a:r>
              <a:rPr lang="en-US" altLang="en-US" sz="2000" dirty="0" err="1"/>
              <a:t>Bengtsson</a:t>
            </a:r>
            <a:r>
              <a:rPr lang="en-US" altLang="en-US" sz="2000" dirty="0"/>
              <a:t> and Yi, 2004</a:t>
            </a:r>
            <a:r>
              <a:rPr lang="en-US" altLang="en-US" sz="2000" dirty="0" smtClean="0"/>
              <a:t>].</a:t>
            </a:r>
          </a:p>
          <a:p>
            <a:pPr lvl="1" eaLnBrk="1" hangingPunct="1">
              <a:spcBef>
                <a:spcPct val="10000"/>
              </a:spcBef>
            </a:pPr>
            <a:endParaRPr lang="en-US" altLang="en-US" sz="2000" dirty="0"/>
          </a:p>
          <a:p>
            <a:pPr marL="457200" lvl="1" indent="0" eaLnBrk="1" hangingPunct="1">
              <a:spcBef>
                <a:spcPct val="10000"/>
              </a:spcBef>
              <a:buNone/>
            </a:pPr>
            <a:r>
              <a:rPr lang="en-US" altLang="en-US" sz="2000" dirty="0" smtClean="0"/>
              <a:t>Ex:  what may happen if x = 4.5? Must it happen?</a:t>
            </a:r>
          </a:p>
          <a:p>
            <a:pPr marL="457200" lvl="1" indent="0" eaLnBrk="1" hangingPunct="1">
              <a:spcBef>
                <a:spcPct val="10000"/>
              </a:spcBef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what happens if x &gt; 5?</a:t>
            </a:r>
            <a:endParaRPr lang="en-US" altLang="en-US" sz="2000" dirty="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7624763" y="-8270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en-US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5" r="66655" b="27142"/>
          <a:stretch>
            <a:fillRect/>
          </a:stretch>
        </p:blipFill>
        <p:spPr bwMode="auto">
          <a:xfrm>
            <a:off x="6230938" y="4689475"/>
            <a:ext cx="2881312" cy="166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4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Use cases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99039"/>
            <a:ext cx="10700657" cy="1917700"/>
          </a:xfrm>
        </p:spPr>
        <p:txBody>
          <a:bodyPr>
            <a:normAutofit fontScale="92500"/>
          </a:bodyPr>
          <a:lstStyle/>
          <a:p>
            <a:pPr lvl="1" eaLnBrk="1" hangingPunct="1"/>
            <a:r>
              <a:rPr lang="en-US" altLang="en-US" dirty="0" smtClean="0"/>
              <a:t>Use cases describe possible applications of the SUD (System Under Development)</a:t>
            </a:r>
          </a:p>
          <a:p>
            <a:pPr lvl="1" eaLnBrk="1" hangingPunct="1"/>
            <a:r>
              <a:rPr lang="en-US" altLang="en-US" dirty="0" smtClean="0"/>
              <a:t>Included in UML (</a:t>
            </a:r>
            <a:r>
              <a:rPr lang="en-US" altLang="en-US" dirty="0" err="1" smtClean="0"/>
              <a:t>UnifiedModeling</a:t>
            </a:r>
            <a:r>
              <a:rPr lang="en-US" altLang="en-US" dirty="0" smtClean="0"/>
              <a:t> Language)</a:t>
            </a:r>
          </a:p>
          <a:p>
            <a:pPr lvl="1" eaLnBrk="1" hangingPunct="1"/>
            <a:r>
              <a:rPr lang="en-US" altLang="en-US" dirty="0" smtClean="0"/>
              <a:t>Neither a precisely specified model of the computations nor a precisely specified model of the communication</a:t>
            </a:r>
          </a:p>
          <a:p>
            <a:pPr lvl="1" eaLnBrk="1" hangingPunct="1"/>
            <a:r>
              <a:rPr lang="en-US" altLang="en-US" dirty="0" smtClean="0"/>
              <a:t>Example: Answering machine</a:t>
            </a:r>
            <a:endParaRPr lang="de-DE" altLang="en-US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" t="2110" r="3998" b="1697"/>
          <a:stretch>
            <a:fillRect/>
          </a:stretch>
        </p:blipFill>
        <p:spPr bwMode="auto">
          <a:xfrm>
            <a:off x="4259602" y="3216956"/>
            <a:ext cx="6256338" cy="332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57371" y="3023620"/>
            <a:ext cx="3860800" cy="3715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943100"/>
            <a:ext cx="8235950" cy="305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 smtClean="0"/>
              <a:t>Example: Answering machine</a:t>
            </a:r>
          </a:p>
        </p:txBody>
      </p:sp>
      <p:sp>
        <p:nvSpPr>
          <p:cNvPr id="27652" name="AutoShape 13"/>
          <p:cNvSpPr>
            <a:spLocks noChangeArrowheads="1"/>
          </p:cNvSpPr>
          <p:nvPr/>
        </p:nvSpPr>
        <p:spPr bwMode="auto">
          <a:xfrm rot="-3313330">
            <a:off x="3755232" y="4374357"/>
            <a:ext cx="676275" cy="134938"/>
          </a:xfrm>
          <a:prstGeom prst="rightArrow">
            <a:avLst>
              <a:gd name="adj1" fmla="val 50000"/>
              <a:gd name="adj2" fmla="val 125294"/>
            </a:avLst>
          </a:prstGeom>
          <a:solidFill>
            <a:srgbClr val="84B81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75" y="4689476"/>
            <a:ext cx="2025650" cy="58102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de-DE" altLang="en-US" sz="1600"/>
              <a:t>May take place, but does not have to</a:t>
            </a:r>
          </a:p>
        </p:txBody>
      </p:sp>
      <p:sp>
        <p:nvSpPr>
          <p:cNvPr id="27654" name="Text Box 14"/>
          <p:cNvSpPr txBox="1">
            <a:spLocks noChangeArrowheads="1"/>
          </p:cNvSpPr>
          <p:nvPr/>
        </p:nvSpPr>
        <p:spPr bwMode="auto">
          <a:xfrm>
            <a:off x="2586039" y="1898651"/>
            <a:ext cx="2251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en-US" sz="1600"/>
              <a:t>Ensures that transition takes place</a:t>
            </a:r>
          </a:p>
        </p:txBody>
      </p:sp>
      <p:sp>
        <p:nvSpPr>
          <p:cNvPr id="27655" name="AutoShape 15"/>
          <p:cNvSpPr>
            <a:spLocks noChangeArrowheads="1"/>
          </p:cNvSpPr>
          <p:nvPr/>
        </p:nvSpPr>
        <p:spPr bwMode="auto">
          <a:xfrm rot="5400000">
            <a:off x="3620294" y="2394744"/>
            <a:ext cx="406400" cy="134938"/>
          </a:xfrm>
          <a:prstGeom prst="rightArrow">
            <a:avLst>
              <a:gd name="adj1" fmla="val 50000"/>
              <a:gd name="adj2" fmla="val 75294"/>
            </a:avLst>
          </a:prstGeom>
          <a:solidFill>
            <a:srgbClr val="84B81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41188" y="5376655"/>
            <a:ext cx="55007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 this says human </a:t>
            </a:r>
            <a:r>
              <a:rPr lang="en-US" b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answer phone before x &gt; 5;</a:t>
            </a:r>
          </a:p>
          <a:p>
            <a:r>
              <a:rPr lang="en-US" dirty="0"/>
              <a:t> </a:t>
            </a:r>
            <a:r>
              <a:rPr lang="en-US" dirty="0" smtClean="0"/>
              <a:t>            but answering machine </a:t>
            </a:r>
            <a:r>
              <a:rPr lang="en-US" b="1" i="1" dirty="0" smtClean="0">
                <a:solidFill>
                  <a:srgbClr val="FF0000"/>
                </a:solidFill>
              </a:rPr>
              <a:t>may</a:t>
            </a:r>
            <a:r>
              <a:rPr lang="en-US" dirty="0" smtClean="0"/>
              <a:t> engage if x gets to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StateCharts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0" y="1521959"/>
            <a:ext cx="8769350" cy="23780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en-US" dirty="0" smtClean="0"/>
              <a:t>Classical automata not useful for complex systems (complex graphs cannot be understood by humans).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 </a:t>
            </a:r>
            <a:r>
              <a:rPr lang="en-US" altLang="en-US" dirty="0" smtClean="0"/>
              <a:t>Introduction of hierarchy </a:t>
            </a:r>
            <a:r>
              <a:rPr lang="en-US" altLang="en-US" dirty="0" smtClean="0">
                <a:sym typeface="Wingdings" panose="05000000000000000000" pitchFamily="2" charset="2"/>
              </a:rPr>
              <a:t>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StateCharts</a:t>
            </a:r>
            <a:r>
              <a:rPr lang="en-US" altLang="en-US" dirty="0" smtClean="0"/>
              <a:t> [</a:t>
            </a:r>
            <a:r>
              <a:rPr lang="en-US" altLang="en-US" dirty="0" err="1" smtClean="0"/>
              <a:t>Harel</a:t>
            </a:r>
            <a:r>
              <a:rPr lang="en-US" altLang="en-US" dirty="0" smtClean="0"/>
              <a:t>, 1987]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2090737" y="4194175"/>
            <a:ext cx="88243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2E2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99CC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99CC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99CC00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99CC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9CC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9CC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9CC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9CC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Used here as a (prominent) example of a model of computation based on shared memory communication.</a:t>
            </a:r>
          </a:p>
          <a:p>
            <a:pPr lvl="1" eaLnBrk="1" hangingPunct="1">
              <a:buFont typeface="Wingdings" panose="05000000000000000000" pitchFamily="2" charset="2"/>
              <a:buChar char="F"/>
            </a:pPr>
            <a:r>
              <a:rPr lang="en-US" altLang="en-US" dirty="0">
                <a:sym typeface="Wingdings" panose="05000000000000000000" pitchFamily="2" charset="2"/>
              </a:rPr>
              <a:t>appropriate only for local (non-distributed) systems</a:t>
            </a:r>
          </a:p>
        </p:txBody>
      </p:sp>
    </p:spTree>
    <p:extLst>
      <p:ext uri="{BB962C8B-B14F-4D97-AF65-F5344CB8AC3E}">
        <p14:creationId xmlns:p14="http://schemas.microsoft.com/office/powerpoint/2010/main" val="32942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Introducing hierarchy</a:t>
            </a:r>
          </a:p>
        </p:txBody>
      </p:sp>
      <p:sp>
        <p:nvSpPr>
          <p:cNvPr id="31747" name="AutoShape 5"/>
          <p:cNvSpPr>
            <a:spLocks noChangeArrowheads="1"/>
          </p:cNvSpPr>
          <p:nvPr/>
        </p:nvSpPr>
        <p:spPr bwMode="auto">
          <a:xfrm>
            <a:off x="3733800" y="36576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174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" t="11320" r="3322" b="38391"/>
          <a:stretch>
            <a:fillRect/>
          </a:stretch>
        </p:blipFill>
        <p:spPr bwMode="auto">
          <a:xfrm>
            <a:off x="1828800" y="1600200"/>
            <a:ext cx="44386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" t="10336" r="4799" b="27071"/>
          <a:stretch>
            <a:fillRect/>
          </a:stretch>
        </p:blipFill>
        <p:spPr bwMode="auto">
          <a:xfrm>
            <a:off x="1828800" y="4114800"/>
            <a:ext cx="4419600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0" name="Text Box 12"/>
          <p:cNvSpPr txBox="1">
            <a:spLocks noChangeArrowheads="1"/>
          </p:cNvSpPr>
          <p:nvPr/>
        </p:nvSpPr>
        <p:spPr bwMode="blackWhite">
          <a:xfrm>
            <a:off x="6781800" y="2590800"/>
            <a:ext cx="3581400" cy="1562100"/>
          </a:xfrm>
          <a:prstGeom prst="rect">
            <a:avLst/>
          </a:prstGeom>
          <a:solidFill>
            <a:srgbClr val="E1E1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FSM will be </a:t>
            </a:r>
            <a:r>
              <a:rPr lang="en-US" altLang="en-US" b="1"/>
              <a:t>in</a:t>
            </a:r>
            <a:r>
              <a:rPr lang="en-US" altLang="en-US"/>
              <a:t> exactly one of the substates of S if S is </a:t>
            </a:r>
            <a:r>
              <a:rPr lang="en-US" altLang="en-US" b="1"/>
              <a:t>active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(either in A or in B or ..)</a:t>
            </a:r>
          </a:p>
        </p:txBody>
      </p:sp>
      <p:sp>
        <p:nvSpPr>
          <p:cNvPr id="99343" name="Oval 15"/>
          <p:cNvSpPr>
            <a:spLocks noChangeArrowheads="1"/>
          </p:cNvSpPr>
          <p:nvPr/>
        </p:nvSpPr>
        <p:spPr bwMode="blackWhite">
          <a:xfrm>
            <a:off x="3890964" y="5859463"/>
            <a:ext cx="174625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13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6 L -0.18715 -0.12478 " pathEditMode="relative" ptsTypes="AA">
                                      <p:cBhvr>
                                        <p:cTn id="10" dur="20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15 -0.12478 L -0.09861 -0.12478 " pathEditMode="relative" ptsTypes="AA">
                                      <p:cBhvr>
                                        <p:cTn id="14" dur="20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61 -0.12478 L 0.00972 -0.12478 " pathEditMode="relative" ptsTypes="AA">
                                      <p:cBhvr>
                                        <p:cTn id="18" dur="20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-0.12478 L 0.00486 -7.40741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3" grpId="0" animBg="1"/>
      <p:bldP spid="99343" grpId="1" animBg="1"/>
      <p:bldP spid="99343" grpId="2" animBg="1"/>
      <p:bldP spid="99343" grpId="3" animBg="1"/>
      <p:bldP spid="99343" grpId="4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Broadcast mechanism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5300" y="1349375"/>
            <a:ext cx="7189788" cy="19177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/>
              <a:t>Values of variables are visible to all parts of the StateChart model</a:t>
            </a:r>
          </a:p>
          <a:p>
            <a:pPr eaLnBrk="1" hangingPunct="1"/>
            <a:r>
              <a:rPr lang="en-US" altLang="en-US" smtClean="0"/>
              <a:t>New values become effective in phase 3 of the current step and are obtained by all parts of the model in the following step.</a:t>
            </a:r>
            <a:endParaRPr lang="en-US" altLang="en-US" smtClean="0">
              <a:sym typeface="Wingdings" panose="05000000000000000000" pitchFamily="2" charset="2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blackWhite">
          <a:xfrm>
            <a:off x="1909764" y="3519488"/>
            <a:ext cx="8366125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E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572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7635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545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717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9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861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433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sym typeface="Wingdings" panose="05000000000000000000" pitchFamily="2" charset="2"/>
              </a:rPr>
              <a:t> </a:t>
            </a:r>
            <a:r>
              <a:rPr lang="en-US" altLang="en-US" dirty="0" err="1"/>
              <a:t>StateCharts</a:t>
            </a:r>
            <a:r>
              <a:rPr lang="en-US" altLang="en-US" dirty="0"/>
              <a:t> implicitly assumes a </a:t>
            </a:r>
            <a:r>
              <a:rPr lang="en-US" altLang="en-US" b="1" dirty="0"/>
              <a:t>broadcast</a:t>
            </a:r>
            <a:r>
              <a:rPr lang="en-US" altLang="en-US" dirty="0"/>
              <a:t> mechanism for variables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 implicit </a:t>
            </a:r>
            <a:r>
              <a:rPr lang="en-US" altLang="en-US" b="1" i="1" dirty="0">
                <a:solidFill>
                  <a:srgbClr val="FF3300"/>
                </a:solidFill>
                <a:sym typeface="Symbol" panose="05050102010706020507" pitchFamily="18" charset="2"/>
              </a:rPr>
              <a:t>shared memory communication </a:t>
            </a:r>
            <a:br>
              <a:rPr lang="en-US" altLang="en-US" b="1" i="1" dirty="0">
                <a:solidFill>
                  <a:srgbClr val="FF3300"/>
                </a:solidFill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–other implementations would be very inefficient -).</a:t>
            </a: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ym typeface="Wingdings" panose="05000000000000000000" pitchFamily="2" charset="2"/>
              </a:rPr>
              <a:t> </a:t>
            </a:r>
            <a:r>
              <a:rPr lang="en-US" altLang="en-US" dirty="0" err="1"/>
              <a:t>StateCharts</a:t>
            </a:r>
            <a:r>
              <a:rPr lang="en-US" altLang="en-US" dirty="0"/>
              <a:t> is appropriate for local control </a:t>
            </a:r>
            <a:r>
              <a:rPr lang="en-US" altLang="en-US" dirty="0" smtClean="0"/>
              <a:t>systems, </a:t>
            </a:r>
            <a:r>
              <a:rPr lang="en-US" altLang="en-US" dirty="0"/>
              <a:t>but not for distributed applications for which updating variables might take some </a:t>
            </a:r>
            <a:r>
              <a:rPr lang="en-US" altLang="en-US" dirty="0" smtClean="0"/>
              <a:t>time. </a:t>
            </a:r>
            <a:endParaRPr lang="en-US" altLang="en-US" dirty="0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10056813" y="2259013"/>
            <a:ext cx="449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33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14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Lifetime of events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806576"/>
            <a:ext cx="8366125" cy="822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smtClean="0"/>
              <a:t>Events live until the step following the one in which they are generated</a:t>
            </a:r>
            <a:r>
              <a:rPr lang="en-US" altLang="en-US" smtClean="0"/>
              <a:t> (“one shot-events“).</a:t>
            </a:r>
          </a:p>
        </p:txBody>
      </p:sp>
    </p:spTree>
    <p:extLst>
      <p:ext uri="{BB962C8B-B14F-4D97-AF65-F5344CB8AC3E}">
        <p14:creationId xmlns:p14="http://schemas.microsoft.com/office/powerpoint/2010/main" val="31780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Conflicts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5364163"/>
            <a:ext cx="8366125" cy="457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Techniques for resolving these conflicts wanted</a:t>
            </a:r>
          </a:p>
        </p:txBody>
      </p:sp>
      <p:pic>
        <p:nvPicPr>
          <p:cNvPr id="5120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854200"/>
            <a:ext cx="8640763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8713" y="4201297"/>
            <a:ext cx="394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happens if system is in state 1 when A occurs?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63114" y="2586681"/>
            <a:ext cx="28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0044" y="2500184"/>
            <a:ext cx="28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88659" y="4189603"/>
            <a:ext cx="394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happens if x = 15?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Determinate vs. deterministic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1" y="2019300"/>
            <a:ext cx="8366125" cy="4838700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Kahn (1974) calls a system </a:t>
            </a:r>
            <a:r>
              <a:rPr lang="en-US" altLang="en-US" b="1" dirty="0" smtClean="0"/>
              <a:t>determinate</a:t>
            </a:r>
            <a:r>
              <a:rPr lang="en-US" altLang="en-US" dirty="0" smtClean="0"/>
              <a:t> if we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will always obtain the same result for a fixed set (and timing) of inputs</a:t>
            </a:r>
            <a:endParaRPr lang="en-US" altLang="en-US" b="1" dirty="0" smtClean="0"/>
          </a:p>
          <a:p>
            <a:pPr lvl="1" eaLnBrk="1" hangingPunct="1"/>
            <a:r>
              <a:rPr lang="en-US" altLang="en-US" dirty="0" smtClean="0"/>
              <a:t>Others call this property </a:t>
            </a:r>
            <a:r>
              <a:rPr lang="en-US" altLang="en-US" b="1" dirty="0" smtClean="0"/>
              <a:t>deterministic</a:t>
            </a:r>
            <a:br>
              <a:rPr lang="en-US" altLang="en-US" b="1" dirty="0" smtClean="0"/>
            </a:br>
            <a:r>
              <a:rPr lang="en-US" altLang="en-US" dirty="0" smtClean="0"/>
              <a:t>However, this term has several meanings:</a:t>
            </a:r>
          </a:p>
          <a:p>
            <a:pPr lvl="2" eaLnBrk="1" hangingPunct="1"/>
            <a:r>
              <a:rPr lang="en-US" altLang="en-US" dirty="0" smtClean="0"/>
              <a:t>Non-deterministic finite state machines</a:t>
            </a:r>
          </a:p>
          <a:p>
            <a:pPr lvl="2" eaLnBrk="1" hangingPunct="1"/>
            <a:r>
              <a:rPr lang="en-US" altLang="en-US" dirty="0" smtClean="0"/>
              <a:t>Non-deterministic operators</a:t>
            </a:r>
            <a:br>
              <a:rPr lang="en-US" altLang="en-US" dirty="0" smtClean="0"/>
            </a:br>
            <a:r>
              <a:rPr lang="en-US" altLang="en-US" dirty="0" smtClean="0"/>
              <a:t>(e.g. + with non-deterministic result in low order bits)</a:t>
            </a:r>
          </a:p>
          <a:p>
            <a:pPr lvl="2" eaLnBrk="1" hangingPunct="1"/>
            <a:r>
              <a:rPr lang="en-US" altLang="en-US" dirty="0" smtClean="0"/>
              <a:t>Behavior not known before run-time</a:t>
            </a:r>
            <a:br>
              <a:rPr lang="en-US" altLang="en-US" dirty="0" smtClean="0"/>
            </a:br>
            <a:r>
              <a:rPr lang="en-US" altLang="en-US" dirty="0" smtClean="0"/>
              <a:t>(unknown input results in non-determinism)</a:t>
            </a:r>
          </a:p>
          <a:p>
            <a:pPr lvl="2" eaLnBrk="1" hangingPunct="1"/>
            <a:r>
              <a:rPr lang="en-US" altLang="en-US" dirty="0" smtClean="0"/>
              <a:t>In the sense of determinate as used by Kahn</a:t>
            </a:r>
          </a:p>
          <a:p>
            <a:pPr eaLnBrk="1" hangingPunct="1"/>
            <a:r>
              <a:rPr lang="en-US" altLang="en-US" dirty="0" smtClean="0"/>
              <a:t>In order to avoid confusion, </a:t>
            </a:r>
            <a:r>
              <a:rPr lang="en-US" altLang="en-US" dirty="0" err="1" smtClean="0"/>
              <a:t>Marwedel</a:t>
            </a:r>
            <a:r>
              <a:rPr lang="en-US" altLang="en-US" dirty="0" smtClean="0"/>
              <a:t> uses the term “determinate“  </a:t>
            </a:r>
          </a:p>
        </p:txBody>
      </p:sp>
    </p:spTree>
    <p:extLst>
      <p:ext uri="{BB962C8B-B14F-4D97-AF65-F5344CB8AC3E}">
        <p14:creationId xmlns:p14="http://schemas.microsoft.com/office/powerpoint/2010/main" val="7354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1436"/>
            <a:ext cx="10991850" cy="1325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Are </a:t>
            </a:r>
            <a:r>
              <a:rPr lang="en-US" altLang="en-US" dirty="0" err="1" smtClean="0"/>
              <a:t>StateCharts</a:t>
            </a:r>
            <a:r>
              <a:rPr lang="en-US" altLang="en-US" dirty="0" smtClean="0"/>
              <a:t> determinate (deterministic) or not?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925" y="1396999"/>
            <a:ext cx="8775700" cy="2830513"/>
          </a:xfrm>
        </p:spPr>
        <p:txBody>
          <a:bodyPr>
            <a:norm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en-US" dirty="0" smtClean="0"/>
              <a:t>Determinate (in this context) means: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dirty="0" smtClean="0"/>
              <a:t>   </a:t>
            </a:r>
            <a:r>
              <a:rPr lang="en-US" altLang="en-US" dirty="0"/>
              <a:t>A</a:t>
            </a:r>
            <a:r>
              <a:rPr lang="en-US" altLang="en-US" dirty="0" smtClean="0"/>
              <a:t>ll simulators return the same result for a given input?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/>
              <a:t>Separation into 2 phases a required condition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/>
              <a:t>Semantics:</a:t>
            </a:r>
            <a:r>
              <a:rPr lang="en-US" altLang="en-US" dirty="0" smtClean="0">
                <a:sym typeface="Symbol" panose="05050102010706020507" pitchFamily="18" charset="2"/>
              </a:rPr>
              <a:t> may be non-determinate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dirty="0" smtClean="0">
                <a:sym typeface="Symbol" panose="05050102010706020507" pitchFamily="18" charset="2"/>
              </a:rPr>
              <a:t>Potential other sources of non-determinate behavior: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>
                <a:sym typeface="Symbol" panose="05050102010706020507" pitchFamily="18" charset="2"/>
              </a:rPr>
              <a:t>Choice between conflicting transitions resolved arbitrarily</a:t>
            </a:r>
          </a:p>
        </p:txBody>
      </p:sp>
      <p:sp>
        <p:nvSpPr>
          <p:cNvPr id="53253" name="Text Box 16"/>
          <p:cNvSpPr txBox="1">
            <a:spLocks noChangeArrowheads="1"/>
          </p:cNvSpPr>
          <p:nvPr/>
        </p:nvSpPr>
        <p:spPr bwMode="auto">
          <a:xfrm>
            <a:off x="2225676" y="4373563"/>
            <a:ext cx="844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Tools typically issue a warning if such a situation could exist</a:t>
            </a:r>
          </a:p>
        </p:txBody>
      </p:sp>
    </p:spTree>
    <p:extLst>
      <p:ext uri="{BB962C8B-B14F-4D97-AF65-F5344CB8AC3E}">
        <p14:creationId xmlns:p14="http://schemas.microsoft.com/office/powerpoint/2010/main" val="5480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Evaluation of </a:t>
            </a:r>
            <a:r>
              <a:rPr lang="en-US" altLang="en-US" dirty="0" err="1" smtClean="0"/>
              <a:t>StateCharts</a:t>
            </a:r>
            <a:endParaRPr lang="en-US" altLang="en-US" dirty="0" smtClean="0"/>
          </a:p>
        </p:txBody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74825" y="1449389"/>
            <a:ext cx="8115300" cy="33051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b="1" smtClean="0"/>
              <a:t>Cons: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mtClean="0"/>
              <a:t>Not useful for distributed applications,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mtClean="0"/>
              <a:t>No program constructs,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mtClean="0"/>
              <a:t>No description of non-functional behavior,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mtClean="0"/>
              <a:t>No object-orientation,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mtClean="0"/>
              <a:t>No description of structural hierarchy.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mtClean="0"/>
              <a:t>Generated C programs may be inefficient.</a:t>
            </a:r>
          </a:p>
        </p:txBody>
      </p:sp>
      <p:sp>
        <p:nvSpPr>
          <p:cNvPr id="55300" name="Text Box 1028"/>
          <p:cNvSpPr txBox="1">
            <a:spLocks noChangeArrowheads="1"/>
          </p:cNvSpPr>
          <p:nvPr/>
        </p:nvSpPr>
        <p:spPr bwMode="blackWhite">
          <a:xfrm>
            <a:off x="1774825" y="5094289"/>
            <a:ext cx="85217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E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Extensions:</a:t>
            </a:r>
          </a:p>
          <a:p>
            <a:pPr lvl="1" eaLnBrk="1" hangingPunct="1">
              <a:buClr>
                <a:srgbClr val="99CC00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Module charts for description of structural hierarchy</a:t>
            </a:r>
            <a:r>
              <a:rPr lang="en-US" altLang="en-US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16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1086" y="152400"/>
            <a:ext cx="9347200" cy="914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 smtClean="0"/>
              <a:t>Synchronous vs. asynchronous languages (1)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051" y="1295401"/>
            <a:ext cx="8366125" cy="4911725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Description of several processes in many languages non-determinate:</a:t>
            </a:r>
            <a:br>
              <a:rPr lang="en-US" altLang="en-US" smtClean="0"/>
            </a:br>
            <a:r>
              <a:rPr lang="en-US" altLang="en-US" smtClean="0"/>
              <a:t>The order in which executable tasks are executed is not specified (may affect result).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Synchronous languages: based on automata models.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“Synchronous languages aim at providing high</a:t>
            </a:r>
            <a:br>
              <a:rPr lang="en-US" altLang="en-US" smtClean="0"/>
            </a:br>
            <a:r>
              <a:rPr lang="en-US" altLang="en-US" smtClean="0"/>
              <a:t>level, modular constructs, to make the design</a:t>
            </a:r>
            <a:br>
              <a:rPr lang="en-US" altLang="en-US" smtClean="0"/>
            </a:br>
            <a:r>
              <a:rPr lang="en-US" altLang="en-US" smtClean="0"/>
              <a:t>of such an automaton easier [Nicolas Halbwachs].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Synchronous languages describe concurrently</a:t>
            </a:r>
            <a:br>
              <a:rPr lang="en-US" altLang="en-US" smtClean="0"/>
            </a:br>
            <a:r>
              <a:rPr lang="en-US" altLang="en-US" smtClean="0"/>
              <a:t>operating automata. “.. </a:t>
            </a:r>
            <a:r>
              <a:rPr lang="en-US" altLang="en-US" i="1" smtClean="0"/>
              <a:t>when automata are</a:t>
            </a:r>
            <a:br>
              <a:rPr lang="en-US" altLang="en-US" i="1" smtClean="0"/>
            </a:br>
            <a:r>
              <a:rPr lang="en-US" altLang="en-US" i="1" smtClean="0"/>
              <a:t>composed in parallel, a transition of the product is made of the "simultaneous" transitions of all of them“.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55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743" y="365125"/>
            <a:ext cx="11742057" cy="1325563"/>
          </a:xfrm>
        </p:spPr>
        <p:txBody>
          <a:bodyPr/>
          <a:lstStyle/>
          <a:p>
            <a:pPr algn="ctr" eaLnBrk="1" hangingPunct="1"/>
            <a:r>
              <a:rPr lang="de-DE" altLang="en-US" dirty="0" smtClean="0"/>
              <a:t>[Message] Sequence charts (Sequence diagrams)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dirty="0" smtClean="0"/>
              <a:t>[MSCs]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0597" y="2596244"/>
            <a:ext cx="8547100" cy="3013075"/>
          </a:xfrm>
        </p:spPr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Explicitly indicate exchange of information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One dimension (usually vertical dimension) reflects time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The other reflects distribution in space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Included in UML</a:t>
            </a:r>
          </a:p>
        </p:txBody>
      </p:sp>
    </p:spTree>
    <p:extLst>
      <p:ext uri="{BB962C8B-B14F-4D97-AF65-F5344CB8AC3E}">
        <p14:creationId xmlns:p14="http://schemas.microsoft.com/office/powerpoint/2010/main" val="22050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00251" y="3743326"/>
            <a:ext cx="8366125" cy="1552575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en-US" smtClean="0"/>
              <a:t>Synchronous languages implicitly assume the presence of a (global) clock. Each clock tick, all inputs are considered, new outputs and states are calculated and then the transitions are made.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3570288" y="2295525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4103688" y="2676525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4256088" y="2066925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6542088" y="2600325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5856288" y="2447925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6389688" y="2066925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H="1">
            <a:off x="4256088" y="2295525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H="1">
            <a:off x="6084888" y="22193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6084888" y="2600325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 flipH="1" flipV="1">
            <a:off x="6542088" y="22955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 flipH="1">
            <a:off x="3798888" y="221932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798888" y="25241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V="1">
            <a:off x="4332288" y="2295525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4560888" y="252412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2133600" y="1143000"/>
            <a:ext cx="807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de-DE" altLang="en-US" sz="2800" b="1">
              <a:solidFill>
                <a:schemeClr val="accent2"/>
              </a:solidFill>
            </a:endParaRPr>
          </a:p>
        </p:txBody>
      </p:sp>
      <p:sp>
        <p:nvSpPr>
          <p:cNvPr id="57362" name="Rectangle 18"/>
          <p:cNvSpPr>
            <a:spLocks noGrp="1" noChangeArrowheads="1"/>
          </p:cNvSpPr>
          <p:nvPr>
            <p:ph type="title"/>
          </p:nvPr>
        </p:nvSpPr>
        <p:spPr>
          <a:xfrm>
            <a:off x="1683657" y="152400"/>
            <a:ext cx="9390743" cy="914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 smtClean="0"/>
              <a:t>Synchronous vs. asynchronous languages (2)</a:t>
            </a:r>
          </a:p>
        </p:txBody>
      </p:sp>
      <p:pic>
        <p:nvPicPr>
          <p:cNvPr id="196627" name="Picture 19" descr="j028400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4" y="2079625"/>
            <a:ext cx="11207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6628" name="Group 20"/>
          <p:cNvGrpSpPr>
            <a:grpSpLocks/>
          </p:cNvGrpSpPr>
          <p:nvPr/>
        </p:nvGrpSpPr>
        <p:grpSpPr bwMode="auto">
          <a:xfrm>
            <a:off x="4132264" y="2112963"/>
            <a:ext cx="2376487" cy="792162"/>
            <a:chOff x="1746" y="845"/>
            <a:chExt cx="1497" cy="499"/>
          </a:xfrm>
        </p:grpSpPr>
        <p:sp>
          <p:nvSpPr>
            <p:cNvPr id="57371" name="Oval 21"/>
            <p:cNvSpPr>
              <a:spLocks noChangeArrowheads="1"/>
            </p:cNvSpPr>
            <p:nvPr/>
          </p:nvSpPr>
          <p:spPr bwMode="auto">
            <a:xfrm>
              <a:off x="1746" y="1253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72" name="Oval 22"/>
            <p:cNvSpPr>
              <a:spLocks noChangeArrowheads="1"/>
            </p:cNvSpPr>
            <p:nvPr/>
          </p:nvSpPr>
          <p:spPr bwMode="auto">
            <a:xfrm>
              <a:off x="3152" y="845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6631" name="Group 23"/>
          <p:cNvGrpSpPr>
            <a:grpSpLocks/>
          </p:cNvGrpSpPr>
          <p:nvPr/>
        </p:nvGrpSpPr>
        <p:grpSpPr bwMode="auto">
          <a:xfrm>
            <a:off x="3629026" y="2328864"/>
            <a:ext cx="3095625" cy="503237"/>
            <a:chOff x="1429" y="981"/>
            <a:chExt cx="1950" cy="317"/>
          </a:xfrm>
        </p:grpSpPr>
        <p:sp>
          <p:nvSpPr>
            <p:cNvPr id="57369" name="Oval 24"/>
            <p:cNvSpPr>
              <a:spLocks noChangeArrowheads="1"/>
            </p:cNvSpPr>
            <p:nvPr/>
          </p:nvSpPr>
          <p:spPr bwMode="auto">
            <a:xfrm>
              <a:off x="3288" y="1207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70" name="Oval 25"/>
            <p:cNvSpPr>
              <a:spLocks noChangeArrowheads="1"/>
            </p:cNvSpPr>
            <p:nvPr/>
          </p:nvSpPr>
          <p:spPr bwMode="auto">
            <a:xfrm>
              <a:off x="1429" y="98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6634" name="Group 26"/>
          <p:cNvGrpSpPr>
            <a:grpSpLocks/>
          </p:cNvGrpSpPr>
          <p:nvPr/>
        </p:nvGrpSpPr>
        <p:grpSpPr bwMode="auto">
          <a:xfrm>
            <a:off x="4276725" y="2112964"/>
            <a:ext cx="1728788" cy="503237"/>
            <a:chOff x="1837" y="845"/>
            <a:chExt cx="1089" cy="317"/>
          </a:xfrm>
        </p:grpSpPr>
        <p:sp>
          <p:nvSpPr>
            <p:cNvPr id="57367" name="Oval 27"/>
            <p:cNvSpPr>
              <a:spLocks noChangeArrowheads="1"/>
            </p:cNvSpPr>
            <p:nvPr/>
          </p:nvSpPr>
          <p:spPr bwMode="auto">
            <a:xfrm>
              <a:off x="1837" y="845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68" name="Oval 28"/>
            <p:cNvSpPr>
              <a:spLocks noChangeArrowheads="1"/>
            </p:cNvSpPr>
            <p:nvPr/>
          </p:nvSpPr>
          <p:spPr bwMode="auto">
            <a:xfrm>
              <a:off x="2835" y="107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017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Abstraction of delays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1" y="1179513"/>
            <a:ext cx="8366125" cy="1993900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en-US" smtClean="0"/>
              <a:t>Let</a:t>
            </a:r>
          </a:p>
          <a:p>
            <a:pPr lvl="1" eaLnBrk="1" hangingPunct="1">
              <a:spcBef>
                <a:spcPct val="5000"/>
              </a:spcBef>
            </a:pPr>
            <a:r>
              <a:rPr lang="en-US" altLang="en-US" i="1" smtClean="0"/>
              <a:t>f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): some function computed from input </a:t>
            </a:r>
            <a:r>
              <a:rPr lang="en-US" altLang="en-US" i="1" smtClean="0"/>
              <a:t>x</a:t>
            </a:r>
            <a:r>
              <a:rPr lang="en-US" altLang="en-US" smtClean="0"/>
              <a:t>,</a:t>
            </a:r>
          </a:p>
          <a:p>
            <a:pPr lvl="1" eaLnBrk="1" hangingPunct="1">
              <a:spcBef>
                <a:spcPct val="5000"/>
              </a:spcBef>
            </a:pPr>
            <a:r>
              <a:rPr lang="en-US" altLang="en-US" i="1" smtClean="0">
                <a:sym typeface="Symbol" panose="05050102010706020507" pitchFamily="18" charset="2"/>
              </a:rPr>
              <a:t></a:t>
            </a:r>
            <a:r>
              <a:rPr lang="en-US" altLang="en-US" smtClean="0">
                <a:sym typeface="Symbol" panose="05050102010706020507" pitchFamily="18" charset="2"/>
              </a:rPr>
              <a:t>(</a:t>
            </a:r>
            <a:r>
              <a:rPr lang="en-US" altLang="en-US" i="1" smtClean="0">
                <a:sym typeface="Symbol" panose="05050102010706020507" pitchFamily="18" charset="2"/>
              </a:rPr>
              <a:t>f</a:t>
            </a:r>
            <a:r>
              <a:rPr lang="en-US" altLang="en-US" smtClean="0">
                <a:sym typeface="Symbol" panose="05050102010706020507" pitchFamily="18" charset="2"/>
              </a:rPr>
              <a:t>(</a:t>
            </a:r>
            <a:r>
              <a:rPr lang="en-US" altLang="en-US" i="1" smtClean="0">
                <a:sym typeface="Symbol" panose="05050102010706020507" pitchFamily="18" charset="2"/>
              </a:rPr>
              <a:t>x</a:t>
            </a:r>
            <a:r>
              <a:rPr lang="en-US" altLang="en-US" smtClean="0">
                <a:sym typeface="Symbol" panose="05050102010706020507" pitchFamily="18" charset="2"/>
              </a:rPr>
              <a:t>)): the delay for this computation</a:t>
            </a:r>
          </a:p>
          <a:p>
            <a:pPr lvl="1" eaLnBrk="1" hangingPunct="1">
              <a:spcBef>
                <a:spcPct val="5000"/>
              </a:spcBef>
            </a:pPr>
            <a:r>
              <a:rPr lang="en-US" altLang="en-US" smtClean="0">
                <a:sym typeface="Symbol" panose="05050102010706020507" pitchFamily="18" charset="2"/>
              </a:rPr>
              <a:t>: some abstraction of the real delay (e.g. a safe bound)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mtClean="0">
                <a:sym typeface="Symbol" panose="05050102010706020507" pitchFamily="18" charset="2"/>
              </a:rPr>
              <a:t>Consider compositionality: </a:t>
            </a:r>
            <a:r>
              <a:rPr lang="en-US" altLang="en-US" i="1" smtClean="0">
                <a:sym typeface="Symbol" panose="05050102010706020507" pitchFamily="18" charset="2"/>
              </a:rPr>
              <a:t>f</a:t>
            </a:r>
            <a:r>
              <a:rPr lang="en-US" altLang="en-US" smtClean="0">
                <a:sym typeface="Symbol" panose="05050102010706020507" pitchFamily="18" charset="2"/>
              </a:rPr>
              <a:t>(</a:t>
            </a:r>
            <a:r>
              <a:rPr lang="en-US" altLang="en-US" i="1" smtClean="0">
                <a:sym typeface="Symbol" panose="05050102010706020507" pitchFamily="18" charset="2"/>
              </a:rPr>
              <a:t>x</a:t>
            </a:r>
            <a:r>
              <a:rPr lang="en-US" altLang="en-US" smtClean="0">
                <a:sym typeface="Symbol" panose="05050102010706020507" pitchFamily="18" charset="2"/>
              </a:rPr>
              <a:t>)=</a:t>
            </a:r>
            <a:r>
              <a:rPr lang="en-US" altLang="en-US" i="1" smtClean="0">
                <a:sym typeface="Symbol" panose="05050102010706020507" pitchFamily="18" charset="2"/>
              </a:rPr>
              <a:t>g</a:t>
            </a:r>
            <a:r>
              <a:rPr lang="en-US" altLang="en-US" smtClean="0">
                <a:sym typeface="Symbol" panose="05050102010706020507" pitchFamily="18" charset="2"/>
              </a:rPr>
              <a:t>(</a:t>
            </a:r>
            <a:r>
              <a:rPr lang="en-US" altLang="en-US" i="1" smtClean="0">
                <a:sym typeface="Symbol" panose="05050102010706020507" pitchFamily="18" charset="2"/>
              </a:rPr>
              <a:t>h</a:t>
            </a:r>
            <a:r>
              <a:rPr lang="en-US" altLang="en-US" smtClean="0">
                <a:sym typeface="Symbol" panose="05050102010706020507" pitchFamily="18" charset="2"/>
              </a:rPr>
              <a:t>(</a:t>
            </a:r>
            <a:r>
              <a:rPr lang="en-US" altLang="en-US" i="1" smtClean="0">
                <a:sym typeface="Symbol" panose="05050102010706020507" pitchFamily="18" charset="2"/>
              </a:rPr>
              <a:t>x</a:t>
            </a:r>
            <a:r>
              <a:rPr lang="en-US" altLang="en-US" smtClean="0"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909764" y="3159126"/>
            <a:ext cx="8326437" cy="32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030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87438" indent="-457200">
              <a:tabLst>
                <a:tab pos="4030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724025" indent="-457200">
              <a:tabLst>
                <a:tab pos="4030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360613" indent="-457200">
              <a:tabLst>
                <a:tab pos="4030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97200" indent="-457200">
              <a:tabLst>
                <a:tab pos="4030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454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030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911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030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368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030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826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030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/>
              <a:t>Then, the sum of the delays of </a:t>
            </a:r>
            <a:r>
              <a:rPr lang="en-US" altLang="en-US" i="1"/>
              <a:t>g</a:t>
            </a:r>
            <a:r>
              <a:rPr lang="en-US" altLang="en-US"/>
              <a:t> and </a:t>
            </a:r>
            <a:r>
              <a:rPr lang="en-US" altLang="en-US" i="1"/>
              <a:t>h</a:t>
            </a:r>
            <a:r>
              <a:rPr lang="en-US" altLang="en-US"/>
              <a:t> would be a safe upper bound on the delay of </a:t>
            </a:r>
            <a:r>
              <a:rPr lang="en-US" altLang="en-US" i="1"/>
              <a:t>f.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/>
              <a:t>Two solutions:</a:t>
            </a:r>
          </a:p>
          <a:p>
            <a:pPr lvl="1" eaLnBrk="1" hangingPunct="1">
              <a:spcBef>
                <a:spcPct val="15000"/>
              </a:spcBef>
              <a:buFontTx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</a:t>
            </a:r>
            <a:r>
              <a:rPr lang="en-US" altLang="en-US"/>
              <a:t> =0,  always </a:t>
            </a:r>
            <a:r>
              <a:rPr lang="en-US" altLang="en-US">
                <a:sym typeface="Wingdings" panose="05000000000000000000" pitchFamily="2" charset="2"/>
              </a:rPr>
              <a:t></a:t>
            </a:r>
            <a:r>
              <a:rPr lang="en-US" altLang="en-US"/>
              <a:t> synchrony</a:t>
            </a:r>
          </a:p>
          <a:p>
            <a:pPr lvl="1" eaLnBrk="1" hangingPunct="1">
              <a:spcBef>
                <a:spcPct val="15000"/>
              </a:spcBef>
              <a:buFontTx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 =? (hopefully bounded) </a:t>
            </a:r>
            <a:r>
              <a:rPr lang="en-US" altLang="en-US">
                <a:sym typeface="Wingdings" panose="05000000000000000000" pitchFamily="2" charset="2"/>
              </a:rPr>
              <a:t> </a:t>
            </a:r>
            <a:r>
              <a:rPr lang="en-US" altLang="en-US">
                <a:sym typeface="Symbol" panose="05050102010706020507" pitchFamily="18" charset="2"/>
              </a:rPr>
              <a:t>asynchrony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i="1"/>
              <a:t>Asynchronous languages don’t work</a:t>
            </a:r>
            <a:r>
              <a:rPr lang="en-US" altLang="en-US"/>
              <a:t> [Halbwachs]</a:t>
            </a:r>
            <a:br>
              <a:rPr lang="en-US" altLang="en-US"/>
            </a:br>
            <a:r>
              <a:rPr lang="en-US" altLang="en-US"/>
              <a:t>(Examples based on missing link to real time, e.g. what exactly does a </a:t>
            </a:r>
            <a:r>
              <a:rPr lang="en-US" altLang="en-US" b="1"/>
              <a:t>wait</a:t>
            </a:r>
            <a:r>
              <a:rPr lang="en-US" altLang="en-US"/>
              <a:t>(10 ns) in a programming language do?)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5961064" y="6461126"/>
            <a:ext cx="4706937" cy="3968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Based on slide 15 of N. Halbwachs: Synchronous Programming of Reactive Systems, </a:t>
            </a:r>
            <a:r>
              <a:rPr lang="en-US" altLang="en-US" sz="1000" i="1"/>
              <a:t>ARTIST2 Summer School on Embedded Systems</a:t>
            </a:r>
            <a:r>
              <a:rPr lang="en-US" altLang="en-US" sz="1000"/>
              <a:t>, Florianopolis, 2008</a:t>
            </a:r>
          </a:p>
        </p:txBody>
      </p:sp>
    </p:spTree>
    <p:extLst>
      <p:ext uri="{BB962C8B-B14F-4D97-AF65-F5344CB8AC3E}">
        <p14:creationId xmlns:p14="http://schemas.microsoft.com/office/powerpoint/2010/main" val="21586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Compositionality</a:t>
            </a: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t="2376" r="5299" b="4919"/>
          <a:stretch>
            <a:fillRect/>
          </a:stretch>
        </p:blipFill>
        <p:spPr bwMode="auto">
          <a:xfrm>
            <a:off x="1820863" y="1223964"/>
            <a:ext cx="7200900" cy="513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6726238" y="4103688"/>
            <a:ext cx="36449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At the abstract level, reaction of connected other automata is </a:t>
            </a:r>
            <a:r>
              <a:rPr lang="en-US" altLang="en-US" b="1" i="1">
                <a:solidFill>
                  <a:srgbClr val="FF3300"/>
                </a:solidFill>
              </a:rPr>
              <a:t>immediate</a:t>
            </a:r>
          </a:p>
        </p:txBody>
      </p:sp>
      <p:sp>
        <p:nvSpPr>
          <p:cNvPr id="59397" name="Text Box 6"/>
          <p:cNvSpPr txBox="1">
            <a:spLocks noChangeArrowheads="1"/>
          </p:cNvSpPr>
          <p:nvPr/>
        </p:nvSpPr>
        <p:spPr bwMode="auto">
          <a:xfrm>
            <a:off x="7265988" y="5859464"/>
            <a:ext cx="3402012" cy="5492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Based on slide 16 of N. Halbwachs: Synchronous Programming of Reactive Systems, </a:t>
            </a:r>
            <a:r>
              <a:rPr lang="en-US" altLang="en-US" sz="1000" i="1"/>
              <a:t>ARTIST2 Summer School on Embedded Systems</a:t>
            </a:r>
            <a:r>
              <a:rPr lang="en-US" altLang="en-US" sz="1000"/>
              <a:t>, Florianopolis, 2008</a:t>
            </a:r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6816725" y="2484439"/>
            <a:ext cx="36449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At the abstract level, a single FSM reacts </a:t>
            </a:r>
            <a:r>
              <a:rPr lang="en-US" altLang="en-US" b="1" i="1">
                <a:solidFill>
                  <a:srgbClr val="FF3300"/>
                </a:solidFill>
              </a:rPr>
              <a:t>immediately</a:t>
            </a:r>
          </a:p>
        </p:txBody>
      </p:sp>
    </p:spTree>
    <p:extLst>
      <p:ext uri="{BB962C8B-B14F-4D97-AF65-F5344CB8AC3E}">
        <p14:creationId xmlns:p14="http://schemas.microsoft.com/office/powerpoint/2010/main" val="27899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Concrete Behavior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1" y="2798764"/>
            <a:ext cx="8366125" cy="82232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 smtClean="0"/>
              <a:t>The abstraction of synchronous languages is valid, </a:t>
            </a:r>
            <a:r>
              <a:rPr lang="en-US" altLang="en-US" b="1" dirty="0" smtClean="0">
                <a:solidFill>
                  <a:srgbClr val="FF0000"/>
                </a:solidFill>
              </a:rPr>
              <a:t>as long as </a:t>
            </a:r>
            <a:r>
              <a:rPr lang="en-US" altLang="en-US" dirty="0" smtClean="0"/>
              <a:t>real delays are always shorter than the clock period.</a:t>
            </a:r>
          </a:p>
        </p:txBody>
      </p:sp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7265988" y="5859464"/>
            <a:ext cx="3402012" cy="5492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Reference: slide 17 of N. Halbwachs: Synchronous Programming of Reactive Systems, </a:t>
            </a:r>
            <a:r>
              <a:rPr lang="en-US" altLang="en-US" sz="1000" i="1"/>
              <a:t>ARTIST2 Summer School on Embedded Systems</a:t>
            </a:r>
            <a:r>
              <a:rPr lang="en-US" altLang="en-US" sz="1000"/>
              <a:t>, Florianopolis, 2008</a:t>
            </a:r>
          </a:p>
        </p:txBody>
      </p:sp>
    </p:spTree>
    <p:extLst>
      <p:ext uri="{BB962C8B-B14F-4D97-AF65-F5344CB8AC3E}">
        <p14:creationId xmlns:p14="http://schemas.microsoft.com/office/powerpoint/2010/main" val="29627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74825" y="1898651"/>
            <a:ext cx="8547100" cy="3706813"/>
          </a:xfrm>
        </p:spPr>
        <p:txBody>
          <a:bodyPr/>
          <a:lstStyle/>
          <a:p>
            <a:pPr marL="631825" lvl="1" indent="-361950">
              <a:spcBef>
                <a:spcPct val="30000"/>
              </a:spcBef>
            </a:pPr>
            <a:r>
              <a:rPr lang="en-US" altLang="en-US" dirty="0" smtClean="0"/>
              <a:t>Require a broadcast mechanism for all parts of the model.</a:t>
            </a:r>
          </a:p>
          <a:p>
            <a:pPr marL="631825" lvl="1" indent="-361950">
              <a:spcBef>
                <a:spcPct val="30000"/>
              </a:spcBef>
            </a:pPr>
            <a:r>
              <a:rPr lang="en-US" altLang="en-US" dirty="0" smtClean="0"/>
              <a:t>Idealistic view of concurrency.</a:t>
            </a:r>
          </a:p>
          <a:p>
            <a:pPr marL="631825" lvl="1" indent="-361950">
              <a:spcBef>
                <a:spcPct val="30000"/>
              </a:spcBef>
            </a:pPr>
            <a:r>
              <a:rPr lang="en-US" altLang="en-US" dirty="0" smtClean="0"/>
              <a:t>Have the advantage of guaranteeing determinate behavior.</a:t>
            </a:r>
          </a:p>
        </p:txBody>
      </p:sp>
      <p:sp>
        <p:nvSpPr>
          <p:cNvPr id="61443" name="Rectangle 17"/>
          <p:cNvSpPr>
            <a:spLocks noChangeArrowheads="1"/>
          </p:cNvSpPr>
          <p:nvPr/>
        </p:nvSpPr>
        <p:spPr bwMode="auto">
          <a:xfrm>
            <a:off x="2133600" y="1143000"/>
            <a:ext cx="807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de-DE" altLang="en-US" sz="2800" b="1">
              <a:solidFill>
                <a:schemeClr val="accent2"/>
              </a:solidFill>
            </a:endParaRPr>
          </a:p>
        </p:txBody>
      </p:sp>
      <p:sp>
        <p:nvSpPr>
          <p:cNvPr id="61444" name="Rectangle 18"/>
          <p:cNvSpPr>
            <a:spLocks noGrp="1" noChangeArrowheads="1"/>
          </p:cNvSpPr>
          <p:nvPr>
            <p:ph type="title"/>
          </p:nvPr>
        </p:nvSpPr>
        <p:spPr>
          <a:xfrm>
            <a:off x="1919289" y="152400"/>
            <a:ext cx="8569325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Synchronous languages</a:t>
            </a:r>
          </a:p>
        </p:txBody>
      </p:sp>
    </p:spTree>
    <p:extLst>
      <p:ext uri="{BB962C8B-B14F-4D97-AF65-F5344CB8AC3E}">
        <p14:creationId xmlns:p14="http://schemas.microsoft.com/office/powerpoint/2010/main" val="36645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 and specification model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1" y="1449388"/>
            <a:ext cx="8366125" cy="466090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 smtClean="0"/>
              <a:t>For synchronous languages, the </a:t>
            </a:r>
            <a:r>
              <a:rPr lang="en-US" altLang="en-US" b="1" dirty="0" smtClean="0"/>
              <a:t>implementation</a:t>
            </a:r>
            <a:r>
              <a:rPr lang="en-US" altLang="en-US" dirty="0" smtClean="0"/>
              <a:t> model is that of finite state machines (FSMs).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dirty="0" smtClean="0"/>
              <a:t>The specification may use different notational styles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dirty="0" smtClean="0"/>
              <a:t>“Imperative”: </a:t>
            </a:r>
            <a:r>
              <a:rPr lang="en-US" altLang="en-US" dirty="0" err="1" smtClean="0"/>
              <a:t>Esterel</a:t>
            </a:r>
            <a:r>
              <a:rPr lang="en-US" altLang="en-US" dirty="0" smtClean="0"/>
              <a:t> (textual)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dirty="0" err="1" smtClean="0"/>
              <a:t>SyncCharts</a:t>
            </a:r>
            <a:r>
              <a:rPr lang="en-US" altLang="en-US" dirty="0" smtClean="0"/>
              <a:t>: graphical version of </a:t>
            </a:r>
            <a:r>
              <a:rPr lang="en-US" altLang="en-US" dirty="0" err="1" smtClean="0"/>
              <a:t>Esterel</a:t>
            </a:r>
            <a:endParaRPr lang="en-US" altLang="en-US" dirty="0" smtClean="0"/>
          </a:p>
          <a:p>
            <a:pPr lvl="1" eaLnBrk="1" hangingPunct="1">
              <a:spcBef>
                <a:spcPct val="25000"/>
              </a:spcBef>
            </a:pPr>
            <a:r>
              <a:rPr lang="en-US" altLang="en-US" dirty="0" smtClean="0"/>
              <a:t>“Data-flow”: </a:t>
            </a:r>
            <a:r>
              <a:rPr lang="en-US" altLang="en-US" dirty="0" err="1" smtClean="0"/>
              <a:t>Lustre</a:t>
            </a:r>
            <a:r>
              <a:rPr lang="en-US" altLang="en-US" dirty="0" smtClean="0"/>
              <a:t> (textual)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dirty="0" smtClean="0"/>
              <a:t>SCADE (graphical) is a mix containing elements from multiple styles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dirty="0" smtClean="0"/>
              <a:t>Nevertheless, specifications always include a close link to the generated FSMs</a:t>
            </a:r>
          </a:p>
        </p:txBody>
      </p:sp>
    </p:spTree>
    <p:extLst>
      <p:ext uri="{BB962C8B-B14F-4D97-AF65-F5344CB8AC3E}">
        <p14:creationId xmlns:p14="http://schemas.microsoft.com/office/powerpoint/2010/main" val="20169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1314450"/>
            <a:ext cx="8281988" cy="4838700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altLang="en-US" b="1" smtClean="0"/>
              <a:t>Early design phases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smtClean="0"/>
              <a:t>Text, Use cases, (M)SCs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smtClean="0"/>
              <a:t>Finate state machine-based models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smtClean="0"/>
              <a:t>Timed automata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smtClean="0"/>
              <a:t>StateCharts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smtClean="0"/>
              <a:t>AND-states, OR-states, Timer, Broadcast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smtClean="0"/>
              <a:t>Semantics: multi/single-phase models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smtClean="0"/>
              <a:t>Determinate, deterministic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b="1" smtClean="0"/>
              <a:t>Synchronous languages</a:t>
            </a:r>
            <a:endParaRPr lang="en-US" altLang="en-US" smtClean="0"/>
          </a:p>
          <a:p>
            <a:pPr lvl="2" eaLnBrk="1" hangingPunct="1">
              <a:spcBef>
                <a:spcPct val="20000"/>
              </a:spcBef>
            </a:pPr>
            <a:r>
              <a:rPr lang="en-US" altLang="en-US" smtClean="0"/>
              <a:t>Based on clocked finite state machine view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smtClean="0"/>
              <a:t>Based on 0-delay (real delays must be small)</a:t>
            </a:r>
          </a:p>
        </p:txBody>
      </p:sp>
    </p:spTree>
    <p:extLst>
      <p:ext uri="{BB962C8B-B14F-4D97-AF65-F5344CB8AC3E}">
        <p14:creationId xmlns:p14="http://schemas.microsoft.com/office/powerpoint/2010/main" val="26068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450" y="1868485"/>
            <a:ext cx="4528230" cy="4452257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 smtClean="0"/>
              <a:t>Answering Machine in UML</a:t>
            </a:r>
            <a:endParaRPr lang="en-US" altLang="en-US" dirty="0"/>
          </a:p>
          <a:p>
            <a:r>
              <a:rPr lang="en-US" altLang="en-US" dirty="0" smtClean="0"/>
              <a:t>Note time flow top to bottom</a:t>
            </a:r>
          </a:p>
          <a:p>
            <a:r>
              <a:rPr lang="en-US" altLang="en-US" dirty="0" smtClean="0"/>
              <a:t>Note “active” regions in individual component timelines</a:t>
            </a:r>
          </a:p>
          <a:p>
            <a:endParaRPr lang="en-US" altLang="en-US" dirty="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279" y="1258205"/>
            <a:ext cx="6462713" cy="506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469989" y="5300249"/>
            <a:ext cx="406400" cy="217715"/>
            <a:chOff x="5428343" y="5050970"/>
            <a:chExt cx="406400" cy="21771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5428343" y="5050970"/>
              <a:ext cx="261258" cy="21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704115" y="5050970"/>
              <a:ext cx="130628" cy="21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151052" y="5388179"/>
            <a:ext cx="406400" cy="217715"/>
            <a:chOff x="5428343" y="5050970"/>
            <a:chExt cx="406400" cy="21771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428343" y="5050970"/>
              <a:ext cx="261258" cy="21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704115" y="5050970"/>
              <a:ext cx="130628" cy="21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9392787" y="5360841"/>
            <a:ext cx="406400" cy="217715"/>
            <a:chOff x="5428343" y="5050970"/>
            <a:chExt cx="406400" cy="21771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428343" y="5050970"/>
              <a:ext cx="261258" cy="21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704115" y="5050970"/>
              <a:ext cx="130628" cy="21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227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446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(2</a:t>
            </a:r>
            <a:r>
              <a:rPr lang="en-US" altLang="en-US" dirty="0" smtClean="0"/>
              <a:t>) (slightly different notation)</a:t>
            </a:r>
            <a:endParaRPr lang="en-US" altLang="en-US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6" t="10869" r="14874" b="36650"/>
          <a:stretch>
            <a:fillRect/>
          </a:stretch>
        </p:blipFill>
        <p:spPr bwMode="auto">
          <a:xfrm>
            <a:off x="3000375" y="1196975"/>
            <a:ext cx="7488238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626351" y="6534151"/>
            <a:ext cx="2062163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www.ist-more.org, deliverable 2.1</a:t>
            </a:r>
          </a:p>
        </p:txBody>
      </p:sp>
    </p:spTree>
    <p:extLst>
      <p:ext uri="{BB962C8B-B14F-4D97-AF65-F5344CB8AC3E}">
        <p14:creationId xmlns:p14="http://schemas.microsoft.com/office/powerpoint/2010/main" val="25624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1651" y="188914"/>
            <a:ext cx="8716963" cy="877887"/>
          </a:xfrm>
        </p:spPr>
        <p:txBody>
          <a:bodyPr/>
          <a:lstStyle/>
          <a:p>
            <a:pPr eaLnBrk="1" hangingPunct="1"/>
            <a:r>
              <a:rPr lang="en-US" altLang="en-US" smtClean="0"/>
              <a:t>Application:  In-Car Navigation System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73201"/>
            <a:ext cx="8229600" cy="155257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mtClean="0"/>
              <a:t>Car radio with navigation system</a:t>
            </a:r>
          </a:p>
          <a:p>
            <a:pPr eaLnBrk="1" hangingPunct="1"/>
            <a:r>
              <a:rPr lang="en-US" altLang="en-US" smtClean="0"/>
              <a:t>User interface needs to be responsive</a:t>
            </a:r>
          </a:p>
          <a:p>
            <a:pPr eaLnBrk="1" hangingPunct="1"/>
            <a:r>
              <a:rPr lang="en-US" altLang="en-US" smtClean="0"/>
              <a:t>Traffic messages (TMC) must be processed in a timely way</a:t>
            </a:r>
          </a:p>
          <a:p>
            <a:pPr eaLnBrk="1" hangingPunct="1"/>
            <a:r>
              <a:rPr lang="en-US" altLang="en-US" smtClean="0"/>
              <a:t>Several applications may execute concurrently</a:t>
            </a:r>
          </a:p>
        </p:txBody>
      </p:sp>
      <p:pic>
        <p:nvPicPr>
          <p:cNvPr id="9220" name="Picture 4" descr="ct_ms4200_sil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3644900"/>
            <a:ext cx="67595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4437" name="Oval 5"/>
          <p:cNvSpPr>
            <a:spLocks noChangeArrowheads="1"/>
          </p:cNvSpPr>
          <p:nvPr/>
        </p:nvSpPr>
        <p:spPr bwMode="auto">
          <a:xfrm>
            <a:off x="3119439" y="3741739"/>
            <a:ext cx="1671637" cy="1728787"/>
          </a:xfrm>
          <a:prstGeom prst="ellips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de-DE" altLang="en-US" sz="1800">
              <a:solidFill>
                <a:srgbClr val="FF5050"/>
              </a:solidFill>
            </a:endParaRPr>
          </a:p>
        </p:txBody>
      </p:sp>
      <p:sp>
        <p:nvSpPr>
          <p:cNvPr id="274438" name="Oval 6"/>
          <p:cNvSpPr>
            <a:spLocks noChangeArrowheads="1"/>
          </p:cNvSpPr>
          <p:nvPr/>
        </p:nvSpPr>
        <p:spPr bwMode="auto">
          <a:xfrm>
            <a:off x="4791075" y="3608389"/>
            <a:ext cx="2552700" cy="973137"/>
          </a:xfrm>
          <a:prstGeom prst="ellips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4924425" y="3957639"/>
            <a:ext cx="2305050" cy="1296987"/>
          </a:xfrm>
          <a:prstGeom prst="rect">
            <a:avLst/>
          </a:prstGeom>
          <a:noFill/>
          <a:ln w="76200">
            <a:solidFill>
              <a:srgbClr val="FF5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8904289" y="6092825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>
                <a:ea typeface="Dotum" panose="020B0600000101010101" pitchFamily="34" charset="-127"/>
              </a:rPr>
              <a:t>© Thiele, ETHZ</a:t>
            </a:r>
          </a:p>
        </p:txBody>
      </p:sp>
    </p:spTree>
    <p:extLst>
      <p:ext uri="{BB962C8B-B14F-4D97-AF65-F5344CB8AC3E}">
        <p14:creationId xmlns:p14="http://schemas.microsoft.com/office/powerpoint/2010/main" val="99896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 animBg="1"/>
      <p:bldP spid="274437" grpId="1" animBg="1"/>
      <p:bldP spid="274438" grpId="0" animBg="1"/>
      <p:bldP spid="274438" grpId="1" animBg="1"/>
      <p:bldP spid="274439" grpId="0" animBg="1"/>
      <p:bldP spid="27443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216276" y="2420939"/>
            <a:ext cx="5256213" cy="2879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83423" y="34132"/>
            <a:ext cx="11727543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dirty="0" smtClean="0"/>
              <a:t>System Overview (Components, Entity-Relationship Diagram)</a:t>
            </a:r>
            <a:br>
              <a:rPr lang="en-US" altLang="en-US" sz="3200" dirty="0" smtClean="0"/>
            </a:br>
            <a:r>
              <a:rPr lang="en-US" altLang="en-US" sz="3200" dirty="0" smtClean="0"/>
              <a:t>Note which components are </a:t>
            </a:r>
            <a:r>
              <a:rPr lang="en-US" altLang="en-US" sz="3200" b="1" i="1" dirty="0" smtClean="0">
                <a:solidFill>
                  <a:srgbClr val="FF0000"/>
                </a:solidFill>
              </a:rPr>
              <a:t>inside </a:t>
            </a:r>
            <a:r>
              <a:rPr lang="en-US" altLang="en-US" sz="3200" dirty="0" smtClean="0"/>
              <a:t>system, which are </a:t>
            </a:r>
            <a:r>
              <a:rPr lang="en-US" altLang="en-US" sz="3200" b="1" i="1" dirty="0" smtClean="0">
                <a:solidFill>
                  <a:srgbClr val="FF0000"/>
                </a:solidFill>
              </a:rPr>
              <a:t>outside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3562351" y="4421189"/>
            <a:ext cx="1597025" cy="663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ETH Light" pitchFamily="2" charset="0"/>
              </a:rPr>
              <a:t>NAV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6586539" y="4421189"/>
            <a:ext cx="1597025" cy="66357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dirty="0" smtClean="0">
                <a:latin typeface="ETH Light" pitchFamily="2" charset="0"/>
              </a:rPr>
              <a:t>RADIO</a:t>
            </a:r>
            <a:endParaRPr lang="en-US" altLang="en-US" sz="1800" b="1" dirty="0">
              <a:latin typeface="ETH Light" pitchFamily="2" charset="0"/>
            </a:endParaRP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5086350" y="2636838"/>
            <a:ext cx="1593850" cy="666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dirty="0" smtClean="0">
                <a:latin typeface="ETH Light" pitchFamily="2" charset="0"/>
              </a:rPr>
              <a:t>MMI</a:t>
            </a:r>
          </a:p>
          <a:p>
            <a:pPr algn="ctr" eaLnBrk="1" hangingPunct="1"/>
            <a:r>
              <a:rPr lang="en-US" altLang="en-US" sz="1800" b="1" dirty="0" smtClean="0">
                <a:latin typeface="ETH Light" pitchFamily="2" charset="0"/>
              </a:rPr>
              <a:t>(</a:t>
            </a:r>
            <a:r>
              <a:rPr lang="en-US" altLang="en-US" sz="1800" b="1" dirty="0" err="1" smtClean="0">
                <a:latin typeface="ETH Light" pitchFamily="2" charset="0"/>
              </a:rPr>
              <a:t>MultiMedia</a:t>
            </a:r>
            <a:r>
              <a:rPr lang="en-US" altLang="en-US" sz="1800" b="1" dirty="0" smtClean="0">
                <a:latin typeface="ETH Light" pitchFamily="2" charset="0"/>
              </a:rPr>
              <a:t> Interface)</a:t>
            </a:r>
            <a:endParaRPr lang="en-US" altLang="en-US" sz="1800" b="1" dirty="0">
              <a:latin typeface="ETH Light" pitchFamily="2" charset="0"/>
            </a:endParaRP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4038600" y="5559425"/>
            <a:ext cx="660400" cy="533400"/>
          </a:xfrm>
          <a:prstGeom prst="flowChartMagneticDisk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ETH Light" pitchFamily="2" charset="0"/>
              </a:rPr>
              <a:t>DB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8904288" y="414972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8759826" y="4149725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>
            <a:off x="8904288" y="4149725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761413" y="4799014"/>
            <a:ext cx="144462" cy="287337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 rot="5400000">
            <a:off x="8689182" y="4869657"/>
            <a:ext cx="576262" cy="142875"/>
          </a:xfrm>
          <a:custGeom>
            <a:avLst/>
            <a:gdLst>
              <a:gd name="T0" fmla="*/ 13452223 w 21600"/>
              <a:gd name="T1" fmla="*/ 472533 h 21600"/>
              <a:gd name="T2" fmla="*/ 7686988 w 21600"/>
              <a:gd name="T3" fmla="*/ 945059 h 21600"/>
              <a:gd name="T4" fmla="*/ 1921754 w 21600"/>
              <a:gd name="T5" fmla="*/ 472533 h 21600"/>
              <a:gd name="T6" fmla="*/ 7686988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H="1">
            <a:off x="8040688" y="4581525"/>
            <a:ext cx="863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H="1">
            <a:off x="8040689" y="4941889"/>
            <a:ext cx="719137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55" name="Picture 15" descr="ct_ms4200_silv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4101" y="1509239"/>
            <a:ext cx="288607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6307139" y="2209801"/>
            <a:ext cx="7937" cy="4984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5422900" y="2205039"/>
            <a:ext cx="0" cy="50323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258" name="AutoShape 18"/>
          <p:cNvCxnSpPr>
            <a:cxnSpLocks noChangeShapeType="1"/>
            <a:stCxn id="10247" idx="1"/>
            <a:endCxn id="10244" idx="4"/>
          </p:cNvCxnSpPr>
          <p:nvPr/>
        </p:nvCxnSpPr>
        <p:spPr bwMode="auto">
          <a:xfrm flipH="1" flipV="1">
            <a:off x="4597401" y="5084764"/>
            <a:ext cx="9525" cy="46513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4943475" y="3614739"/>
            <a:ext cx="1873250" cy="7826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ETH Light" pitchFamily="2" charset="0"/>
              </a:rPr>
              <a:t>Communication</a:t>
            </a:r>
          </a:p>
        </p:txBody>
      </p:sp>
      <p:cxnSp>
        <p:nvCxnSpPr>
          <p:cNvPr id="10260" name="AutoShape 20"/>
          <p:cNvCxnSpPr>
            <a:cxnSpLocks noChangeShapeType="1"/>
          </p:cNvCxnSpPr>
          <p:nvPr/>
        </p:nvCxnSpPr>
        <p:spPr bwMode="auto">
          <a:xfrm flipH="1">
            <a:off x="5880101" y="3284538"/>
            <a:ext cx="31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1" name="AutoShape 21"/>
          <p:cNvCxnSpPr>
            <a:cxnSpLocks noChangeShapeType="1"/>
          </p:cNvCxnSpPr>
          <p:nvPr/>
        </p:nvCxnSpPr>
        <p:spPr bwMode="auto">
          <a:xfrm>
            <a:off x="6600826" y="4292600"/>
            <a:ext cx="30162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2" name="AutoShape 22"/>
          <p:cNvCxnSpPr>
            <a:cxnSpLocks noChangeShapeType="1"/>
          </p:cNvCxnSpPr>
          <p:nvPr/>
        </p:nvCxnSpPr>
        <p:spPr bwMode="auto">
          <a:xfrm flipV="1">
            <a:off x="4800600" y="4221163"/>
            <a:ext cx="317500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8040689" y="652145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>
                <a:ea typeface="Dotum" panose="020B0600000101010101" pitchFamily="34" charset="-127"/>
              </a:rPr>
              <a:t>© Thiele, ETHZ</a:t>
            </a:r>
          </a:p>
        </p:txBody>
      </p:sp>
    </p:spTree>
    <p:extLst>
      <p:ext uri="{BB962C8B-B14F-4D97-AF65-F5344CB8AC3E}">
        <p14:creationId xmlns:p14="http://schemas.microsoft.com/office/powerpoint/2010/main" val="35850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216276" y="2420939"/>
            <a:ext cx="5256213" cy="2879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3562351" y="4421189"/>
            <a:ext cx="1597025" cy="663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ETH Light" pitchFamily="2" charset="0"/>
              </a:rPr>
              <a:t>NAV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6586539" y="4421189"/>
            <a:ext cx="1597025" cy="66357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ETH Light" pitchFamily="2" charset="0"/>
              </a:rPr>
              <a:t>RAD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5086350" y="2636838"/>
            <a:ext cx="1593850" cy="666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ETH Light" pitchFamily="2" charset="0"/>
              </a:rPr>
              <a:t>MMI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4038600" y="5559425"/>
            <a:ext cx="660400" cy="533400"/>
          </a:xfrm>
          <a:prstGeom prst="flowChartMagneticDisk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ETH Light" pitchFamily="2" charset="0"/>
              </a:rPr>
              <a:t>DB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8904288" y="414972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8759826" y="4149725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8904288" y="4149725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8761413" y="4799014"/>
            <a:ext cx="144462" cy="287337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 rot="5400000">
            <a:off x="8689182" y="4869657"/>
            <a:ext cx="576262" cy="142875"/>
          </a:xfrm>
          <a:custGeom>
            <a:avLst/>
            <a:gdLst>
              <a:gd name="T0" fmla="*/ 13452223 w 21600"/>
              <a:gd name="T1" fmla="*/ 472533 h 21600"/>
              <a:gd name="T2" fmla="*/ 7686988 w 21600"/>
              <a:gd name="T3" fmla="*/ 945059 h 21600"/>
              <a:gd name="T4" fmla="*/ 1921754 w 21600"/>
              <a:gd name="T5" fmla="*/ 472533 h 21600"/>
              <a:gd name="T6" fmla="*/ 7686988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H="1">
            <a:off x="8040688" y="4581525"/>
            <a:ext cx="863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>
            <a:off x="8040689" y="4941889"/>
            <a:ext cx="719137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78" name="Picture 14" descr="ct_ms4200_silv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2039" y="1268414"/>
            <a:ext cx="2886075" cy="719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6307139" y="2209801"/>
            <a:ext cx="7937" cy="4984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5422900" y="2205039"/>
            <a:ext cx="0" cy="50323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281" name="AutoShape 17"/>
          <p:cNvCxnSpPr>
            <a:cxnSpLocks noChangeShapeType="1"/>
            <a:stCxn id="11270" idx="1"/>
            <a:endCxn id="11267" idx="4"/>
          </p:cNvCxnSpPr>
          <p:nvPr/>
        </p:nvCxnSpPr>
        <p:spPr bwMode="auto">
          <a:xfrm flipH="1" flipV="1">
            <a:off x="4597401" y="5084764"/>
            <a:ext cx="9525" cy="46513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4943475" y="3614739"/>
            <a:ext cx="1873250" cy="7826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ETH Light" pitchFamily="2" charset="0"/>
              </a:rPr>
              <a:t>Communication</a:t>
            </a:r>
          </a:p>
        </p:txBody>
      </p:sp>
      <p:cxnSp>
        <p:nvCxnSpPr>
          <p:cNvPr id="11283" name="AutoShape 19"/>
          <p:cNvCxnSpPr>
            <a:cxnSpLocks noChangeShapeType="1"/>
            <a:endCxn id="11282" idx="0"/>
          </p:cNvCxnSpPr>
          <p:nvPr/>
        </p:nvCxnSpPr>
        <p:spPr bwMode="auto">
          <a:xfrm flipH="1">
            <a:off x="6243639" y="3309938"/>
            <a:ext cx="31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4" name="AutoShape 20"/>
          <p:cNvCxnSpPr>
            <a:cxnSpLocks noChangeShapeType="1"/>
          </p:cNvCxnSpPr>
          <p:nvPr/>
        </p:nvCxnSpPr>
        <p:spPr bwMode="auto">
          <a:xfrm>
            <a:off x="6456364" y="4365626"/>
            <a:ext cx="257175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5" name="AutoShape 21"/>
          <p:cNvCxnSpPr>
            <a:cxnSpLocks noChangeShapeType="1"/>
          </p:cNvCxnSpPr>
          <p:nvPr/>
        </p:nvCxnSpPr>
        <p:spPr bwMode="auto">
          <a:xfrm flipV="1">
            <a:off x="4800600" y="4221163"/>
            <a:ext cx="317500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Freeform 22"/>
          <p:cNvSpPr>
            <a:spLocks/>
          </p:cNvSpPr>
          <p:nvPr/>
        </p:nvSpPr>
        <p:spPr bwMode="auto">
          <a:xfrm>
            <a:off x="5375276" y="2241551"/>
            <a:ext cx="2557463" cy="2771775"/>
          </a:xfrm>
          <a:custGeom>
            <a:avLst/>
            <a:gdLst>
              <a:gd name="T0" fmla="*/ 0 w 1611"/>
              <a:gd name="T1" fmla="*/ 0 h 1837"/>
              <a:gd name="T2" fmla="*/ 115927210 w 1611"/>
              <a:gd name="T3" fmla="*/ 1238502099 h 1837"/>
              <a:gd name="T4" fmla="*/ 572076374 w 1611"/>
              <a:gd name="T5" fmla="*/ 2147483647 h 1837"/>
              <a:gd name="T6" fmla="*/ 1486892478 w 1611"/>
              <a:gd name="T7" fmla="*/ 2147483647 h 1837"/>
              <a:gd name="T8" fmla="*/ 2147483647 w 1611"/>
              <a:gd name="T9" fmla="*/ 2147483647 h 1837"/>
              <a:gd name="T10" fmla="*/ 2147483647 w 1611"/>
              <a:gd name="T11" fmla="*/ 2147483647 h 1837"/>
              <a:gd name="T12" fmla="*/ 2147483647 w 1611"/>
              <a:gd name="T13" fmla="*/ 2147483647 h 1837"/>
              <a:gd name="T14" fmla="*/ 2147483647 w 1611"/>
              <a:gd name="T15" fmla="*/ 2147483647 h 1837"/>
              <a:gd name="T16" fmla="*/ 2147483647 w 1611"/>
              <a:gd name="T17" fmla="*/ 2147483647 h 1837"/>
              <a:gd name="T18" fmla="*/ 1945561005 w 1611"/>
              <a:gd name="T19" fmla="*/ 2147483647 h 1837"/>
              <a:gd name="T20" fmla="*/ 1257559008 w 1611"/>
              <a:gd name="T21" fmla="*/ 2147483647 h 1837"/>
              <a:gd name="T22" fmla="*/ 1030744902 w 1611"/>
              <a:gd name="T23" fmla="*/ 1445677569 h 1837"/>
              <a:gd name="T24" fmla="*/ 1373486219 w 1611"/>
              <a:gd name="T25" fmla="*/ 824149650 h 1837"/>
              <a:gd name="T26" fmla="*/ 1486892478 w 1611"/>
              <a:gd name="T27" fmla="*/ 0 h 183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11" h="1837">
                <a:moveTo>
                  <a:pt x="0" y="0"/>
                </a:moveTo>
                <a:cubicBezTo>
                  <a:pt x="4" y="181"/>
                  <a:pt x="8" y="363"/>
                  <a:pt x="46" y="544"/>
                </a:cubicBezTo>
                <a:cubicBezTo>
                  <a:pt x="84" y="725"/>
                  <a:pt x="136" y="914"/>
                  <a:pt x="227" y="1088"/>
                </a:cubicBezTo>
                <a:cubicBezTo>
                  <a:pt x="318" y="1262"/>
                  <a:pt x="431" y="1466"/>
                  <a:pt x="590" y="1587"/>
                </a:cubicBezTo>
                <a:cubicBezTo>
                  <a:pt x="749" y="1708"/>
                  <a:pt x="1021" y="1791"/>
                  <a:pt x="1180" y="1814"/>
                </a:cubicBezTo>
                <a:cubicBezTo>
                  <a:pt x="1339" y="1837"/>
                  <a:pt x="1475" y="1761"/>
                  <a:pt x="1543" y="1723"/>
                </a:cubicBezTo>
                <a:cubicBezTo>
                  <a:pt x="1611" y="1685"/>
                  <a:pt x="1611" y="1617"/>
                  <a:pt x="1588" y="1587"/>
                </a:cubicBezTo>
                <a:cubicBezTo>
                  <a:pt x="1565" y="1557"/>
                  <a:pt x="1483" y="1550"/>
                  <a:pt x="1407" y="1542"/>
                </a:cubicBezTo>
                <a:cubicBezTo>
                  <a:pt x="1331" y="1534"/>
                  <a:pt x="1240" y="1580"/>
                  <a:pt x="1134" y="1542"/>
                </a:cubicBezTo>
                <a:cubicBezTo>
                  <a:pt x="1028" y="1504"/>
                  <a:pt x="878" y="1413"/>
                  <a:pt x="772" y="1315"/>
                </a:cubicBezTo>
                <a:cubicBezTo>
                  <a:pt x="666" y="1217"/>
                  <a:pt x="559" y="1065"/>
                  <a:pt x="499" y="952"/>
                </a:cubicBezTo>
                <a:cubicBezTo>
                  <a:pt x="439" y="839"/>
                  <a:pt x="401" y="733"/>
                  <a:pt x="409" y="635"/>
                </a:cubicBezTo>
                <a:cubicBezTo>
                  <a:pt x="417" y="537"/>
                  <a:pt x="515" y="468"/>
                  <a:pt x="545" y="362"/>
                </a:cubicBezTo>
                <a:cubicBezTo>
                  <a:pt x="575" y="256"/>
                  <a:pt x="582" y="128"/>
                  <a:pt x="590" y="0"/>
                </a:cubicBezTo>
              </a:path>
            </a:pathLst>
          </a:custGeom>
          <a:noFill/>
          <a:ln w="19050" cap="flat" cmpd="sng">
            <a:solidFill>
              <a:srgbClr val="003399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Freeform 23"/>
          <p:cNvSpPr>
            <a:spLocks/>
          </p:cNvSpPr>
          <p:nvPr/>
        </p:nvSpPr>
        <p:spPr bwMode="auto">
          <a:xfrm>
            <a:off x="7319963" y="4911725"/>
            <a:ext cx="1439862" cy="82550"/>
          </a:xfrm>
          <a:custGeom>
            <a:avLst/>
            <a:gdLst>
              <a:gd name="T0" fmla="*/ 0 w 907"/>
              <a:gd name="T1" fmla="*/ 113407825 h 52"/>
              <a:gd name="T2" fmla="*/ 1257556738 w 907"/>
              <a:gd name="T3" fmla="*/ 113407825 h 52"/>
              <a:gd name="T4" fmla="*/ 2147483647 w 907"/>
              <a:gd name="T5" fmla="*/ 0 h 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7" h="52">
                <a:moveTo>
                  <a:pt x="0" y="45"/>
                </a:moveTo>
                <a:cubicBezTo>
                  <a:pt x="174" y="48"/>
                  <a:pt x="348" y="52"/>
                  <a:pt x="499" y="45"/>
                </a:cubicBezTo>
                <a:cubicBezTo>
                  <a:pt x="650" y="38"/>
                  <a:pt x="778" y="19"/>
                  <a:pt x="907" y="0"/>
                </a:cubicBezTo>
              </a:path>
            </a:pathLst>
          </a:custGeom>
          <a:noFill/>
          <a:ln w="19050" cap="flat" cmpd="sng">
            <a:solidFill>
              <a:srgbClr val="003399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title"/>
          </p:nvPr>
        </p:nvSpPr>
        <p:spPr>
          <a:xfrm>
            <a:off x="1771651" y="188914"/>
            <a:ext cx="8543925" cy="877887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Use case 1: Change Audio Volume</a:t>
            </a:r>
          </a:p>
        </p:txBody>
      </p:sp>
      <p:sp>
        <p:nvSpPr>
          <p:cNvPr id="278553" name="Line 25"/>
          <p:cNvSpPr>
            <a:spLocks noChangeShapeType="1"/>
          </p:cNvSpPr>
          <p:nvPr/>
        </p:nvSpPr>
        <p:spPr bwMode="auto">
          <a:xfrm>
            <a:off x="6383338" y="2347913"/>
            <a:ext cx="2305050" cy="2520950"/>
          </a:xfrm>
          <a:prstGeom prst="line">
            <a:avLst/>
          </a:prstGeom>
          <a:noFill/>
          <a:ln w="19050">
            <a:solidFill>
              <a:srgbClr val="FF505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54" name="Line 26"/>
          <p:cNvSpPr>
            <a:spLocks noChangeShapeType="1"/>
          </p:cNvSpPr>
          <p:nvPr/>
        </p:nvSpPr>
        <p:spPr bwMode="auto">
          <a:xfrm>
            <a:off x="5448301" y="2520950"/>
            <a:ext cx="792163" cy="0"/>
          </a:xfrm>
          <a:prstGeom prst="line">
            <a:avLst/>
          </a:prstGeom>
          <a:noFill/>
          <a:ln w="19050">
            <a:solidFill>
              <a:srgbClr val="FF505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55" name="Text Box 27"/>
          <p:cNvSpPr txBox="1">
            <a:spLocks noChangeArrowheads="1"/>
          </p:cNvSpPr>
          <p:nvPr/>
        </p:nvSpPr>
        <p:spPr bwMode="auto">
          <a:xfrm>
            <a:off x="4119564" y="2317750"/>
            <a:ext cx="8595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5050"/>
                </a:solidFill>
                <a:latin typeface="ETH Light" pitchFamily="2" charset="0"/>
              </a:rPr>
              <a:t>&lt; 200 ms</a:t>
            </a:r>
          </a:p>
        </p:txBody>
      </p:sp>
      <p:sp>
        <p:nvSpPr>
          <p:cNvPr id="278556" name="Text Box 28"/>
          <p:cNvSpPr txBox="1">
            <a:spLocks noChangeArrowheads="1"/>
          </p:cNvSpPr>
          <p:nvPr/>
        </p:nvSpPr>
        <p:spPr bwMode="auto">
          <a:xfrm rot="2904268">
            <a:off x="7348603" y="3346421"/>
            <a:ext cx="7745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5050"/>
                </a:solidFill>
                <a:latin typeface="ETH Light" pitchFamily="2" charset="0"/>
              </a:rPr>
              <a:t>&lt; 50 ms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8183564" y="6488113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>
                <a:ea typeface="Dotum" panose="020B0600000101010101" pitchFamily="34" charset="-127"/>
              </a:rPr>
              <a:t>© Thiele, ETHZ</a:t>
            </a:r>
          </a:p>
        </p:txBody>
      </p:sp>
    </p:spTree>
    <p:extLst>
      <p:ext uri="{BB962C8B-B14F-4D97-AF65-F5344CB8AC3E}">
        <p14:creationId xmlns:p14="http://schemas.microsoft.com/office/powerpoint/2010/main" val="264908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53" grpId="0" animBg="1"/>
      <p:bldP spid="278554" grpId="0" animBg="1"/>
      <p:bldP spid="278555" grpId="0"/>
      <p:bldP spid="2785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cenarioVolum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35413" y="1196975"/>
            <a:ext cx="6488112" cy="5214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37411" y="65089"/>
            <a:ext cx="8474075" cy="8778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/>
              <a:t>Use case 1: Change Audio Volume</a:t>
            </a:r>
            <a:br>
              <a:rPr lang="en-US" altLang="en-US" sz="2800" dirty="0" smtClean="0"/>
            </a:br>
            <a:r>
              <a:rPr lang="en-US" altLang="en-US" sz="2800" dirty="0" smtClean="0"/>
              <a:t>Note </a:t>
            </a:r>
            <a:r>
              <a:rPr lang="en-US" altLang="en-US" sz="2800" b="1" i="1" dirty="0" smtClean="0">
                <a:solidFill>
                  <a:srgbClr val="FF0000"/>
                </a:solidFill>
              </a:rPr>
              <a:t>annotations</a:t>
            </a:r>
            <a:r>
              <a:rPr lang="en-US" altLang="en-US" sz="2800" dirty="0" smtClean="0"/>
              <a:t> showing time constraints and timing estimates</a:t>
            </a:r>
          </a:p>
        </p:txBody>
      </p:sp>
      <p:pic>
        <p:nvPicPr>
          <p:cNvPr id="280580" name="Picture 4" descr="ScenarioVolume_Ev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6" y="2665413"/>
            <a:ext cx="88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581" name="Picture 5" descr="ScenarioVolume_Ti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1" y="3259138"/>
            <a:ext cx="239713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582" name="Picture 6" descr="ScenarioVolume_Com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14" y="3436939"/>
            <a:ext cx="8032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583" name="Picture 7" descr="ScenarioVolume_Co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3" y="5307014"/>
            <a:ext cx="19431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8040689" y="652145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>
                <a:ea typeface="Dotum" panose="020B0600000101010101" pitchFamily="34" charset="-127"/>
              </a:rPr>
              <a:t>© Thiele, ETHZ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755775" y="1147764"/>
            <a:ext cx="232756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ea typeface="Dotum" panose="020B0600000101010101" pitchFamily="34" charset="-127"/>
              </a:rPr>
              <a:t>Communication</a:t>
            </a:r>
          </a:p>
          <a:p>
            <a:r>
              <a:rPr lang="en-US" altLang="en-US">
                <a:ea typeface="Dotum" panose="020B0600000101010101" pitchFamily="34" charset="-127"/>
              </a:rPr>
              <a:t>Resource</a:t>
            </a:r>
          </a:p>
          <a:p>
            <a:r>
              <a:rPr lang="en-US" altLang="en-US">
                <a:ea typeface="Dotum" panose="020B0600000101010101" pitchFamily="34" charset="-127"/>
              </a:rPr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3355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8058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28058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280583"/>
                                        </p:tgtEl>
                                      </p:cBhvr>
                                      <p:by x="280000" y="2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28058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1552</Words>
  <Application>Microsoft Office PowerPoint</Application>
  <PresentationFormat>Widescreen</PresentationFormat>
  <Paragraphs>278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Dotum</vt:lpstr>
      <vt:lpstr>Arial</vt:lpstr>
      <vt:lpstr>Calibri</vt:lpstr>
      <vt:lpstr>Calibri Light</vt:lpstr>
      <vt:lpstr>ETH Light</vt:lpstr>
      <vt:lpstr>Symbol</vt:lpstr>
      <vt:lpstr>Times-Italic</vt:lpstr>
      <vt:lpstr>Times-Roman</vt:lpstr>
      <vt:lpstr>Wingdings</vt:lpstr>
      <vt:lpstr>Office Theme</vt:lpstr>
      <vt:lpstr>Lecture 12: System Models (continued)</vt:lpstr>
      <vt:lpstr>Use cases</vt:lpstr>
      <vt:lpstr>[Message] Sequence charts (Sequence diagrams) [MSCs]</vt:lpstr>
      <vt:lpstr>Example</vt:lpstr>
      <vt:lpstr>Example (2) (slightly different notation)</vt:lpstr>
      <vt:lpstr>Application:  In-Car Navigation System</vt:lpstr>
      <vt:lpstr>System Overview (Components, Entity-Relationship Diagram) Note which components are inside system, which are outside</vt:lpstr>
      <vt:lpstr>Use case 1: Change Audio Volume</vt:lpstr>
      <vt:lpstr>Use case 1: Change Audio Volume Note annotations showing time constraints and timing estimates</vt:lpstr>
      <vt:lpstr>Use case 2: Lookup Destination Address</vt:lpstr>
      <vt:lpstr>Use case 2: Lookup Destination Address</vt:lpstr>
      <vt:lpstr>Use case 3: Receive Traffic Management Center (TMC)  Messages</vt:lpstr>
      <vt:lpstr>Use case 3: Receive TMC Messages</vt:lpstr>
      <vt:lpstr>Life Sequence Charts* (LSCs)</vt:lpstr>
      <vt:lpstr>Extensions for LSCs (1)</vt:lpstr>
      <vt:lpstr>Extensions (2)</vt:lpstr>
      <vt:lpstr>(Message) Sequence Charts</vt:lpstr>
      <vt:lpstr>StateCharts: recap of classical automata</vt:lpstr>
      <vt:lpstr>Timed automata</vt:lpstr>
      <vt:lpstr>Example: Answering machine</vt:lpstr>
      <vt:lpstr>StateCharts</vt:lpstr>
      <vt:lpstr>Introducing hierarchy</vt:lpstr>
      <vt:lpstr>Broadcast mechanism</vt:lpstr>
      <vt:lpstr>Lifetime of events</vt:lpstr>
      <vt:lpstr>Conflicts</vt:lpstr>
      <vt:lpstr>Determinate vs. deterministic</vt:lpstr>
      <vt:lpstr> Are StateCharts determinate (deterministic) or not?</vt:lpstr>
      <vt:lpstr>Evaluation of StateCharts</vt:lpstr>
      <vt:lpstr>Synchronous vs. asynchronous languages (1) </vt:lpstr>
      <vt:lpstr>Synchronous vs. asynchronous languages (2)</vt:lpstr>
      <vt:lpstr>Abstraction of delays</vt:lpstr>
      <vt:lpstr>Compositionality</vt:lpstr>
      <vt:lpstr>Concrete Behavior</vt:lpstr>
      <vt:lpstr>Synchronous languages</vt:lpstr>
      <vt:lpstr>Implementation and specification model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C Purdy</dc:creator>
  <cp:lastModifiedBy>Carla C Purdy</cp:lastModifiedBy>
  <cp:revision>12</cp:revision>
  <dcterms:created xsi:type="dcterms:W3CDTF">2015-09-18T20:49:18Z</dcterms:created>
  <dcterms:modified xsi:type="dcterms:W3CDTF">2017-09-15T22:20:46Z</dcterms:modified>
</cp:coreProperties>
</file>