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6/4/2020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9B46-B431-4ED3-ABC5-F1F4347566E4}"/>
              </a:ext>
            </a:extLst>
          </p:cNvPr>
          <p:cNvSpPr>
            <a:spLocks noGrp="1"/>
          </p:cNvSpPr>
          <p:nvPr>
            <p:ph type="ctrTitle"/>
          </p:nvPr>
        </p:nvSpPr>
        <p:spPr>
          <a:xfrm>
            <a:off x="2738418" y="2294720"/>
            <a:ext cx="5518066" cy="2268559"/>
          </a:xfrm>
        </p:spPr>
        <p:txBody>
          <a:bodyPr>
            <a:normAutofit/>
          </a:bodyPr>
          <a:lstStyle/>
          <a:p>
            <a:r>
              <a:rPr lang="en-US" sz="4000" dirty="0"/>
              <a:t>Analysis of Profitable Arcade Locations within Philadelphia</a:t>
            </a:r>
          </a:p>
        </p:txBody>
      </p:sp>
    </p:spTree>
    <p:extLst>
      <p:ext uri="{BB962C8B-B14F-4D97-AF65-F5344CB8AC3E}">
        <p14:creationId xmlns:p14="http://schemas.microsoft.com/office/powerpoint/2010/main" val="406879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839CC-6D03-4770-8DF7-003F1DEFF847}"/>
              </a:ext>
            </a:extLst>
          </p:cNvPr>
          <p:cNvSpPr>
            <a:spLocks noGrp="1"/>
          </p:cNvSpPr>
          <p:nvPr>
            <p:ph type="title"/>
          </p:nvPr>
        </p:nvSpPr>
        <p:spPr/>
        <p:txBody>
          <a:bodyPr>
            <a:normAutofit/>
          </a:bodyPr>
          <a:lstStyle/>
          <a:p>
            <a:r>
              <a:rPr lang="en-US" dirty="0"/>
              <a:t>Arcades and gaming venues in Philadelphia are an untapped market </a:t>
            </a:r>
          </a:p>
        </p:txBody>
      </p:sp>
      <p:sp>
        <p:nvSpPr>
          <p:cNvPr id="3" name="Content Placeholder 2">
            <a:extLst>
              <a:ext uri="{FF2B5EF4-FFF2-40B4-BE49-F238E27FC236}">
                <a16:creationId xmlns:a16="http://schemas.microsoft.com/office/drawing/2014/main" id="{F6F9CB82-0B70-49DB-A95C-60B34A90C580}"/>
              </a:ext>
            </a:extLst>
          </p:cNvPr>
          <p:cNvSpPr>
            <a:spLocks noGrp="1"/>
          </p:cNvSpPr>
          <p:nvPr>
            <p:ph idx="1"/>
          </p:nvPr>
        </p:nvSpPr>
        <p:spPr/>
        <p:txBody>
          <a:bodyPr/>
          <a:lstStyle/>
          <a:p>
            <a:r>
              <a:rPr lang="en-US" dirty="0"/>
              <a:t>Gaming and e-sports are on the rise, but arcades and gaming related venues are few and far between in Philadelphia</a:t>
            </a:r>
          </a:p>
          <a:p>
            <a:r>
              <a:rPr lang="en-US" dirty="0"/>
              <a:t>By looking at the distribution of arcades around Philadelphia, we can find where opening a new arcade would be getting competition, and where it would most likely be appreciated</a:t>
            </a:r>
          </a:p>
          <a:p>
            <a:r>
              <a:rPr lang="en-US" dirty="0"/>
              <a:t>This research would greatly help anyone looking to build arcades or other similar gaming related businesses within Philadelphia and would provide them important information to keep in mind all throughout the decision-making process</a:t>
            </a:r>
          </a:p>
        </p:txBody>
      </p:sp>
    </p:spTree>
    <p:extLst>
      <p:ext uri="{BB962C8B-B14F-4D97-AF65-F5344CB8AC3E}">
        <p14:creationId xmlns:p14="http://schemas.microsoft.com/office/powerpoint/2010/main" val="33584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4D82-F3BC-435F-98A8-4974412388F2}"/>
              </a:ext>
            </a:extLst>
          </p:cNvPr>
          <p:cNvSpPr>
            <a:spLocks noGrp="1"/>
          </p:cNvSpPr>
          <p:nvPr>
            <p:ph type="title"/>
          </p:nvPr>
        </p:nvSpPr>
        <p:spPr/>
        <p:txBody>
          <a:bodyPr/>
          <a:lstStyle/>
          <a:p>
            <a:r>
              <a:rPr lang="en-US" dirty="0"/>
              <a:t>Data acquisition and cleaning </a:t>
            </a:r>
          </a:p>
        </p:txBody>
      </p:sp>
      <p:sp>
        <p:nvSpPr>
          <p:cNvPr id="3" name="Content Placeholder 2">
            <a:extLst>
              <a:ext uri="{FF2B5EF4-FFF2-40B4-BE49-F238E27FC236}">
                <a16:creationId xmlns:a16="http://schemas.microsoft.com/office/drawing/2014/main" id="{9CB5E42E-80A9-4537-B521-9EA48FE55BB3}"/>
              </a:ext>
            </a:extLst>
          </p:cNvPr>
          <p:cNvSpPr>
            <a:spLocks noGrp="1"/>
          </p:cNvSpPr>
          <p:nvPr>
            <p:ph idx="1"/>
          </p:nvPr>
        </p:nvSpPr>
        <p:spPr/>
        <p:txBody>
          <a:bodyPr>
            <a:normAutofit/>
          </a:bodyPr>
          <a:lstStyle/>
          <a:p>
            <a:r>
              <a:rPr lang="en-US" dirty="0"/>
              <a:t>Data was gathered using the Foursquare API location data</a:t>
            </a:r>
          </a:p>
          <a:p>
            <a:r>
              <a:rPr lang="en-US" dirty="0"/>
              <a:t>Data was gathered on arcades within Philadelphia, which had less than 10 marked venues</a:t>
            </a:r>
          </a:p>
          <a:p>
            <a:pPr lvl="1"/>
            <a:r>
              <a:rPr lang="en-US" dirty="0"/>
              <a:t>Dropped a bank coin counter and a church with “arcade” in their names</a:t>
            </a:r>
          </a:p>
          <a:p>
            <a:r>
              <a:rPr lang="en-US" dirty="0"/>
              <a:t>Gathered a second set of data on all game related venues in Philadelphia</a:t>
            </a:r>
          </a:p>
          <a:p>
            <a:pPr lvl="1"/>
            <a:r>
              <a:rPr lang="en-US" dirty="0"/>
              <a:t>Dropped exhibit, sculpture garden, art gallery, hunting establishments, unrelated restaurants, dupes, and a barber</a:t>
            </a:r>
          </a:p>
        </p:txBody>
      </p:sp>
    </p:spTree>
    <p:extLst>
      <p:ext uri="{BB962C8B-B14F-4D97-AF65-F5344CB8AC3E}">
        <p14:creationId xmlns:p14="http://schemas.microsoft.com/office/powerpoint/2010/main" val="201128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8F4B8D-CB62-49AA-BBC9-BFBF0FA438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0B11A20E-F906-44AF-9B8C-5C7607ED28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589F2FE7-0776-45FC-BA50-B33FD5272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E28EA0B-064B-42ED-AEB7-E2B518F58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81116F9-B2D8-434E-93A2-825F539EC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0D5904A-E774-4246-92D2-BE5B19785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5DBE1A2A-A7C6-43CB-8083-8FAEC2AF8B1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72712BB1-98C0-4A8A-835D-6829EF6A0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F2096BC-6C6D-41F2-90AA-2578BD496E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9BBEF840-FEAD-46CB-B5C3-4F79B52327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A24FBFAC-873C-4D59-814A-DCAF5D9F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9D28307-0123-4C8C-BCEC-91815ACE2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6ACDFCD-84FE-4000-A15C-27481460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3C06F2C-9E54-486F-B923-A1C239BC7999}"/>
              </a:ext>
            </a:extLst>
          </p:cNvPr>
          <p:cNvSpPr>
            <a:spLocks noGrp="1"/>
          </p:cNvSpPr>
          <p:nvPr>
            <p:ph type="title"/>
          </p:nvPr>
        </p:nvSpPr>
        <p:spPr>
          <a:xfrm>
            <a:off x="1969803" y="808056"/>
            <a:ext cx="8608037" cy="1077229"/>
          </a:xfrm>
        </p:spPr>
        <p:txBody>
          <a:bodyPr vert="horz" lIns="91440" tIns="45720" rIns="91440" bIns="45720" rtlCol="0" anchor="t">
            <a:normAutofit/>
          </a:bodyPr>
          <a:lstStyle/>
          <a:p>
            <a:r>
              <a:rPr lang="en-US" sz="3400" dirty="0"/>
              <a:t>Mapping of results</a:t>
            </a:r>
          </a:p>
        </p:txBody>
      </p:sp>
      <p:sp>
        <p:nvSpPr>
          <p:cNvPr id="4" name="Text Placeholder 3">
            <a:extLst>
              <a:ext uri="{FF2B5EF4-FFF2-40B4-BE49-F238E27FC236}">
                <a16:creationId xmlns:a16="http://schemas.microsoft.com/office/drawing/2014/main" id="{3A999744-8E87-4C44-B68A-76AE31E7B022}"/>
              </a:ext>
            </a:extLst>
          </p:cNvPr>
          <p:cNvSpPr>
            <a:spLocks noGrp="1"/>
          </p:cNvSpPr>
          <p:nvPr>
            <p:ph type="body" sz="half" idx="2"/>
          </p:nvPr>
        </p:nvSpPr>
        <p:spPr>
          <a:xfrm>
            <a:off x="1975805" y="2052116"/>
            <a:ext cx="2908167" cy="3997828"/>
          </a:xfrm>
        </p:spPr>
        <p:txBody>
          <a:bodyPr vert="horz" lIns="91440" tIns="45720" rIns="91440" bIns="45720" rtlCol="0" anchor="ctr">
            <a:normAutofit/>
          </a:bodyPr>
          <a:lstStyle/>
          <a:p>
            <a:pPr indent="-338328">
              <a:buFont typeface="Wingdings" panose="05000000000000000000" pitchFamily="2" charset="2"/>
              <a:buChar char="§"/>
            </a:pPr>
            <a:r>
              <a:rPr lang="en-US" sz="1600" dirty="0"/>
              <a:t>Red dot indicates 30</a:t>
            </a:r>
            <a:r>
              <a:rPr lang="en-US" sz="1600" baseline="30000" dirty="0"/>
              <a:t>th</a:t>
            </a:r>
            <a:r>
              <a:rPr lang="en-US" sz="1600" dirty="0"/>
              <a:t> Street Station, which was selected as a center point of Philadelphia</a:t>
            </a:r>
          </a:p>
          <a:p>
            <a:pPr indent="-338328">
              <a:buFont typeface="Wingdings" panose="05000000000000000000" pitchFamily="2" charset="2"/>
              <a:buChar char="§"/>
            </a:pPr>
            <a:r>
              <a:rPr lang="en-US" sz="1600" dirty="0"/>
              <a:t>Green points indicate established game related venues</a:t>
            </a:r>
          </a:p>
          <a:p>
            <a:pPr indent="-338328">
              <a:buFont typeface="Wingdings" panose="05000000000000000000" pitchFamily="2" charset="2"/>
              <a:buChar char="§"/>
            </a:pPr>
            <a:r>
              <a:rPr lang="en-US" sz="1600" dirty="0"/>
              <a:t>Blue points indicate established arcade venues</a:t>
            </a:r>
          </a:p>
        </p:txBody>
      </p:sp>
      <p:pic>
        <p:nvPicPr>
          <p:cNvPr id="5" name="Picture Placeholder 4">
            <a:extLst>
              <a:ext uri="{FF2B5EF4-FFF2-40B4-BE49-F238E27FC236}">
                <a16:creationId xmlns:a16="http://schemas.microsoft.com/office/drawing/2014/main" id="{F7EF23D9-2227-4FEC-82B9-B3DB607951F1}"/>
              </a:ext>
            </a:extLst>
          </p:cNvPr>
          <p:cNvPicPr>
            <a:picLocks noGrp="1" noChangeAspect="1"/>
          </p:cNvPicPr>
          <p:nvPr>
            <p:ph type="pic" idx="1"/>
          </p:nvPr>
        </p:nvPicPr>
        <p:blipFill rotWithShape="1">
          <a:blip r:embed="rId5"/>
          <a:srcRect l="20361" r="2"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08CBDCE7-5012-40F9-8D15-A8DB7E1C9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01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0F8-5DE9-4BC0-942F-19912B961C4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459C64B-430F-4536-A980-DD864C98CF17}"/>
              </a:ext>
            </a:extLst>
          </p:cNvPr>
          <p:cNvSpPr>
            <a:spLocks noGrp="1"/>
          </p:cNvSpPr>
          <p:nvPr>
            <p:ph idx="1"/>
          </p:nvPr>
        </p:nvSpPr>
        <p:spPr/>
        <p:txBody>
          <a:bodyPr>
            <a:normAutofit fontScale="85000" lnSpcReduction="20000"/>
          </a:bodyPr>
          <a:lstStyle/>
          <a:p>
            <a:r>
              <a:rPr lang="en-US" dirty="0"/>
              <a:t>There appears to be a trend, albeit insignificant, between gaming related venues and arcade locations</a:t>
            </a:r>
          </a:p>
          <a:p>
            <a:pPr lvl="1"/>
            <a:r>
              <a:rPr lang="en-US" dirty="0"/>
              <a:t>40% (2) of the arcades do not show a tendency of being close to a gaming related venue, although one of these is located nearby a school, which could indicate a market for younger people to go to an arcade</a:t>
            </a:r>
          </a:p>
          <a:p>
            <a:r>
              <a:rPr lang="en-US" dirty="0"/>
              <a:t>There are two main locations I would suggest for a new arcade</a:t>
            </a:r>
          </a:p>
          <a:p>
            <a:pPr lvl="1"/>
            <a:r>
              <a:rPr lang="en-US" dirty="0"/>
              <a:t>West Philadelphia, as there are no arcades in sight, but there are 2 gaming related locations nearby. This implies an interest in gaming related venues and could prove profitable for a new arcade location. </a:t>
            </a:r>
          </a:p>
          <a:p>
            <a:pPr lvl="1"/>
            <a:r>
              <a:rPr lang="en-US" dirty="0"/>
              <a:t>South Philadelphia, where 3 gaming related locations form an almost perfect triangle. There is clear interest in gaming related venues for three of them to be near one another, and thus I believe opening an arcade in this general location would prove to be successful.</a:t>
            </a:r>
          </a:p>
        </p:txBody>
      </p:sp>
    </p:spTree>
    <p:extLst>
      <p:ext uri="{BB962C8B-B14F-4D97-AF65-F5344CB8AC3E}">
        <p14:creationId xmlns:p14="http://schemas.microsoft.com/office/powerpoint/2010/main" val="171895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6C6F-D8DB-4D44-AD5D-04CED5641EEF}"/>
              </a:ext>
            </a:extLst>
          </p:cNvPr>
          <p:cNvSpPr>
            <a:spLocks noGrp="1"/>
          </p:cNvSpPr>
          <p:nvPr>
            <p:ph type="title"/>
          </p:nvPr>
        </p:nvSpPr>
        <p:spPr/>
        <p:txBody>
          <a:bodyPr/>
          <a:lstStyle/>
          <a:p>
            <a:r>
              <a:rPr lang="en-US" dirty="0"/>
              <a:t>Conclusions and Future Developments</a:t>
            </a:r>
          </a:p>
        </p:txBody>
      </p:sp>
      <p:sp>
        <p:nvSpPr>
          <p:cNvPr id="3" name="Content Placeholder 2">
            <a:extLst>
              <a:ext uri="{FF2B5EF4-FFF2-40B4-BE49-F238E27FC236}">
                <a16:creationId xmlns:a16="http://schemas.microsoft.com/office/drawing/2014/main" id="{DF32F3CA-F2CF-4325-A953-6AE491080FFE}"/>
              </a:ext>
            </a:extLst>
          </p:cNvPr>
          <p:cNvSpPr>
            <a:spLocks noGrp="1"/>
          </p:cNvSpPr>
          <p:nvPr>
            <p:ph idx="1"/>
          </p:nvPr>
        </p:nvSpPr>
        <p:spPr/>
        <p:txBody>
          <a:bodyPr>
            <a:normAutofit lnSpcReduction="10000"/>
          </a:bodyPr>
          <a:lstStyle/>
          <a:p>
            <a:r>
              <a:rPr lang="en-US" dirty="0"/>
              <a:t>Some hindrances prevented this project from being as good as it could have been</a:t>
            </a:r>
          </a:p>
          <a:p>
            <a:pPr lvl="1"/>
            <a:r>
              <a:rPr lang="en-US" dirty="0"/>
              <a:t>The findings are only as strong as the records within </a:t>
            </a:r>
            <a:r>
              <a:rPr lang="en-US" dirty="0" err="1"/>
              <a:t>Foursquare’s</a:t>
            </a:r>
            <a:r>
              <a:rPr lang="en-US" dirty="0"/>
              <a:t> API database</a:t>
            </a:r>
          </a:p>
          <a:p>
            <a:pPr lvl="1"/>
            <a:r>
              <a:rPr lang="en-US" dirty="0"/>
              <a:t>The findings are limited by the venues’ naming and category structure within </a:t>
            </a:r>
            <a:r>
              <a:rPr lang="en-US" dirty="0" err="1"/>
              <a:t>Foursquare’s</a:t>
            </a:r>
            <a:r>
              <a:rPr lang="en-US" dirty="0"/>
              <a:t> database</a:t>
            </a:r>
          </a:p>
          <a:p>
            <a:r>
              <a:rPr lang="en-US" dirty="0"/>
              <a:t>These hindrances could only be accounted for by knowing every one of those outlier cases, which is why I believe this analysis is a good first step towards solving the problem initially brought forth</a:t>
            </a:r>
          </a:p>
          <a:p>
            <a:endParaRPr lang="en-US" dirty="0"/>
          </a:p>
          <a:p>
            <a:endParaRPr lang="en-US" dirty="0"/>
          </a:p>
        </p:txBody>
      </p:sp>
    </p:spTree>
    <p:extLst>
      <p:ext uri="{BB962C8B-B14F-4D97-AF65-F5344CB8AC3E}">
        <p14:creationId xmlns:p14="http://schemas.microsoft.com/office/powerpoint/2010/main" val="2086555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otalTime>51</TotalTime>
  <Words>454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Analysis of Profitable Arcade Locations within Philadelphia</vt:lpstr>
      <vt:lpstr>Arcades and gaming venues in Philadelphia are an untapped market </vt:lpstr>
      <vt:lpstr>Data acquisition and cleaning </vt:lpstr>
      <vt:lpstr>Mapping of results</vt:lpstr>
      <vt:lpstr>Discussion</vt:lpstr>
      <vt:lpstr>Conclusions and Future Developments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Profitable Arcade Locations within Philadelphia</dc:title>
  <dc:creator>Daniel Saltzman</dc:creator>
  <cp:lastModifiedBy>Daniel Saltzman</cp:lastModifiedBy>
  <cp:revision>10</cp:revision>
  <dcterms:created xsi:type="dcterms:W3CDTF">2020-06-04T20:00:20Z</dcterms:created>
  <dcterms:modified xsi:type="dcterms:W3CDTF">2020-06-04T20:51:44Z</dcterms:modified>
</cp:coreProperties>
</file>