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21" r:id="rId3"/>
    <p:sldId id="319" r:id="rId4"/>
    <p:sldId id="330" r:id="rId5"/>
    <p:sldId id="332" r:id="rId6"/>
    <p:sldId id="311" r:id="rId7"/>
    <p:sldId id="329" r:id="rId8"/>
    <p:sldId id="320" r:id="rId9"/>
    <p:sldId id="327" r:id="rId10"/>
    <p:sldId id="325" r:id="rId11"/>
    <p:sldId id="322" r:id="rId12"/>
    <p:sldId id="331" r:id="rId13"/>
    <p:sldId id="324" r:id="rId14"/>
    <p:sldId id="328" r:id="rId15"/>
  </p:sldIdLst>
  <p:sldSz cx="12192000" cy="6858000"/>
  <p:notesSz cx="6858000" cy="9144000"/>
  <p:defaultTextStyle>
    <a:defPPr>
      <a:defRPr lang="en-US"/>
    </a:defPPr>
    <a:lvl1pPr marL="0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60" autoAdjust="0"/>
    <p:restoredTop sz="79070" autoAdjust="0"/>
  </p:normalViewPr>
  <p:slideViewPr>
    <p:cSldViewPr>
      <p:cViewPr varScale="1">
        <p:scale>
          <a:sx n="91" d="100"/>
          <a:sy n="91" d="100"/>
        </p:scale>
        <p:origin x="846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9BA32-1066-4DB1-BDBB-24172BC47326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D5E53-E53D-44C1-B266-6753EB9C03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19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47F2B-86E8-47A4-A5F8-D20A99155DDB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D6125-28FA-45CB-A101-796537A1B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2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D6125-28FA-45CB-A101-796537A1B1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76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SG" sz="1200" dirty="0" smtClean="0"/>
              <a:t>In-App memory cache of the whole FP dataset (minutia) for high-speed matching in the primary </a:t>
            </a:r>
            <a:r>
              <a:rPr lang="en-SG" sz="1200" dirty="0" smtClean="0"/>
              <a:t>data </a:t>
            </a:r>
            <a:r>
              <a:rPr lang="en-SG" sz="1200" dirty="0" err="1" smtClean="0"/>
              <a:t>center</a:t>
            </a:r>
            <a:endParaRPr lang="en-SG" sz="1200" dirty="0" smtClean="0"/>
          </a:p>
          <a:p>
            <a:r>
              <a:rPr lang="en-SG" sz="1200" dirty="0" smtClean="0"/>
              <a:t>Multi-core and multithreaded matching algorithm for max utilize  hardware utilization and max speed due to multiple concurrent matching operations</a:t>
            </a:r>
          </a:p>
          <a:p>
            <a:r>
              <a:rPr lang="en-SG" sz="1200" dirty="0" smtClean="0"/>
              <a:t>Speed optimization algorithm that prioritized searches based on expected attendees' geographical location </a:t>
            </a:r>
            <a:r>
              <a:rPr lang="en-SG" sz="1200" dirty="0" smtClean="0"/>
              <a:t>(search </a:t>
            </a:r>
            <a:r>
              <a:rPr lang="en-SG" sz="1200" dirty="0" smtClean="0"/>
              <a:t>origin and </a:t>
            </a:r>
            <a:r>
              <a:rPr lang="en-SG" sz="1200" dirty="0" smtClean="0"/>
              <a:t>location code</a:t>
            </a:r>
            <a:r>
              <a:rPr lang="en-SG" sz="1200" dirty="0" smtClean="0"/>
              <a:t>)</a:t>
            </a:r>
          </a:p>
          <a:p>
            <a:r>
              <a:rPr lang="en-SG" sz="1200" dirty="0" smtClean="0"/>
              <a:t>Speed optimization algorithm that prioritized searches based on attendance history and </a:t>
            </a:r>
            <a:r>
              <a:rPr lang="en-SG" sz="1200" dirty="0" smtClean="0"/>
              <a:t>customer’s frequency </a:t>
            </a:r>
            <a:r>
              <a:rPr lang="en-SG" sz="1200" dirty="0" smtClean="0"/>
              <a:t>of attendance</a:t>
            </a:r>
          </a:p>
          <a:p>
            <a:r>
              <a:rPr lang="en-SG" sz="1200" dirty="0" smtClean="0"/>
              <a:t>Extra layer of in-premise in-app memory cache in </a:t>
            </a:r>
            <a:r>
              <a:rPr lang="en-SG" sz="1200" dirty="0" smtClean="0"/>
              <a:t>the main and satellite location level </a:t>
            </a:r>
            <a:r>
              <a:rPr lang="en-SG" sz="1200" dirty="0" smtClean="0"/>
              <a:t>to reduce data needed to reach the global </a:t>
            </a:r>
            <a:r>
              <a:rPr lang="en-SG" sz="1200" dirty="0" smtClean="0"/>
              <a:t>data </a:t>
            </a:r>
            <a:r>
              <a:rPr lang="en-SG" sz="1200" dirty="0" err="1" smtClean="0"/>
              <a:t>center</a:t>
            </a:r>
            <a:endParaRPr lang="en-SG" sz="1200" dirty="0" smtClean="0"/>
          </a:p>
          <a:p>
            <a:r>
              <a:rPr lang="en-SG" sz="1200" dirty="0" smtClean="0"/>
              <a:t>Real-time Cache Reduction Algorithm after authentication and verification to lessen the max number of </a:t>
            </a:r>
            <a:r>
              <a:rPr lang="en-SG" sz="1200" dirty="0" smtClean="0"/>
              <a:t>requests </a:t>
            </a:r>
            <a:r>
              <a:rPr lang="en-SG" sz="1200" dirty="0" smtClean="0"/>
              <a:t>when searching</a:t>
            </a:r>
          </a:p>
          <a:p>
            <a:r>
              <a:rPr lang="en-SG" sz="1200" dirty="0" smtClean="0"/>
              <a:t>Fingerprint Node Clustering and utilization of our other existing server's processing power when more processing power is needed</a:t>
            </a:r>
          </a:p>
          <a:p>
            <a:r>
              <a:rPr lang="en-SG" sz="1200" dirty="0" smtClean="0"/>
              <a:t>Option of renting commercial cloud computing capacity to reduce our cost by not purchasing all the necessary server hardware jus for searching larger records like 10-100M of FP but won't be utilized after attendance hours.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D6125-28FA-45CB-A101-796537A1B1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74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Custom designed software and hardware solution</a:t>
            </a:r>
          </a:p>
          <a:p>
            <a:r>
              <a:rPr lang="en-SG" dirty="0" smtClean="0"/>
              <a:t>Utilizes our existing infrastructure and assets to maximum cost savings and speed</a:t>
            </a:r>
          </a:p>
          <a:p>
            <a:r>
              <a:rPr lang="en-SG" dirty="0" smtClean="0"/>
              <a:t>Integrates well with our existing process and system</a:t>
            </a:r>
          </a:p>
          <a:p>
            <a:r>
              <a:rPr lang="en-SG" dirty="0" smtClean="0"/>
              <a:t>We hold the source code</a:t>
            </a:r>
          </a:p>
          <a:p>
            <a:r>
              <a:rPr lang="en-SG" dirty="0" smtClean="0"/>
              <a:t>Fully optimized to our org's culture and process and to take advantage of the knowledge we have which external vendors don't have to provide the best </a:t>
            </a:r>
            <a:r>
              <a:rPr lang="en-SG" dirty="0" smtClean="0"/>
              <a:t>experience and </a:t>
            </a:r>
            <a:r>
              <a:rPr lang="en-SG" dirty="0" smtClean="0"/>
              <a:t>best </a:t>
            </a:r>
            <a:r>
              <a:rPr lang="en-SG" dirty="0" smtClean="0"/>
              <a:t>security</a:t>
            </a:r>
            <a:r>
              <a:rPr lang="en-SG" baseline="0" dirty="0" smtClean="0"/>
              <a:t> for our customers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D6125-28FA-45CB-A101-796537A1B1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9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E9F2DF85-5102-483E-A1BB-B3F8368E0DB4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1D452573-55C1-4F8E-942C-3EA0B3A5E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90600"/>
            <a:ext cx="10972800" cy="5257800"/>
          </a:xfrm>
        </p:spPr>
        <p:txBody>
          <a:bodyPr vert="eaVert"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E9F2DF85-5102-483E-A1BB-B3F8368E0DB4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1D452573-55C1-4F8E-942C-3EA0B3A5E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973761"/>
          </a:xfrm>
        </p:spPr>
        <p:txBody>
          <a:bodyPr vert="eaVert"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973761"/>
          </a:xfrm>
        </p:spPr>
        <p:txBody>
          <a:bodyPr vert="eaVert"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E9F2DF85-5102-483E-A1BB-B3F8368E0DB4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1D452573-55C1-4F8E-942C-3EA0B3A5E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0"/>
              </a:spcBef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spcBef>
                <a:spcPts val="200"/>
              </a:spcBef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spcBef>
                <a:spcPts val="0"/>
              </a:spcBef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spcBef>
                <a:spcPts val="200"/>
              </a:spcBef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spcBef>
                <a:spcPts val="200"/>
              </a:spcBef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E9F2DF85-5102-483E-A1BB-B3F8368E0DB4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1D452573-55C1-4F8E-942C-3EA0B3A5E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15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3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9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5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E9F2DF85-5102-483E-A1BB-B3F8368E0DB4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1D452573-55C1-4F8E-942C-3EA0B3A5E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3562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5384800" cy="5334000"/>
          </a:xfrm>
        </p:spPr>
        <p:txBody>
          <a:bodyPr/>
          <a:lstStyle>
            <a:lvl1pPr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384800" cy="5334000"/>
          </a:xfrm>
        </p:spPr>
        <p:txBody>
          <a:bodyPr/>
          <a:lstStyle>
            <a:lvl1pPr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E9F2DF85-5102-483E-A1BB-B3F8368E0DB4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1D452573-55C1-4F8E-942C-3EA0B3A5E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3562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14400"/>
            <a:ext cx="5386917" cy="1260476"/>
          </a:xfrm>
        </p:spPr>
        <p:txBody>
          <a:bodyPr anchor="b"/>
          <a:lstStyle>
            <a:lvl1pPr marL="0" indent="0">
              <a:buNone/>
              <a:defRPr sz="24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159" indent="0">
              <a:buNone/>
              <a:defRPr sz="2000" b="1"/>
            </a:lvl2pPr>
            <a:lvl3pPr marL="914318" indent="0">
              <a:buNone/>
              <a:defRPr sz="1800" b="1"/>
            </a:lvl3pPr>
            <a:lvl4pPr marL="1371477" indent="0">
              <a:buNone/>
              <a:defRPr sz="1600" b="1"/>
            </a:lvl4pPr>
            <a:lvl5pPr marL="1828637" indent="0">
              <a:buNone/>
              <a:defRPr sz="1600" b="1"/>
            </a:lvl5pPr>
            <a:lvl6pPr marL="2285797" indent="0">
              <a:buNone/>
              <a:defRPr sz="1600" b="1"/>
            </a:lvl6pPr>
            <a:lvl7pPr marL="2742956" indent="0">
              <a:buNone/>
              <a:defRPr sz="1600" b="1"/>
            </a:lvl7pPr>
            <a:lvl8pPr marL="3200115" indent="0">
              <a:buNone/>
              <a:defRPr sz="1600" b="1"/>
            </a:lvl8pPr>
            <a:lvl9pPr marL="365727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6"/>
            <a:ext cx="5386917" cy="3951288"/>
          </a:xfrm>
        </p:spPr>
        <p:txBody>
          <a:bodyPr/>
          <a:lstStyle>
            <a:lvl1pPr>
              <a:defRPr sz="2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914400"/>
            <a:ext cx="5389033" cy="1260476"/>
          </a:xfrm>
        </p:spPr>
        <p:txBody>
          <a:bodyPr anchor="b"/>
          <a:lstStyle>
            <a:lvl1pPr marL="0" indent="0">
              <a:buNone/>
              <a:defRPr sz="24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159" indent="0">
              <a:buNone/>
              <a:defRPr sz="2000" b="1"/>
            </a:lvl2pPr>
            <a:lvl3pPr marL="914318" indent="0">
              <a:buNone/>
              <a:defRPr sz="1800" b="1"/>
            </a:lvl3pPr>
            <a:lvl4pPr marL="1371477" indent="0">
              <a:buNone/>
              <a:defRPr sz="1600" b="1"/>
            </a:lvl4pPr>
            <a:lvl5pPr marL="1828637" indent="0">
              <a:buNone/>
              <a:defRPr sz="1600" b="1"/>
            </a:lvl5pPr>
            <a:lvl6pPr marL="2285797" indent="0">
              <a:buNone/>
              <a:defRPr sz="1600" b="1"/>
            </a:lvl6pPr>
            <a:lvl7pPr marL="2742956" indent="0">
              <a:buNone/>
              <a:defRPr sz="1600" b="1"/>
            </a:lvl7pPr>
            <a:lvl8pPr marL="3200115" indent="0">
              <a:buNone/>
              <a:defRPr sz="1600" b="1"/>
            </a:lvl8pPr>
            <a:lvl9pPr marL="365727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6"/>
            <a:ext cx="5389033" cy="3951288"/>
          </a:xfrm>
        </p:spPr>
        <p:txBody>
          <a:bodyPr/>
          <a:lstStyle>
            <a:lvl1pPr>
              <a:defRPr sz="2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E9F2DF85-5102-483E-A1BB-B3F8368E0DB4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1D452573-55C1-4F8E-942C-3EA0B3A5E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E9F2DF85-5102-483E-A1BB-B3F8368E0DB4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1D452573-55C1-4F8E-942C-3EA0B3A5E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E9F2DF85-5102-483E-A1BB-B3F8368E0DB4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1D452573-55C1-4F8E-942C-3EA0B3A5E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975349"/>
          </a:xfrm>
        </p:spPr>
        <p:txBody>
          <a:bodyPr/>
          <a:lstStyle>
            <a:lvl1pPr>
              <a:defRPr sz="26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2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22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813299"/>
          </a:xfrm>
        </p:spPr>
        <p:txBody>
          <a:bodyPr/>
          <a:lstStyle>
            <a:lvl1pPr marL="0" indent="0">
              <a:buNone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159" indent="0">
              <a:buNone/>
              <a:defRPr sz="1200"/>
            </a:lvl2pPr>
            <a:lvl3pPr marL="914318" indent="0">
              <a:buNone/>
              <a:defRPr sz="1000"/>
            </a:lvl3pPr>
            <a:lvl4pPr marL="1371477" indent="0">
              <a:buNone/>
              <a:defRPr sz="900"/>
            </a:lvl4pPr>
            <a:lvl5pPr marL="1828637" indent="0">
              <a:buNone/>
              <a:defRPr sz="900"/>
            </a:lvl5pPr>
            <a:lvl6pPr marL="2285797" indent="0">
              <a:buNone/>
              <a:defRPr sz="900"/>
            </a:lvl6pPr>
            <a:lvl7pPr marL="2742956" indent="0">
              <a:buNone/>
              <a:defRPr sz="900"/>
            </a:lvl7pPr>
            <a:lvl8pPr marL="3200115" indent="0">
              <a:buNone/>
              <a:defRPr sz="900"/>
            </a:lvl8pPr>
            <a:lvl9pPr marL="365727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E9F2DF85-5102-483E-A1BB-B3F8368E0DB4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1D452573-55C1-4F8E-942C-3EA0B3A5E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159" indent="0">
              <a:buNone/>
              <a:defRPr sz="2800"/>
            </a:lvl2pPr>
            <a:lvl3pPr marL="914318" indent="0">
              <a:buNone/>
              <a:defRPr sz="2400"/>
            </a:lvl3pPr>
            <a:lvl4pPr marL="1371477" indent="0">
              <a:buNone/>
              <a:defRPr sz="2000"/>
            </a:lvl4pPr>
            <a:lvl5pPr marL="1828637" indent="0">
              <a:buNone/>
              <a:defRPr sz="2000"/>
            </a:lvl5pPr>
            <a:lvl6pPr marL="2285797" indent="0">
              <a:buNone/>
              <a:defRPr sz="2000"/>
            </a:lvl6pPr>
            <a:lvl7pPr marL="2742956" indent="0">
              <a:buNone/>
              <a:defRPr sz="2000"/>
            </a:lvl7pPr>
            <a:lvl8pPr marL="3200115" indent="0">
              <a:buNone/>
              <a:defRPr sz="2000"/>
            </a:lvl8pPr>
            <a:lvl9pPr marL="3657274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159" indent="0">
              <a:buNone/>
              <a:defRPr sz="1200"/>
            </a:lvl2pPr>
            <a:lvl3pPr marL="914318" indent="0">
              <a:buNone/>
              <a:defRPr sz="1000"/>
            </a:lvl3pPr>
            <a:lvl4pPr marL="1371477" indent="0">
              <a:buNone/>
              <a:defRPr sz="900"/>
            </a:lvl4pPr>
            <a:lvl5pPr marL="1828637" indent="0">
              <a:buNone/>
              <a:defRPr sz="900"/>
            </a:lvl5pPr>
            <a:lvl6pPr marL="2285797" indent="0">
              <a:buNone/>
              <a:defRPr sz="900"/>
            </a:lvl6pPr>
            <a:lvl7pPr marL="2742956" indent="0">
              <a:buNone/>
              <a:defRPr sz="900"/>
            </a:lvl7pPr>
            <a:lvl8pPr marL="3200115" indent="0">
              <a:buNone/>
              <a:defRPr sz="900"/>
            </a:lvl8pPr>
            <a:lvl9pPr marL="365727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E9F2DF85-5102-483E-A1BB-B3F8368E0DB4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1D452573-55C1-4F8E-942C-3EA0B3A5E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  <a:prstGeom prst="rect">
            <a:avLst/>
          </a:prstGeom>
        </p:spPr>
        <p:txBody>
          <a:bodyPr vert="horz" lIns="91432" tIns="45716" rIns="91432" bIns="4571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90600"/>
            <a:ext cx="10972800" cy="5257800"/>
          </a:xfrm>
          <a:prstGeom prst="rect">
            <a:avLst/>
          </a:prstGeom>
        </p:spPr>
        <p:txBody>
          <a:bodyPr vert="horz" lIns="91432" tIns="45716" rIns="91432" bIns="4571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2DF85-5102-483E-A1BB-B3F8368E0DB4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2573-55C1-4F8E-942C-3EA0B3A5E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318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0" indent="-342870" algn="l" defTabSz="914318" rtl="0" eaLnBrk="1" latinLnBrk="0" hangingPunct="1">
        <a:spcBef>
          <a:spcPts val="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83" indent="-285724" algn="l" defTabSz="914318" rtl="0" eaLnBrk="1" latinLnBrk="0" hangingPunct="1">
        <a:spcBef>
          <a:spcPts val="2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98" indent="-228580" algn="l" defTabSz="914318" rtl="0" eaLnBrk="1" latinLnBrk="0" hangingPunct="1">
        <a:spcBef>
          <a:spcPts val="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57" indent="-228580" algn="l" defTabSz="914318" rtl="0" eaLnBrk="1" latinLnBrk="0" hangingPunct="1"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17" indent="-228580" algn="l" defTabSz="914318" rtl="0" eaLnBrk="1" latinLnBrk="0" hangingPunct="1">
        <a:spcBef>
          <a:spcPts val="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76" indent="-228580" algn="l" defTabSz="9143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5" indent="-228580" algn="l" defTabSz="9143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95" indent="-228580" algn="l" defTabSz="9143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4" indent="-228580" algn="l" defTabSz="9143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7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7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7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6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5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4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11125200" cy="1470025"/>
          </a:xfrm>
        </p:spPr>
        <p:txBody>
          <a:bodyPr>
            <a:normAutofit/>
          </a:bodyPr>
          <a:lstStyle/>
          <a:p>
            <a:pPr algn="r"/>
            <a:r>
              <a:rPr lang="en-US" sz="7200" dirty="0"/>
              <a:t>Fingerprint Solution R&amp;D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58200" y="1622425"/>
            <a:ext cx="3505200" cy="739775"/>
          </a:xfrm>
        </p:spPr>
        <p:txBody>
          <a:bodyPr/>
          <a:lstStyle/>
          <a:p>
            <a:r>
              <a:rPr lang="en-US" dirty="0" smtClean="0"/>
              <a:t>Pilot Deployment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92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2800" dirty="0"/>
              <a:t>Speed Optimization and Cost </a:t>
            </a:r>
            <a:r>
              <a:rPr lang="en-SG" sz="2800" dirty="0" smtClean="0"/>
              <a:t>Reduction Measures</a:t>
            </a:r>
            <a:endParaRPr lang="en-SG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371600"/>
            <a:ext cx="9601200" cy="4876800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SG" dirty="0"/>
              <a:t>Multi-core and multithreaded matching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SG" dirty="0" smtClean="0"/>
              <a:t>In-app </a:t>
            </a:r>
            <a:r>
              <a:rPr lang="en-SG" dirty="0"/>
              <a:t>memory </a:t>
            </a:r>
            <a:r>
              <a:rPr lang="en-SG" dirty="0" smtClean="0"/>
              <a:t>cache in server cluster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SG" dirty="0" smtClean="0"/>
              <a:t>Search priority based </a:t>
            </a:r>
            <a:r>
              <a:rPr lang="en-SG" dirty="0"/>
              <a:t>on </a:t>
            </a:r>
            <a:r>
              <a:rPr lang="en-SG" dirty="0" smtClean="0"/>
              <a:t>location with in-premise cache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SG" dirty="0" smtClean="0"/>
              <a:t>Search priority based </a:t>
            </a:r>
            <a:r>
              <a:rPr lang="en-SG" dirty="0"/>
              <a:t>on </a:t>
            </a:r>
            <a:r>
              <a:rPr lang="en-SG" dirty="0" smtClean="0"/>
              <a:t>frequency of attendance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SG" dirty="0" smtClean="0"/>
              <a:t>Real-time cache reduction algorithm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SG" dirty="0" smtClean="0"/>
              <a:t>Server clustering and utilization </a:t>
            </a:r>
            <a:r>
              <a:rPr lang="en-SG" dirty="0"/>
              <a:t>of </a:t>
            </a:r>
            <a:r>
              <a:rPr lang="en-SG" dirty="0" smtClean="0"/>
              <a:t>existing server</a:t>
            </a:r>
            <a:r>
              <a:rPr lang="en-US" dirty="0" smtClean="0"/>
              <a:t>s</a:t>
            </a:r>
            <a:endParaRPr lang="en-SG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SG" dirty="0" smtClean="0"/>
              <a:t>Option </a:t>
            </a:r>
            <a:r>
              <a:rPr lang="en-SG" dirty="0"/>
              <a:t>of renting commercial </a:t>
            </a:r>
            <a:r>
              <a:rPr lang="en-SG" dirty="0" smtClean="0"/>
              <a:t>cloud servers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794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Summary &amp;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9448800" cy="480060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SG" dirty="0"/>
              <a:t>In-house software and hardware </a:t>
            </a:r>
            <a:r>
              <a:rPr lang="en-SG" dirty="0" smtClean="0"/>
              <a:t>solution</a:t>
            </a:r>
            <a:endParaRPr lang="en-US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SG" dirty="0" smtClean="0"/>
              <a:t>We </a:t>
            </a:r>
            <a:r>
              <a:rPr lang="en-SG" dirty="0"/>
              <a:t>hold the source </a:t>
            </a:r>
            <a:r>
              <a:rPr lang="en-SG" dirty="0" smtClean="0"/>
              <a:t>code, we control the security</a:t>
            </a:r>
            <a:endParaRPr lang="en-SG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SG" dirty="0"/>
              <a:t>Integrates well with our existing systems and </a:t>
            </a:r>
            <a:r>
              <a:rPr lang="en-SG" dirty="0" smtClean="0"/>
              <a:t>processes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SG" dirty="0" smtClean="0"/>
              <a:t>We can utilize </a:t>
            </a:r>
            <a:r>
              <a:rPr lang="en-SG" dirty="0"/>
              <a:t>our existing hardware to maximize cost </a:t>
            </a:r>
            <a:r>
              <a:rPr lang="en-SG" dirty="0" smtClean="0"/>
              <a:t>savings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SG" dirty="0" smtClean="0"/>
              <a:t>Can be extended and improved when the need arises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42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Cost </a:t>
            </a:r>
            <a:r>
              <a:rPr lang="en-SG" dirty="0" smtClean="0"/>
              <a:t>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143000"/>
            <a:ext cx="9601200" cy="510540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SG" dirty="0"/>
              <a:t>Fingerprint Scanners ($50 to $75 each)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SG" dirty="0" smtClean="0"/>
              <a:t>Fingerprint Matching Server </a:t>
            </a:r>
            <a:r>
              <a:rPr lang="en-SG" dirty="0"/>
              <a:t>(64 to 128-core)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SG" dirty="0"/>
              <a:t>Workstations for </a:t>
            </a:r>
            <a:r>
              <a:rPr lang="en-SG" dirty="0" smtClean="0"/>
              <a:t>the main and satellite locations (regular </a:t>
            </a:r>
            <a:r>
              <a:rPr lang="en-SG" dirty="0"/>
              <a:t>PCs or touchscreens)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SG" dirty="0"/>
              <a:t>Fingerprint SDK Licenses (matching utility)</a:t>
            </a:r>
          </a:p>
          <a:p>
            <a:pPr marL="857213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2400" dirty="0"/>
              <a:t>Paid Option – </a:t>
            </a:r>
            <a:r>
              <a:rPr lang="en-SG" sz="2400" dirty="0" err="1"/>
              <a:t>Griaule</a:t>
            </a:r>
            <a:r>
              <a:rPr lang="en-SG" sz="2400" dirty="0"/>
              <a:t> SDK @ $5,500 USD per 150 PCs</a:t>
            </a:r>
          </a:p>
          <a:p>
            <a:pPr marL="857213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2400" dirty="0"/>
              <a:t>Open source – Free (</a:t>
            </a:r>
            <a:r>
              <a:rPr lang="en-SG" sz="2400" dirty="0" smtClean="0"/>
              <a:t>needs </a:t>
            </a:r>
            <a:r>
              <a:rPr lang="en-SG" sz="2400" dirty="0"/>
              <a:t>to be tested)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SG" dirty="0" smtClean="0"/>
              <a:t>Other software licenses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SG" dirty="0" smtClean="0"/>
              <a:t>Premises construction expenses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SG" dirty="0" smtClean="0"/>
              <a:t>Deployment </a:t>
            </a:r>
            <a:r>
              <a:rPr lang="en-SG" dirty="0"/>
              <a:t>timeline</a:t>
            </a:r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6869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Cost </a:t>
            </a:r>
            <a:r>
              <a:rPr lang="en-SG" dirty="0" smtClean="0"/>
              <a:t>Estimates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066800"/>
            <a:ext cx="82296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000" dirty="0">
                <a:solidFill>
                  <a:srgbClr val="FFFF00"/>
                </a:solidFill>
              </a:rPr>
              <a:t>Estimates for </a:t>
            </a:r>
            <a:r>
              <a:rPr lang="en-SG" sz="2000" dirty="0" smtClean="0">
                <a:solidFill>
                  <a:srgbClr val="FFFF00"/>
                </a:solidFill>
              </a:rPr>
              <a:t>data </a:t>
            </a:r>
            <a:r>
              <a:rPr lang="en-SG" sz="2000" dirty="0" err="1" smtClean="0">
                <a:solidFill>
                  <a:srgbClr val="FFFF00"/>
                </a:solidFill>
              </a:rPr>
              <a:t>center</a:t>
            </a:r>
            <a:r>
              <a:rPr lang="en-SG" sz="2000" dirty="0" smtClean="0">
                <a:solidFill>
                  <a:srgbClr val="FFFF00"/>
                </a:solidFill>
              </a:rPr>
              <a:t> </a:t>
            </a:r>
            <a:r>
              <a:rPr lang="en-SG" sz="2000" dirty="0">
                <a:solidFill>
                  <a:srgbClr val="FFFF00"/>
                </a:solidFill>
              </a:rPr>
              <a:t>and </a:t>
            </a:r>
            <a:r>
              <a:rPr lang="en-SG" sz="2000" dirty="0" smtClean="0">
                <a:solidFill>
                  <a:srgbClr val="FFFF00"/>
                </a:solidFill>
              </a:rPr>
              <a:t>main location (1M </a:t>
            </a:r>
            <a:r>
              <a:rPr lang="en-SG" sz="2000" dirty="0">
                <a:solidFill>
                  <a:srgbClr val="FFFF00"/>
                </a:solidFill>
              </a:rPr>
              <a:t>Fingerprints for 1 sec):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2000" dirty="0"/>
              <a:t>Fingerprint Scanners = 25 x $75 = $1,875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2000" dirty="0"/>
              <a:t>Server Cluster Hardware 64-Core = $2,500</a:t>
            </a:r>
            <a:br>
              <a:rPr lang="en-SG" sz="2000" dirty="0"/>
            </a:br>
            <a:r>
              <a:rPr lang="en-SG" sz="2000" dirty="0">
                <a:solidFill>
                  <a:schemeClr val="tx1">
                    <a:lumMod val="50000"/>
                  </a:schemeClr>
                </a:solidFill>
              </a:rPr>
              <a:t>1U Server X7DCA-L 2x Xeon L5420 2.5ghz Quad Core x 8 @ $200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2000" dirty="0"/>
              <a:t>Workstations for fingerprint device = 10 x $500 = $5,000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2000" dirty="0"/>
              <a:t>Misc. expenses = $5,000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2000" dirty="0"/>
              <a:t>Licenses -</a:t>
            </a:r>
          </a:p>
          <a:p>
            <a:pPr marL="0" indent="0">
              <a:buNone/>
            </a:pPr>
            <a:r>
              <a:rPr lang="en-SG" sz="2000" dirty="0"/>
              <a:t>-------------</a:t>
            </a:r>
          </a:p>
          <a:p>
            <a:pPr marL="0" indent="0">
              <a:buNone/>
            </a:pPr>
            <a:r>
              <a:rPr lang="en-SG" b="1" dirty="0">
                <a:solidFill>
                  <a:srgbClr val="FF0000"/>
                </a:solidFill>
              </a:rPr>
              <a:t>TOTAL: $14,375 USD </a:t>
            </a:r>
          </a:p>
          <a:p>
            <a:pPr marL="0" indent="0">
              <a:buNone/>
            </a:pPr>
            <a:endParaRPr lang="en-SG" sz="2000" dirty="0"/>
          </a:p>
          <a:p>
            <a:pPr marL="0" indent="0">
              <a:buNone/>
            </a:pPr>
            <a:r>
              <a:rPr lang="en-SG" sz="2000" dirty="0">
                <a:solidFill>
                  <a:srgbClr val="FFFF00"/>
                </a:solidFill>
              </a:rPr>
              <a:t>Estimate per </a:t>
            </a:r>
            <a:r>
              <a:rPr lang="en-SG" sz="2000" dirty="0" smtClean="0">
                <a:solidFill>
                  <a:srgbClr val="FFFF00"/>
                </a:solidFill>
              </a:rPr>
              <a:t>satellite location deployment</a:t>
            </a:r>
            <a:r>
              <a:rPr lang="en-SG" sz="2000" dirty="0">
                <a:solidFill>
                  <a:srgbClr val="FFFF00"/>
                </a:solidFill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2000" dirty="0"/>
              <a:t>Fingerprint Scanners = 2 x $75 = $150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2000" dirty="0"/>
              <a:t>Touchscreen Workstation (Kiosk) = 1 x $700 = $700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2000" dirty="0"/>
              <a:t>Internet Access -</a:t>
            </a:r>
          </a:p>
          <a:p>
            <a:pPr marL="0" indent="0">
              <a:buNone/>
            </a:pPr>
            <a:r>
              <a:rPr lang="en-SG" sz="2000" dirty="0"/>
              <a:t>-------------</a:t>
            </a:r>
          </a:p>
          <a:p>
            <a:pPr marL="0" indent="0">
              <a:buNone/>
            </a:pPr>
            <a:r>
              <a:rPr lang="en-SG" b="1" dirty="0">
                <a:solidFill>
                  <a:srgbClr val="FF0000"/>
                </a:solidFill>
              </a:rPr>
              <a:t>TOTA: $850 USD</a:t>
            </a:r>
          </a:p>
        </p:txBody>
      </p:sp>
    </p:spTree>
    <p:extLst>
      <p:ext uri="{BB962C8B-B14F-4D97-AF65-F5344CB8AC3E}">
        <p14:creationId xmlns:p14="http://schemas.microsoft.com/office/powerpoint/2010/main" val="138142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Research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95400"/>
            <a:ext cx="8229600" cy="5105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Completed research areas:</a:t>
            </a:r>
          </a:p>
          <a:p>
            <a:r>
              <a:rPr lang="en-US" sz="2000" dirty="0"/>
              <a:t>System </a:t>
            </a:r>
            <a:r>
              <a:rPr lang="en-US" sz="2000" dirty="0" smtClean="0"/>
              <a:t>architecture </a:t>
            </a:r>
            <a:r>
              <a:rPr lang="en-US" sz="2000" dirty="0"/>
              <a:t>design</a:t>
            </a:r>
          </a:p>
          <a:p>
            <a:r>
              <a:rPr lang="en-US" sz="2000" dirty="0"/>
              <a:t>Linear matching speed (10K – 17K/sec)</a:t>
            </a:r>
          </a:p>
          <a:p>
            <a:r>
              <a:rPr lang="en-US" sz="2000" dirty="0"/>
              <a:t>Multicore matching speed (up to 8-core, ~100K/sec)</a:t>
            </a:r>
          </a:p>
          <a:p>
            <a:r>
              <a:rPr lang="en-US" sz="2000" dirty="0"/>
              <a:t>Single-node server cluster (local-internet-local)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Pending research areas:</a:t>
            </a:r>
          </a:p>
          <a:p>
            <a:r>
              <a:rPr lang="en-US" sz="2000" dirty="0"/>
              <a:t>End-to-end single-user testing</a:t>
            </a:r>
          </a:p>
          <a:p>
            <a:r>
              <a:rPr lang="en-US" sz="2000" dirty="0"/>
              <a:t>End-to-end simultaneous users (10+)</a:t>
            </a:r>
          </a:p>
          <a:p>
            <a:r>
              <a:rPr lang="en-US" sz="2000" dirty="0"/>
              <a:t>Multiple clustered servers testing (if needed)</a:t>
            </a:r>
          </a:p>
          <a:p>
            <a:r>
              <a:rPr lang="en-US" sz="2000" dirty="0"/>
              <a:t>Long-term system stability and overall user experience</a:t>
            </a:r>
          </a:p>
          <a:p>
            <a:r>
              <a:rPr lang="en-US" sz="2000" dirty="0"/>
              <a:t>Detailed costing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</a:rPr>
              <a:t>Preliminary conclusion:</a:t>
            </a:r>
          </a:p>
          <a:p>
            <a:r>
              <a:rPr lang="en-US" sz="2000" dirty="0"/>
              <a:t>Low </a:t>
            </a:r>
            <a:r>
              <a:rPr lang="en-US" sz="2000" dirty="0" smtClean="0"/>
              <a:t>cost over commercial solutions</a:t>
            </a:r>
            <a:endParaRPr lang="en-US" sz="2000" dirty="0"/>
          </a:p>
          <a:p>
            <a:r>
              <a:rPr lang="en-US" sz="2000" dirty="0"/>
              <a:t>More advantages over commercial solutions</a:t>
            </a:r>
          </a:p>
          <a:p>
            <a:r>
              <a:rPr lang="en-US" sz="2000" dirty="0" smtClean="0"/>
              <a:t>Research is very positive and implementation looks very </a:t>
            </a:r>
            <a:r>
              <a:rPr lang="en-US" sz="2000" dirty="0"/>
              <a:t>feasible</a:t>
            </a:r>
          </a:p>
        </p:txBody>
      </p:sp>
    </p:spTree>
    <p:extLst>
      <p:ext uri="{BB962C8B-B14F-4D97-AF65-F5344CB8AC3E}">
        <p14:creationId xmlns:p14="http://schemas.microsoft.com/office/powerpoint/2010/main" val="148610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 smtClean="0"/>
              <a:t>Commercial Solution Challenges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371600"/>
            <a:ext cx="7772400" cy="449580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SG" sz="2800" dirty="0"/>
              <a:t>Cost of large-scale commercial solutions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SG" sz="2800" dirty="0"/>
              <a:t>Security concerns due to proprietary solution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SG" sz="2800" dirty="0"/>
              <a:t>Integration to our existing systems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SG" sz="2800" dirty="0"/>
              <a:t>Cannot be customized further</a:t>
            </a:r>
          </a:p>
        </p:txBody>
      </p:sp>
    </p:spTree>
    <p:extLst>
      <p:ext uri="{BB962C8B-B14F-4D97-AF65-F5344CB8AC3E}">
        <p14:creationId xmlns:p14="http://schemas.microsoft.com/office/powerpoint/2010/main" val="218064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In-House Solution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371600"/>
            <a:ext cx="9372600" cy="4267200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Significant processing in matching fingerprint vs number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Most fingerprint tools (SDK) advertise 10K/sec matching speed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Unacceptable delay when 50K or more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Skills </a:t>
            </a:r>
            <a:r>
              <a:rPr lang="en-US" dirty="0" smtClean="0"/>
              <a:t>and knowledge required</a:t>
            </a:r>
            <a:endParaRPr lang="en-US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Development time required</a:t>
            </a:r>
          </a:p>
        </p:txBody>
      </p:sp>
    </p:spTree>
    <p:extLst>
      <p:ext uri="{BB962C8B-B14F-4D97-AF65-F5344CB8AC3E}">
        <p14:creationId xmlns:p14="http://schemas.microsoft.com/office/powerpoint/2010/main" val="271773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Sequential Fingerprint Matching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557414" y="1371600"/>
            <a:ext cx="0" cy="518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590685" y="126313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FP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10532" y="203028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10K FP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12678" y="6183868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1M FP</a:t>
            </a:r>
          </a:p>
        </p:txBody>
      </p:sp>
      <p:sp>
        <p:nvSpPr>
          <p:cNvPr id="11" name="Left Brace 10"/>
          <p:cNvSpPr/>
          <p:nvPr/>
        </p:nvSpPr>
        <p:spPr>
          <a:xfrm>
            <a:off x="6100216" y="1447800"/>
            <a:ext cx="228599" cy="7180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483113" y="1600200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sec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10532" y="3669268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100K FP</a:t>
            </a:r>
          </a:p>
        </p:txBody>
      </p:sp>
      <p:sp>
        <p:nvSpPr>
          <p:cNvPr id="14" name="Left Brace 13"/>
          <p:cNvSpPr/>
          <p:nvPr/>
        </p:nvSpPr>
        <p:spPr>
          <a:xfrm>
            <a:off x="6100213" y="2245132"/>
            <a:ext cx="241172" cy="15648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376318" y="281940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 sec</a:t>
            </a:r>
          </a:p>
        </p:txBody>
      </p:sp>
      <p:sp>
        <p:nvSpPr>
          <p:cNvPr id="16" name="Left Brace 15"/>
          <p:cNvSpPr/>
          <p:nvPr/>
        </p:nvSpPr>
        <p:spPr>
          <a:xfrm>
            <a:off x="6112782" y="3889266"/>
            <a:ext cx="216032" cy="266393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81258" y="5040868"/>
            <a:ext cx="101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100 </a:t>
            </a:r>
            <a:r>
              <a:rPr lang="en-US" dirty="0">
                <a:solidFill>
                  <a:srgbClr val="FF0000"/>
                </a:solidFill>
              </a:rPr>
              <a:t>sec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185814" y="1371600"/>
            <a:ext cx="0" cy="518160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5400000">
            <a:off x="3292195" y="4094366"/>
            <a:ext cx="316506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Sequential Matching</a:t>
            </a:r>
          </a:p>
        </p:txBody>
      </p:sp>
    </p:spTree>
    <p:extLst>
      <p:ext uri="{BB962C8B-B14F-4D97-AF65-F5344CB8AC3E}">
        <p14:creationId xmlns:p14="http://schemas.microsoft.com/office/powerpoint/2010/main" val="117945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Benchmark Results for Sequential </a:t>
            </a:r>
            <a:r>
              <a:rPr lang="en-US" dirty="0" smtClean="0"/>
              <a:t>Matching</a:t>
            </a:r>
            <a:endParaRPr lang="en-US" dirty="0"/>
          </a:p>
        </p:txBody>
      </p:sp>
      <p:graphicFrame>
        <p:nvGraphicFramePr>
          <p:cNvPr id="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7210724"/>
              </p:ext>
            </p:extLst>
          </p:nvPr>
        </p:nvGraphicFramePr>
        <p:xfrm>
          <a:off x="2286001" y="1676400"/>
          <a:ext cx="7620001" cy="3124200"/>
        </p:xfrm>
        <a:graphic>
          <a:graphicData uri="http://schemas.openxmlformats.org/drawingml/2006/table">
            <a:tbl>
              <a:tblPr/>
              <a:tblGrid>
                <a:gridCol w="3195484"/>
                <a:gridCol w="1720646"/>
                <a:gridCol w="2703871"/>
              </a:tblGrid>
              <a:tr h="390525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1" dirty="0" smtClean="0">
                          <a:solidFill>
                            <a:srgbClr val="FFFF00"/>
                          </a:solidFill>
                          <a:effectLst/>
                        </a:rPr>
                        <a:t>Processor Type</a:t>
                      </a:r>
                      <a:endParaRPr lang="en-US" sz="1800" b="1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9217" marR="19217" marT="12811" marB="128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 smtClean="0">
                          <a:solidFill>
                            <a:srgbClr val="FFFF00"/>
                          </a:solidFill>
                          <a:effectLst/>
                        </a:rPr>
                        <a:t>Fingerprints</a:t>
                      </a:r>
                      <a:endParaRPr lang="en-US" sz="1800" b="1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9217" marR="19217" marT="12811" marB="128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 smtClean="0">
                          <a:solidFill>
                            <a:srgbClr val="FFFF00"/>
                          </a:solidFill>
                          <a:effectLst/>
                        </a:rPr>
                        <a:t>Seek Time</a:t>
                      </a:r>
                      <a:endParaRPr lang="en-US" sz="1800" b="1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9217" marR="19217" marT="12811" marB="128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 smtClean="0">
                          <a:effectLst/>
                        </a:rPr>
                        <a:t>3</a:t>
                      </a:r>
                      <a:r>
                        <a:rPr lang="en-US" sz="1800" baseline="30000" dirty="0" smtClean="0">
                          <a:effectLst/>
                        </a:rPr>
                        <a:t>rd</a:t>
                      </a:r>
                      <a:r>
                        <a:rPr lang="en-US" sz="1800" dirty="0" smtClean="0">
                          <a:effectLst/>
                        </a:rPr>
                        <a:t> Gen Intel Core i5-2430M</a:t>
                      </a:r>
                      <a:endParaRPr lang="en-US" sz="1800" dirty="0">
                        <a:effectLst/>
                      </a:endParaRPr>
                    </a:p>
                  </a:txBody>
                  <a:tcPr marL="19217" marR="19217" marT="12811" marB="128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 smtClean="0">
                          <a:effectLst/>
                        </a:rPr>
                        <a:t>17K</a:t>
                      </a:r>
                      <a:endParaRPr lang="en-US" sz="1800" dirty="0">
                        <a:effectLst/>
                      </a:endParaRPr>
                    </a:p>
                  </a:txBody>
                  <a:tcPr marL="19217" marR="19217" marT="12811" marB="128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 smtClean="0">
                          <a:effectLst/>
                        </a:rPr>
                        <a:t>1 sec</a:t>
                      </a:r>
                      <a:endParaRPr lang="en-US" sz="1800" dirty="0">
                        <a:effectLst/>
                      </a:endParaRPr>
                    </a:p>
                  </a:txBody>
                  <a:tcPr marL="19217" marR="19217" marT="12811" marB="128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 smtClean="0">
                          <a:effectLst/>
                        </a:rPr>
                        <a:t>Dual Core @ 2.4GHz</a:t>
                      </a:r>
                      <a:endParaRPr lang="en-US" sz="1800" dirty="0">
                        <a:effectLst/>
                      </a:endParaRPr>
                    </a:p>
                  </a:txBody>
                  <a:tcPr marL="19217" marR="19217" marT="12811" marB="128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 smtClean="0">
                          <a:solidFill>
                            <a:srgbClr val="FF0000"/>
                          </a:solidFill>
                          <a:effectLst/>
                        </a:rPr>
                        <a:t>1M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9217" marR="19217" marT="12811" marB="128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 smtClean="0">
                          <a:solidFill>
                            <a:srgbClr val="FF0000"/>
                          </a:solidFill>
                          <a:effectLst/>
                        </a:rPr>
                        <a:t>58 sec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9217" marR="19217" marT="12811" marB="128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19217" marR="19217" marT="12811" marB="128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 smtClean="0">
                          <a:solidFill>
                            <a:srgbClr val="FF0000"/>
                          </a:solidFill>
                          <a:effectLst/>
                        </a:rPr>
                        <a:t>10M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9217" marR="19217" marT="12811" marB="128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 smtClean="0">
                          <a:solidFill>
                            <a:srgbClr val="FF0000"/>
                          </a:solidFill>
                          <a:effectLst/>
                        </a:rPr>
                        <a:t>588 sec (9.8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  <a:effectLst/>
                        </a:rPr>
                        <a:t> min)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9217" marR="19217" marT="12811" marB="128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19217" marR="19217" marT="12811" marB="128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dirty="0">
                        <a:effectLst/>
                      </a:endParaRPr>
                    </a:p>
                  </a:txBody>
                  <a:tcPr marL="19217" marR="19217" marT="12811" marB="128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dirty="0">
                        <a:effectLst/>
                      </a:endParaRPr>
                    </a:p>
                  </a:txBody>
                  <a:tcPr marL="19217" marR="19217" marT="12811" marB="128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 smtClean="0">
                          <a:effectLst/>
                        </a:rPr>
                        <a:t>2x Quad-Core Intel Xeon E5450</a:t>
                      </a:r>
                      <a:endParaRPr lang="en-US" sz="1800" dirty="0">
                        <a:effectLst/>
                      </a:endParaRPr>
                    </a:p>
                  </a:txBody>
                  <a:tcPr marL="19217" marR="19217" marT="12811" marB="128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 smtClean="0">
                          <a:effectLst/>
                        </a:rPr>
                        <a:t>12.5K</a:t>
                      </a:r>
                      <a:endParaRPr lang="en-US" sz="1800" dirty="0">
                        <a:effectLst/>
                      </a:endParaRPr>
                    </a:p>
                  </a:txBody>
                  <a:tcPr marL="19217" marR="19217" marT="12811" marB="128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 smtClean="0">
                          <a:effectLst/>
                        </a:rPr>
                        <a:t>1 sec</a:t>
                      </a:r>
                      <a:endParaRPr lang="en-US" sz="1800" dirty="0">
                        <a:effectLst/>
                      </a:endParaRPr>
                    </a:p>
                  </a:txBody>
                  <a:tcPr marL="19217" marR="19217" marT="12811" marB="128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 smtClean="0">
                          <a:effectLst/>
                        </a:rPr>
                        <a:t>2x4 Cores @ 3.0GHz</a:t>
                      </a:r>
                      <a:endParaRPr lang="en-US" sz="1800" dirty="0">
                        <a:effectLst/>
                      </a:endParaRPr>
                    </a:p>
                  </a:txBody>
                  <a:tcPr marL="19217" marR="19217" marT="12811" marB="128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 smtClean="0">
                          <a:solidFill>
                            <a:srgbClr val="FF0000"/>
                          </a:solidFill>
                          <a:effectLst/>
                        </a:rPr>
                        <a:t>1M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9217" marR="19217" marT="12811" marB="128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 smtClean="0">
                          <a:solidFill>
                            <a:srgbClr val="FF0000"/>
                          </a:solidFill>
                          <a:effectLst/>
                        </a:rPr>
                        <a:t>80 sec (1.3 min)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9217" marR="19217" marT="12811" marB="128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19217" marR="19217" marT="12811" marB="128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 smtClean="0">
                          <a:solidFill>
                            <a:srgbClr val="FF0000"/>
                          </a:solidFill>
                          <a:effectLst/>
                        </a:rPr>
                        <a:t>10M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9217" marR="19217" marT="12811" marB="128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 smtClean="0">
                          <a:solidFill>
                            <a:srgbClr val="FF0000"/>
                          </a:solidFill>
                          <a:effectLst/>
                        </a:rPr>
                        <a:t>800 sec (13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  <a:effectLst/>
                        </a:rPr>
                        <a:t> min)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9217" marR="19217" marT="12811" marB="128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38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799" y="533401"/>
            <a:ext cx="7772400" cy="1470025"/>
          </a:xfrm>
        </p:spPr>
        <p:txBody>
          <a:bodyPr>
            <a:normAutofit/>
          </a:bodyPr>
          <a:lstStyle/>
          <a:p>
            <a:r>
              <a:rPr lang="en-US" sz="4800" dirty="0"/>
              <a:t>The Research Project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994" y="2003426"/>
            <a:ext cx="3910011" cy="391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30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Sequential vs Multithreaded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453868" y="1371600"/>
            <a:ext cx="0" cy="518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87139" y="126313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FP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06986" y="203028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10K FP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09132" y="6183868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1M FP</a:t>
            </a:r>
          </a:p>
        </p:txBody>
      </p:sp>
      <p:sp>
        <p:nvSpPr>
          <p:cNvPr id="11" name="Left Brace 10"/>
          <p:cNvSpPr/>
          <p:nvPr/>
        </p:nvSpPr>
        <p:spPr>
          <a:xfrm>
            <a:off x="2996670" y="1447800"/>
            <a:ext cx="228599" cy="7180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379567" y="1600200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 sec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06986" y="3669268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100K FP</a:t>
            </a:r>
          </a:p>
        </p:txBody>
      </p:sp>
      <p:sp>
        <p:nvSpPr>
          <p:cNvPr id="14" name="Left Brace 13"/>
          <p:cNvSpPr/>
          <p:nvPr/>
        </p:nvSpPr>
        <p:spPr>
          <a:xfrm>
            <a:off x="2996667" y="2245132"/>
            <a:ext cx="241172" cy="15648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272772" y="281940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 sec</a:t>
            </a:r>
          </a:p>
        </p:txBody>
      </p:sp>
      <p:sp>
        <p:nvSpPr>
          <p:cNvPr id="16" name="Left Brace 15"/>
          <p:cNvSpPr/>
          <p:nvPr/>
        </p:nvSpPr>
        <p:spPr>
          <a:xfrm>
            <a:off x="3009236" y="3889266"/>
            <a:ext cx="216032" cy="266393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171036" y="5040868"/>
            <a:ext cx="992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100 </a:t>
            </a:r>
            <a:r>
              <a:rPr lang="en-US" dirty="0">
                <a:solidFill>
                  <a:srgbClr val="FF0000"/>
                </a:solidFill>
              </a:rPr>
              <a:t>sec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158468" y="1371600"/>
            <a:ext cx="0" cy="518160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5400000">
            <a:off x="264849" y="4094366"/>
            <a:ext cx="316506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Sequential Matching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9224413" y="1371600"/>
            <a:ext cx="0" cy="518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257684" y="126313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FP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277531" y="203028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10K FP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279677" y="6183868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1M FP</a:t>
            </a:r>
          </a:p>
        </p:txBody>
      </p:sp>
      <p:sp>
        <p:nvSpPr>
          <p:cNvPr id="25" name="Left Brace 24"/>
          <p:cNvSpPr/>
          <p:nvPr/>
        </p:nvSpPr>
        <p:spPr>
          <a:xfrm>
            <a:off x="8767215" y="1447800"/>
            <a:ext cx="228599" cy="7180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112009" y="1600200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 sec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277531" y="3669268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100K FP</a:t>
            </a:r>
          </a:p>
        </p:txBody>
      </p:sp>
      <p:sp>
        <p:nvSpPr>
          <p:cNvPr id="28" name="Left Brace 27"/>
          <p:cNvSpPr/>
          <p:nvPr/>
        </p:nvSpPr>
        <p:spPr>
          <a:xfrm>
            <a:off x="8767212" y="2245132"/>
            <a:ext cx="241172" cy="15648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Brace 29"/>
          <p:cNvSpPr/>
          <p:nvPr/>
        </p:nvSpPr>
        <p:spPr>
          <a:xfrm>
            <a:off x="8779781" y="3889266"/>
            <a:ext cx="216032" cy="266393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982474" y="1540133"/>
            <a:ext cx="4214" cy="48946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5400000">
            <a:off x="5542165" y="4094366"/>
            <a:ext cx="316506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Multithreaded Matching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153399" y="2819400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 sec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181647" y="5036567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 sec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7986688" y="2274623"/>
            <a:ext cx="4214" cy="48946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7996785" y="3052251"/>
            <a:ext cx="4214" cy="48946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7996785" y="3820085"/>
            <a:ext cx="4214" cy="48946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7996785" y="4451084"/>
            <a:ext cx="4214" cy="48946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7982780" y="5208783"/>
            <a:ext cx="4214" cy="48946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7982474" y="5888332"/>
            <a:ext cx="4214" cy="48946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765248" y="1371600"/>
            <a:ext cx="39322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7589254" y="1531547"/>
            <a:ext cx="39322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589253" y="2281062"/>
            <a:ext cx="39322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589252" y="3052251"/>
            <a:ext cx="39322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7589251" y="3822234"/>
            <a:ext cx="39322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7605672" y="4451084"/>
            <a:ext cx="39322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605672" y="5233467"/>
            <a:ext cx="39322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599915" y="5888332"/>
            <a:ext cx="39322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524000" y="1063824"/>
            <a:ext cx="634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 core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315960" y="1138248"/>
            <a:ext cx="634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 core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315200" y="1902241"/>
            <a:ext cx="634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 core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345356" y="2700589"/>
            <a:ext cx="634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 core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348181" y="3474690"/>
            <a:ext cx="634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 core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348181" y="4108974"/>
            <a:ext cx="634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 core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364568" y="4886138"/>
            <a:ext cx="634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 core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354126" y="5559624"/>
            <a:ext cx="634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 core</a:t>
            </a:r>
          </a:p>
        </p:txBody>
      </p:sp>
    </p:spTree>
    <p:extLst>
      <p:ext uri="{BB962C8B-B14F-4D97-AF65-F5344CB8AC3E}">
        <p14:creationId xmlns:p14="http://schemas.microsoft.com/office/powerpoint/2010/main" val="36150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Multithreaded Benchmark Results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6268193"/>
              </p:ext>
            </p:extLst>
          </p:nvPr>
        </p:nvGraphicFramePr>
        <p:xfrm>
          <a:off x="1981201" y="1264920"/>
          <a:ext cx="8229601" cy="3992880"/>
        </p:xfrm>
        <a:graphic>
          <a:graphicData uri="http://schemas.openxmlformats.org/drawingml/2006/table">
            <a:tbl>
              <a:tblPr/>
              <a:tblGrid>
                <a:gridCol w="3200399"/>
                <a:gridCol w="1676400"/>
                <a:gridCol w="1600200"/>
                <a:gridCol w="1752602"/>
              </a:tblGrid>
              <a:tr h="499110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1" dirty="0" smtClean="0">
                          <a:solidFill>
                            <a:srgbClr val="FFFF00"/>
                          </a:solidFill>
                          <a:effectLst/>
                        </a:rPr>
                        <a:t>Processor Type</a:t>
                      </a:r>
                      <a:endParaRPr lang="en-US" sz="1800" b="1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9217" marR="19217" marT="12811" marB="128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 smtClean="0">
                          <a:solidFill>
                            <a:srgbClr val="FFFF00"/>
                          </a:solidFill>
                          <a:effectLst/>
                        </a:rPr>
                        <a:t>Fingerprints</a:t>
                      </a:r>
                      <a:endParaRPr lang="en-US" sz="1800" b="1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9217" marR="19217" marT="12811" marB="128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 smtClean="0">
                          <a:solidFill>
                            <a:srgbClr val="FFFF00"/>
                          </a:solidFill>
                          <a:effectLst/>
                        </a:rPr>
                        <a:t>Seek Time</a:t>
                      </a:r>
                      <a:endParaRPr lang="en-US" sz="1800" b="1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9217" marR="19217" marT="12811" marB="128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 smtClean="0">
                          <a:solidFill>
                            <a:srgbClr val="FFFF00"/>
                          </a:solidFill>
                          <a:effectLst/>
                        </a:rPr>
                        <a:t>CPU Core</a:t>
                      </a:r>
                      <a:endParaRPr lang="en-US" sz="1800" b="1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9217" marR="19217" marT="12811" marB="128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110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 smtClean="0">
                          <a:effectLst/>
                        </a:rPr>
                        <a:t>3</a:t>
                      </a:r>
                      <a:r>
                        <a:rPr lang="en-US" sz="1800" baseline="30000" dirty="0" smtClean="0">
                          <a:effectLst/>
                        </a:rPr>
                        <a:t>rd</a:t>
                      </a:r>
                      <a:r>
                        <a:rPr lang="en-US" sz="1800" dirty="0" smtClean="0">
                          <a:effectLst/>
                        </a:rPr>
                        <a:t> Gen Intel Core i5-2430M</a:t>
                      </a:r>
                      <a:endParaRPr lang="en-US" sz="1800" dirty="0">
                        <a:effectLst/>
                      </a:endParaRPr>
                    </a:p>
                  </a:txBody>
                  <a:tcPr marL="19217" marR="19217" marT="12811" marB="128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 smtClean="0">
                          <a:effectLst/>
                        </a:rPr>
                        <a:t>17K</a:t>
                      </a:r>
                      <a:endParaRPr lang="en-US" sz="1800" dirty="0">
                        <a:effectLst/>
                      </a:endParaRPr>
                    </a:p>
                  </a:txBody>
                  <a:tcPr marL="19217" marR="19217" marT="12811" marB="128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 smtClean="0">
                          <a:solidFill>
                            <a:srgbClr val="0070C0"/>
                          </a:solidFill>
                          <a:effectLst/>
                        </a:rPr>
                        <a:t>1 sec</a:t>
                      </a:r>
                      <a:endParaRPr lang="en-US" sz="180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19217" marR="19217" marT="12811" marB="128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 smtClean="0">
                          <a:effectLst/>
                        </a:rPr>
                        <a:t>1 Core</a:t>
                      </a:r>
                      <a:endParaRPr lang="en-US" sz="1800" dirty="0">
                        <a:effectLst/>
                      </a:endParaRPr>
                    </a:p>
                  </a:txBody>
                  <a:tcPr marL="19217" marR="19217" marT="12811" marB="128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110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 smtClean="0">
                          <a:effectLst/>
                        </a:rPr>
                        <a:t>Dual Core @ 2.4GHz</a:t>
                      </a:r>
                      <a:endParaRPr lang="en-US" sz="1800" dirty="0">
                        <a:effectLst/>
                      </a:endParaRPr>
                    </a:p>
                  </a:txBody>
                  <a:tcPr marL="19217" marR="19217" marT="12811" marB="128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 smtClean="0">
                          <a:effectLst/>
                        </a:rPr>
                        <a:t>1M</a:t>
                      </a:r>
                      <a:endParaRPr lang="en-US" sz="1800" dirty="0">
                        <a:effectLst/>
                      </a:endParaRPr>
                    </a:p>
                  </a:txBody>
                  <a:tcPr marL="19217" marR="19217" marT="12811" marB="128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 smtClean="0">
                          <a:solidFill>
                            <a:srgbClr val="0070C0"/>
                          </a:solidFill>
                          <a:effectLst/>
                        </a:rPr>
                        <a:t>1 sec</a:t>
                      </a:r>
                      <a:endParaRPr lang="en-US" sz="180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19217" marR="19217" marT="12811" marB="128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 smtClean="0">
                          <a:effectLst/>
                        </a:rPr>
                        <a:t>58 Cores</a:t>
                      </a:r>
                      <a:endParaRPr lang="en-US" sz="1800" dirty="0">
                        <a:effectLst/>
                      </a:endParaRPr>
                    </a:p>
                  </a:txBody>
                  <a:tcPr marL="19217" marR="19217" marT="12811" marB="128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110"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19217" marR="19217" marT="12811" marB="128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 smtClean="0">
                          <a:effectLst/>
                        </a:rPr>
                        <a:t>10M</a:t>
                      </a:r>
                      <a:endParaRPr lang="en-US" sz="1800" dirty="0">
                        <a:effectLst/>
                      </a:endParaRPr>
                    </a:p>
                  </a:txBody>
                  <a:tcPr marL="19217" marR="19217" marT="12811" marB="128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 smtClean="0">
                          <a:solidFill>
                            <a:srgbClr val="0070C0"/>
                          </a:solidFill>
                          <a:effectLst/>
                        </a:rPr>
                        <a:t>1 sec</a:t>
                      </a:r>
                      <a:endParaRPr lang="en-US" sz="180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19217" marR="19217" marT="12811" marB="128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 smtClean="0">
                          <a:effectLst/>
                        </a:rPr>
                        <a:t>588 Cores</a:t>
                      </a:r>
                      <a:endParaRPr lang="en-US" sz="1800" dirty="0">
                        <a:effectLst/>
                      </a:endParaRPr>
                    </a:p>
                  </a:txBody>
                  <a:tcPr marL="19217" marR="19217" marT="12811" marB="128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110"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19217" marR="19217" marT="12811" marB="128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dirty="0">
                        <a:effectLst/>
                      </a:endParaRPr>
                    </a:p>
                  </a:txBody>
                  <a:tcPr marL="19217" marR="19217" marT="12811" marB="128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19217" marR="19217" marT="12811" marB="128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dirty="0">
                        <a:effectLst/>
                      </a:endParaRPr>
                    </a:p>
                  </a:txBody>
                  <a:tcPr marL="19217" marR="19217" marT="12811" marB="128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110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 smtClean="0">
                          <a:effectLst/>
                        </a:rPr>
                        <a:t>2x Quad-Core Intel Xeon E5450</a:t>
                      </a:r>
                      <a:endParaRPr lang="en-US" sz="1800" dirty="0">
                        <a:effectLst/>
                      </a:endParaRPr>
                    </a:p>
                  </a:txBody>
                  <a:tcPr marL="19217" marR="19217" marT="12811" marB="128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 smtClean="0">
                          <a:effectLst/>
                        </a:rPr>
                        <a:t>12.5K</a:t>
                      </a:r>
                      <a:endParaRPr lang="en-US" sz="1800" dirty="0">
                        <a:effectLst/>
                      </a:endParaRPr>
                    </a:p>
                  </a:txBody>
                  <a:tcPr marL="19217" marR="19217" marT="12811" marB="128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 smtClean="0">
                          <a:solidFill>
                            <a:srgbClr val="0070C0"/>
                          </a:solidFill>
                          <a:effectLst/>
                        </a:rPr>
                        <a:t>1 sec</a:t>
                      </a:r>
                      <a:endParaRPr lang="en-US" sz="180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19217" marR="19217" marT="12811" marB="128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 smtClean="0">
                          <a:effectLst/>
                        </a:rPr>
                        <a:t>1 Core</a:t>
                      </a:r>
                      <a:endParaRPr lang="en-US" sz="1800" dirty="0">
                        <a:effectLst/>
                      </a:endParaRPr>
                    </a:p>
                  </a:txBody>
                  <a:tcPr marL="19217" marR="19217" marT="12811" marB="128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110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 smtClean="0">
                          <a:effectLst/>
                        </a:rPr>
                        <a:t>2x4 Cores @ 3.0GHz</a:t>
                      </a:r>
                      <a:endParaRPr lang="en-US" sz="1800" dirty="0">
                        <a:effectLst/>
                      </a:endParaRPr>
                    </a:p>
                  </a:txBody>
                  <a:tcPr marL="19217" marR="19217" marT="12811" marB="128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 smtClean="0">
                          <a:effectLst/>
                        </a:rPr>
                        <a:t>1M</a:t>
                      </a:r>
                      <a:endParaRPr lang="en-US" sz="1800" dirty="0">
                        <a:effectLst/>
                      </a:endParaRPr>
                    </a:p>
                  </a:txBody>
                  <a:tcPr marL="19217" marR="19217" marT="12811" marB="128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 smtClean="0">
                          <a:solidFill>
                            <a:srgbClr val="0070C0"/>
                          </a:solidFill>
                          <a:effectLst/>
                        </a:rPr>
                        <a:t>1 sec</a:t>
                      </a:r>
                      <a:endParaRPr lang="en-US" sz="180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19217" marR="19217" marT="12811" marB="128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 smtClean="0">
                          <a:effectLst/>
                        </a:rPr>
                        <a:t>80 Cores</a:t>
                      </a:r>
                      <a:endParaRPr lang="en-US" sz="1800" dirty="0">
                        <a:effectLst/>
                      </a:endParaRPr>
                    </a:p>
                  </a:txBody>
                  <a:tcPr marL="19217" marR="19217" marT="12811" marB="128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110"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19217" marR="19217" marT="12811" marB="128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 smtClean="0">
                          <a:effectLst/>
                        </a:rPr>
                        <a:t>10M</a:t>
                      </a:r>
                      <a:endParaRPr lang="en-US" sz="1800" dirty="0">
                        <a:effectLst/>
                      </a:endParaRPr>
                    </a:p>
                  </a:txBody>
                  <a:tcPr marL="19217" marR="19217" marT="12811" marB="128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 smtClean="0">
                          <a:solidFill>
                            <a:srgbClr val="0070C0"/>
                          </a:solidFill>
                          <a:effectLst/>
                        </a:rPr>
                        <a:t>1 sec</a:t>
                      </a:r>
                      <a:endParaRPr lang="en-US" sz="180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19217" marR="19217" marT="12811" marB="128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 smtClean="0">
                          <a:effectLst/>
                        </a:rPr>
                        <a:t>800 Cores</a:t>
                      </a:r>
                      <a:endParaRPr lang="en-US" sz="1800" dirty="0">
                        <a:effectLst/>
                      </a:endParaRPr>
                    </a:p>
                  </a:txBody>
                  <a:tcPr marL="19217" marR="19217" marT="12811" marB="128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408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6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Solution Diagram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286000" y="990600"/>
            <a:ext cx="8229600" cy="5643868"/>
            <a:chOff x="1676400" y="1066801"/>
            <a:chExt cx="8229600" cy="564386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2600" y="1066801"/>
              <a:ext cx="8153400" cy="564386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726873" y="3797626"/>
              <a:ext cx="14547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 sec response time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33674" y="6433670"/>
              <a:ext cx="205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&lt; 1 sec response time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76400" y="3609202"/>
              <a:ext cx="1676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&lt; 1 sec response 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688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nergy-Saving">
      <a:dk1>
        <a:srgbClr val="000000"/>
      </a:dk1>
      <a:lt1>
        <a:srgbClr val="D7D7D7"/>
      </a:lt1>
      <a:dk2>
        <a:srgbClr val="000000"/>
      </a:dk2>
      <a:lt2>
        <a:srgbClr val="D7D7D7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Energy and paper-saving presentation</Template>
  <TotalTime>7079</TotalTime>
  <Words>784</Words>
  <Application>Microsoft Office PowerPoint</Application>
  <PresentationFormat>Widescreen</PresentationFormat>
  <Paragraphs>173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Segoe UI</vt:lpstr>
      <vt:lpstr>Office Theme</vt:lpstr>
      <vt:lpstr>Fingerprint Solution R&amp;D</vt:lpstr>
      <vt:lpstr>Commercial Solution Challenges</vt:lpstr>
      <vt:lpstr>In-House Solution Challenges</vt:lpstr>
      <vt:lpstr>Sequential Fingerprint Matching</vt:lpstr>
      <vt:lpstr>Benchmark Results for Sequential Matching</vt:lpstr>
      <vt:lpstr>The Research Project</vt:lpstr>
      <vt:lpstr>Sequential vs Multithreaded</vt:lpstr>
      <vt:lpstr>Multithreaded Benchmark Results</vt:lpstr>
      <vt:lpstr>Solution Diagram</vt:lpstr>
      <vt:lpstr>Speed Optimization and Cost Reduction Measures</vt:lpstr>
      <vt:lpstr>Solution Summary &amp; Benefits</vt:lpstr>
      <vt:lpstr>Cost Factors</vt:lpstr>
      <vt:lpstr>Cost Estimates</vt:lpstr>
      <vt:lpstr>Research Summary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Fingerprint Solution R&amp;D</dc:title>
  <dc:subject/>
  <dc:creator>Daniel Salunga</dc:creator>
  <cp:keywords/>
  <dc:description/>
  <cp:lastModifiedBy>Daniel Salunga</cp:lastModifiedBy>
  <cp:revision>917</cp:revision>
  <dcterms:created xsi:type="dcterms:W3CDTF">2014-05-22T16:18:19Z</dcterms:created>
  <dcterms:modified xsi:type="dcterms:W3CDTF">2018-01-03T07:37:15Z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TC102872799990</vt:lpwstr>
  </property>
</Properties>
</file>