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66" r:id="rId2"/>
    <p:sldId id="277" r:id="rId3"/>
    <p:sldId id="279" r:id="rId4"/>
    <p:sldId id="276" r:id="rId5"/>
    <p:sldId id="280" r:id="rId6"/>
    <p:sldId id="259" r:id="rId7"/>
    <p:sldId id="270" r:id="rId8"/>
    <p:sldId id="271" r:id="rId9"/>
    <p:sldId id="272" r:id="rId10"/>
    <p:sldId id="273" r:id="rId11"/>
    <p:sldId id="274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mitry Samsonov" initials="DSV" lastIdx="1" clrIdx="0">
    <p:extLst>
      <p:ext uri="{19B8F6BF-5375-455C-9EA6-DF929625EA0E}">
        <p15:presenceInfo xmlns:p15="http://schemas.microsoft.com/office/powerpoint/2012/main" userId="Dmitry Samson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8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800F4-DB34-4CA3-8D84-26D486FAF6D2}" type="datetimeFigureOut">
              <a:rPr lang="ru-RU" smtClean="0"/>
              <a:t>02.05.2018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E19F6-1ACD-4C65-AEB9-5F34F45BB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913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E19F6-1ACD-4C65-AEB9-5F34F45BB55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562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0411-D581-4895-9456-A902AD381F38}" type="datetime1">
              <a:rPr lang="ru-RU" smtClean="0"/>
              <a:t>02.05.2018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E461-5FAF-4017-A493-D8A41A65B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39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DA1C-F20D-4B4E-8E8E-47E8A7F9BC67}" type="datetime1">
              <a:rPr lang="ru-RU" smtClean="0"/>
              <a:t>02.05.2018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E461-5FAF-4017-A493-D8A41A65B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17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C6A6-D360-4E94-B02A-CF4AC5CE1321}" type="datetime1">
              <a:rPr lang="ru-RU" smtClean="0"/>
              <a:t>02.05.2018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E461-5FAF-4017-A493-D8A41A65B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1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209B-4A23-4A2D-97FD-FAD8AF355469}" type="datetime1">
              <a:rPr lang="ru-RU" smtClean="0"/>
              <a:t>02.05.2018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E461-5FAF-4017-A493-D8A41A65B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12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6BAF-2484-49F4-9F55-2EFD3C29BFD6}" type="datetime1">
              <a:rPr lang="ru-RU" smtClean="0"/>
              <a:t>02.05.2018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E461-5FAF-4017-A493-D8A41A65B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41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CE21E-FCFC-4806-9513-D2A740A6582B}" type="datetime1">
              <a:rPr lang="ru-RU" smtClean="0"/>
              <a:t>02.05.2018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E461-5FAF-4017-A493-D8A41A65B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33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E35B-9BE4-4137-972E-73A967CAAE30}" type="datetime1">
              <a:rPr lang="ru-RU" smtClean="0"/>
              <a:t>02.05.2018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E461-5FAF-4017-A493-D8A41A65B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36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9E6B-7B31-4458-A79E-A767BB94BED0}" type="datetime1">
              <a:rPr lang="ru-RU" smtClean="0"/>
              <a:t>02.05.2018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E461-5FAF-4017-A493-D8A41A65B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74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E908-F09D-46A3-93D5-4DE36D7B6A60}" type="datetime1">
              <a:rPr lang="ru-RU" smtClean="0"/>
              <a:t>02.05.2018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E461-5FAF-4017-A493-D8A41A65B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58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6653-9307-4392-9D88-17D394E71901}" type="datetime1">
              <a:rPr lang="ru-RU" smtClean="0"/>
              <a:t>02.05.2018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E461-5FAF-4017-A493-D8A41A65B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30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AE43-D2D0-417D-8019-AC142B702CEE}" type="datetime1">
              <a:rPr lang="ru-RU" smtClean="0"/>
              <a:t>02.05.2018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E461-5FAF-4017-A493-D8A41A65B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46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38D6-CD64-4267-9281-84CBF3C5C443}" type="datetime1">
              <a:rPr lang="ru-RU" smtClean="0"/>
              <a:t>02.05.2018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3E461-5FAF-4017-A493-D8A41A65B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47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400.PNG"/><Relationship Id="rId4" Type="http://schemas.openxmlformats.org/officeDocument/2006/relationships/image" Target="../media/image390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5.png"/><Relationship Id="rId21" Type="http://schemas.openxmlformats.org/officeDocument/2006/relationships/image" Target="../media/image51.png"/><Relationship Id="rId25" Type="http://schemas.openxmlformats.org/officeDocument/2006/relationships/image" Target="../media/image1.png"/><Relationship Id="rId17" Type="http://schemas.openxmlformats.org/officeDocument/2006/relationships/image" Target="../media/image16.png"/><Relationship Id="rId2" Type="http://schemas.openxmlformats.org/officeDocument/2006/relationships/image" Target="../media/image4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8.png"/><Relationship Id="rId5" Type="http://schemas.openxmlformats.org/officeDocument/2006/relationships/image" Target="../media/image7.png"/><Relationship Id="rId23" Type="http://schemas.openxmlformats.org/officeDocument/2006/relationships/image" Target="../media/image53.png"/><Relationship Id="rId28" Type="http://schemas.microsoft.com/office/2007/relationships/hdphoto" Target="../media/hdphoto1.wdp"/><Relationship Id="rId15" Type="http://schemas.openxmlformats.org/officeDocument/2006/relationships/image" Target="../media/image14.png"/><Relationship Id="rId4" Type="http://schemas.openxmlformats.org/officeDocument/2006/relationships/image" Target="../media/image6.png"/><Relationship Id="rId27" Type="http://schemas.openxmlformats.org/officeDocument/2006/relationships/image" Target="../media/image9.png"/><Relationship Id="rId14" Type="http://schemas.openxmlformats.org/officeDocument/2006/relationships/image" Target="../media/image13.png"/><Relationship Id="rId30" Type="http://schemas.openxmlformats.org/officeDocument/2006/relationships/image" Target="../media/image10.png"/><Relationship Id="rId22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5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1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8" Type="http://schemas.openxmlformats.org/officeDocument/2006/relationships/image" Target="../media/image30.wmf"/><Relationship Id="rId3" Type="http://schemas.openxmlformats.org/officeDocument/2006/relationships/image" Target="../media/image43.png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wmf"/><Relationship Id="rId20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46.png"/><Relationship Id="rId15" Type="http://schemas.openxmlformats.org/officeDocument/2006/relationships/oleObject" Target="../embeddings/oleObject1.bin"/><Relationship Id="rId19" Type="http://schemas.openxmlformats.org/officeDocument/2006/relationships/image" Target="../media/image1.png"/><Relationship Id="rId1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12" Type="http://schemas.openxmlformats.org/officeDocument/2006/relationships/image" Target="../media/image2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.png"/><Relationship Id="rId5" Type="http://schemas.openxmlformats.org/officeDocument/2006/relationships/image" Target="../media/image90.png"/><Relationship Id="rId10" Type="http://schemas.openxmlformats.org/officeDocument/2006/relationships/image" Target="../media/image140.png"/><Relationship Id="rId4" Type="http://schemas.openxmlformats.org/officeDocument/2006/relationships/image" Target="../media/image81.png"/><Relationship Id="rId9" Type="http://schemas.openxmlformats.org/officeDocument/2006/relationships/image" Target="../media/image1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863523"/>
            <a:ext cx="7772400" cy="267324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Arial" charset="0"/>
                <a:cs typeface="Arial" charset="0"/>
              </a:rPr>
              <a:t>MI Cables Thermal Studies</a:t>
            </a:r>
            <a:br>
              <a:rPr lang="en-US" sz="3600" b="1" dirty="0">
                <a:solidFill>
                  <a:schemeClr val="tx2"/>
                </a:solidFill>
                <a:latin typeface="Arial" charset="0"/>
                <a:cs typeface="Arial" charset="0"/>
              </a:rPr>
            </a:br>
            <a:r>
              <a:rPr lang="en-US" sz="3600" b="1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and</a:t>
            </a:r>
            <a:br>
              <a:rPr lang="en-US" sz="3600" b="1" dirty="0" smtClean="0">
                <a:solidFill>
                  <a:schemeClr val="tx2"/>
                </a:solidFill>
                <a:latin typeface="Arial" charset="0"/>
                <a:cs typeface="Arial" charset="0"/>
              </a:rPr>
            </a:br>
            <a:r>
              <a:rPr lang="en-US" sz="3600" b="1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Hollow Feeders</a:t>
            </a:r>
            <a:br>
              <a:rPr lang="en-US" sz="3600" b="1" dirty="0" smtClean="0">
                <a:solidFill>
                  <a:schemeClr val="tx2"/>
                </a:solidFill>
                <a:latin typeface="Arial" charset="0"/>
                <a:cs typeface="Arial" charset="0"/>
              </a:rPr>
            </a:br>
            <a:r>
              <a:rPr lang="en-US" sz="3600" b="1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Conceptual Design</a:t>
            </a:r>
            <a:r>
              <a:rPr lang="en-US" sz="3600" b="1" dirty="0">
                <a:solidFill>
                  <a:schemeClr val="tx2"/>
                </a:solidFill>
                <a:latin typeface="Arial" charset="0"/>
                <a:cs typeface="Arial" charset="0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Arial" charset="0"/>
                <a:cs typeface="Arial" charset="0"/>
              </a:rPr>
            </a:br>
            <a:r>
              <a:rPr lang="en-US" sz="3600" b="1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/>
            </a:r>
            <a:br>
              <a:rPr lang="en-US" sz="3600" b="1" dirty="0" smtClean="0">
                <a:solidFill>
                  <a:schemeClr val="tx2"/>
                </a:solidFill>
                <a:latin typeface="Arial" charset="0"/>
                <a:cs typeface="Arial" charset="0"/>
              </a:rPr>
            </a:b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 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lang="ru-RU" sz="20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6003785"/>
            <a:ext cx="6858000" cy="854215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St.-Petersburg</a:t>
            </a:r>
          </a:p>
          <a:p>
            <a:r>
              <a:rPr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11</a:t>
            </a:r>
            <a:r>
              <a:rPr lang="en-US" sz="1800" b="1" baseline="30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th</a:t>
            </a:r>
            <a:r>
              <a:rPr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May </a:t>
            </a: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2018</a:t>
            </a:r>
            <a:endParaRPr lang="ru-RU" sz="1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" y="8157"/>
            <a:ext cx="3607512" cy="792000"/>
          </a:xfrm>
          <a:prstGeom prst="rect">
            <a:avLst/>
          </a:prstGeom>
        </p:spPr>
      </p:pic>
      <p:pic>
        <p:nvPicPr>
          <p:cNvPr id="5" name="Picture 3" descr="it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31993" y="28936"/>
            <a:ext cx="1692665" cy="7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529" y="28935"/>
            <a:ext cx="2251437" cy="7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одзаголовок 2"/>
          <p:cNvSpPr txBox="1">
            <a:spLocks/>
          </p:cNvSpPr>
          <p:nvPr/>
        </p:nvSpPr>
        <p:spPr>
          <a:xfrm>
            <a:off x="1143000" y="4872001"/>
            <a:ext cx="6858000" cy="632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u="sng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 </a:t>
            </a:r>
            <a:r>
              <a:rPr lang="en-US" sz="1600" u="sng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Samsonov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S.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Masyukevich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N. Babinov,</a:t>
            </a:r>
          </a:p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Dmitriev, E. Mukhin, A. Razdobarin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3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492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Material model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994352"/>
                <a:ext cx="7886700" cy="147175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ba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tg</m:t>
                              </m:r>
                            </m:fNam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94352"/>
                <a:ext cx="7886700" cy="147175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E461-5FAF-4017-A493-D8A41A65BDB6}" type="slidenum">
              <a:rPr lang="ru-RU" smtClean="0"/>
              <a:t>10</a:t>
            </a:fld>
            <a:endParaRPr lang="ru-RU"/>
          </a:p>
        </p:txBody>
      </p:sp>
      <p:grpSp>
        <p:nvGrpSpPr>
          <p:cNvPr id="23" name="Группа 22"/>
          <p:cNvGrpSpPr/>
          <p:nvPr/>
        </p:nvGrpSpPr>
        <p:grpSpPr>
          <a:xfrm>
            <a:off x="4869181" y="1028008"/>
            <a:ext cx="1402310" cy="1438101"/>
            <a:chOff x="4869181" y="1859281"/>
            <a:chExt cx="1402310" cy="1438101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5275580" y="1859281"/>
              <a:ext cx="995911" cy="878840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69181" y="2928050"/>
              <a:ext cx="1319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Polarization</a:t>
              </a:r>
              <a:endParaRPr lang="ru-RU" dirty="0"/>
            </a:p>
          </p:txBody>
        </p:sp>
        <p:cxnSp>
          <p:nvCxnSpPr>
            <p:cNvPr id="16" name="Прямая соединительная линия 15"/>
            <p:cNvCxnSpPr>
              <a:stCxn id="7" idx="2"/>
              <a:endCxn id="10" idx="0"/>
            </p:cNvCxnSpPr>
            <p:nvPr/>
          </p:nvCxnSpPr>
          <p:spPr>
            <a:xfrm flipH="1">
              <a:off x="5528773" y="2738121"/>
              <a:ext cx="244763" cy="189929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Группа 23"/>
          <p:cNvGrpSpPr/>
          <p:nvPr/>
        </p:nvGrpSpPr>
        <p:grpSpPr>
          <a:xfrm>
            <a:off x="6354618" y="1028008"/>
            <a:ext cx="1820371" cy="1438101"/>
            <a:chOff x="6354618" y="1859281"/>
            <a:chExt cx="1820371" cy="1438101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6578601" y="1859281"/>
              <a:ext cx="736599" cy="878839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54618" y="2928050"/>
              <a:ext cx="1820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Conductivity</a:t>
              </a:r>
              <a:endParaRPr lang="ru-RU" dirty="0"/>
            </a:p>
          </p:txBody>
        </p:sp>
        <p:cxnSp>
          <p:nvCxnSpPr>
            <p:cNvPr id="20" name="Прямая соединительная линия 19"/>
            <p:cNvCxnSpPr>
              <a:stCxn id="8" idx="2"/>
              <a:endCxn id="11" idx="0"/>
            </p:cNvCxnSpPr>
            <p:nvPr/>
          </p:nvCxnSpPr>
          <p:spPr>
            <a:xfrm>
              <a:off x="6946901" y="2738120"/>
              <a:ext cx="317903" cy="18993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94024" y="2237984"/>
                <a:ext cx="5109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)+3⋅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−20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4" y="2237984"/>
                <a:ext cx="5109784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94024" y="2607316"/>
                <a:ext cx="73646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=1.72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4" y="2607316"/>
                <a:ext cx="7364627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Рисунок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9527"/>
            <a:ext cx="4718223" cy="348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4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E461-5FAF-4017-A493-D8A41A65BDB6}" type="slidenum">
              <a:rPr lang="ru-RU" smtClean="0"/>
              <a:t>11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36216" r="5412" b="14109"/>
          <a:stretch/>
        </p:blipFill>
        <p:spPr>
          <a:xfrm>
            <a:off x="81406" y="3355212"/>
            <a:ext cx="8956610" cy="252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3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E461-5FAF-4017-A493-D8A41A65BDB6}" type="slidenum">
              <a:rPr lang="ru-RU" smtClean="0"/>
              <a:t>12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2551263" y="2761258"/>
                <a:ext cx="2815066" cy="7362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𝑑𝑖𝑒𝑙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𝑓𝐶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263" y="2761258"/>
                <a:ext cx="2815066" cy="7362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8650" y="3663428"/>
                <a:ext cx="2285238" cy="665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663428"/>
                <a:ext cx="2285238" cy="6652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19328" y="4669536"/>
                <a:ext cx="5120640" cy="91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=138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28" y="4669536"/>
                <a:ext cx="5120640" cy="9106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426871" y="4328675"/>
                <a:ext cx="2290257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𝑑𝑖𝑒𝑙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/>
                        <m:den/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871" y="4328675"/>
                <a:ext cx="2290257" cy="6347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40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1134" y="40698"/>
            <a:ext cx="7886700" cy="410728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Arial" charset="0"/>
                <a:cs typeface="Arial" charset="0"/>
              </a:rPr>
              <a:t>MI Cable </a:t>
            </a:r>
            <a:r>
              <a:rPr lang="en-US" sz="2000" b="1" dirty="0" err="1" smtClean="0">
                <a:solidFill>
                  <a:schemeClr val="tx2"/>
                </a:solidFill>
                <a:latin typeface="Arial" charset="0"/>
                <a:cs typeface="Arial" charset="0"/>
              </a:rPr>
              <a:t>RF+Thermal</a:t>
            </a:r>
            <a:r>
              <a:rPr lang="en-US" sz="2000" b="1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 Model</a:t>
            </a:r>
            <a:endParaRPr lang="ru-RU" sz="2000" b="1" dirty="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090306" y="6492875"/>
            <a:ext cx="2057400" cy="365125"/>
          </a:xfrm>
        </p:spPr>
        <p:txBody>
          <a:bodyPr/>
          <a:lstStyle/>
          <a:p>
            <a:fld id="{0183E461-5FAF-4017-A493-D8A41A65BDB6}" type="slidenum">
              <a:rPr lang="ru-RU" sz="1800"/>
              <a:t>2</a:t>
            </a:fld>
            <a:endParaRPr lang="ru-RU" sz="1800" dirty="0"/>
          </a:p>
        </p:txBody>
      </p:sp>
      <p:pic>
        <p:nvPicPr>
          <p:cNvPr id="14" name="Объект 1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04" y="1563806"/>
            <a:ext cx="7285760" cy="139455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62076" y="1958712"/>
                <a:ext cx="9790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76" y="1958712"/>
                <a:ext cx="97905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319763" y="1578290"/>
                <a:ext cx="9790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763" y="1578290"/>
                <a:ext cx="97905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53387" y="1578290"/>
                <a:ext cx="9790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387" y="1578290"/>
                <a:ext cx="9790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268072" y="743648"/>
            <a:ext cx="8598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Goal:</a:t>
            </a:r>
            <a:r>
              <a:rPr lang="en-US" b="1" dirty="0" smtClean="0"/>
              <a:t> </a:t>
            </a:r>
            <a:r>
              <a:rPr lang="en-US" dirty="0" smtClean="0"/>
              <a:t>study MI </a:t>
            </a:r>
            <a:r>
              <a:rPr lang="en-US" dirty="0"/>
              <a:t>Cable longitudinal heating </a:t>
            </a:r>
            <a:r>
              <a:rPr lang="en-US" dirty="0" smtClean="0"/>
              <a:t>distribution</a:t>
            </a:r>
            <a:r>
              <a:rPr lang="en-US" dirty="0"/>
              <a:t> </a:t>
            </a:r>
            <a:r>
              <a:rPr lang="en-US" dirty="0" smtClean="0"/>
              <a:t>depending on loss growth with temperature and load reflection.</a:t>
            </a:r>
            <a:endParaRPr lang="ru-RU" dirty="0"/>
          </a:p>
        </p:txBody>
      </p:sp>
      <p:cxnSp>
        <p:nvCxnSpPr>
          <p:cNvPr id="66" name="Прямая соединительная линия 65"/>
          <p:cNvCxnSpPr>
            <a:cxnSpLocks noChangeAspect="1"/>
            <a:endCxn id="70" idx="0"/>
          </p:cNvCxnSpPr>
          <p:nvPr/>
        </p:nvCxnSpPr>
        <p:spPr>
          <a:xfrm flipH="1">
            <a:off x="4435919" y="2210544"/>
            <a:ext cx="494798" cy="521640"/>
          </a:xfrm>
          <a:prstGeom prst="line">
            <a:avLst/>
          </a:prstGeom>
          <a:ln w="12700">
            <a:solidFill>
              <a:schemeClr val="tx1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225955" y="2732184"/>
                <a:ext cx="241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MI Cable: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955" y="2732184"/>
                <a:ext cx="2419928" cy="369332"/>
              </a:xfrm>
              <a:prstGeom prst="rect">
                <a:avLst/>
              </a:prstGeom>
              <a:blipFill>
                <a:blip r:embed="rId23"/>
                <a:stretch>
                  <a:fillRect l="-2015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Прямая со стрелкой 71"/>
          <p:cNvCxnSpPr/>
          <p:nvPr/>
        </p:nvCxnSpPr>
        <p:spPr>
          <a:xfrm>
            <a:off x="6017866" y="2824195"/>
            <a:ext cx="696476" cy="3404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6107270" y="2811404"/>
                <a:ext cx="9790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270" y="2811404"/>
                <a:ext cx="97905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Рисунок 74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" y="8158"/>
            <a:ext cx="1967734" cy="432000"/>
          </a:xfrm>
          <a:prstGeom prst="rect">
            <a:avLst/>
          </a:prstGeom>
        </p:spPr>
      </p:pic>
      <p:pic>
        <p:nvPicPr>
          <p:cNvPr id="76" name="Picture 3" descr="iter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8209210" y="8158"/>
            <a:ext cx="923272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4" name="Группа 143"/>
          <p:cNvGrpSpPr/>
          <p:nvPr/>
        </p:nvGrpSpPr>
        <p:grpSpPr>
          <a:xfrm>
            <a:off x="3430876" y="3867485"/>
            <a:ext cx="5113703" cy="661550"/>
            <a:chOff x="1908810" y="3138964"/>
            <a:chExt cx="5113703" cy="6615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Объект 2"/>
                <p:cNvSpPr txBox="1">
                  <a:spLocks/>
                </p:cNvSpPr>
                <p:nvPr/>
              </p:nvSpPr>
              <p:spPr>
                <a:xfrm>
                  <a:off x="1908810" y="3138965"/>
                  <a:ext cx="5092595" cy="66154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ru-RU" sz="20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bar>
                        <m:r>
                          <a:rPr lang="ru-RU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ru-RU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Sup>
                          <m:sSub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func>
                              <m:func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tg</m:t>
                                </m:r>
                              </m:fNam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sz="2000" dirty="0" smtClean="0"/>
                </a:p>
                <a:p>
                  <a:pPr marL="0" indent="0">
                    <a:buFont typeface="Arial" panose="020B0604020202020204" pitchFamily="34" charset="0"/>
                    <a:buNone/>
                  </a:pPr>
                  <a:endParaRPr lang="ru-RU" sz="2000" dirty="0"/>
                </a:p>
              </p:txBody>
            </p:sp>
          </mc:Choice>
          <mc:Fallback xmlns="">
            <p:sp>
              <p:nvSpPr>
                <p:cNvPr id="107" name="Объект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8810" y="3138965"/>
                  <a:ext cx="5092595" cy="66154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8" name="Группа 107"/>
            <p:cNvGrpSpPr/>
            <p:nvPr/>
          </p:nvGrpSpPr>
          <p:grpSpPr>
            <a:xfrm>
              <a:off x="4329938" y="3138964"/>
              <a:ext cx="1138641" cy="619757"/>
              <a:chOff x="4978464" y="1859278"/>
              <a:chExt cx="1658003" cy="1663175"/>
            </a:xfrm>
          </p:grpSpPr>
          <p:sp>
            <p:nvSpPr>
              <p:cNvPr id="109" name="Скругленный прямоугольник 108"/>
              <p:cNvSpPr/>
              <p:nvPr/>
            </p:nvSpPr>
            <p:spPr>
              <a:xfrm>
                <a:off x="5275579" y="1859278"/>
                <a:ext cx="1063776" cy="944107"/>
              </a:xfrm>
              <a:prstGeom prst="round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4978464" y="2841046"/>
                <a:ext cx="1658003" cy="681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b="1" dirty="0" smtClean="0"/>
                  <a:t>Polarization</a:t>
                </a:r>
                <a:r>
                  <a:rPr lang="ru-RU" sz="1050" b="1" dirty="0" smtClean="0"/>
                  <a:t> </a:t>
                </a:r>
                <a:r>
                  <a:rPr lang="en-US" sz="1050" b="1" dirty="0" smtClean="0"/>
                  <a:t>loss</a:t>
                </a:r>
                <a:endParaRPr lang="ru-RU" sz="1050" b="1" dirty="0"/>
              </a:p>
            </p:txBody>
          </p:sp>
        </p:grpSp>
        <p:grpSp>
          <p:nvGrpSpPr>
            <p:cNvPr id="142" name="Группа 141"/>
            <p:cNvGrpSpPr/>
            <p:nvPr/>
          </p:nvGrpSpPr>
          <p:grpSpPr>
            <a:xfrm>
              <a:off x="5202142" y="3138965"/>
              <a:ext cx="1820371" cy="619756"/>
              <a:chOff x="6634702" y="3138965"/>
              <a:chExt cx="1820371" cy="619756"/>
            </a:xfrm>
          </p:grpSpPr>
          <p:sp>
            <p:nvSpPr>
              <p:cNvPr id="113" name="Скругленный прямоугольник 112"/>
              <p:cNvSpPr/>
              <p:nvPr/>
            </p:nvSpPr>
            <p:spPr>
              <a:xfrm>
                <a:off x="6944684" y="3138965"/>
                <a:ext cx="1188000" cy="351807"/>
              </a:xfrm>
              <a:prstGeom prst="round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6634702" y="3504805"/>
                <a:ext cx="182037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b="1" dirty="0" smtClean="0"/>
                  <a:t>Conductivity loss</a:t>
                </a:r>
                <a:endParaRPr lang="ru-RU" sz="1050" b="1" dirty="0"/>
              </a:p>
            </p:txBody>
          </p:sp>
        </p:grpSp>
      </p:grpSp>
      <p:sp>
        <p:nvSpPr>
          <p:cNvPr id="159" name="TextBox 158"/>
          <p:cNvSpPr txBox="1"/>
          <p:nvPr/>
        </p:nvSpPr>
        <p:spPr>
          <a:xfrm>
            <a:off x="-338032" y="5752209"/>
            <a:ext cx="3821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Material and dimensional parameters</a:t>
            </a:r>
            <a:endParaRPr lang="ru-RU" sz="1400" b="1" dirty="0"/>
          </a:p>
        </p:txBody>
      </p:sp>
      <p:sp>
        <p:nvSpPr>
          <p:cNvPr id="160" name="Прямоугольник 159"/>
          <p:cNvSpPr/>
          <p:nvPr/>
        </p:nvSpPr>
        <p:spPr>
          <a:xfrm>
            <a:off x="96703" y="6274853"/>
            <a:ext cx="90510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Model parameters can be </a:t>
            </a:r>
            <a:r>
              <a:rPr lang="en-US" b="1" dirty="0">
                <a:solidFill>
                  <a:srgbClr val="C00000"/>
                </a:solidFill>
              </a:rPr>
              <a:t>extracted </a:t>
            </a:r>
            <a:r>
              <a:rPr lang="en-US" b="1" dirty="0" smtClean="0">
                <a:solidFill>
                  <a:srgbClr val="C00000"/>
                </a:solidFill>
              </a:rPr>
              <a:t>either from measurements or from datasheets.</a:t>
            </a:r>
            <a:endParaRPr lang="ru-RU" b="1" dirty="0">
              <a:solidFill>
                <a:srgbClr val="C00000"/>
              </a:solidFill>
            </a:endParaRPr>
          </a:p>
        </p:txBody>
      </p:sp>
      <p:grpSp>
        <p:nvGrpSpPr>
          <p:cNvPr id="174" name="Группа 173"/>
          <p:cNvGrpSpPr/>
          <p:nvPr/>
        </p:nvGrpSpPr>
        <p:grpSpPr>
          <a:xfrm>
            <a:off x="268072" y="2990721"/>
            <a:ext cx="2700583" cy="2737418"/>
            <a:chOff x="268072" y="2990721"/>
            <a:chExt cx="2700583" cy="2737418"/>
          </a:xfrm>
        </p:grpSpPr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27"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1101" y="3299069"/>
              <a:ext cx="2342787" cy="234278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1393030" y="4131245"/>
                  <a:ext cx="97905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3030" y="4131245"/>
                  <a:ext cx="979055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Прямая соединительная линия 42"/>
            <p:cNvCxnSpPr>
              <a:cxnSpLocks noChangeAspect="1"/>
            </p:cNvCxnSpPr>
            <p:nvPr/>
          </p:nvCxnSpPr>
          <p:spPr>
            <a:xfrm flipV="1">
              <a:off x="2280323" y="3833035"/>
              <a:ext cx="105814" cy="10276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425429" y="3875807"/>
                  <a:ext cx="97905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429" y="3875807"/>
                  <a:ext cx="979055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981146" y="2990721"/>
                  <a:ext cx="34091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ru-RU" sz="12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ru-RU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bar>
                      </m:oMath>
                    </m:oMathPara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146" y="2990721"/>
                  <a:ext cx="340916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Прямая соединительная линия 91"/>
            <p:cNvCxnSpPr>
              <a:cxnSpLocks/>
              <a:endCxn id="91" idx="2"/>
            </p:cNvCxnSpPr>
            <p:nvPr/>
          </p:nvCxnSpPr>
          <p:spPr>
            <a:xfrm flipH="1" flipV="1">
              <a:off x="1151604" y="3267720"/>
              <a:ext cx="265262" cy="673704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00285" y="5451140"/>
                  <a:ext cx="34091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85" y="5451140"/>
                  <a:ext cx="340916" cy="276999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" name="Прямая соединительная линия 145"/>
            <p:cNvCxnSpPr>
              <a:cxnSpLocks/>
              <a:endCxn id="145" idx="3"/>
            </p:cNvCxnSpPr>
            <p:nvPr/>
          </p:nvCxnSpPr>
          <p:spPr>
            <a:xfrm flipH="1">
              <a:off x="841201" y="4476933"/>
              <a:ext cx="700450" cy="1112707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Прямая соединительная линия 149"/>
            <p:cNvCxnSpPr>
              <a:cxnSpLocks/>
              <a:endCxn id="145" idx="3"/>
            </p:cNvCxnSpPr>
            <p:nvPr/>
          </p:nvCxnSpPr>
          <p:spPr>
            <a:xfrm flipH="1">
              <a:off x="841201" y="5202860"/>
              <a:ext cx="520240" cy="386780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Прямая соединительная линия 161"/>
            <p:cNvCxnSpPr/>
            <p:nvPr/>
          </p:nvCxnSpPr>
          <p:spPr>
            <a:xfrm flipH="1" flipV="1">
              <a:off x="934344" y="3922954"/>
              <a:ext cx="100168" cy="100168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>
              <a:cxnSpLocks noChangeAspect="1"/>
            </p:cNvCxnSpPr>
            <p:nvPr/>
          </p:nvCxnSpPr>
          <p:spPr>
            <a:xfrm flipV="1">
              <a:off x="1671649" y="4228098"/>
              <a:ext cx="105814" cy="10276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>
            <a:xfrm flipH="1" flipV="1">
              <a:off x="688576" y="3515907"/>
              <a:ext cx="100168" cy="100168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268072" y="3267720"/>
                  <a:ext cx="97905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70" name="TextBox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072" y="3267720"/>
                  <a:ext cx="979055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/>
                <p:cNvSpPr txBox="1"/>
                <p:nvPr/>
              </p:nvSpPr>
              <p:spPr>
                <a:xfrm>
                  <a:off x="1989600" y="3751971"/>
                  <a:ext cx="97905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71" name="TextBox 1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9600" y="3751971"/>
                  <a:ext cx="979055" cy="27699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5" name="TextBox 174"/>
          <p:cNvSpPr txBox="1"/>
          <p:nvPr/>
        </p:nvSpPr>
        <p:spPr>
          <a:xfrm>
            <a:off x="3430876" y="3401962"/>
            <a:ext cx="395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Complex relative dielectric permittivity: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/>
              <p:cNvSpPr txBox="1"/>
              <p:nvPr/>
            </p:nvSpPr>
            <p:spPr>
              <a:xfrm>
                <a:off x="3430876" y="5097873"/>
                <a:ext cx="1664276" cy="657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𝑆𝑊𝑅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9" name="TextBox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876" y="5097873"/>
                <a:ext cx="1664276" cy="65793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extBox 179"/>
          <p:cNvSpPr txBox="1"/>
          <p:nvPr/>
        </p:nvSpPr>
        <p:spPr>
          <a:xfrm>
            <a:off x="3430876" y="4641830"/>
            <a:ext cx="395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 Voltage Standing Wave Ratio: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/>
              <p:cNvSpPr txBox="1"/>
              <p:nvPr/>
            </p:nvSpPr>
            <p:spPr>
              <a:xfrm>
                <a:off x="5065790" y="5053568"/>
                <a:ext cx="395239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Depends not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400" dirty="0" smtClean="0"/>
                  <a:t>, but also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400" b="0" dirty="0" smtClean="0"/>
              </a:p>
              <a:p>
                <a:r>
                  <a:rPr lang="en-US" sz="1400" dirty="0"/>
                  <a:t>Temperature instability </a:t>
                </a:r>
                <a:r>
                  <a:rPr lang="en-US" sz="1400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 smtClean="0"/>
                  <a:t> should be investigated, since it can </a:t>
                </a:r>
                <a:r>
                  <a:rPr lang="en-US" sz="1400" dirty="0"/>
                  <a:t>affect </a:t>
                </a:r>
                <a:r>
                  <a:rPr lang="en-US" sz="1400" dirty="0" smtClean="0"/>
                  <a:t>load matching!</a:t>
                </a:r>
                <a:endParaRPr lang="ru-RU" sz="1400" dirty="0"/>
              </a:p>
            </p:txBody>
          </p:sp>
        </mc:Choice>
        <mc:Fallback xmlns="">
          <p:sp>
            <p:nvSpPr>
              <p:cNvPr id="181" name="TextBox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790" y="5053568"/>
                <a:ext cx="3952396" cy="738664"/>
              </a:xfrm>
              <a:prstGeom prst="rect">
                <a:avLst/>
              </a:prstGeom>
              <a:blipFill>
                <a:blip r:embed="rId22"/>
                <a:stretch>
                  <a:fillRect l="-463" t="-1653" b="-74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45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075082" y="6492875"/>
            <a:ext cx="2057400" cy="365125"/>
          </a:xfrm>
        </p:spPr>
        <p:txBody>
          <a:bodyPr/>
          <a:lstStyle/>
          <a:p>
            <a:fld id="{0183E461-5FAF-4017-A493-D8A41A65BDB6}" type="slidenum">
              <a:rPr lang="ru-RU" sz="1800"/>
              <a:t>3</a:t>
            </a:fld>
            <a:endParaRPr lang="ru-RU" sz="1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" y="8158"/>
            <a:ext cx="1967734" cy="432000"/>
          </a:xfrm>
          <a:prstGeom prst="rect">
            <a:avLst/>
          </a:prstGeom>
        </p:spPr>
      </p:pic>
      <p:pic>
        <p:nvPicPr>
          <p:cNvPr id="7" name="Picture 3" descr="it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09210" y="8158"/>
            <a:ext cx="923272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995383" y="15420"/>
            <a:ext cx="7886700" cy="615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Line Loss</a:t>
            </a:r>
          </a:p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Temperature and Frequency Dependence</a:t>
            </a:r>
            <a:endParaRPr lang="ru-RU" sz="2000" b="1" dirty="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106906" y="1177309"/>
                <a:ext cx="3284363" cy="6764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𝑓𝐿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06" y="1177309"/>
                <a:ext cx="3284363" cy="6764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2298135" y="1177309"/>
                <a:ext cx="2059779" cy="6764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𝑓𝐶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135" y="1177309"/>
                <a:ext cx="2059779" cy="6764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Группа 32"/>
          <p:cNvGrpSpPr/>
          <p:nvPr/>
        </p:nvGrpSpPr>
        <p:grpSpPr>
          <a:xfrm>
            <a:off x="166722" y="2290491"/>
            <a:ext cx="3880896" cy="1079846"/>
            <a:chOff x="166722" y="2107602"/>
            <a:chExt cx="3880896" cy="10798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66723" y="2472765"/>
                  <a:ext cx="3880895" cy="714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l-G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l-G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723" y="2472765"/>
                  <a:ext cx="3880895" cy="71468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66722" y="2107602"/>
                  <a:ext cx="3159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u="sng" dirty="0" smtClean="0"/>
                    <a:t>Series resistance 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u="sng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l-GR" i="1" u="sng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ru-RU" i="1" u="sng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i="1" u="sng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i="1" u="sng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a14:m>
                  <a:r>
                    <a:rPr lang="en-US" u="sng" dirty="0" smtClean="0"/>
                    <a:t>):</a:t>
                  </a:r>
                  <a:endParaRPr lang="ru-RU" u="sng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722" y="2107602"/>
                  <a:ext cx="3159711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541" t="-10000" b="-2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Группа 31"/>
          <p:cNvGrpSpPr/>
          <p:nvPr/>
        </p:nvGrpSpPr>
        <p:grpSpPr>
          <a:xfrm>
            <a:off x="4563291" y="2290491"/>
            <a:ext cx="4377171" cy="1173398"/>
            <a:chOff x="4563291" y="2107602"/>
            <a:chExt cx="4377171" cy="11733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4563291" y="2472765"/>
                  <a:ext cx="4377171" cy="8082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l-G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3291" y="2472765"/>
                  <a:ext cx="4377171" cy="80823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563291" y="2107602"/>
                  <a:ext cx="32144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u="sng" dirty="0" smtClean="0"/>
                    <a:t>Series inductance 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l-GR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ru-RU" i="1" u="sng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i="1" u="sng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u="sng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a14:m>
                  <a:r>
                    <a:rPr lang="en-US" u="sng" dirty="0" smtClean="0"/>
                    <a:t>):</a:t>
                  </a:r>
                  <a:endParaRPr lang="ru-RU" u="sng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3291" y="2107602"/>
                  <a:ext cx="3214406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708" t="-10000" r="-569" b="-2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6722" y="3371591"/>
                <a:ext cx="3848702" cy="31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lin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1200" dirty="0" smtClean="0"/>
                  <a:t>- RF Field penetration depth</a:t>
                </a:r>
                <a:r>
                  <a:rPr lang="ru-RU" sz="1200" dirty="0"/>
                  <a:t>.</a:t>
                </a:r>
                <a:endParaRPr lang="ru-RU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22" y="3371591"/>
                <a:ext cx="3848702" cy="315984"/>
              </a:xfrm>
              <a:prstGeom prst="rect">
                <a:avLst/>
              </a:prstGeom>
              <a:blipFill>
                <a:blip r:embed="rId10"/>
                <a:stretch>
                  <a:fillRect t="-71154" b="-126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06906" y="766017"/>
            <a:ext cx="515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Line loss components through primary parameters:</a:t>
            </a:r>
            <a:endParaRPr lang="ru-RU" u="sng" dirty="0"/>
          </a:p>
        </p:txBody>
      </p:sp>
      <p:grpSp>
        <p:nvGrpSpPr>
          <p:cNvPr id="35" name="Группа 34"/>
          <p:cNvGrpSpPr/>
          <p:nvPr/>
        </p:nvGrpSpPr>
        <p:grpSpPr>
          <a:xfrm>
            <a:off x="166722" y="4157333"/>
            <a:ext cx="2750373" cy="1044966"/>
            <a:chOff x="166722" y="4296669"/>
            <a:chExt cx="2750373" cy="10449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66722" y="4666001"/>
                  <a:ext cx="2750373" cy="6756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num>
                          <m:den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</m:func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const</m:t>
                        </m:r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722" y="4666001"/>
                  <a:ext cx="2750373" cy="67563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Прямоугольник 21"/>
            <p:cNvSpPr/>
            <p:nvPr/>
          </p:nvSpPr>
          <p:spPr>
            <a:xfrm>
              <a:off x="166722" y="4296669"/>
              <a:ext cx="20938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u="sng" dirty="0" smtClean="0"/>
                <a:t>Parallel capacitance:</a:t>
              </a:r>
              <a:endParaRPr lang="ru-RU" u="sng" dirty="0"/>
            </a:p>
          </p:txBody>
        </p:sp>
      </p:grpSp>
      <p:grpSp>
        <p:nvGrpSpPr>
          <p:cNvPr id="36" name="Группа 35"/>
          <p:cNvGrpSpPr/>
          <p:nvPr/>
        </p:nvGrpSpPr>
        <p:grpSpPr>
          <a:xfrm>
            <a:off x="4563291" y="4181976"/>
            <a:ext cx="3727269" cy="1059371"/>
            <a:chOff x="5239970" y="4301628"/>
            <a:chExt cx="2750373" cy="10593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239970" y="4666001"/>
                  <a:ext cx="2750373" cy="694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bSup>
                          </m:num>
                          <m:den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</m:func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ru-RU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9970" y="4666001"/>
                  <a:ext cx="2750373" cy="69499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Прямоугольник 23"/>
            <p:cNvSpPr/>
            <p:nvPr/>
          </p:nvSpPr>
          <p:spPr>
            <a:xfrm>
              <a:off x="5239970" y="4301628"/>
              <a:ext cx="21852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u="sng" dirty="0" smtClean="0"/>
                <a:t>Parallel conductance:</a:t>
              </a:r>
              <a:endParaRPr lang="ru-RU" u="sng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29790" y="5229112"/>
                <a:ext cx="9090489" cy="850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ru-RU" sz="16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600" b="1" dirty="0" smtClean="0">
                    <a:solidFill>
                      <a:srgbClr val="C00000"/>
                    </a:solidFill>
                  </a:rPr>
                  <a:t>is temperature and frequency independent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  <m:sup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600" b="1" dirty="0">
                    <a:solidFill>
                      <a:srgbClr val="C00000"/>
                    </a:solidFill>
                  </a:rPr>
                  <a:t> is nearly constant for </a:t>
                </a:r>
                <a:r>
                  <a:rPr lang="en-US" sz="1600" b="1" dirty="0" smtClean="0">
                    <a:solidFill>
                      <a:srgbClr val="C00000"/>
                    </a:solidFill>
                  </a:rPr>
                  <a:t>SiO</a:t>
                </a:r>
                <a:r>
                  <a:rPr lang="en-US" sz="1600" b="1" baseline="-25000" dirty="0" smtClean="0">
                    <a:solidFill>
                      <a:srgbClr val="C00000"/>
                    </a:solidFill>
                  </a:rPr>
                  <a:t>2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600" b="1" dirty="0" smtClean="0">
                    <a:solidFill>
                      <a:srgbClr val="C00000"/>
                    </a:solidFill>
                  </a:rPr>
                  <a:t>for </a:t>
                </a:r>
                <a:endParaRPr lang="en-US" sz="16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𝑴𝑯𝒛</m:t>
                    </m:r>
                  </m:oMath>
                </a14:m>
                <a:r>
                  <a:rPr lang="en-US" sz="1600" b="1" dirty="0" smtClean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𝟐𝟎</m:t>
                    </m:r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𝟔𝟎𝟎</m:t>
                    </m:r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℃</m:t>
                    </m:r>
                  </m:oMath>
                </a14:m>
                <a:r>
                  <a:rPr lang="en-US" sz="1600" b="1" dirty="0" smtClean="0">
                    <a:solidFill>
                      <a:srgbClr val="C00000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16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600" b="1" dirty="0" smtClean="0">
                    <a:solidFill>
                      <a:srgbClr val="C00000"/>
                    </a:solidFill>
                  </a:rPr>
                  <a:t>depends both on frequency </a:t>
                </a:r>
                <a:r>
                  <a:rPr lang="en-US" sz="1600" b="1" dirty="0" smtClean="0">
                    <a:solidFill>
                      <a:srgbClr val="C00000"/>
                    </a:solidFill>
                  </a:rPr>
                  <a:t>and </a:t>
                </a:r>
                <a:r>
                  <a:rPr lang="en-US" sz="1600" b="1" dirty="0" smtClean="0">
                    <a:solidFill>
                      <a:srgbClr val="C00000"/>
                    </a:solidFill>
                  </a:rPr>
                  <a:t>temperature</a:t>
                </a:r>
                <a:r>
                  <a:rPr lang="ru-RU" sz="16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600" b="1" dirty="0" smtClean="0">
                    <a:solidFill>
                      <a:srgbClr val="C00000"/>
                    </a:solidFill>
                  </a:rPr>
                  <a:t>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sub>
                      <m:sup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en-US" sz="1600" b="1" dirty="0" smtClean="0">
                    <a:solidFill>
                      <a:srgbClr val="C00000"/>
                    </a:solidFill>
                  </a:rPr>
                  <a:t> does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[1</a:t>
                </a:r>
                <a:r>
                  <a:rPr lang="ru-RU" sz="1600" b="1" dirty="0">
                    <a:solidFill>
                      <a:srgbClr val="C00000"/>
                    </a:solidFill>
                  </a:rPr>
                  <a:t>, 2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]</a:t>
                </a:r>
                <a:r>
                  <a:rPr lang="en-US" sz="1600" b="1" dirty="0" smtClean="0">
                    <a:solidFill>
                      <a:srgbClr val="C00000"/>
                    </a:solidFill>
                  </a:rPr>
                  <a:t>.</a:t>
                </a:r>
                <a:endParaRPr lang="ru-RU" sz="16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0" y="5229112"/>
                <a:ext cx="9090489" cy="850297"/>
              </a:xfrm>
              <a:prstGeom prst="rect">
                <a:avLst/>
              </a:prstGeom>
              <a:blipFill>
                <a:blip r:embed="rId13"/>
                <a:stretch>
                  <a:fillRect l="-67" t="-2158" b="-6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Прямоугольник 27"/>
          <p:cNvSpPr/>
          <p:nvPr/>
        </p:nvSpPr>
        <p:spPr>
          <a:xfrm>
            <a:off x="106906" y="6100178"/>
            <a:ext cx="82446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solidFill>
                  <a:srgbClr val="222222"/>
                </a:solidFill>
                <a:latin typeface="Arial" panose="020B0604020202020204" pitchFamily="34" charset="0"/>
              </a:rPr>
              <a:t>[1] Zhang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T., Wu, M. Q., Zhang, S. R., He, M., Li, E., Wang, J. M., ... &amp; Li, Z. P. (2012). Temperature dependence of microwave dielectric performance of silica. </a:t>
            </a:r>
            <a:r>
              <a:rPr lang="en-US" sz="1050" i="1" dirty="0">
                <a:solidFill>
                  <a:srgbClr val="222222"/>
                </a:solidFill>
                <a:latin typeface="Arial" panose="020B0604020202020204" pitchFamily="34" charset="0"/>
              </a:rPr>
              <a:t>Journal of Shanghai </a:t>
            </a:r>
            <a:r>
              <a:rPr lang="en-US" sz="1050" i="1" dirty="0" err="1">
                <a:solidFill>
                  <a:srgbClr val="222222"/>
                </a:solidFill>
                <a:latin typeface="Arial" panose="020B0604020202020204" pitchFamily="34" charset="0"/>
              </a:rPr>
              <a:t>Jiaotong</a:t>
            </a:r>
            <a:r>
              <a:rPr lang="en-US" sz="1050" i="1" dirty="0">
                <a:solidFill>
                  <a:srgbClr val="222222"/>
                </a:solidFill>
                <a:latin typeface="Arial" panose="020B0604020202020204" pitchFamily="34" charset="0"/>
              </a:rPr>
              <a:t> University (Science)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sz="1050" i="1" dirty="0">
                <a:solidFill>
                  <a:srgbClr val="222222"/>
                </a:solidFill>
                <a:latin typeface="Arial" panose="020B0604020202020204" pitchFamily="34" charset="0"/>
              </a:rPr>
              <a:t>17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(6), 748-754</a:t>
            </a:r>
            <a:r>
              <a:rPr lang="en-US" sz="1050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[2]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Hotta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M., Hayashi, M.,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Nishikata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A., &amp; Nagata, K. (2009). Complex permittivity and permeability of SiO</a:t>
            </a:r>
            <a:r>
              <a:rPr lang="en-US" sz="1050" baseline="-25000" dirty="0">
                <a:solidFill>
                  <a:srgbClr val="222222"/>
                </a:solidFill>
                <a:latin typeface="Arial" panose="020B0604020202020204" pitchFamily="34" charset="0"/>
              </a:rPr>
              <a:t>2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 and Fe</a:t>
            </a:r>
            <a:r>
              <a:rPr lang="en-US" sz="1050" baseline="-25000" dirty="0">
                <a:solidFill>
                  <a:srgbClr val="222222"/>
                </a:solidFill>
                <a:latin typeface="Arial" panose="020B0604020202020204" pitchFamily="34" charset="0"/>
              </a:rPr>
              <a:t>3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O</a:t>
            </a:r>
            <a:r>
              <a:rPr lang="en-US" sz="1050" baseline="-25000" dirty="0">
                <a:solidFill>
                  <a:srgbClr val="222222"/>
                </a:solidFill>
                <a:latin typeface="Arial" panose="020B0604020202020204" pitchFamily="34" charset="0"/>
              </a:rPr>
              <a:t>4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 powders in microwave frequency range between 0.2 and 13.5 GHz. ISIJ international, 49(9), 1443-1448.</a:t>
            </a:r>
            <a:endParaRPr lang="ru-RU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06906" y="1815231"/>
                <a:ext cx="6028739" cy="282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ad>
                      <m:radPr>
                        <m:deg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1200" dirty="0" smtClean="0"/>
                  <a:t> - Transmission coefficient for TEM wave in lossless medium.</a:t>
                </a:r>
                <a:endParaRPr lang="ru-RU" sz="1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06" y="1815231"/>
                <a:ext cx="6028739" cy="282321"/>
              </a:xfrm>
              <a:prstGeom prst="rect">
                <a:avLst/>
              </a:prstGeom>
              <a:blipFill>
                <a:blip r:embed="rId14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9790" y="3757193"/>
                <a:ext cx="88843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sz="16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sz="1600" b="1" dirty="0" smtClean="0">
                    <a:solidFill>
                      <a:srgbClr val="C00000"/>
                    </a:solidFill>
                  </a:rPr>
                  <a:t> depend both on temperature and frequency.</a:t>
                </a:r>
                <a:endParaRPr lang="ru-RU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0" y="3757193"/>
                <a:ext cx="8884355" cy="338554"/>
              </a:xfrm>
              <a:prstGeom prst="rect">
                <a:avLst/>
              </a:prstGeom>
              <a:blipFill>
                <a:blip r:embed="rId1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Группа 56"/>
          <p:cNvGrpSpPr/>
          <p:nvPr/>
        </p:nvGrpSpPr>
        <p:grpSpPr>
          <a:xfrm>
            <a:off x="5466080" y="604501"/>
            <a:ext cx="3119120" cy="1478299"/>
            <a:chOff x="5466080" y="604501"/>
            <a:chExt cx="3119120" cy="1478299"/>
          </a:xfrm>
        </p:grpSpPr>
        <p:pic>
          <p:nvPicPr>
            <p:cNvPr id="56" name="Рисунок 55"/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32" t="15202" r="7737" b="19562"/>
            <a:stretch/>
          </p:blipFill>
          <p:spPr>
            <a:xfrm>
              <a:off x="5466080" y="833120"/>
              <a:ext cx="3119120" cy="124968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Прямоугольник 37"/>
                <p:cNvSpPr/>
                <p:nvPr/>
              </p:nvSpPr>
              <p:spPr>
                <a:xfrm>
                  <a:off x="7489409" y="1234954"/>
                  <a:ext cx="60708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38" name="Прямоугольник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9409" y="1234954"/>
                  <a:ext cx="607089" cy="3385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Прямоугольник 38"/>
                <p:cNvSpPr/>
                <p:nvPr/>
              </p:nvSpPr>
              <p:spPr>
                <a:xfrm>
                  <a:off x="6522926" y="1234954"/>
                  <a:ext cx="527627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9" name="Прямоугольник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2926" y="1234954"/>
                  <a:ext cx="527627" cy="33855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Прямоугольник 39"/>
                <p:cNvSpPr/>
                <p:nvPr/>
              </p:nvSpPr>
              <p:spPr>
                <a:xfrm>
                  <a:off x="5632051" y="604501"/>
                  <a:ext cx="60567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40" name="Прямоугольник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2051" y="604501"/>
                  <a:ext cx="605679" cy="33855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Прямоугольник 40"/>
                <p:cNvSpPr/>
                <p:nvPr/>
              </p:nvSpPr>
              <p:spPr>
                <a:xfrm>
                  <a:off x="6420503" y="604501"/>
                  <a:ext cx="58144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41" name="Прямоугольник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0503" y="604501"/>
                  <a:ext cx="581441" cy="33855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Прямая со стрелкой 44"/>
            <p:cNvCxnSpPr/>
            <p:nvPr/>
          </p:nvCxnSpPr>
          <p:spPr>
            <a:xfrm>
              <a:off x="5596890" y="2019024"/>
              <a:ext cx="281178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Прямоугольник 46"/>
                <p:cNvSpPr/>
                <p:nvPr/>
              </p:nvSpPr>
              <p:spPr>
                <a:xfrm>
                  <a:off x="6838385" y="1768844"/>
                  <a:ext cx="43377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sz="1400" dirty="0"/>
                </a:p>
              </p:txBody>
            </p:sp>
          </mc:Choice>
          <mc:Fallback xmlns="">
            <p:sp>
              <p:nvSpPr>
                <p:cNvPr id="47" name="Прямоугольник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8385" y="1768844"/>
                  <a:ext cx="433772" cy="3077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3110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880" y="78529"/>
            <a:ext cx="7886700" cy="370165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Arial" charset="0"/>
                <a:cs typeface="Arial" charset="0"/>
              </a:rPr>
              <a:t>Sample </a:t>
            </a:r>
            <a:r>
              <a:rPr lang="en-US" sz="2000" b="1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calculation: 3 </a:t>
            </a:r>
            <a:r>
              <a:rPr lang="en-US" sz="2000" b="1" dirty="0">
                <a:solidFill>
                  <a:schemeClr val="tx2"/>
                </a:solidFill>
                <a:latin typeface="Arial" charset="0"/>
                <a:cs typeface="Arial" charset="0"/>
              </a:rPr>
              <a:t>mm </a:t>
            </a:r>
            <a:r>
              <a:rPr lang="en-US" sz="2000" b="1" dirty="0" err="1">
                <a:solidFill>
                  <a:schemeClr val="tx2"/>
                </a:solidFill>
                <a:latin typeface="Arial" charset="0"/>
                <a:cs typeface="Arial" charset="0"/>
              </a:rPr>
              <a:t>Thermocoax</a:t>
            </a:r>
            <a:r>
              <a:rPr lang="en-US" sz="2000" b="1" dirty="0">
                <a:solidFill>
                  <a:schemeClr val="tx2"/>
                </a:solidFill>
                <a:latin typeface="Arial" charset="0"/>
                <a:cs typeface="Arial" charset="0"/>
              </a:rPr>
              <a:t> @ 50 MHz</a:t>
            </a:r>
            <a:endParaRPr lang="ru-RU" sz="2000" b="1" dirty="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0183E461-5FAF-4017-A493-D8A41A65BDB6}" type="slidenum">
              <a:rPr lang="ru-RU" sz="1800"/>
              <a:t>4</a:t>
            </a:fld>
            <a:endParaRPr lang="ru-RU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283399" y="5593984"/>
                <a:ext cx="37686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)+3⋅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99" y="5593984"/>
                <a:ext cx="3768660" cy="307777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5518" y="5916640"/>
                <a:ext cx="5120640" cy="758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138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𝑢𝑡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18" y="5916640"/>
                <a:ext cx="5120640" cy="7587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>
              <a:xfrm>
                <a:off x="3114678" y="6846260"/>
                <a:ext cx="14573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678" y="6846260"/>
                <a:ext cx="145732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Прямоугольник 36"/>
              <p:cNvSpPr/>
              <p:nvPr/>
            </p:nvSpPr>
            <p:spPr>
              <a:xfrm>
                <a:off x="3060158" y="6038132"/>
                <a:ext cx="4572000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=1.72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.8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Прямоугольник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158" y="6038132"/>
                <a:ext cx="4572000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304108"/>
              </p:ext>
            </p:extLst>
          </p:nvPr>
        </p:nvGraphicFramePr>
        <p:xfrm>
          <a:off x="4412965" y="1440193"/>
          <a:ext cx="4290365" cy="3282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" name="Graph" r:id="rId15" imgW="3920760" imgH="3000960" progId="Origin50.Graph">
                  <p:embed/>
                </p:oleObj>
              </mc:Choice>
              <mc:Fallback>
                <p:oleObj name="Graph" r:id="rId15" imgW="3920760" imgH="3000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12965" y="1440193"/>
                        <a:ext cx="4290365" cy="3282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Объект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201454"/>
              </p:ext>
            </p:extLst>
          </p:nvPr>
        </p:nvGraphicFramePr>
        <p:xfrm>
          <a:off x="156355" y="1628293"/>
          <a:ext cx="4170362" cy="290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" name="Graph" r:id="rId17" imgW="4170240" imgH="2907360" progId="Origin50.Graph">
                  <p:embed/>
                </p:oleObj>
              </mc:Choice>
              <mc:Fallback>
                <p:oleObj name="Graph" r:id="rId17" imgW="4170240" imgH="29073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6355" y="1628293"/>
                        <a:ext cx="4170362" cy="2906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0934" y="1409309"/>
            <a:ext cx="322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 cable attenuation*  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108079" y="436268"/>
            <a:ext cx="3972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ea typeface="+mj-ea"/>
                <a:cs typeface="Arial" charset="0"/>
              </a:rPr>
              <a:t>Extracting parameters from datasheet data</a:t>
            </a:r>
            <a:endParaRPr lang="ru-RU" sz="1200" b="1" dirty="0">
              <a:solidFill>
                <a:schemeClr val="accent1">
                  <a:lumMod val="60000"/>
                  <a:lumOff val="40000"/>
                </a:schemeClr>
              </a:solidFill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3399" y="4486326"/>
            <a:ext cx="46340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*Cable attenuation </a:t>
            </a:r>
            <a:r>
              <a:rPr lang="en-US" sz="1100" dirty="0"/>
              <a:t>measured </a:t>
            </a:r>
            <a:r>
              <a:rPr lang="en-US" sz="1100" dirty="0" smtClean="0"/>
              <a:t>at 20 °C;</a:t>
            </a:r>
          </a:p>
          <a:p>
            <a:r>
              <a:rPr lang="en-US" sz="1100" dirty="0" smtClean="0"/>
              <a:t>Attenuation temperature coefficient taken from [1]</a:t>
            </a:r>
            <a:endParaRPr lang="ru-RU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225518" y="1031458"/>
            <a:ext cx="5807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Inputs: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31789" y="716828"/>
            <a:ext cx="879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Inputs:</a:t>
            </a:r>
            <a:r>
              <a:rPr lang="en-US" dirty="0" smtClean="0"/>
              <a:t> Total loss @ 20°C, Temperature loss dependence, 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4679973" y="1393557"/>
            <a:ext cx="375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Conductors and dielectric resistivity  </a:t>
            </a:r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" y="8158"/>
            <a:ext cx="1967734" cy="432000"/>
          </a:xfrm>
          <a:prstGeom prst="rect">
            <a:avLst/>
          </a:prstGeom>
        </p:spPr>
      </p:pic>
      <p:pic>
        <p:nvPicPr>
          <p:cNvPr id="17" name="Picture 3" descr="iter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8209210" y="8158"/>
            <a:ext cx="923272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684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E461-5FAF-4017-A493-D8A41A65BDB6}" type="slidenum">
              <a:rPr lang="ru-RU" smtClean="0"/>
              <a:t>5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565560" y="2975588"/>
            <a:ext cx="1690255" cy="341781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879409" y="2508890"/>
            <a:ext cx="1858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Thermal dependence</a:t>
            </a:r>
            <a:endParaRPr lang="ru-RU" sz="1400" dirty="0"/>
          </a:p>
        </p:txBody>
      </p:sp>
      <p:cxnSp>
        <p:nvCxnSpPr>
          <p:cNvPr id="7" name="Прямая соединительная линия 6"/>
          <p:cNvCxnSpPr>
            <a:stCxn id="5" idx="0"/>
            <a:endCxn id="6" idx="2"/>
          </p:cNvCxnSpPr>
          <p:nvPr/>
        </p:nvCxnSpPr>
        <p:spPr>
          <a:xfrm flipV="1">
            <a:off x="3410688" y="2816667"/>
            <a:ext cx="397917" cy="15892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2544120" y="3756741"/>
                <a:ext cx="946991" cy="666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120" y="3756741"/>
                <a:ext cx="946991" cy="6667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5100943" y="2353719"/>
                <a:ext cx="1178143" cy="618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943" y="2353719"/>
                <a:ext cx="1178143" cy="6181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90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49" y="8158"/>
            <a:ext cx="7886700" cy="530800"/>
          </a:xfrm>
        </p:spPr>
        <p:txBody>
          <a:bodyPr>
            <a:normAutofit/>
          </a:bodyPr>
          <a:lstStyle/>
          <a:p>
            <a:pPr algn="ctr" defTabSz="457200"/>
            <a:r>
              <a:rPr lang="en-US" sz="2000" b="1" dirty="0">
                <a:solidFill>
                  <a:schemeClr val="tx2"/>
                </a:solidFill>
                <a:latin typeface="Arial" charset="0"/>
                <a:cs typeface="Arial" charset="0"/>
              </a:rPr>
              <a:t>Cable RF Parameters</a:t>
            </a:r>
            <a:endParaRPr lang="ru-RU" sz="2000" b="1" dirty="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518" y="1092150"/>
            <a:ext cx="4644471" cy="1707720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075082" y="6492875"/>
            <a:ext cx="2057400" cy="365125"/>
          </a:xfrm>
        </p:spPr>
        <p:txBody>
          <a:bodyPr/>
          <a:lstStyle/>
          <a:p>
            <a:fld id="{0183E461-5FAF-4017-A493-D8A41A65BDB6}" type="slidenum">
              <a:rPr lang="ru-RU" sz="1800" smtClean="0"/>
              <a:t>6</a:t>
            </a:fld>
            <a:endParaRPr lang="ru-RU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2970221" y="2771361"/>
            <a:ext cx="3203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Lossy</a:t>
            </a:r>
            <a:r>
              <a:rPr lang="en-US" sz="1400" b="1" dirty="0" smtClean="0"/>
              <a:t> transmission line model</a:t>
            </a:r>
            <a:endParaRPr lang="ru-RU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666349" y="3830165"/>
                <a:ext cx="3811300" cy="1812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en-US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349" y="3830165"/>
                <a:ext cx="3811300" cy="18127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14946" y="3901746"/>
            <a:ext cx="234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Transmission constant:</a:t>
            </a:r>
            <a:endParaRPr lang="ru-RU" dirty="0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" y="8158"/>
            <a:ext cx="1967734" cy="432000"/>
          </a:xfrm>
          <a:prstGeom prst="rect">
            <a:avLst/>
          </a:prstGeom>
        </p:spPr>
      </p:pic>
      <p:pic>
        <p:nvPicPr>
          <p:cNvPr id="21" name="Picture 3" descr="ite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09210" y="8158"/>
            <a:ext cx="923272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351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069122" y="6492875"/>
            <a:ext cx="2057400" cy="365125"/>
          </a:xfrm>
        </p:spPr>
        <p:txBody>
          <a:bodyPr/>
          <a:lstStyle/>
          <a:p>
            <a:fld id="{0183E461-5FAF-4017-A493-D8A41A65BDB6}" type="slidenum">
              <a:rPr lang="ru-RU" sz="1800" smtClean="0"/>
              <a:t>7</a:t>
            </a:fld>
            <a:endParaRPr lang="ru-RU" sz="1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-1" b="43214"/>
          <a:stretch/>
        </p:blipFill>
        <p:spPr>
          <a:xfrm>
            <a:off x="678535" y="958692"/>
            <a:ext cx="4407979" cy="12711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91825" y="2575011"/>
                <a:ext cx="7723525" cy="1248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</m:e>
                      </m:box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</a:rPr>
                                      <m:t>in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fNam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in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box>
                                <m:box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cosh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box>
                                            <m:box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oxPr>
                                            <m:e>
                                              <m:argPr>
                                                <m:argSz m:val="-1"/>
                                              </m:argPr>
                                              <m:f>
                                                <m:f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1−</m:t>
                                                  </m:r>
                                                  <m:sSubSup>
                                                    <m:sSubSup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𝑆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11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b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bSup>
                                                    <m:sSubSup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𝑆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21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bSup>
                                                </m:num>
                                                <m:den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𝑆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21</m:t>
                                                      </m:r>
                                                    </m:sub>
                                                  </m:sSub>
                                                </m:den>
                                              </m:f>
                                            </m:e>
                                          </m:box>
                                        </m:e>
                                      </m:d>
                                    </m:e>
                                  </m:func>
                                </m:e>
                              </m:box>
                              <m:r>
                                <m:rPr>
                                  <m:nor/>
                                </m:rPr>
                                <a:rPr lang="ru-RU" dirty="0"/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box>
                                    <m:box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1+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𝑆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1−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𝑆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box>
                                </m:e>
                              </m:rad>
                              <m:r>
                                <m:rPr>
                                  <m:nor/>
                                </m:rPr>
                                <a:rPr lang="ru-RU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25" y="2575011"/>
                <a:ext cx="7723525" cy="12485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23631" y="1332230"/>
                <a:ext cx="1484830" cy="524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631" y="1332230"/>
                <a:ext cx="1484830" cy="524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6938850" y="1291577"/>
                <a:ext cx="1866217" cy="6053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850" y="1291577"/>
                <a:ext cx="1866217" cy="6053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06275" y="4749045"/>
                <a:ext cx="16954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Re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75" y="4749045"/>
                <a:ext cx="1695401" cy="276999"/>
              </a:xfrm>
              <a:prstGeom prst="rect">
                <a:avLst/>
              </a:prstGeom>
              <a:blipFill>
                <a:blip r:embed="rId6"/>
                <a:stretch>
                  <a:fillRect l="-2878" b="-244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06275" y="5076517"/>
                <a:ext cx="20202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</m:fName>
                        <m:e>
                          <m:f>
                            <m:fPr>
                              <m:type m:val="li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75" y="5076517"/>
                <a:ext cx="2020233" cy="276999"/>
              </a:xfrm>
              <a:prstGeom prst="rect">
                <a:avLst/>
              </a:prstGeom>
              <a:blipFill>
                <a:blip r:embed="rId7"/>
                <a:stretch>
                  <a:fillRect l="-2417" t="-175556" r="-25680" b="-25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78535" y="5419406"/>
                <a:ext cx="1824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Re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35" y="5419406"/>
                <a:ext cx="1824987" cy="276999"/>
              </a:xfrm>
              <a:prstGeom prst="rect">
                <a:avLst/>
              </a:prstGeom>
              <a:blipFill>
                <a:blip r:embed="rId8"/>
                <a:stretch>
                  <a:fillRect l="-2333" t="-173333" r="-19333" b="-25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78535" y="5746878"/>
                <a:ext cx="2167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</m:fName>
                        <m:e>
                          <m:f>
                            <m:fPr>
                              <m:type m:val="li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35" y="5746878"/>
                <a:ext cx="2167838" cy="276999"/>
              </a:xfrm>
              <a:prstGeom prst="rect">
                <a:avLst/>
              </a:prstGeom>
              <a:blipFill>
                <a:blip r:embed="rId9"/>
                <a:stretch>
                  <a:fillRect l="-1966" t="-175556" r="-24157" b="-25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33832" y="3932675"/>
                <a:ext cx="4019755" cy="2842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cosh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32" y="3932675"/>
                <a:ext cx="4019755" cy="284245"/>
              </a:xfrm>
              <a:prstGeom prst="rect">
                <a:avLst/>
              </a:prstGeom>
              <a:blipFill>
                <a:blip r:embed="rId10"/>
                <a:stretch>
                  <a:fillRect t="-2128" b="-319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/>
          <p:cNvSpPr/>
          <p:nvPr/>
        </p:nvSpPr>
        <p:spPr>
          <a:xfrm>
            <a:off x="2609598" y="97313"/>
            <a:ext cx="4087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Arial" charset="0"/>
                <a:ea typeface="+mj-ea"/>
                <a:cs typeface="Arial" charset="0"/>
              </a:rPr>
              <a:t>Cable RF Parameters Extraction</a:t>
            </a:r>
            <a:endParaRPr lang="ru-RU" sz="2000" b="1" dirty="0">
              <a:solidFill>
                <a:schemeClr val="tx2"/>
              </a:solidFill>
              <a:latin typeface="Arial" charset="0"/>
              <a:ea typeface="+mj-ea"/>
              <a:cs typeface="Arial" charset="0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" y="8158"/>
            <a:ext cx="1967734" cy="432000"/>
          </a:xfrm>
          <a:prstGeom prst="rect">
            <a:avLst/>
          </a:prstGeom>
        </p:spPr>
      </p:pic>
      <p:pic>
        <p:nvPicPr>
          <p:cNvPr id="19" name="Picture 3" descr="iter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209210" y="8158"/>
            <a:ext cx="923272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Прямоугольник 19"/>
          <p:cNvSpPr/>
          <p:nvPr/>
        </p:nvSpPr>
        <p:spPr>
          <a:xfrm>
            <a:off x="478179" y="6452223"/>
            <a:ext cx="8326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>
                <a:solidFill>
                  <a:srgbClr val="222222"/>
                </a:solidFill>
                <a:latin typeface="Arial" panose="020B0604020202020204" pitchFamily="34" charset="0"/>
              </a:rPr>
              <a:t>Papazyan</a:t>
            </a: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</a:rPr>
              <a:t>, R., </a:t>
            </a:r>
            <a:r>
              <a:rPr lang="en-US" sz="900" dirty="0" err="1">
                <a:solidFill>
                  <a:srgbClr val="222222"/>
                </a:solidFill>
                <a:latin typeface="Arial" panose="020B0604020202020204" pitchFamily="34" charset="0"/>
              </a:rPr>
              <a:t>Pettersson</a:t>
            </a: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</a:rPr>
              <a:t>, P., </a:t>
            </a:r>
            <a:r>
              <a:rPr lang="en-US" sz="900" dirty="0" err="1">
                <a:solidFill>
                  <a:srgbClr val="222222"/>
                </a:solidFill>
                <a:latin typeface="Arial" panose="020B0604020202020204" pitchFamily="34" charset="0"/>
              </a:rPr>
              <a:t>Edin</a:t>
            </a: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</a:rPr>
              <a:t>, H., Eriksson, R., &amp; </a:t>
            </a:r>
            <a:r>
              <a:rPr lang="en-US" sz="900" dirty="0" err="1">
                <a:solidFill>
                  <a:srgbClr val="222222"/>
                </a:solidFill>
                <a:latin typeface="Arial" panose="020B0604020202020204" pitchFamily="34" charset="0"/>
              </a:rPr>
              <a:t>Gafvert</a:t>
            </a: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</a:rPr>
              <a:t>, U. (2004). Extraction of high frequency power cable characteristics from S-parameter measurements. </a:t>
            </a:r>
            <a:r>
              <a:rPr lang="en-US" sz="900" i="1" dirty="0">
                <a:solidFill>
                  <a:srgbClr val="222222"/>
                </a:solidFill>
                <a:latin typeface="Arial" panose="020B0604020202020204" pitchFamily="34" charset="0"/>
              </a:rPr>
              <a:t>IEEE Transactions on Dielectrics and electrical insulation</a:t>
            </a: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sz="900" i="1" dirty="0">
                <a:solidFill>
                  <a:srgbClr val="222222"/>
                </a:solidFill>
                <a:latin typeface="Arial" panose="020B0604020202020204" pitchFamily="34" charset="0"/>
              </a:rPr>
              <a:t>11</a:t>
            </a: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</a:rPr>
              <a:t>(3), 461-470.</a:t>
            </a:r>
            <a:endParaRPr lang="ru-RU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1753112" y="2148813"/>
            <a:ext cx="2258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Transmission line of length l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63303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11516"/>
            <a:ext cx="7886700" cy="711834"/>
          </a:xfrm>
        </p:spPr>
        <p:txBody>
          <a:bodyPr/>
          <a:lstStyle/>
          <a:p>
            <a:pPr algn="ctr"/>
            <a:r>
              <a:rPr lang="en-US" dirty="0" smtClean="0"/>
              <a:t>Loss distribution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6068" y="1069255"/>
                <a:ext cx="3486150" cy="2062479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2300" dirty="0" smtClean="0"/>
                  <a:t>Mean volume loss in dielectric: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func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∼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ra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ox>
                                        <m:box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e>
                                  </m:d>
                                </m:den>
                              </m:f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068" y="1069255"/>
                <a:ext cx="3486150" cy="2062479"/>
              </a:xfrm>
              <a:blipFill>
                <a:blip r:embed="rId3"/>
                <a:stretch>
                  <a:fillRect l="-1049" t="-38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E461-5FAF-4017-A493-D8A41A65BDB6}" type="slidenum">
              <a:rPr lang="ru-RU" smtClean="0"/>
              <a:t>8</a:t>
            </a:fld>
            <a:endParaRPr lang="ru-RU"/>
          </a:p>
        </p:txBody>
      </p:sp>
      <p:graphicFrame>
        <p:nvGraphicFramePr>
          <p:cNvPr id="40" name="Таблица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196995"/>
              </p:ext>
            </p:extLst>
          </p:nvPr>
        </p:nvGraphicFramePr>
        <p:xfrm>
          <a:off x="3662218" y="984336"/>
          <a:ext cx="5305713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855">
                  <a:extLst>
                    <a:ext uri="{9D8B030D-6E8A-4147-A177-3AD203B41FA5}">
                      <a16:colId xmlns:a16="http://schemas.microsoft.com/office/drawing/2014/main" val="157423423"/>
                    </a:ext>
                  </a:extLst>
                </a:gridCol>
                <a:gridCol w="1302327">
                  <a:extLst>
                    <a:ext uri="{9D8B030D-6E8A-4147-A177-3AD203B41FA5}">
                      <a16:colId xmlns:a16="http://schemas.microsoft.com/office/drawing/2014/main" val="2550219372"/>
                    </a:ext>
                  </a:extLst>
                </a:gridCol>
                <a:gridCol w="1307431">
                  <a:extLst>
                    <a:ext uri="{9D8B030D-6E8A-4147-A177-3AD203B41FA5}">
                      <a16:colId xmlns:a16="http://schemas.microsoft.com/office/drawing/2014/main" val="1298814600"/>
                    </a:ext>
                  </a:extLst>
                </a:gridCol>
                <a:gridCol w="1158100">
                  <a:extLst>
                    <a:ext uri="{9D8B030D-6E8A-4147-A177-3AD203B41FA5}">
                      <a16:colId xmlns:a16="http://schemas.microsoft.com/office/drawing/2014/main" val="2479065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0.296”</a:t>
                      </a:r>
                    </a:p>
                    <a:p>
                      <a:pPr algn="ctr"/>
                      <a:r>
                        <a:rPr lang="en-US" dirty="0" smtClean="0"/>
                        <a:t>MGT,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TMW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0.275”</a:t>
                      </a:r>
                    </a:p>
                    <a:p>
                      <a:pPr algn="ctr"/>
                      <a:r>
                        <a:rPr lang="en-US" dirty="0" smtClean="0"/>
                        <a:t>MGT,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TMW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6mm</a:t>
                      </a:r>
                    </a:p>
                    <a:p>
                      <a:pPr algn="ctr"/>
                      <a:r>
                        <a:rPr lang="en-US" dirty="0" smtClean="0"/>
                        <a:t>TCX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2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Din, mm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2.44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2.21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234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Ddiel</a:t>
                      </a:r>
                      <a:r>
                        <a:rPr lang="en-US" dirty="0" smtClean="0"/>
                        <a:t>, mm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6.78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3.77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186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Dout</a:t>
                      </a:r>
                      <a:r>
                        <a:rPr lang="en-US" dirty="0" smtClean="0"/>
                        <a:t>, mm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6.98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6.45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99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Dsheath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mm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7.52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6.99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307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n, %</a:t>
                      </a:r>
                    </a:p>
                    <a:p>
                      <a:pPr algn="l"/>
                      <a:r>
                        <a:rPr lang="en-US" dirty="0" smtClean="0"/>
                        <a:t>(</a:t>
                      </a:r>
                      <a:r>
                        <a:rPr lang="el-GR" dirty="0" smtClean="0"/>
                        <a:t>ε</a:t>
                      </a:r>
                      <a:r>
                        <a:rPr lang="en-US" baseline="-25000" dirty="0" smtClean="0"/>
                        <a:t>r</a:t>
                      </a:r>
                      <a:r>
                        <a:rPr lang="en-US" dirty="0" smtClean="0"/>
                        <a:t>, a. u.)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</a:p>
                    <a:p>
                      <a:pPr algn="ctr"/>
                      <a:r>
                        <a:rPr lang="en-US" dirty="0" smtClean="0"/>
                        <a:t>(1.56)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</a:p>
                    <a:p>
                      <a:pPr algn="ctr"/>
                      <a:r>
                        <a:rPr lang="en-US" dirty="0" smtClean="0"/>
                        <a:t>(2.79)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372823"/>
                  </a:ext>
                </a:extLst>
              </a:tr>
            </a:tbl>
          </a:graphicData>
        </a:graphic>
      </p:graphicFrame>
      <p:grpSp>
        <p:nvGrpSpPr>
          <p:cNvPr id="50" name="Группа 49"/>
          <p:cNvGrpSpPr>
            <a:grpSpLocks noChangeAspect="1"/>
          </p:cNvGrpSpPr>
          <p:nvPr/>
        </p:nvGrpSpPr>
        <p:grpSpPr>
          <a:xfrm>
            <a:off x="-373384" y="3434078"/>
            <a:ext cx="2859473" cy="2859473"/>
            <a:chOff x="558778" y="3827946"/>
            <a:chExt cx="2322000" cy="2322000"/>
          </a:xfrm>
        </p:grpSpPr>
        <p:sp>
          <p:nvSpPr>
            <p:cNvPr id="48" name="Круговая 47"/>
            <p:cNvSpPr>
              <a:spLocks noChangeAspect="1"/>
            </p:cNvSpPr>
            <p:nvPr/>
          </p:nvSpPr>
          <p:spPr>
            <a:xfrm>
              <a:off x="558778" y="3827946"/>
              <a:ext cx="2322000" cy="2322000"/>
            </a:xfrm>
            <a:prstGeom prst="pie">
              <a:avLst>
                <a:gd name="adj1" fmla="val 16196099"/>
                <a:gd name="adj2" fmla="val 14018"/>
              </a:avLst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7" name="Круговая 46"/>
            <p:cNvSpPr>
              <a:spLocks noChangeAspect="1"/>
            </p:cNvSpPr>
            <p:nvPr/>
          </p:nvSpPr>
          <p:spPr>
            <a:xfrm>
              <a:off x="594778" y="3863946"/>
              <a:ext cx="2250000" cy="2250000"/>
            </a:xfrm>
            <a:prstGeom prst="pie">
              <a:avLst>
                <a:gd name="adj1" fmla="val 16196099"/>
                <a:gd name="adj2" fmla="val 1401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5" name="Круговая 44"/>
            <p:cNvSpPr>
              <a:spLocks noChangeAspect="1"/>
            </p:cNvSpPr>
            <p:nvPr/>
          </p:nvSpPr>
          <p:spPr>
            <a:xfrm>
              <a:off x="594778" y="3863946"/>
              <a:ext cx="2250000" cy="2250000"/>
            </a:xfrm>
            <a:prstGeom prst="pie">
              <a:avLst>
                <a:gd name="adj1" fmla="val 16196099"/>
                <a:gd name="adj2" fmla="val 14018"/>
              </a:avLst>
            </a:prstGeom>
            <a:pattFill prst="pct1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6" name="Круговая 45"/>
            <p:cNvSpPr>
              <a:spLocks noChangeAspect="1"/>
            </p:cNvSpPr>
            <p:nvPr/>
          </p:nvSpPr>
          <p:spPr>
            <a:xfrm>
              <a:off x="1321978" y="4591146"/>
              <a:ext cx="795600" cy="795600"/>
            </a:xfrm>
            <a:prstGeom prst="pie">
              <a:avLst>
                <a:gd name="adj1" fmla="val 16196099"/>
                <a:gd name="adj2" fmla="val 1401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2" name="Круговая 41"/>
            <p:cNvSpPr>
              <a:spLocks noChangeAspect="1"/>
            </p:cNvSpPr>
            <p:nvPr/>
          </p:nvSpPr>
          <p:spPr>
            <a:xfrm>
              <a:off x="1321978" y="4591146"/>
              <a:ext cx="795600" cy="795600"/>
            </a:xfrm>
            <a:prstGeom prst="pie">
              <a:avLst>
                <a:gd name="adj1" fmla="val 16196099"/>
                <a:gd name="adj2" fmla="val 14018"/>
              </a:avLst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Прямая соединительная линия 58"/>
          <p:cNvCxnSpPr/>
          <p:nvPr/>
        </p:nvCxnSpPr>
        <p:spPr>
          <a:xfrm>
            <a:off x="3075686" y="4203723"/>
            <a:ext cx="149631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Группа 56"/>
          <p:cNvGrpSpPr/>
          <p:nvPr/>
        </p:nvGrpSpPr>
        <p:grpSpPr>
          <a:xfrm>
            <a:off x="3075686" y="4203723"/>
            <a:ext cx="4989322" cy="1118822"/>
            <a:chOff x="3855974" y="4227329"/>
            <a:chExt cx="4501642" cy="1078992"/>
          </a:xfrm>
        </p:grpSpPr>
        <p:sp>
          <p:nvSpPr>
            <p:cNvPr id="56" name="Прямоугольник 55"/>
            <p:cNvSpPr/>
            <p:nvPr/>
          </p:nvSpPr>
          <p:spPr>
            <a:xfrm>
              <a:off x="3855974" y="4227329"/>
              <a:ext cx="4501642" cy="1078992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3855974" y="4291091"/>
              <a:ext cx="4501642" cy="951469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Прямоугольник 51"/>
            <p:cNvSpPr/>
            <p:nvPr/>
          </p:nvSpPr>
          <p:spPr>
            <a:xfrm>
              <a:off x="3855974" y="4369690"/>
              <a:ext cx="4501642" cy="794271"/>
            </a:xfrm>
            <a:prstGeom prst="rect">
              <a:avLst/>
            </a:prstGeom>
            <a:pattFill prst="smConfetti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Прямоугольник 52"/>
            <p:cNvSpPr/>
            <p:nvPr/>
          </p:nvSpPr>
          <p:spPr>
            <a:xfrm>
              <a:off x="3855974" y="4687191"/>
              <a:ext cx="4501642" cy="159268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62" name="Прямая соединительная линия 61"/>
          <p:cNvCxnSpPr/>
          <p:nvPr/>
        </p:nvCxnSpPr>
        <p:spPr>
          <a:xfrm>
            <a:off x="4572000" y="4203723"/>
            <a:ext cx="3182112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192776" y="3845223"/>
            <a:ext cx="97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-25000" dirty="0" err="1" smtClean="0"/>
              <a:t>Qheat</a:t>
            </a:r>
            <a:endParaRPr lang="ru-RU" baseline="-25000" dirty="0"/>
          </a:p>
        </p:txBody>
      </p:sp>
      <p:sp>
        <p:nvSpPr>
          <p:cNvPr id="67" name="TextBox 66"/>
          <p:cNvSpPr txBox="1"/>
          <p:nvPr/>
        </p:nvSpPr>
        <p:spPr>
          <a:xfrm>
            <a:off x="6264656" y="3845222"/>
            <a:ext cx="97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-25000" dirty="0" smtClean="0"/>
              <a:t>Radiation</a:t>
            </a:r>
            <a:endParaRPr lang="ru-RU" baseline="-25000" dirty="0"/>
          </a:p>
        </p:txBody>
      </p:sp>
    </p:spTree>
    <p:extLst>
      <p:ext uri="{BB962C8B-B14F-4D97-AF65-F5344CB8AC3E}">
        <p14:creationId xmlns:p14="http://schemas.microsoft.com/office/powerpoint/2010/main" val="21390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118520"/>
              </p:ext>
            </p:extLst>
          </p:nvPr>
        </p:nvGraphicFramePr>
        <p:xfrm>
          <a:off x="628650" y="1825625"/>
          <a:ext cx="78867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val="914363118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335697537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579350064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191770362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3874556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Operating Temperature Range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193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Times Microwave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34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Standard Connectors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24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 Temp Connectors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47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Thermocoax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Type-N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63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Temp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025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422261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E461-5FAF-4017-A493-D8A41A65BDB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97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34316</TotalTime>
  <Words>461</Words>
  <Application>Microsoft Office PowerPoint</Application>
  <PresentationFormat>Экран (4:3)</PresentationFormat>
  <Paragraphs>159</Paragraphs>
  <Slides>12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Тема Office</vt:lpstr>
      <vt:lpstr>Graph</vt:lpstr>
      <vt:lpstr>MI Cables Thermal Studies and Hollow Feeders Conceptual Design  Progress report</vt:lpstr>
      <vt:lpstr>MI Cable RF+Thermal Model</vt:lpstr>
      <vt:lpstr>Презентация PowerPoint</vt:lpstr>
      <vt:lpstr>Sample calculation: 3 mm Thermocoax @ 50 MHz</vt:lpstr>
      <vt:lpstr>Презентация PowerPoint</vt:lpstr>
      <vt:lpstr>Cable RF Parameters</vt:lpstr>
      <vt:lpstr>Презентация PowerPoint</vt:lpstr>
      <vt:lpstr>Loss distribution</vt:lpstr>
      <vt:lpstr>Презентация PowerPoint</vt:lpstr>
      <vt:lpstr>Material model</vt:lpstr>
      <vt:lpstr>Презентация PowerPoint</vt:lpstr>
      <vt:lpstr>Презентация PowerPoint</vt:lpstr>
    </vt:vector>
  </TitlesOfParts>
  <Company>Ioffe Inst.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Dmitry Samsonov</dc:creator>
  <cp:lastModifiedBy>Dmitry Samsonov</cp:lastModifiedBy>
  <cp:revision>247</cp:revision>
  <dcterms:created xsi:type="dcterms:W3CDTF">2018-02-21T15:51:28Z</dcterms:created>
  <dcterms:modified xsi:type="dcterms:W3CDTF">2018-05-02T09:36:04Z</dcterms:modified>
</cp:coreProperties>
</file>