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66" r:id="rId2"/>
    <p:sldId id="259" r:id="rId3"/>
    <p:sldId id="270" r:id="rId4"/>
    <p:sldId id="269" r:id="rId5"/>
    <p:sldId id="263" r:id="rId6"/>
    <p:sldId id="261" r:id="rId7"/>
    <p:sldId id="265" r:id="rId8"/>
    <p:sldId id="268" r:id="rId9"/>
    <p:sldId id="257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800F4-DB34-4CA3-8D84-26D486FAF6D2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E19F6-1ACD-4C65-AEB9-5F34F45BB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91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0411-D581-4895-9456-A902AD381F38}" type="datetime1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DA1C-F20D-4B4E-8E8E-47E8A7F9BC67}" type="datetime1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C6A6-D360-4E94-B02A-CF4AC5CE1321}" type="datetime1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209B-4A23-4A2D-97FD-FAD8AF355469}" type="datetime1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2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6BAF-2484-49F4-9F55-2EFD3C29BFD6}" type="datetime1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41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E21E-FCFC-4806-9513-D2A740A6582B}" type="datetime1">
              <a:rPr lang="ru-RU" smtClean="0"/>
              <a:t>30.03.2018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33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E35B-9BE4-4137-972E-73A967CAAE30}" type="datetime1">
              <a:rPr lang="ru-RU" smtClean="0"/>
              <a:t>30.03.2018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9E6B-7B31-4458-A79E-A767BB94BED0}" type="datetime1">
              <a:rPr lang="ru-RU" smtClean="0"/>
              <a:t>30.03.2018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74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E908-F09D-46A3-93D5-4DE36D7B6A60}" type="datetime1">
              <a:rPr lang="ru-RU" smtClean="0"/>
              <a:t>30.03.2018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8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6653-9307-4392-9D88-17D394E71901}" type="datetime1">
              <a:rPr lang="ru-RU" smtClean="0"/>
              <a:t>30.03.2018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30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E43-D2D0-417D-8019-AC142B702CEE}" type="datetime1">
              <a:rPr lang="ru-RU" smtClean="0"/>
              <a:t>30.03.2018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46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38D6-CD64-4267-9281-84CBF3C5C443}" type="datetime1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E461-5FAF-4017-A493-D8A41A65BD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fpower.ru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22.jpeg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.png"/><Relationship Id="rId4" Type="http://schemas.openxmlformats.org/officeDocument/2006/relationships/image" Target="../media/image23.wmf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.png"/><Relationship Id="rId4" Type="http://schemas.openxmlformats.org/officeDocument/2006/relationships/image" Target="../media/image26.wmf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63523"/>
            <a:ext cx="7772400" cy="267324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Arial" charset="0"/>
                <a:cs typeface="Arial" charset="0"/>
              </a:rPr>
              <a:t>MI Cables Thermal Studies</a:t>
            </a:r>
            <a:br>
              <a:rPr lang="en-US" sz="3600" b="1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sz="3600" b="1" dirty="0">
                <a:solidFill>
                  <a:schemeClr val="tx2"/>
                </a:solidFill>
                <a:latin typeface="Arial" charset="0"/>
                <a:cs typeface="Arial" charset="0"/>
              </a:rPr>
              <a:t>and</a:t>
            </a:r>
            <a:br>
              <a:rPr lang="en-US" sz="3600" b="1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sz="3600" b="1" dirty="0">
                <a:solidFill>
                  <a:schemeClr val="tx2"/>
                </a:solidFill>
                <a:latin typeface="Arial" charset="0"/>
                <a:cs typeface="Arial" charset="0"/>
              </a:rPr>
              <a:t>Hollow </a:t>
            </a:r>
            <a:r>
              <a:rPr lang="en-US" sz="36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Feeders</a:t>
            </a:r>
            <a:br>
              <a:rPr lang="en-US" sz="36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sz="36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Conceptual Design</a:t>
            </a:r>
            <a:r>
              <a:rPr lang="en-US" sz="3600" b="1" dirty="0">
                <a:solidFill>
                  <a:schemeClr val="tx2"/>
                </a:solidFill>
                <a:latin typeface="Arial" charset="0"/>
                <a:cs typeface="Arial" charset="0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sz="36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/>
            </a:r>
            <a:br>
              <a:rPr lang="en-US" sz="36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report</a:t>
            </a:r>
            <a:endParaRPr lang="ru-RU" sz="20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6003785"/>
            <a:ext cx="6858000" cy="85421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St.-Petersburg</a:t>
            </a:r>
          </a:p>
          <a:p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28</a:t>
            </a:r>
            <a:r>
              <a:rPr lang="en-US" sz="1800" b="1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March 2018</a:t>
            </a:r>
            <a:endParaRPr lang="ru-RU" sz="1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7"/>
            <a:ext cx="3607512" cy="792000"/>
          </a:xfrm>
          <a:prstGeom prst="rect">
            <a:avLst/>
          </a:prstGeom>
        </p:spPr>
      </p:pic>
      <p:pic>
        <p:nvPicPr>
          <p:cNvPr id="5" name="Picture 3" descr="i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1993" y="28936"/>
            <a:ext cx="1692665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29" y="28935"/>
            <a:ext cx="2251437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1143000" y="4872001"/>
            <a:ext cx="6858000" cy="632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1600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Samsonov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Masyukevich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 Babinov,</a:t>
            </a:r>
          </a:p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Dmitriev, E. Mukhin, A. Razdobarin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90018"/>
              </p:ext>
            </p:extLst>
          </p:nvPr>
        </p:nvGraphicFramePr>
        <p:xfrm>
          <a:off x="254640" y="1039122"/>
          <a:ext cx="8634717" cy="46041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4146061">
                  <a:extLst>
                    <a:ext uri="{9D8B030D-6E8A-4147-A177-3AD203B41FA5}">
                      <a16:colId xmlns:a16="http://schemas.microsoft.com/office/drawing/2014/main" val="3721207216"/>
                    </a:ext>
                  </a:extLst>
                </a:gridCol>
                <a:gridCol w="279941">
                  <a:extLst>
                    <a:ext uri="{9D8B030D-6E8A-4147-A177-3AD203B41FA5}">
                      <a16:colId xmlns:a16="http://schemas.microsoft.com/office/drawing/2014/main" val="1848046482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1849366595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202605509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1051944095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2209395908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4185076808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886620543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2458552443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2131659138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38284069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2779103205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1275370117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2969588891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3909088123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2911356150"/>
                    </a:ext>
                  </a:extLst>
                </a:gridCol>
                <a:gridCol w="280581">
                  <a:extLst>
                    <a:ext uri="{9D8B030D-6E8A-4147-A177-3AD203B41FA5}">
                      <a16:colId xmlns:a16="http://schemas.microsoft.com/office/drawing/2014/main" val="3602692724"/>
                    </a:ext>
                  </a:extLst>
                </a:gridCol>
              </a:tblGrid>
              <a:tr h="36776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50" dirty="0" smtClean="0">
                          <a:effectLst/>
                        </a:rPr>
                        <a:t>Task</a:t>
                      </a:r>
                      <a:endParaRPr lang="ru-RU" sz="20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50" dirty="0" smtClean="0">
                          <a:effectLst/>
                        </a:rPr>
                        <a:t>Apr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000" kern="50" dirty="0" smtClean="0">
                          <a:effectLst/>
                        </a:rPr>
                        <a:t>2018</a:t>
                      </a:r>
                      <a:endParaRPr lang="ru-RU" sz="11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50" dirty="0" smtClean="0">
                          <a:effectLst/>
                        </a:rPr>
                        <a:t>May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000" kern="50" dirty="0" smtClean="0">
                          <a:effectLst/>
                        </a:rPr>
                        <a:t>2018</a:t>
                      </a:r>
                      <a:endParaRPr lang="ru-RU" sz="11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50" dirty="0" smtClean="0">
                          <a:effectLst/>
                        </a:rPr>
                        <a:t>Jun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000" kern="50" dirty="0" smtClean="0">
                          <a:effectLst/>
                        </a:rPr>
                        <a:t>2018</a:t>
                      </a:r>
                      <a:endParaRPr lang="ru-RU" sz="11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50" dirty="0" smtClean="0">
                          <a:effectLst/>
                        </a:rPr>
                        <a:t>Jul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000" kern="50" dirty="0" smtClean="0">
                          <a:effectLst/>
                        </a:rPr>
                        <a:t>2018</a:t>
                      </a:r>
                      <a:endParaRPr lang="ru-RU" sz="11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50" dirty="0" smtClean="0">
                          <a:effectLst/>
                        </a:rPr>
                        <a:t>Aug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50" dirty="0" smtClean="0">
                          <a:effectLst/>
                        </a:rPr>
                        <a:t> </a:t>
                      </a:r>
                      <a:r>
                        <a:rPr lang="ru-RU" sz="1000" kern="50" dirty="0" smtClean="0">
                          <a:effectLst/>
                        </a:rPr>
                        <a:t>2018</a:t>
                      </a:r>
                      <a:endParaRPr lang="ru-RU" sz="11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50" dirty="0" smtClean="0">
                          <a:effectLst/>
                        </a:rPr>
                        <a:t>Sep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000" kern="50" dirty="0" smtClean="0">
                          <a:effectLst/>
                        </a:rPr>
                        <a:t>2018</a:t>
                      </a:r>
                      <a:endParaRPr lang="ru-RU" sz="11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50" dirty="0" smtClean="0">
                          <a:effectLst/>
                        </a:rPr>
                        <a:t>Oct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000" kern="50" dirty="0" smtClean="0">
                          <a:effectLst/>
                        </a:rPr>
                        <a:t>2018</a:t>
                      </a:r>
                      <a:endParaRPr lang="ru-RU" sz="11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000" kern="50" dirty="0" smtClean="0">
                          <a:effectLst/>
                        </a:rPr>
                        <a:t>Nov </a:t>
                      </a:r>
                      <a:r>
                        <a:rPr lang="ru-RU" sz="1000" kern="50" dirty="0" smtClean="0">
                          <a:effectLst/>
                        </a:rPr>
                        <a:t>2018</a:t>
                      </a:r>
                      <a:endParaRPr lang="ru-RU" sz="11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78885"/>
                  </a:ext>
                </a:extLst>
              </a:tr>
              <a:tr h="323134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449580" algn="l"/>
                        </a:tabLs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Comparative analysis of feeder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basic element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(FBE) options without taking into account risk of breakdown. Preparing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inputs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breakdown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risk assessment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thermal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calculations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█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█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█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█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extLst>
                  <a:ext uri="{0D108BD9-81ED-4DB2-BD59-A6C34878D82A}">
                    <a16:rowId xmlns:a16="http://schemas.microsoft.com/office/drawing/2014/main" val="3572732056"/>
                  </a:ext>
                </a:extLst>
              </a:tr>
              <a:tr h="274366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449580" algn="l"/>
                        </a:tabLst>
                      </a:pPr>
                      <a:r>
                        <a:rPr lang="ru-RU" sz="1000" dirty="0">
                          <a:effectLst/>
                        </a:rPr>
                        <a:t>2. </a:t>
                      </a:r>
                      <a:r>
                        <a:rPr lang="en-US" sz="1000" dirty="0" smtClean="0">
                          <a:effectLst/>
                        </a:rPr>
                        <a:t>FBE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breakdown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risk assessment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thermal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calculations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█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█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extLst>
                  <a:ext uri="{0D108BD9-81ED-4DB2-BD59-A6C34878D82A}">
                    <a16:rowId xmlns:a16="http://schemas.microsoft.com/office/drawing/2014/main" val="2381624674"/>
                  </a:ext>
                </a:extLst>
              </a:tr>
              <a:tr h="349440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449580" algn="l"/>
                        </a:tabLst>
                      </a:pPr>
                      <a:r>
                        <a:rPr lang="ru-RU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3. 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Correction of FBE analysis using the results of  breakdown risk assessment and thermal calculations. Final conclusions on FBE options applicability. FBE conceptual design proposals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█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█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extLst>
                  <a:ext uri="{0D108BD9-81ED-4DB2-BD59-A6C34878D82A}">
                    <a16:rowId xmlns:a16="http://schemas.microsoft.com/office/drawing/2014/main" val="2200630174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449580" algn="l"/>
                        </a:tabLst>
                      </a:pPr>
                      <a:r>
                        <a:rPr lang="ru-RU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4. 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 RF discharge plasma load impedance measuring technique development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█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extLst>
                  <a:ext uri="{0D108BD9-81ED-4DB2-BD59-A6C34878D82A}">
                    <a16:rowId xmlns:a16="http://schemas.microsoft.com/office/drawing/2014/main" val="4019018938"/>
                  </a:ext>
                </a:extLst>
              </a:tr>
              <a:tr h="310592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449580" algn="l"/>
                        </a:tabLst>
                      </a:pPr>
                      <a:r>
                        <a:rPr lang="ru-RU" sz="1000" dirty="0">
                          <a:effectLst/>
                        </a:rPr>
                        <a:t>5. 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Fixtures for plasma load impedance measurements development and fabrication. Performing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measurements</a:t>
                      </a:r>
                      <a:endParaRPr lang="ru-RU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extLst>
                  <a:ext uri="{0D108BD9-81ED-4DB2-BD59-A6C34878D82A}">
                    <a16:rowId xmlns:a16="http://schemas.microsoft.com/office/drawing/2014/main" val="4055124280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449580" algn="l"/>
                        </a:tabLst>
                      </a:pPr>
                      <a:r>
                        <a:rPr lang="ru-RU" sz="1000" dirty="0">
                          <a:effectLst/>
                        </a:rPr>
                        <a:t>6. </a:t>
                      </a:r>
                      <a:r>
                        <a:rPr lang="en-US" sz="1000" dirty="0" smtClean="0">
                          <a:effectLst/>
                        </a:rPr>
                        <a:t>Revealing requirements for</a:t>
                      </a:r>
                      <a:r>
                        <a:rPr lang="en-US" sz="1000" baseline="0" dirty="0" smtClean="0">
                          <a:effectLst/>
                        </a:rPr>
                        <a:t> in-vessel and ex-vessel matching units taking into account CC RF plasma load impedance measurement results. Optimizing FBE performance for application in matching unit design</a:t>
                      </a:r>
                      <a:endParaRPr lang="en-US" sz="1000" dirty="0" smtClean="0">
                        <a:effectLst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extLst>
                  <a:ext uri="{0D108BD9-81ED-4DB2-BD59-A6C34878D82A}">
                    <a16:rowId xmlns:a16="http://schemas.microsoft.com/office/drawing/2014/main" val="2932149081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449580" algn="l"/>
                        </a:tabLst>
                      </a:pPr>
                      <a:r>
                        <a:rPr lang="ru-RU" sz="1000" dirty="0">
                          <a:effectLst/>
                        </a:rPr>
                        <a:t>7. </a:t>
                      </a:r>
                      <a:r>
                        <a:rPr lang="en-US" sz="1000" dirty="0" smtClean="0">
                          <a:effectLst/>
                        </a:rPr>
                        <a:t>FBE</a:t>
                      </a:r>
                      <a:r>
                        <a:rPr lang="en-US" sz="1000" baseline="0" dirty="0" smtClean="0">
                          <a:effectLst/>
                        </a:rPr>
                        <a:t> Conceptual design, including turning and joint junction features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extLst>
                  <a:ext uri="{0D108BD9-81ED-4DB2-BD59-A6C34878D82A}">
                    <a16:rowId xmlns:a16="http://schemas.microsoft.com/office/drawing/2014/main" val="3525129035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449580" algn="l"/>
                        </a:tabLst>
                      </a:pPr>
                      <a:r>
                        <a:rPr lang="ru-RU" sz="1000" dirty="0">
                          <a:effectLst/>
                        </a:rPr>
                        <a:t>8. </a:t>
                      </a:r>
                      <a:r>
                        <a:rPr lang="en-US" sz="1000" dirty="0" smtClean="0">
                          <a:effectLst/>
                        </a:rPr>
                        <a:t>FBE-based matching unit</a:t>
                      </a:r>
                      <a:r>
                        <a:rPr lang="en-US" sz="1000" baseline="0" dirty="0" smtClean="0">
                          <a:effectLst/>
                        </a:rPr>
                        <a:t> conceptual 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design. Developing list of mock-ups for fabrication at further development stages</a:t>
                      </a:r>
                      <a:endParaRPr lang="ru-RU" sz="10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extLst>
                  <a:ext uri="{0D108BD9-81ED-4DB2-BD59-A6C34878D82A}">
                    <a16:rowId xmlns:a16="http://schemas.microsoft.com/office/drawing/2014/main" val="2798457722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pPr marL="0" algn="l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449580" algn="l"/>
                        </a:tabLst>
                      </a:pPr>
                      <a:r>
                        <a:rPr lang="en-US" sz="1000" dirty="0" smtClean="0">
                          <a:effectLst/>
                        </a:rPr>
                        <a:t>9</a:t>
                      </a:r>
                      <a:r>
                        <a:rPr lang="ru-RU" sz="1000" dirty="0" smtClean="0">
                          <a:effectLst/>
                        </a:rPr>
                        <a:t>.</a:t>
                      </a:r>
                      <a:r>
                        <a:rPr lang="ru-RU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R&amp;D Final Report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 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>
                          <a:effectLst/>
                        </a:rPr>
                        <a:t>█</a:t>
                      </a:r>
                      <a:endParaRPr lang="ru-RU" sz="800" kern="5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50" dirty="0" smtClean="0">
                          <a:effectLst/>
                        </a:rPr>
                        <a:t>█</a:t>
                      </a: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600" kern="50" dirty="0">
                          <a:effectLst/>
                        </a:rPr>
                        <a:t> </a:t>
                      </a:r>
                      <a:endParaRPr lang="ru-RU" sz="800" kern="50" dirty="0">
                        <a:effectLst/>
                        <a:latin typeface="Arial" panose="020B0604020202020204" pitchFamily="34" charset="0"/>
                        <a:ea typeface="Droid Sans Fallback"/>
                        <a:cs typeface="FreeSans"/>
                      </a:endParaRPr>
                    </a:p>
                  </a:txBody>
                  <a:tcPr marL="54574" marR="54574" marT="0" marB="0" anchor="ctr"/>
                </a:tc>
                <a:extLst>
                  <a:ext uri="{0D108BD9-81ED-4DB2-BD59-A6C34878D82A}">
                    <a16:rowId xmlns:a16="http://schemas.microsoft.com/office/drawing/2014/main" val="4103888186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49" y="204764"/>
            <a:ext cx="7886700" cy="53080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Hollow Feeders Work Schedule </a:t>
            </a:r>
            <a:r>
              <a:rPr lang="en-US" sz="20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2018</a:t>
            </a:r>
            <a:endParaRPr lang="ru-RU" sz="2000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61" y="5812727"/>
            <a:ext cx="2520696" cy="53949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660250" y="6352223"/>
            <a:ext cx="184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http://</a:t>
            </a:r>
            <a:r>
              <a:rPr lang="ru-RU" dirty="0" smtClean="0">
                <a:hlinkClick r:id="rId3"/>
              </a:rPr>
              <a:t>hfpower.ru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75671" y="5867031"/>
            <a:ext cx="2492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partnership with</a:t>
            </a:r>
            <a:endParaRPr lang="ru-RU" sz="2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7086600" y="6496956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 smtClean="0"/>
              <a:t>10</a:t>
            </a:fld>
            <a:endParaRPr lang="ru-RU" sz="1800" dirty="0"/>
          </a:p>
        </p:txBody>
      </p:sp>
      <p:pic>
        <p:nvPicPr>
          <p:cNvPr id="12" name="Picture 3" descr="i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30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8158"/>
            <a:ext cx="7886700" cy="530800"/>
          </a:xfrm>
        </p:spPr>
        <p:txBody>
          <a:bodyPr>
            <a:normAutofit/>
          </a:bodyPr>
          <a:lstStyle/>
          <a:p>
            <a:pPr algn="ctr" defTabSz="457200"/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Cable RF Parameters</a:t>
            </a:r>
            <a:endParaRPr lang="ru-RU" sz="2000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18" y="1092150"/>
            <a:ext cx="4644471" cy="170772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75082" y="6492875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 smtClean="0"/>
              <a:t>2</a:t>
            </a:fld>
            <a:endParaRPr lang="ru-R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970221" y="2771361"/>
            <a:ext cx="3203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Lossy</a:t>
            </a:r>
            <a:r>
              <a:rPr lang="en-US" sz="1400" b="1" dirty="0" smtClean="0"/>
              <a:t> transmission line model</a:t>
            </a:r>
            <a:endParaRPr lang="ru-R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66349" y="3830165"/>
                <a:ext cx="3811300" cy="1812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49" y="3830165"/>
                <a:ext cx="3811300" cy="1812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14946" y="3901746"/>
            <a:ext cx="234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Transmission constant: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pic>
        <p:nvPicPr>
          <p:cNvPr id="21" name="Picture 3" descr="i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35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69122" y="6492875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 smtClean="0"/>
              <a:t>3</a:t>
            </a:fld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-1" b="43214"/>
          <a:stretch/>
        </p:blipFill>
        <p:spPr>
          <a:xfrm>
            <a:off x="678535" y="958692"/>
            <a:ext cx="4407979" cy="1271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1825" y="2575011"/>
                <a:ext cx="7723525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cosh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box>
                                            <m:box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1−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d>
                                    </m:e>
                                  </m:func>
                                </m:e>
                              </m:box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box>
                                    <m:box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box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25" y="2575011"/>
                <a:ext cx="7723525" cy="1248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23631" y="1332230"/>
                <a:ext cx="1484830" cy="524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631" y="1332230"/>
                <a:ext cx="1484830" cy="524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938850" y="1291577"/>
                <a:ext cx="1866217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850" y="1291577"/>
                <a:ext cx="1866217" cy="605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6275" y="4749045"/>
                <a:ext cx="1695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75" y="4749045"/>
                <a:ext cx="1695401" cy="276999"/>
              </a:xfrm>
              <a:prstGeom prst="rect">
                <a:avLst/>
              </a:prstGeom>
              <a:blipFill>
                <a:blip r:embed="rId6"/>
                <a:stretch>
                  <a:fillRect l="-2878" b="-2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6275" y="5076517"/>
                <a:ext cx="2020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</m:fName>
                        <m:e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75" y="5076517"/>
                <a:ext cx="2020233" cy="276999"/>
              </a:xfrm>
              <a:prstGeom prst="rect">
                <a:avLst/>
              </a:prstGeom>
              <a:blipFill>
                <a:blip r:embed="rId7"/>
                <a:stretch>
                  <a:fillRect l="-2417" t="-175556" r="-25680" b="-25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8535" y="5419406"/>
                <a:ext cx="1824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35" y="5419406"/>
                <a:ext cx="1824987" cy="276999"/>
              </a:xfrm>
              <a:prstGeom prst="rect">
                <a:avLst/>
              </a:prstGeom>
              <a:blipFill>
                <a:blip r:embed="rId8"/>
                <a:stretch>
                  <a:fillRect l="-2333" t="-173333" r="-19333" b="-25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8535" y="5746878"/>
                <a:ext cx="2167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</m:fName>
                        <m:e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35" y="5746878"/>
                <a:ext cx="2167838" cy="276999"/>
              </a:xfrm>
              <a:prstGeom prst="rect">
                <a:avLst/>
              </a:prstGeom>
              <a:blipFill>
                <a:blip r:embed="rId9"/>
                <a:stretch>
                  <a:fillRect l="-1966" t="-175556" r="-24157" b="-25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3832" y="3932675"/>
                <a:ext cx="4019755" cy="284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2" y="3932675"/>
                <a:ext cx="4019755" cy="284245"/>
              </a:xfrm>
              <a:prstGeom prst="rect">
                <a:avLst/>
              </a:prstGeom>
              <a:blipFill>
                <a:blip r:embed="rId10"/>
                <a:stretch>
                  <a:fillRect t="-2128" b="-319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2609598" y="97313"/>
            <a:ext cx="4087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charset="0"/>
                <a:ea typeface="+mj-ea"/>
                <a:cs typeface="Arial" charset="0"/>
              </a:rPr>
              <a:t>Cable RF Parameters Extraction</a:t>
            </a:r>
            <a:endParaRPr lang="ru-RU" sz="2000" b="1" dirty="0">
              <a:solidFill>
                <a:schemeClr val="tx2"/>
              </a:solidFill>
              <a:latin typeface="Arial" charset="0"/>
              <a:ea typeface="+mj-ea"/>
              <a:cs typeface="Arial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pic>
        <p:nvPicPr>
          <p:cNvPr id="19" name="Picture 3" descr="iter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Прямоугольник 19"/>
          <p:cNvSpPr/>
          <p:nvPr/>
        </p:nvSpPr>
        <p:spPr>
          <a:xfrm>
            <a:off x="478179" y="6452223"/>
            <a:ext cx="8326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Papazyan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, R., </a:t>
            </a:r>
            <a:r>
              <a:rPr lang="en-US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Pettersson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, P., </a:t>
            </a:r>
            <a:r>
              <a:rPr lang="en-US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Edin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, H., Eriksson, R., &amp; </a:t>
            </a:r>
            <a:r>
              <a:rPr lang="en-US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Gafvert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, U. (2004). Extraction of high frequency power cable characteristics from S-parameter measurements. </a:t>
            </a:r>
            <a:r>
              <a:rPr lang="en-US" sz="9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Dielectrics and electrical insulation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900" i="1" dirty="0">
                <a:solidFill>
                  <a:srgbClr val="222222"/>
                </a:solidFill>
                <a:latin typeface="Arial" panose="020B0604020202020204" pitchFamily="34" charset="0"/>
              </a:rPr>
              <a:t>11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(3), 461-470.</a:t>
            </a:r>
            <a:endParaRPr lang="ru-RU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3112" y="2148813"/>
            <a:ext cx="225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Transmission line of length l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6330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75082" y="6492875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 smtClean="0"/>
              <a:t>4</a:t>
            </a:fld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902295" y="-188876"/>
            <a:ext cx="5679786" cy="650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MI Cable structure</a:t>
            </a:r>
            <a:endParaRPr lang="ru-RU" sz="2000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" y="1005507"/>
            <a:ext cx="1924050" cy="192405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1407796" y="1219200"/>
            <a:ext cx="779375" cy="74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1810588" y="1593366"/>
            <a:ext cx="935529" cy="69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2042160" y="2285834"/>
            <a:ext cx="327660" cy="34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0720" y="925858"/>
            <a:ext cx="291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Inner conductor (Cu)</a:t>
            </a:r>
            <a:endParaRPr lang="ru-RU" dirty="0"/>
          </a:p>
        </p:txBody>
      </p:sp>
      <p:pic>
        <p:nvPicPr>
          <p:cNvPr id="11" name="Объект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3" t="40817" r="39167" b="42566"/>
          <a:stretch/>
        </p:blipFill>
        <p:spPr>
          <a:xfrm>
            <a:off x="5003569" y="811215"/>
            <a:ext cx="2552469" cy="17607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85127" y="2562618"/>
            <a:ext cx="202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SiO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filling optical microscopy</a:t>
            </a:r>
          </a:p>
          <a:p>
            <a:pPr algn="ctr"/>
            <a:r>
              <a:rPr lang="en-US" sz="1200" dirty="0" smtClean="0"/>
              <a:t>(3 mm </a:t>
            </a:r>
            <a:r>
              <a:rPr lang="en-US" sz="1200" dirty="0" err="1" smtClean="0"/>
              <a:t>Thermocoax</a:t>
            </a:r>
            <a:r>
              <a:rPr lang="en-US" sz="1200" dirty="0" smtClean="0"/>
              <a:t> cable)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328957" y="1278067"/>
            <a:ext cx="241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Mineral filling (</a:t>
            </a:r>
            <a:r>
              <a:rPr lang="en-US" dirty="0"/>
              <a:t>SiO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968877" y="2596610"/>
            <a:ext cx="222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Outer conductor (Cu)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82037" y="3076051"/>
            <a:ext cx="301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Outer sheath (SS304, Inconel)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15" idx="0"/>
          </p:cNvCxnSpPr>
          <p:nvPr/>
        </p:nvCxnSpPr>
        <p:spPr>
          <a:xfrm flipH="1" flipV="1">
            <a:off x="1546862" y="2796375"/>
            <a:ext cx="544020" cy="27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4533619" y="3627991"/>
            <a:ext cx="3981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Material Properties Handbook (32SAC7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58006"/>
              </p:ext>
            </p:extLst>
          </p:nvPr>
        </p:nvGraphicFramePr>
        <p:xfrm>
          <a:off x="81597" y="3627991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Graph" r:id="rId5" imgW="3921120" imgH="3000960" progId="Origin50.Graph">
                  <p:embed/>
                </p:oleObj>
              </mc:Choice>
              <mc:Fallback>
                <p:oleObj name="Graph" r:id="rId5" imgW="3921120" imgH="3000960" progId="Origin50.Graph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97" y="3627991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33620" y="4271058"/>
            <a:ext cx="4193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SiO2 powder thermal data can </a:t>
            </a:r>
            <a:r>
              <a:rPr lang="en-US" dirty="0"/>
              <a:t>b</a:t>
            </a:r>
            <a:r>
              <a:rPr lang="en-US" dirty="0" smtClean="0"/>
              <a:t>e hardly revealed from the literature.</a:t>
            </a:r>
          </a:p>
          <a:p>
            <a:endParaRPr lang="en-US" dirty="0"/>
          </a:p>
          <a:p>
            <a:r>
              <a:rPr lang="en-US" dirty="0" smtClean="0"/>
              <a:t>Considered further to be 0.15…1.5 W/(</a:t>
            </a:r>
            <a:r>
              <a:rPr lang="en-US" dirty="0" err="1" smtClean="0"/>
              <a:t>mk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pic>
        <p:nvPicPr>
          <p:cNvPr id="21" name="Picture 3" descr="it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37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70764"/>
              </p:ext>
            </p:extLst>
          </p:nvPr>
        </p:nvGraphicFramePr>
        <p:xfrm>
          <a:off x="5078244" y="1496769"/>
          <a:ext cx="3222930" cy="8382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87181">
                  <a:extLst>
                    <a:ext uri="{9D8B030D-6E8A-4147-A177-3AD203B41FA5}">
                      <a16:colId xmlns:a16="http://schemas.microsoft.com/office/drawing/2014/main" val="3018251030"/>
                    </a:ext>
                  </a:extLst>
                </a:gridCol>
                <a:gridCol w="535256">
                  <a:extLst>
                    <a:ext uri="{9D8B030D-6E8A-4147-A177-3AD203B41FA5}">
                      <a16:colId xmlns:a16="http://schemas.microsoft.com/office/drawing/2014/main" val="2066650536"/>
                    </a:ext>
                  </a:extLst>
                </a:gridCol>
                <a:gridCol w="917925">
                  <a:extLst>
                    <a:ext uri="{9D8B030D-6E8A-4147-A177-3AD203B41FA5}">
                      <a16:colId xmlns:a16="http://schemas.microsoft.com/office/drawing/2014/main" val="1814332880"/>
                    </a:ext>
                  </a:extLst>
                </a:gridCol>
                <a:gridCol w="665347">
                  <a:extLst>
                    <a:ext uri="{9D8B030D-6E8A-4147-A177-3AD203B41FA5}">
                      <a16:colId xmlns:a16="http://schemas.microsoft.com/office/drawing/2014/main" val="3289851762"/>
                    </a:ext>
                  </a:extLst>
                </a:gridCol>
                <a:gridCol w="617221">
                  <a:extLst>
                    <a:ext uri="{9D8B030D-6E8A-4147-A177-3AD203B41FA5}">
                      <a16:colId xmlns:a16="http://schemas.microsoft.com/office/drawing/2014/main" val="229135397"/>
                    </a:ext>
                  </a:extLst>
                </a:gridCol>
              </a:tblGrid>
              <a:tr h="87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λ SiO</a:t>
                      </a:r>
                      <a:r>
                        <a:rPr lang="en-US" sz="1100" baseline="-25000" dirty="0" smtClean="0">
                          <a:effectLst/>
                        </a:rPr>
                        <a:t>2</a:t>
                      </a:r>
                      <a:endParaRPr lang="ru-RU" sz="1100" baseline="-250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</a:t>
                      </a:r>
                      <a:r>
                        <a:rPr lang="ru-RU" sz="1100" baseline="-25000" dirty="0" smtClean="0">
                          <a:effectLst/>
                        </a:rPr>
                        <a:t>1085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  <a:r>
                        <a:rPr lang="en-US" sz="1100" dirty="0">
                          <a:effectLst/>
                        </a:rPr>
                        <a:t>W/m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T</a:t>
                      </a:r>
                      <a:r>
                        <a:rPr lang="en-US" sz="1100" baseline="-25000" dirty="0" err="1" smtClean="0">
                          <a:effectLst/>
                        </a:rPr>
                        <a:t>outer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  <a:r>
                        <a:rPr lang="en-US" sz="1100" dirty="0">
                          <a:effectLst/>
                        </a:rPr>
                        <a:t>K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t</a:t>
                      </a:r>
                      <a:r>
                        <a:rPr lang="en-US" sz="1100" baseline="-25000" dirty="0" err="1" smtClean="0"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steady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, 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7210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1106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1300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14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373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773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500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14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1000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672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1590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  <a:cs typeface="MS PGothic" panose="020B0600070205080204" pitchFamily="34" charset="-128"/>
                        </a:rPr>
                        <a:t>200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37421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67370"/>
              </p:ext>
            </p:extLst>
          </p:nvPr>
        </p:nvGraphicFramePr>
        <p:xfrm>
          <a:off x="714343" y="1268169"/>
          <a:ext cx="2189699" cy="1295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1228">
                  <a:extLst>
                    <a:ext uri="{9D8B030D-6E8A-4147-A177-3AD203B41FA5}">
                      <a16:colId xmlns:a16="http://schemas.microsoft.com/office/drawing/2014/main" val="2321731361"/>
                    </a:ext>
                  </a:extLst>
                </a:gridCol>
                <a:gridCol w="938471">
                  <a:extLst>
                    <a:ext uri="{9D8B030D-6E8A-4147-A177-3AD203B41FA5}">
                      <a16:colId xmlns:a16="http://schemas.microsoft.com/office/drawing/2014/main" val="483970689"/>
                    </a:ext>
                  </a:extLst>
                </a:gridCol>
              </a:tblGrid>
              <a:tr h="196641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effectLst/>
                        </a:rPr>
                        <a:t>Diameter</a:t>
                      </a:r>
                      <a:endParaRPr lang="ru-RU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effectLst/>
                        </a:rPr>
                        <a:t>Value, mm</a:t>
                      </a:r>
                      <a:endParaRPr lang="ru-RU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08820"/>
                  </a:ext>
                </a:extLst>
              </a:tr>
              <a:tr h="196641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effectLst/>
                        </a:rPr>
                        <a:t>Outer sheath</a:t>
                      </a:r>
                      <a:endParaRPr lang="ru-RU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effectLst/>
                        </a:rPr>
                        <a:t>6</a:t>
                      </a:r>
                      <a:endParaRPr lang="ru-RU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3989"/>
                  </a:ext>
                </a:extLst>
              </a:tr>
              <a:tr h="196641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effectLst/>
                        </a:rPr>
                        <a:t>Outer conductor</a:t>
                      </a:r>
                      <a:endParaRPr lang="ru-RU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effectLst/>
                        </a:rPr>
                        <a:t>5</a:t>
                      </a:r>
                      <a:endParaRPr lang="ru-RU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25932"/>
                  </a:ext>
                </a:extLst>
              </a:tr>
              <a:tr h="196641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effectLst/>
                        </a:rPr>
                        <a:t>Mineral dielectric</a:t>
                      </a:r>
                      <a:endParaRPr lang="ru-RU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effectLst/>
                        </a:rPr>
                        <a:t>4.5</a:t>
                      </a:r>
                      <a:endParaRPr lang="ru-RU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71109"/>
                  </a:ext>
                </a:extLst>
              </a:tr>
              <a:tr h="196641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effectLst/>
                        </a:rPr>
                        <a:t>Inner conductor</a:t>
                      </a:r>
                      <a:endParaRPr lang="ru-RU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effectLst/>
                        </a:rPr>
                        <a:t>1</a:t>
                      </a:r>
                      <a:endParaRPr lang="ru-RU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43428"/>
                  </a:ext>
                </a:extLst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939290" y="-167640"/>
            <a:ext cx="5679786" cy="650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Sample Heating Numerical Calculation</a:t>
            </a:r>
            <a:endParaRPr lang="ru-RU" sz="2000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183" y="937941"/>
            <a:ext cx="3821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Inner conductor heating, </a:t>
            </a:r>
            <a:r>
              <a:rPr lang="en-US" sz="1100" dirty="0" err="1" smtClean="0"/>
              <a:t>T</a:t>
            </a:r>
            <a:r>
              <a:rPr lang="en-US" sz="1050" dirty="0" err="1" smtClean="0"/>
              <a:t>inner</a:t>
            </a:r>
            <a:r>
              <a:rPr lang="en-US" sz="1100" dirty="0" smtClean="0"/>
              <a:t>=1358K, isolated, radiation ON</a:t>
            </a:r>
            <a:endParaRPr lang="ru-RU" sz="11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75082" y="6492875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 smtClean="0"/>
              <a:t>5</a:t>
            </a:fld>
            <a:endParaRPr lang="ru-R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915168" y="937208"/>
            <a:ext cx="1788051" cy="26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Dimensional parameters</a:t>
            </a:r>
            <a:endParaRPr lang="ru-RU" sz="11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3" y="3119904"/>
            <a:ext cx="2255565" cy="11802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36454" r="4555"/>
          <a:stretch/>
        </p:blipFill>
        <p:spPr>
          <a:xfrm>
            <a:off x="5078244" y="3119904"/>
            <a:ext cx="1082040" cy="11737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9908" y="363612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°C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783470" y="3522108"/>
            <a:ext cx="1389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70 </a:t>
            </a:r>
            <a:r>
              <a:rPr lang="en-US" dirty="0"/>
              <a:t>°</a:t>
            </a:r>
            <a:r>
              <a:rPr lang="en-US" dirty="0" smtClean="0"/>
              <a:t>C, 250 </a:t>
            </a:r>
            <a:r>
              <a:rPr lang="en-US" dirty="0"/>
              <a:t>°C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pic>
        <p:nvPicPr>
          <p:cNvPr id="13" name="Picture 3" descr="i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14343" y="4664597"/>
            <a:ext cx="780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Connectors become the most emerging problem!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158"/>
            <a:ext cx="7886700" cy="743106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Thermal grounding</a:t>
            </a:r>
            <a:endParaRPr lang="ru-RU" sz="2000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5057">
            <a:off x="315151" y="995921"/>
            <a:ext cx="5673241" cy="3191199"/>
          </a:xfrm>
        </p:spPr>
      </p:pic>
      <p:sp>
        <p:nvSpPr>
          <p:cNvPr id="5" name="TextBox 4"/>
          <p:cNvSpPr txBox="1"/>
          <p:nvPr/>
        </p:nvSpPr>
        <p:spPr>
          <a:xfrm>
            <a:off x="2963167" y="3435468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T=T1=</a:t>
            </a:r>
            <a:r>
              <a:rPr lang="en-US" dirty="0" err="1" smtClean="0"/>
              <a:t>const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584486" y="2878430"/>
            <a:ext cx="24384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2788919" y="2405990"/>
            <a:ext cx="1158240" cy="23622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75082" y="6492875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 smtClean="0"/>
              <a:t>6</a:t>
            </a:fld>
            <a:endParaRPr lang="ru-RU" sz="1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82" y="3944318"/>
            <a:ext cx="2999501" cy="21208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32907" y="3653101"/>
            <a:ext cx="3821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Thermocouples thermal grounding</a:t>
            </a:r>
            <a:endParaRPr lang="ru-RU" sz="1100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pic>
        <p:nvPicPr>
          <p:cNvPr id="19" name="Picture 3" descr="i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31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9545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Outer sheath heating</a:t>
            </a:r>
            <a:endParaRPr lang="ru-RU" sz="2000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9485" y="4995685"/>
            <a:ext cx="7886700" cy="158865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P=370 W/m, e=0.1, k=0.15 → </a:t>
            </a:r>
            <a:r>
              <a:rPr lang="en-US" dirty="0" err="1" smtClean="0"/>
              <a:t>Tinner</a:t>
            </a:r>
            <a:r>
              <a:rPr lang="en-US" dirty="0" smtClean="0"/>
              <a:t> = 1365K minimal power cable can withstand</a:t>
            </a:r>
          </a:p>
          <a:p>
            <a:r>
              <a:rPr lang="en-US" dirty="0" smtClean="0"/>
              <a:t>≈10cm </a:t>
            </a:r>
            <a:r>
              <a:rPr lang="en-US" dirty="0"/>
              <a:t>of </a:t>
            </a:r>
            <a:r>
              <a:rPr lang="en-US" dirty="0" smtClean="0"/>
              <a:t>temperature-controlled</a:t>
            </a:r>
            <a:r>
              <a:rPr lang="ru-RU" dirty="0" smtClean="0"/>
              <a:t> </a:t>
            </a:r>
            <a:r>
              <a:rPr lang="en-US" dirty="0" smtClean="0"/>
              <a:t>tail is enough to ground the temperature of inner conductor near connector to 333K (60 °C) having it 1365K in the constant temp area – depends on k</a:t>
            </a:r>
          </a:p>
          <a:p>
            <a:r>
              <a:rPr lang="en-US" dirty="0" smtClean="0"/>
              <a:t>Constant temp area lies between ≈0.2m (</a:t>
            </a:r>
            <a:r>
              <a:rPr lang="el-GR" dirty="0" smtClean="0"/>
              <a:t>ε</a:t>
            </a:r>
            <a:r>
              <a:rPr lang="en-US" dirty="0" smtClean="0"/>
              <a:t>=1)</a:t>
            </a:r>
            <a:r>
              <a:rPr lang="ru-RU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≈</a:t>
            </a:r>
            <a:r>
              <a:rPr lang="en-US" dirty="0" smtClean="0"/>
              <a:t>0.3m(</a:t>
            </a:r>
            <a:r>
              <a:rPr lang="el-GR" dirty="0" smtClean="0"/>
              <a:t>ε</a:t>
            </a:r>
            <a:r>
              <a:rPr lang="en-US" dirty="0" smtClean="0"/>
              <a:t>=0.1), and does not depend on k.</a:t>
            </a:r>
          </a:p>
          <a:p>
            <a:r>
              <a:rPr lang="en-US" dirty="0" smtClean="0"/>
              <a:t>Having 8m cable length, the total unknown temp zone length of ≈2*0.4 </a:t>
            </a:r>
            <a:r>
              <a:rPr lang="en-US" dirty="0"/>
              <a:t>m </a:t>
            </a:r>
            <a:r>
              <a:rPr lang="en-US" dirty="0" smtClean="0"/>
              <a:t>is ~10%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62930"/>
              </p:ext>
            </p:extLst>
          </p:nvPr>
        </p:nvGraphicFramePr>
        <p:xfrm>
          <a:off x="1979250" y="605144"/>
          <a:ext cx="5331551" cy="361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250" y="605144"/>
                        <a:ext cx="5331551" cy="3611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73" y="4441511"/>
            <a:ext cx="1791950" cy="19824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75082" y="6492875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 smtClean="0"/>
              <a:t>7</a:t>
            </a:fld>
            <a:endParaRPr lang="ru-RU" sz="1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pic>
        <p:nvPicPr>
          <p:cNvPr id="8" name="Picture 3" descr="it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67540" y="427734"/>
            <a:ext cx="423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+mj-ea"/>
                <a:cs typeface="Arial" charset="0"/>
              </a:rPr>
              <a:t>Relevant for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+mj-ea"/>
                <a:cs typeface="Arial" charset="0"/>
              </a:rPr>
              <a:t>low-signal S-parameters measurements</a:t>
            </a:r>
            <a:endParaRPr lang="ru-RU" sz="1200" b="1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4187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Inner conductor heating</a:t>
            </a:r>
            <a:endParaRPr lang="ru-RU" sz="2000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75082" y="6492875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/>
              <a:t>8</a:t>
            </a:fld>
            <a:endParaRPr lang="ru-RU" sz="18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212314"/>
              </p:ext>
            </p:extLst>
          </p:nvPr>
        </p:nvGraphicFramePr>
        <p:xfrm>
          <a:off x="441325" y="1006997"/>
          <a:ext cx="4130675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Graph" r:id="rId3" imgW="4131360" imgH="2880000" progId="Origin50.Graph">
                  <p:embed/>
                </p:oleObj>
              </mc:Choice>
              <mc:Fallback>
                <p:oleObj name="Graph" r:id="rId3" imgW="4131360" imgH="28800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1006997"/>
                        <a:ext cx="4130675" cy="287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2903"/>
              </p:ext>
            </p:extLst>
          </p:nvPr>
        </p:nvGraphicFramePr>
        <p:xfrm>
          <a:off x="4384675" y="1006996"/>
          <a:ext cx="4130675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Graph" r:id="rId5" imgW="4131360" imgH="2880000" progId="Origin50.Graph">
                  <p:embed/>
                </p:oleObj>
              </mc:Choice>
              <mc:Fallback>
                <p:oleObj name="Graph" r:id="rId5" imgW="4131360" imgH="28800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4675" y="1006996"/>
                        <a:ext cx="4130675" cy="287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201587"/>
              </p:ext>
            </p:extLst>
          </p:nvPr>
        </p:nvGraphicFramePr>
        <p:xfrm>
          <a:off x="2560634" y="3567112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Graph" r:id="rId7" imgW="4023360" imgH="3108960" progId="Origin50.Graph">
                  <p:embed/>
                </p:oleObj>
              </mc:Choice>
              <mc:Fallback>
                <p:oleObj name="Graph" r:id="rId7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0634" y="3567112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pic>
        <p:nvPicPr>
          <p:cNvPr id="9" name="Picture 3" descr="it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26717" y="771402"/>
            <a:ext cx="315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Outer sheath temperature</a:t>
            </a:r>
            <a:endParaRPr lang="ru-RU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70067" y="770717"/>
            <a:ext cx="315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Inner conductor temperature</a:t>
            </a:r>
            <a:endParaRPr lang="ru-RU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85847" y="440158"/>
            <a:ext cx="3972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+mj-ea"/>
                <a:cs typeface="Arial" charset="0"/>
              </a:rPr>
              <a:t>Relevant for loading with high RF power</a:t>
            </a:r>
            <a:endParaRPr lang="ru-RU" sz="1200" b="1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850" y="0"/>
            <a:ext cx="5679786" cy="6508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charset="0"/>
                <a:cs typeface="Arial" charset="0"/>
              </a:rPr>
              <a:t>Power loss on thermocouples</a:t>
            </a:r>
            <a:endParaRPr lang="ru-RU" sz="2000" b="1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74738"/>
              </p:ext>
            </p:extLst>
          </p:nvPr>
        </p:nvGraphicFramePr>
        <p:xfrm>
          <a:off x="555741" y="3673679"/>
          <a:ext cx="3583662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Graph" r:id="rId3" imgW="4132800" imgH="2901600" progId="Origin50.Graph">
                  <p:embed/>
                </p:oleObj>
              </mc:Choice>
              <mc:Fallback>
                <p:oleObj name="Graph" r:id="rId3" imgW="4132800" imgH="2901600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41" y="3673679"/>
                        <a:ext cx="3583662" cy="252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837703"/>
              </p:ext>
            </p:extLst>
          </p:nvPr>
        </p:nvGraphicFramePr>
        <p:xfrm>
          <a:off x="4975762" y="3673679"/>
          <a:ext cx="3582053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Graph" r:id="rId5" imgW="4132800" imgH="2901600" progId="Origin50.Graph">
                  <p:embed/>
                </p:oleObj>
              </mc:Choice>
              <mc:Fallback>
                <p:oleObj name="Graph" r:id="rId5" imgW="4132800" imgH="2901600" progId="Origin50.Grap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762" y="3673679"/>
                        <a:ext cx="3582053" cy="252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0971" y="561815"/>
            <a:ext cx="2584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Thermocouples</a:t>
            </a:r>
            <a:br>
              <a:rPr lang="en-US" dirty="0" smtClean="0"/>
            </a:br>
            <a:r>
              <a:rPr lang="en-US" dirty="0" smtClean="0"/>
              <a:t>Type:</a:t>
            </a:r>
            <a:r>
              <a:rPr lang="ru-RU" dirty="0" smtClean="0"/>
              <a:t> </a:t>
            </a:r>
            <a:r>
              <a:rPr lang="en-US" dirty="0" smtClean="0"/>
              <a:t>K (</a:t>
            </a:r>
            <a:r>
              <a:rPr lang="en-US" dirty="0" err="1" smtClean="0"/>
              <a:t>Chrome</a:t>
            </a:r>
            <a:r>
              <a:rPr lang="en-US" dirty="0" err="1"/>
              <a:t>l</a:t>
            </a:r>
            <a:r>
              <a:rPr lang="en-US" dirty="0" err="1" smtClean="0"/>
              <a:t>-Alumel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Diameter: 0.2 mm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740856"/>
                  </p:ext>
                </p:extLst>
              </p:nvPr>
            </p:nvGraphicFramePr>
            <p:xfrm>
              <a:off x="5480480" y="1095563"/>
              <a:ext cx="2572614" cy="1101408"/>
            </p:xfrm>
            <a:graphic>
              <a:graphicData uri="http://schemas.openxmlformats.org/drawingml/2006/table">
                <a:tbl>
                  <a:tblPr firstRow="1" firstCol="1">
                    <a:tableStyleId>{5FD0F851-EC5A-4D38-B0AD-8093EC10F338}</a:tableStyleId>
                  </a:tblPr>
                  <a:tblGrid>
                    <a:gridCol w="861410">
                      <a:extLst>
                        <a:ext uri="{9D8B030D-6E8A-4147-A177-3AD203B41FA5}">
                          <a16:colId xmlns:a16="http://schemas.microsoft.com/office/drawing/2014/main" val="198400808"/>
                        </a:ext>
                      </a:extLst>
                    </a:gridCol>
                    <a:gridCol w="914609">
                      <a:extLst>
                        <a:ext uri="{9D8B030D-6E8A-4147-A177-3AD203B41FA5}">
                          <a16:colId xmlns:a16="http://schemas.microsoft.com/office/drawing/2014/main" val="716464197"/>
                        </a:ext>
                      </a:extLst>
                    </a:gridCol>
                    <a:gridCol w="796595">
                      <a:extLst>
                        <a:ext uri="{9D8B030D-6E8A-4147-A177-3AD203B41FA5}">
                          <a16:colId xmlns:a16="http://schemas.microsoft.com/office/drawing/2014/main" val="3531986547"/>
                        </a:ext>
                      </a:extLst>
                    </a:gridCol>
                  </a:tblGrid>
                  <a:tr h="18003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Alloy </a:t>
                          </a:r>
                          <a:endParaRPr lang="ru-RU" sz="12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aseline="0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sz="1200" baseline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200" baseline="0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p>
                                  <m:sSupPr>
                                    <m:ctrlPr>
                                      <a:rPr lang="en-US" sz="1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aseline="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en-US" sz="1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2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aseline="0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p>
                                    <m:r>
                                      <a:rPr lang="en-US" sz="1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95470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293</a:t>
                          </a:r>
                          <a:r>
                            <a:rPr lang="en-US" sz="1200" baseline="0" dirty="0" smtClean="0"/>
                            <a:t> K </a:t>
                          </a:r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1073</a:t>
                          </a:r>
                          <a:r>
                            <a:rPr lang="en-US" sz="1200" baseline="0" dirty="0" smtClean="0"/>
                            <a:t> K</a:t>
                          </a:r>
                          <a:endParaRPr lang="ru-RU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773173"/>
                      </a:ext>
                    </a:extLst>
                  </a:tr>
                  <a:tr h="1949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/>
                            <a:t>Chromel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17.6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34.3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859318"/>
                      </a:ext>
                    </a:extLst>
                  </a:tr>
                  <a:tr h="1949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/>
                            <a:t>Alumel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26.8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44.4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469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740856"/>
                  </p:ext>
                </p:extLst>
              </p:nvPr>
            </p:nvGraphicFramePr>
            <p:xfrm>
              <a:off x="5480480" y="1095563"/>
              <a:ext cx="2572614" cy="1101408"/>
            </p:xfrm>
            <a:graphic>
              <a:graphicData uri="http://schemas.openxmlformats.org/drawingml/2006/table">
                <a:tbl>
                  <a:tblPr firstRow="1" firstCol="1">
                    <a:tableStyleId>{5FD0F851-EC5A-4D38-B0AD-8093EC10F338}</a:tableStyleId>
                  </a:tblPr>
                  <a:tblGrid>
                    <a:gridCol w="861410">
                      <a:extLst>
                        <a:ext uri="{9D8B030D-6E8A-4147-A177-3AD203B41FA5}">
                          <a16:colId xmlns:a16="http://schemas.microsoft.com/office/drawing/2014/main" val="198400808"/>
                        </a:ext>
                      </a:extLst>
                    </a:gridCol>
                    <a:gridCol w="914609">
                      <a:extLst>
                        <a:ext uri="{9D8B030D-6E8A-4147-A177-3AD203B41FA5}">
                          <a16:colId xmlns:a16="http://schemas.microsoft.com/office/drawing/2014/main" val="716464197"/>
                        </a:ext>
                      </a:extLst>
                    </a:gridCol>
                    <a:gridCol w="796595">
                      <a:extLst>
                        <a:ext uri="{9D8B030D-6E8A-4147-A177-3AD203B41FA5}">
                          <a16:colId xmlns:a16="http://schemas.microsoft.com/office/drawing/2014/main" val="3531986547"/>
                        </a:ext>
                      </a:extLst>
                    </a:gridCol>
                  </a:tblGrid>
                  <a:tr h="27844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Alloy </a:t>
                          </a:r>
                          <a:endParaRPr lang="ru-RU" sz="12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50534" t="-2174" r="-356" b="-3108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954701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293</a:t>
                          </a:r>
                          <a:r>
                            <a:rPr lang="en-US" sz="1200" baseline="0" dirty="0" smtClean="0"/>
                            <a:t> K </a:t>
                          </a:r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1073</a:t>
                          </a:r>
                          <a:r>
                            <a:rPr lang="en-US" sz="1200" baseline="0" dirty="0" smtClean="0"/>
                            <a:t> K</a:t>
                          </a:r>
                          <a:endParaRPr lang="ru-RU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77317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/>
                            <a:t>Chromel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17.6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34.3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8593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/>
                            <a:t>Alumel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26.8</a:t>
                          </a:r>
                          <a:endParaRPr lang="ru-R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44.4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4694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555741" y="6201060"/>
            <a:ext cx="800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Thermocouple length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tc</a:t>
            </a:r>
            <a:r>
              <a:rPr lang="en-US" dirty="0" smtClean="0"/>
              <a:t> should be ≥ 0.3 m to achieve the lowest power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power loss per TC ≈ 0.5 W. Main loss is due to radiation (Q</a:t>
            </a:r>
            <a:r>
              <a:rPr lang="en-US" baseline="-25000" dirty="0" smtClean="0"/>
              <a:t>rad</a:t>
            </a:r>
            <a:r>
              <a:rPr lang="en-US" dirty="0" smtClean="0"/>
              <a:t>≈10Q</a:t>
            </a:r>
            <a:r>
              <a:rPr lang="en-US" baseline="-25000" dirty="0" smtClean="0"/>
              <a:t>tc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98699" y="3304347"/>
            <a:ext cx="389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along thermocouple tails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817915" y="3310530"/>
            <a:ext cx="389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Total loss vs T</a:t>
            </a:r>
            <a:r>
              <a:rPr lang="en-US" baseline="-25000" dirty="0" smtClean="0"/>
              <a:t>high</a:t>
            </a:r>
            <a:endParaRPr lang="ru-RU" baseline="-250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1" y="1485145"/>
            <a:ext cx="3858432" cy="14445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6890" y="2919089"/>
                <a:ext cx="6762049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Worst-case assessment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𝒉𝒊𝒈𝒉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𝟏𝟑𝟎𝟎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b="1" dirty="0" smtClean="0"/>
                  <a:t>)</a:t>
                </a:r>
                <a:endParaRPr lang="ru-RU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90" y="2919089"/>
                <a:ext cx="6762049" cy="395621"/>
              </a:xfrm>
              <a:prstGeom prst="rect">
                <a:avLst/>
              </a:prstGeom>
              <a:blipFill>
                <a:blip r:embed="rId9"/>
                <a:stretch>
                  <a:fillRect l="-812" t="-7692"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86600" y="6482266"/>
            <a:ext cx="2057400" cy="365125"/>
          </a:xfrm>
        </p:spPr>
        <p:txBody>
          <a:bodyPr/>
          <a:lstStyle/>
          <a:p>
            <a:fld id="{0183E461-5FAF-4017-A493-D8A41A65BDB6}" type="slidenum">
              <a:rPr lang="ru-RU" sz="1800"/>
              <a:t>9</a:t>
            </a:fld>
            <a:endParaRPr lang="ru-RU" sz="18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" y="8158"/>
            <a:ext cx="1967734" cy="432000"/>
          </a:xfrm>
          <a:prstGeom prst="rect">
            <a:avLst/>
          </a:prstGeom>
        </p:spPr>
      </p:pic>
      <p:pic>
        <p:nvPicPr>
          <p:cNvPr id="19" name="Picture 3" descr="iter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09210" y="8158"/>
            <a:ext cx="923272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9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10784</TotalTime>
  <Words>550</Words>
  <Application>Microsoft Office PowerPoint</Application>
  <PresentationFormat>Экран (4:3)</PresentationFormat>
  <Paragraphs>288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MS PGothic</vt:lpstr>
      <vt:lpstr>Arial</vt:lpstr>
      <vt:lpstr>Calibri</vt:lpstr>
      <vt:lpstr>Calibri Light</vt:lpstr>
      <vt:lpstr>Cambria Math</vt:lpstr>
      <vt:lpstr>Droid Sans Fallback</vt:lpstr>
      <vt:lpstr>FreeSans</vt:lpstr>
      <vt:lpstr>Times New Roman</vt:lpstr>
      <vt:lpstr>Тема Office</vt:lpstr>
      <vt:lpstr>Graph</vt:lpstr>
      <vt:lpstr>MI Cables Thermal Studies and Hollow Feeders Conceptual Design  Progress report</vt:lpstr>
      <vt:lpstr>Cable RF Parameters</vt:lpstr>
      <vt:lpstr>Презентация PowerPoint</vt:lpstr>
      <vt:lpstr>Презентация PowerPoint</vt:lpstr>
      <vt:lpstr>Презентация PowerPoint</vt:lpstr>
      <vt:lpstr>Thermal grounding</vt:lpstr>
      <vt:lpstr>Outer sheath heating</vt:lpstr>
      <vt:lpstr>Inner conductor heating</vt:lpstr>
      <vt:lpstr>Power loss on thermocouples</vt:lpstr>
      <vt:lpstr>Hollow Feeders Work Schedule 2018</vt:lpstr>
    </vt:vector>
  </TitlesOfParts>
  <Company>Ioffe Inst.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Samsonov</dc:creator>
  <cp:lastModifiedBy>Dmitry Samsonov</cp:lastModifiedBy>
  <cp:revision>104</cp:revision>
  <dcterms:created xsi:type="dcterms:W3CDTF">2018-02-21T15:51:28Z</dcterms:created>
  <dcterms:modified xsi:type="dcterms:W3CDTF">2018-03-31T18:01:26Z</dcterms:modified>
</cp:coreProperties>
</file>