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theme/themeOverride4.xml" ContentType="application/vnd.openxmlformats-officedocument.themeOverride+xml"/>
  <Override PartName="/ppt/charts/chart6.xml" ContentType="application/vnd.openxmlformats-officedocument.drawingml.chart+xml"/>
  <Override PartName="/ppt/theme/themeOverride5.xml" ContentType="application/vnd.openxmlformats-officedocument.themeOverride+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552" r:id="rId2"/>
    <p:sldId id="553" r:id="rId3"/>
    <p:sldId id="529" r:id="rId4"/>
    <p:sldId id="429" r:id="rId5"/>
    <p:sldId id="430" r:id="rId6"/>
    <p:sldId id="431" r:id="rId7"/>
    <p:sldId id="432" r:id="rId8"/>
    <p:sldId id="433" r:id="rId9"/>
    <p:sldId id="482" r:id="rId10"/>
    <p:sldId id="559" r:id="rId11"/>
    <p:sldId id="434" r:id="rId12"/>
    <p:sldId id="435" r:id="rId13"/>
    <p:sldId id="437" r:id="rId14"/>
    <p:sldId id="554" r:id="rId15"/>
    <p:sldId id="439" r:id="rId16"/>
    <p:sldId id="520" r:id="rId17"/>
    <p:sldId id="499" r:id="rId18"/>
    <p:sldId id="513" r:id="rId19"/>
    <p:sldId id="440" r:id="rId20"/>
    <p:sldId id="441" r:id="rId21"/>
    <p:sldId id="442" r:id="rId22"/>
    <p:sldId id="550" r:id="rId23"/>
    <p:sldId id="502" r:id="rId24"/>
    <p:sldId id="503" r:id="rId25"/>
    <p:sldId id="504" r:id="rId26"/>
    <p:sldId id="555" r:id="rId27"/>
    <p:sldId id="556" r:id="rId28"/>
    <p:sldId id="557" r:id="rId29"/>
    <p:sldId id="5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6600"/>
    <a:srgbClr val="000066"/>
    <a:srgbClr val="CC00CC"/>
    <a:srgbClr val="006699"/>
    <a:srgbClr val="0099CC"/>
    <a:srgbClr val="293775"/>
    <a:srgbClr val="003300"/>
    <a:srgbClr val="FFCCFF"/>
    <a:srgbClr val="0E21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8" autoAdjust="0"/>
    <p:restoredTop sz="89331" autoAdjust="0"/>
  </p:normalViewPr>
  <p:slideViewPr>
    <p:cSldViewPr>
      <p:cViewPr varScale="1">
        <p:scale>
          <a:sx n="58" d="100"/>
          <a:sy n="58" d="100"/>
        </p:scale>
        <p:origin x="1626" y="33"/>
      </p:cViewPr>
      <p:guideLst>
        <p:guide orient="horz" pos="2160"/>
        <p:guide pos="2880"/>
      </p:guideLst>
    </p:cSldViewPr>
  </p:slideViewPr>
  <p:notesTextViewPr>
    <p:cViewPr>
      <p:scale>
        <a:sx n="1" d="1"/>
        <a:sy n="1" d="1"/>
      </p:scale>
      <p:origin x="0" y="0"/>
    </p:cViewPr>
  </p:notesTextViewPr>
  <p:sorterViewPr>
    <p:cViewPr>
      <p:scale>
        <a:sx n="100" d="100"/>
        <a:sy n="100" d="100"/>
      </p:scale>
      <p:origin x="0" y="25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oleObject" Target="file:///C:\Users\plonsky\Dropbox\Competition\DesXperienceCompetition\Experiment%201%20Figures.xlsx" TargetMode="External"/><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plonsky\Dropbox\Competition\DesXperienceCompetition\Experiment%203%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8475794692330125"/>
          <c:y val="9.1670229049740065E-2"/>
          <c:w val="0.7152420841011895"/>
          <c:h val="0.65458333333333329"/>
        </c:manualLayout>
      </c:layout>
      <c:lineChart>
        <c:grouping val="standard"/>
        <c:varyColors val="0"/>
        <c:ser>
          <c:idx val="1"/>
          <c:order val="0"/>
          <c:tx>
            <c:strRef>
              <c:f>'Exp1 - Figs 1-10'!$A$6</c:f>
              <c:strCache>
                <c:ptCount val="1"/>
                <c:pt idx="0">
                  <c:v>1: (4, .8; 0)</c:v>
                </c:pt>
              </c:strCache>
            </c:strRef>
          </c:tx>
          <c:spPr>
            <a:ln w="38100" cap="rnd">
              <a:solidFill>
                <a:srgbClr val="7CAFDE"/>
              </a:solidFill>
              <a:round/>
            </a:ln>
            <a:effectLst/>
          </c:spPr>
          <c:marker>
            <c:symbol val="circle"/>
            <c:size val="4"/>
            <c:spPr>
              <a:noFill/>
              <a:ln w="38100">
                <a:solidFill>
                  <a:srgbClr val="7CAFDE"/>
                </a:solidFill>
              </a:ln>
              <a:effectLst/>
            </c:spPr>
          </c:marker>
          <c:errBars>
            <c:errDir val="y"/>
            <c:errBarType val="both"/>
            <c:errValType val="cust"/>
            <c:noEndCap val="0"/>
            <c:pl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plus>
            <c:min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minus>
            <c:spPr>
              <a:noFill/>
              <a:ln w="9525" cap="flat" cmpd="sng" algn="ctr">
                <a:solidFill>
                  <a:schemeClr val="tx1">
                    <a:lumMod val="65000"/>
                    <a:lumOff val="35000"/>
                  </a:schemeClr>
                </a:solidFill>
                <a:round/>
              </a:ln>
              <a:effectLst/>
            </c:spPr>
          </c:errBars>
          <c:val>
            <c:numRef>
              <c:f>'Exp1 - Figs 1-10'!$S$6:$W$6</c:f>
              <c:numCache>
                <c:formatCode>0.00</c:formatCode>
                <c:ptCount val="5"/>
                <c:pt idx="0">
                  <c:v>0.42199999999999999</c:v>
                </c:pt>
                <c:pt idx="1">
                  <c:v>0.57099999999999995</c:v>
                </c:pt>
                <c:pt idx="2">
                  <c:v>0.56799999999999995</c:v>
                </c:pt>
                <c:pt idx="3">
                  <c:v>0.59499999999999997</c:v>
                </c:pt>
                <c:pt idx="4">
                  <c:v>0.65</c:v>
                </c:pt>
              </c:numCache>
            </c:numRef>
          </c:val>
          <c:smooth val="0"/>
          <c:extLst>
            <c:ext xmlns:c16="http://schemas.microsoft.com/office/drawing/2014/chart" uri="{C3380CC4-5D6E-409C-BE32-E72D297353CC}">
              <c16:uniqueId val="{00000000-6B94-4737-851F-41D19EB3C153}"/>
            </c:ext>
          </c:extLst>
        </c:ser>
        <c:ser>
          <c:idx val="0"/>
          <c:order val="1"/>
          <c:tx>
            <c:strRef>
              <c:f>'Exp1 - Figs 1-10'!$A$7</c:f>
              <c:strCache>
                <c:ptCount val="1"/>
                <c:pt idx="0">
                  <c:v>2: (4, .2;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1-10'!$AC$7:$AG$7</c:f>
                <c:numCache>
                  <c:formatCode>General</c:formatCode>
                  <c:ptCount val="5"/>
                  <c:pt idx="0">
                    <c:v>7.6048000000000004E-2</c:v>
                  </c:pt>
                  <c:pt idx="1">
                    <c:v>7.4284000000000003E-2</c:v>
                  </c:pt>
                  <c:pt idx="2">
                    <c:v>7.4284000000000003E-2</c:v>
                  </c:pt>
                  <c:pt idx="3">
                    <c:v>7.0559999999999998E-2</c:v>
                  </c:pt>
                  <c:pt idx="4">
                    <c:v>7.2716000000000003E-2</c:v>
                  </c:pt>
                </c:numCache>
              </c:numRef>
            </c:plus>
            <c:minus>
              <c:numRef>
                <c:f>'Exp1 - Figs 1-10'!$AC$7:$AG$7</c:f>
                <c:numCache>
                  <c:formatCode>General</c:formatCode>
                  <c:ptCount val="5"/>
                  <c:pt idx="0">
                    <c:v>7.6048000000000004E-2</c:v>
                  </c:pt>
                  <c:pt idx="1">
                    <c:v>7.4284000000000003E-2</c:v>
                  </c:pt>
                  <c:pt idx="2">
                    <c:v>7.4284000000000003E-2</c:v>
                  </c:pt>
                  <c:pt idx="3">
                    <c:v>7.0559999999999998E-2</c:v>
                  </c:pt>
                  <c:pt idx="4">
                    <c:v>7.2716000000000003E-2</c:v>
                  </c:pt>
                </c:numCache>
              </c:numRef>
            </c:minus>
            <c:spPr>
              <a:noFill/>
              <a:ln w="9525" cap="flat" cmpd="sng" algn="ctr">
                <a:solidFill>
                  <a:schemeClr val="tx1">
                    <a:lumMod val="65000"/>
                    <a:lumOff val="35000"/>
                  </a:schemeClr>
                </a:solidFill>
                <a:round/>
              </a:ln>
              <a:effectLst/>
            </c:spPr>
          </c:errBars>
          <c:val>
            <c:numRef>
              <c:f>'Exp1 - Figs 1-10'!$S$7:$W$7</c:f>
              <c:numCache>
                <c:formatCode>0.00</c:formatCode>
                <c:ptCount val="5"/>
                <c:pt idx="0">
                  <c:v>0.61299999999999999</c:v>
                </c:pt>
                <c:pt idx="1">
                  <c:v>0.61599999999999999</c:v>
                </c:pt>
                <c:pt idx="2">
                  <c:v>0.621</c:v>
                </c:pt>
                <c:pt idx="3">
                  <c:v>0.63800000000000001</c:v>
                </c:pt>
                <c:pt idx="4">
                  <c:v>0.61599999999999999</c:v>
                </c:pt>
              </c:numCache>
            </c:numRef>
          </c:val>
          <c:smooth val="0"/>
          <c:extLst>
            <c:ext xmlns:c16="http://schemas.microsoft.com/office/drawing/2014/chart" uri="{C3380CC4-5D6E-409C-BE32-E72D297353CC}">
              <c16:uniqueId val="{00000001-6B94-4737-851F-41D19EB3C153}"/>
            </c:ext>
          </c:extLst>
        </c:ser>
        <c:dLbls>
          <c:showLegendKey val="0"/>
          <c:showVal val="0"/>
          <c:showCatName val="0"/>
          <c:showSerName val="0"/>
          <c:showPercent val="0"/>
          <c:showBubbleSize val="0"/>
        </c:dLbls>
        <c:marker val="1"/>
        <c:smooth val="0"/>
        <c:axId val="1816138176"/>
        <c:axId val="1816139264"/>
      </c:lineChart>
      <c:catAx>
        <c:axId val="1816138176"/>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he-IL"/>
          </a:p>
        </c:txPr>
        <c:crossAx val="1816139264"/>
        <c:crosses val="autoZero"/>
        <c:auto val="1"/>
        <c:lblAlgn val="ctr"/>
        <c:lblOffset val="100"/>
        <c:tickLblSkip val="1"/>
        <c:noMultiLvlLbl val="0"/>
      </c:catAx>
      <c:valAx>
        <c:axId val="181613926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dirty="0"/>
                  <a:t>P(B)</a:t>
                </a:r>
              </a:p>
            </c:rich>
          </c:tx>
          <c:layout>
            <c:manualLayout>
              <c:xMode val="edge"/>
              <c:yMode val="edge"/>
              <c:x val="0"/>
              <c:y val="0.33274956217162871"/>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he-IL"/>
          </a:p>
        </c:txPr>
        <c:crossAx val="1816138176"/>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sng"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000" u="sng">
                <a:latin typeface="Times New Roman" panose="02020603050405020304" pitchFamily="18" charset="0"/>
                <a:cs typeface="Times New Roman" panose="02020603050405020304" pitchFamily="18" charset="0"/>
              </a:rPr>
              <a:t>Experimental</a:t>
            </a:r>
          </a:p>
        </c:rich>
      </c:tx>
      <c:layout>
        <c:manualLayout>
          <c:xMode val="edge"/>
          <c:yMode val="edge"/>
          <c:x val="0.37434560537655098"/>
          <c:y val="0"/>
        </c:manualLayout>
      </c:layout>
      <c:overlay val="0"/>
      <c:spPr>
        <a:noFill/>
        <a:ln>
          <a:noFill/>
        </a:ln>
        <a:effectLst/>
      </c:spPr>
    </c:title>
    <c:autoTitleDeleted val="0"/>
    <c:plotArea>
      <c:layout>
        <c:manualLayout>
          <c:layoutTarget val="inner"/>
          <c:xMode val="edge"/>
          <c:yMode val="edge"/>
          <c:x val="0.25638912157256943"/>
          <c:y val="0.16880444444444445"/>
          <c:w val="0.7152420841011895"/>
          <c:h val="0.65458333333333329"/>
        </c:manualLayout>
      </c:layout>
      <c:lineChart>
        <c:grouping val="standard"/>
        <c:varyColors val="0"/>
        <c:ser>
          <c:idx val="1"/>
          <c:order val="0"/>
          <c:tx>
            <c:strRef>
              <c:f>'Exp1 - Figs 1-10'!$A$6</c:f>
              <c:strCache>
                <c:ptCount val="1"/>
                <c:pt idx="0">
                  <c:v>1: (4, .8; 0)</c:v>
                </c:pt>
              </c:strCache>
            </c:strRef>
          </c:tx>
          <c:spPr>
            <a:ln w="38100" cap="rnd">
              <a:solidFill>
                <a:srgbClr val="7CAFDE"/>
              </a:solidFill>
              <a:round/>
            </a:ln>
            <a:effectLst/>
          </c:spPr>
          <c:marker>
            <c:symbol val="circle"/>
            <c:size val="4"/>
            <c:spPr>
              <a:noFill/>
              <a:ln w="38100">
                <a:solidFill>
                  <a:srgbClr val="7CAFDE"/>
                </a:solidFill>
              </a:ln>
              <a:effectLst/>
            </c:spPr>
          </c:marker>
          <c:errBars>
            <c:errDir val="y"/>
            <c:errBarType val="both"/>
            <c:errValType val="cust"/>
            <c:noEndCap val="0"/>
            <c:pl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plus>
            <c:minus>
              <c:numRef>
                <c:f>'Exp1 - Figs 1-10'!$AC$6:$AG$6</c:f>
                <c:numCache>
                  <c:formatCode>General</c:formatCode>
                  <c:ptCount val="5"/>
                  <c:pt idx="0">
                    <c:v>7.4088000000000001E-2</c:v>
                  </c:pt>
                  <c:pt idx="1">
                    <c:v>7.2520000000000001E-2</c:v>
                  </c:pt>
                  <c:pt idx="2">
                    <c:v>7.3695999999999998E-2</c:v>
                  </c:pt>
                  <c:pt idx="3">
                    <c:v>7.0559999999999998E-2</c:v>
                  </c:pt>
                  <c:pt idx="4">
                    <c:v>7.1539999999999992E-2</c:v>
                  </c:pt>
                </c:numCache>
              </c:numRef>
            </c:minus>
            <c:spPr>
              <a:noFill/>
              <a:ln w="9525" cap="flat" cmpd="sng" algn="ctr">
                <a:solidFill>
                  <a:schemeClr val="tx1">
                    <a:lumMod val="65000"/>
                    <a:lumOff val="35000"/>
                  </a:schemeClr>
                </a:solidFill>
                <a:round/>
              </a:ln>
              <a:effectLst/>
            </c:spPr>
          </c:errBars>
          <c:val>
            <c:numRef>
              <c:f>'Exp1 - Figs 1-10'!$S$6:$W$6</c:f>
              <c:numCache>
                <c:formatCode>0.00</c:formatCode>
                <c:ptCount val="5"/>
                <c:pt idx="0">
                  <c:v>0.42199999999999999</c:v>
                </c:pt>
                <c:pt idx="1">
                  <c:v>0.57099999999999995</c:v>
                </c:pt>
                <c:pt idx="2">
                  <c:v>0.56799999999999995</c:v>
                </c:pt>
                <c:pt idx="3">
                  <c:v>0.59499999999999997</c:v>
                </c:pt>
                <c:pt idx="4">
                  <c:v>0.65</c:v>
                </c:pt>
              </c:numCache>
            </c:numRef>
          </c:val>
          <c:smooth val="0"/>
          <c:extLst>
            <c:ext xmlns:c16="http://schemas.microsoft.com/office/drawing/2014/chart" uri="{C3380CC4-5D6E-409C-BE32-E72D297353CC}">
              <c16:uniqueId val="{00000000-F35E-496F-99CB-23D022529A0E}"/>
            </c:ext>
          </c:extLst>
        </c:ser>
        <c:ser>
          <c:idx val="0"/>
          <c:order val="1"/>
          <c:tx>
            <c:strRef>
              <c:f>'Exp1 - Figs 1-10'!$A$8</c:f>
              <c:strCache>
                <c:ptCount val="1"/>
                <c:pt idx="0">
                  <c:v>5: (-4, .8;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1-10'!$AC$8:$AG$8</c:f>
                <c:numCache>
                  <c:formatCode>General</c:formatCode>
                  <c:ptCount val="5"/>
                  <c:pt idx="0">
                    <c:v>7.4088000000000001E-2</c:v>
                  </c:pt>
                  <c:pt idx="1">
                    <c:v>7.5459999999999999E-2</c:v>
                  </c:pt>
                  <c:pt idx="2">
                    <c:v>6.9972000000000006E-2</c:v>
                  </c:pt>
                  <c:pt idx="3">
                    <c:v>7.3499999999999996E-2</c:v>
                  </c:pt>
                  <c:pt idx="4">
                    <c:v>7.0952000000000001E-2</c:v>
                  </c:pt>
                </c:numCache>
              </c:numRef>
            </c:plus>
            <c:minus>
              <c:numRef>
                <c:f>'Exp1 - Figs 1-10'!$AC$8:$AG$8</c:f>
                <c:numCache>
                  <c:formatCode>General</c:formatCode>
                  <c:ptCount val="5"/>
                  <c:pt idx="0">
                    <c:v>7.4088000000000001E-2</c:v>
                  </c:pt>
                  <c:pt idx="1">
                    <c:v>7.5459999999999999E-2</c:v>
                  </c:pt>
                  <c:pt idx="2">
                    <c:v>6.9972000000000006E-2</c:v>
                  </c:pt>
                  <c:pt idx="3">
                    <c:v>7.3499999999999996E-2</c:v>
                  </c:pt>
                  <c:pt idx="4">
                    <c:v>7.0952000000000001E-2</c:v>
                  </c:pt>
                </c:numCache>
              </c:numRef>
            </c:minus>
            <c:spPr>
              <a:noFill/>
              <a:ln w="9525" cap="flat" cmpd="sng" algn="ctr">
                <a:solidFill>
                  <a:schemeClr val="tx1">
                    <a:lumMod val="65000"/>
                    <a:lumOff val="35000"/>
                  </a:schemeClr>
                </a:solidFill>
                <a:round/>
              </a:ln>
              <a:effectLst/>
            </c:spPr>
          </c:errBars>
          <c:val>
            <c:numRef>
              <c:f>'Exp1 - Figs 1-10'!$S$8:$W$8</c:f>
              <c:numCache>
                <c:formatCode>0.00</c:formatCode>
                <c:ptCount val="5"/>
                <c:pt idx="0">
                  <c:v>0.49299999999999999</c:v>
                </c:pt>
                <c:pt idx="1">
                  <c:v>0.46400000000000002</c:v>
                </c:pt>
                <c:pt idx="2">
                  <c:v>0.41599999999999998</c:v>
                </c:pt>
                <c:pt idx="3">
                  <c:v>0.38200000000000001</c:v>
                </c:pt>
                <c:pt idx="4">
                  <c:v>0.35699999999999998</c:v>
                </c:pt>
              </c:numCache>
            </c:numRef>
          </c:val>
          <c:smooth val="0"/>
          <c:extLst>
            <c:ext xmlns:c16="http://schemas.microsoft.com/office/drawing/2014/chart" uri="{C3380CC4-5D6E-409C-BE32-E72D297353CC}">
              <c16:uniqueId val="{00000001-F35E-496F-99CB-23D022529A0E}"/>
            </c:ext>
          </c:extLst>
        </c:ser>
        <c:dLbls>
          <c:showLegendKey val="0"/>
          <c:showVal val="0"/>
          <c:showCatName val="0"/>
          <c:showSerName val="0"/>
          <c:showPercent val="0"/>
          <c:showBubbleSize val="0"/>
        </c:dLbls>
        <c:marker val="1"/>
        <c:smooth val="0"/>
        <c:axId val="1764068432"/>
        <c:axId val="1764058640"/>
      </c:lineChart>
      <c:catAx>
        <c:axId val="1764068432"/>
        <c:scaling>
          <c:orientation val="minMax"/>
        </c:scaling>
        <c:delete val="0"/>
        <c:axPos val="b"/>
        <c:title>
          <c:tx>
            <c:rich>
              <a:bodyPr rot="0" spcFirstLastPara="1" vertOverflow="ellipsis" vert="horz" wrap="square" anchor="ctr" anchorCtr="1"/>
              <a:lstStyle/>
              <a:p>
                <a:pPr>
                  <a:defRPr sz="75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750"/>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he-IL"/>
          </a:p>
        </c:txPr>
        <c:crossAx val="1764058640"/>
        <c:crosses val="autoZero"/>
        <c:auto val="1"/>
        <c:lblAlgn val="ctr"/>
        <c:lblOffset val="100"/>
        <c:tickLblSkip val="1"/>
        <c:noMultiLvlLbl val="0"/>
      </c:catAx>
      <c:valAx>
        <c:axId val="1764058640"/>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he-IL"/>
          </a:p>
        </c:txPr>
        <c:crossAx val="176406843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8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0"/>
          <c:order val="0"/>
          <c:tx>
            <c:strRef>
              <c:f>'Exp1 - Figs 1-10'!$A$3</c:f>
              <c:strCache>
                <c:ptCount val="1"/>
                <c:pt idx="0">
                  <c:v>7: (-20, .05; 0)</c:v>
                </c:pt>
              </c:strCache>
            </c:strRef>
          </c:tx>
          <c:spPr>
            <a:ln w="38100" cap="rnd">
              <a:solidFill>
                <a:srgbClr val="2F516F"/>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1-10'!$AC$3:$AG$3</c:f>
                <c:numCache>
                  <c:formatCode>General</c:formatCode>
                  <c:ptCount val="5"/>
                  <c:pt idx="0">
                    <c:v>7.6831999999999998E-2</c:v>
                  </c:pt>
                  <c:pt idx="1">
                    <c:v>6.6835999999999993E-2</c:v>
                  </c:pt>
                  <c:pt idx="2">
                    <c:v>7.2323999999999999E-2</c:v>
                  </c:pt>
                  <c:pt idx="3">
                    <c:v>7.5656000000000001E-2</c:v>
                  </c:pt>
                  <c:pt idx="4">
                    <c:v>7.3304000000000008E-2</c:v>
                  </c:pt>
                </c:numCache>
              </c:numRef>
            </c:plus>
            <c:minus>
              <c:numRef>
                <c:f>'Exp1 - Figs 1-10'!$AC$3:$AG$3</c:f>
                <c:numCache>
                  <c:formatCode>General</c:formatCode>
                  <c:ptCount val="5"/>
                  <c:pt idx="0">
                    <c:v>7.6831999999999998E-2</c:v>
                  </c:pt>
                  <c:pt idx="1">
                    <c:v>6.6835999999999993E-2</c:v>
                  </c:pt>
                  <c:pt idx="2">
                    <c:v>7.2323999999999999E-2</c:v>
                  </c:pt>
                  <c:pt idx="3">
                    <c:v>7.5656000000000001E-2</c:v>
                  </c:pt>
                  <c:pt idx="4">
                    <c:v>7.3304000000000008E-2</c:v>
                  </c:pt>
                </c:numCache>
              </c:numRef>
            </c:minus>
            <c:spPr>
              <a:noFill/>
              <a:ln w="9525" cap="flat" cmpd="sng" algn="ctr">
                <a:solidFill>
                  <a:schemeClr val="tx1">
                    <a:lumMod val="65000"/>
                    <a:lumOff val="35000"/>
                  </a:schemeClr>
                </a:solidFill>
                <a:round/>
              </a:ln>
              <a:effectLst/>
            </c:spPr>
          </c:errBars>
          <c:val>
            <c:numRef>
              <c:f>'Exp1 - Figs 1-10'!$S$3:$W$3</c:f>
              <c:numCache>
                <c:formatCode>0.00</c:formatCode>
                <c:ptCount val="5"/>
                <c:pt idx="0">
                  <c:v>0.47799999999999998</c:v>
                </c:pt>
                <c:pt idx="1">
                  <c:v>0.629</c:v>
                </c:pt>
                <c:pt idx="2">
                  <c:v>0.61899999999999999</c:v>
                </c:pt>
                <c:pt idx="3">
                  <c:v>0.622</c:v>
                </c:pt>
                <c:pt idx="4">
                  <c:v>0.63800000000000001</c:v>
                </c:pt>
              </c:numCache>
            </c:numRef>
          </c:val>
          <c:smooth val="0"/>
          <c:extLst>
            <c:ext xmlns:c16="http://schemas.microsoft.com/office/drawing/2014/chart" uri="{C3380CC4-5D6E-409C-BE32-E72D297353CC}">
              <c16:uniqueId val="{00000000-D1D4-4641-8297-297D9FC57E02}"/>
            </c:ext>
          </c:extLst>
        </c:ser>
        <c:ser>
          <c:idx val="3"/>
          <c:order val="1"/>
          <c:tx>
            <c:strRef>
              <c:f>'Exp1 - Figs 1-10'!$A$5</c:f>
              <c:strCache>
                <c:ptCount val="1"/>
                <c:pt idx="0">
                  <c:v>10: (101, .01; 1)</c:v>
                </c:pt>
              </c:strCache>
            </c:strRef>
          </c:tx>
          <c:spPr>
            <a:ln w="38100" cap="rnd">
              <a:solidFill>
                <a:srgbClr val="2C72B2"/>
              </a:solidFill>
              <a:round/>
            </a:ln>
            <a:effectLst/>
          </c:spPr>
          <c:marker>
            <c:symbol val="circle"/>
            <c:size val="4"/>
            <c:spPr>
              <a:noFill/>
              <a:ln w="38100">
                <a:solidFill>
                  <a:srgbClr val="2C72B2"/>
                </a:solidFill>
              </a:ln>
              <a:effectLst/>
            </c:spPr>
          </c:marker>
          <c:errBars>
            <c:errDir val="y"/>
            <c:errBarType val="both"/>
            <c:errValType val="cust"/>
            <c:noEndCap val="0"/>
            <c:plus>
              <c:numRef>
                <c:f>'Exp1 - Figs 1-10'!$AC$5:$AG$5</c:f>
                <c:numCache>
                  <c:formatCode>General</c:formatCode>
                  <c:ptCount val="5"/>
                  <c:pt idx="0">
                    <c:v>7.7420000000000003E-2</c:v>
                  </c:pt>
                  <c:pt idx="1">
                    <c:v>7.9380000000000006E-2</c:v>
                  </c:pt>
                  <c:pt idx="2">
                    <c:v>8.1927999999999987E-2</c:v>
                  </c:pt>
                  <c:pt idx="3">
                    <c:v>8.1143999999999994E-2</c:v>
                  </c:pt>
                  <c:pt idx="4">
                    <c:v>8.1143999999999994E-2</c:v>
                  </c:pt>
                </c:numCache>
              </c:numRef>
            </c:plus>
            <c:minus>
              <c:numRef>
                <c:f>'Exp1 - Figs 1-10'!$AC$5:$AG$5</c:f>
                <c:numCache>
                  <c:formatCode>General</c:formatCode>
                  <c:ptCount val="5"/>
                  <c:pt idx="0">
                    <c:v>7.7420000000000003E-2</c:v>
                  </c:pt>
                  <c:pt idx="1">
                    <c:v>7.9380000000000006E-2</c:v>
                  </c:pt>
                  <c:pt idx="2">
                    <c:v>8.1927999999999987E-2</c:v>
                  </c:pt>
                  <c:pt idx="3">
                    <c:v>8.1143999999999994E-2</c:v>
                  </c:pt>
                  <c:pt idx="4">
                    <c:v>8.1143999999999994E-2</c:v>
                  </c:pt>
                </c:numCache>
              </c:numRef>
            </c:minus>
            <c:spPr>
              <a:noFill/>
              <a:ln w="9525" cap="flat" cmpd="sng" algn="ctr">
                <a:solidFill>
                  <a:schemeClr val="tx1">
                    <a:lumMod val="65000"/>
                    <a:lumOff val="35000"/>
                  </a:schemeClr>
                </a:solidFill>
                <a:round/>
              </a:ln>
              <a:effectLst/>
            </c:spPr>
          </c:errBars>
          <c:val>
            <c:numRef>
              <c:f>'Exp1 - Figs 1-10'!$S$5:$W$5</c:f>
              <c:numCache>
                <c:formatCode>0.00</c:formatCode>
                <c:ptCount val="5"/>
                <c:pt idx="0">
                  <c:v>0.54600000000000004</c:v>
                </c:pt>
                <c:pt idx="1">
                  <c:v>0.45400000000000001</c:v>
                </c:pt>
                <c:pt idx="2">
                  <c:v>0.434</c:v>
                </c:pt>
                <c:pt idx="3">
                  <c:v>0.42399999999999999</c:v>
                </c:pt>
                <c:pt idx="4">
                  <c:v>0.41599999999999998</c:v>
                </c:pt>
              </c:numCache>
            </c:numRef>
          </c:val>
          <c:smooth val="0"/>
          <c:extLst>
            <c:ext xmlns:c16="http://schemas.microsoft.com/office/drawing/2014/chart" uri="{C3380CC4-5D6E-409C-BE32-E72D297353CC}">
              <c16:uniqueId val="{00000001-D1D4-4641-8297-297D9FC57E02}"/>
            </c:ext>
          </c:extLst>
        </c:ser>
        <c:dLbls>
          <c:showLegendKey val="0"/>
          <c:showVal val="0"/>
          <c:showCatName val="0"/>
          <c:showSerName val="0"/>
          <c:showPercent val="0"/>
          <c:showBubbleSize val="0"/>
        </c:dLbls>
        <c:marker val="1"/>
        <c:smooth val="0"/>
        <c:axId val="1764057552"/>
        <c:axId val="1764060816"/>
      </c:lineChart>
      <c:catAx>
        <c:axId val="1764057552"/>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he-IL"/>
          </a:p>
        </c:txPr>
        <c:crossAx val="1764060816"/>
        <c:crosses val="autoZero"/>
        <c:auto val="1"/>
        <c:lblAlgn val="ctr"/>
        <c:lblOffset val="100"/>
        <c:tickLblSkip val="1"/>
        <c:noMultiLvlLbl val="0"/>
      </c:catAx>
      <c:valAx>
        <c:axId val="176406081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he-IL"/>
          </a:p>
        </c:txPr>
        <c:crossAx val="176405755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52405949256344"/>
          <c:y val="7.8195353221692354E-2"/>
          <c:w val="0.8333648293963255"/>
          <c:h val="0.84132333370300538"/>
        </c:manualLayout>
      </c:layout>
      <c:lineChart>
        <c:grouping val="standard"/>
        <c:varyColors val="0"/>
        <c:ser>
          <c:idx val="0"/>
          <c:order val="0"/>
          <c:tx>
            <c:strRef>
              <c:f>Sheet1!$B$1</c:f>
              <c:strCache>
                <c:ptCount val="1"/>
                <c:pt idx="0">
                  <c:v>Series 1</c:v>
                </c:pt>
              </c:strCache>
            </c:strRef>
          </c:tx>
          <c:spPr>
            <a:ln w="28575" cap="rnd" cmpd="sng">
              <a:solidFill>
                <a:schemeClr val="accent1"/>
              </a:solidFill>
              <a:round/>
            </a:ln>
            <a:effectLst/>
          </c:spPr>
          <c:marker>
            <c:symbol val="none"/>
          </c:marker>
          <c:dPt>
            <c:idx val="4"/>
            <c:marker>
              <c:symbol val="none"/>
            </c:marker>
            <c:bubble3D val="0"/>
            <c:spPr>
              <a:ln w="41275" cap="rnd" cmpd="sng">
                <a:solidFill>
                  <a:schemeClr val="accent1"/>
                </a:solidFill>
                <a:round/>
              </a:ln>
              <a:effectLst/>
            </c:spPr>
            <c:extLst>
              <c:ext xmlns:c16="http://schemas.microsoft.com/office/drawing/2014/chart" uri="{C3380CC4-5D6E-409C-BE32-E72D297353CC}">
                <c16:uniqueId val="{00000000-6D6E-42F7-85A6-08BD5C547412}"/>
              </c:ext>
            </c:extLst>
          </c:dPt>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0.35</c:v>
                </c:pt>
                <c:pt idx="1">
                  <c:v>0.44</c:v>
                </c:pt>
                <c:pt idx="2">
                  <c:v>0.42</c:v>
                </c:pt>
                <c:pt idx="3">
                  <c:v>0.44</c:v>
                </c:pt>
                <c:pt idx="4">
                  <c:v>0.5</c:v>
                </c:pt>
              </c:numCache>
            </c:numRef>
          </c:val>
          <c:smooth val="0"/>
          <c:extLst>
            <c:ext xmlns:c16="http://schemas.microsoft.com/office/drawing/2014/chart" uri="{C3380CC4-5D6E-409C-BE32-E72D297353CC}">
              <c16:uniqueId val="{00000000-51F1-43A4-94F0-882EABABBEF0}"/>
            </c:ext>
          </c:extLst>
        </c:ser>
        <c:ser>
          <c:idx val="1"/>
          <c:order val="1"/>
          <c:tx>
            <c:strRef>
              <c:f>Sheet1!$C$1</c:f>
              <c:strCache>
                <c:ptCount val="1"/>
                <c:pt idx="0">
                  <c:v>Column1</c:v>
                </c:pt>
              </c:strCache>
            </c:strRef>
          </c:tx>
          <c:spPr>
            <a:ln w="38100" cap="rnd">
              <a:solidFill>
                <a:srgbClr val="000066"/>
              </a:solidFill>
              <a:round/>
            </a:ln>
            <a:effectLst/>
          </c:spPr>
          <c:marker>
            <c:symbol val="none"/>
          </c:marker>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0.34</c:v>
                </c:pt>
                <c:pt idx="1">
                  <c:v>0.41</c:v>
                </c:pt>
                <c:pt idx="2">
                  <c:v>0.43</c:v>
                </c:pt>
                <c:pt idx="3">
                  <c:v>0.44</c:v>
                </c:pt>
                <c:pt idx="4">
                  <c:v>0.38</c:v>
                </c:pt>
              </c:numCache>
            </c:numRef>
          </c:val>
          <c:smooth val="0"/>
          <c:extLst>
            <c:ext xmlns:c16="http://schemas.microsoft.com/office/drawing/2014/chart" uri="{C3380CC4-5D6E-409C-BE32-E72D297353CC}">
              <c16:uniqueId val="{00000001-51F1-43A4-94F0-882EABABBEF0}"/>
            </c:ext>
          </c:extLst>
        </c:ser>
        <c:ser>
          <c:idx val="2"/>
          <c:order val="2"/>
          <c:tx>
            <c:strRef>
              <c:f>Sheet1!$D$1</c:f>
              <c:strCache>
                <c:ptCount val="1"/>
                <c:pt idx="0">
                  <c:v>Column2</c:v>
                </c:pt>
              </c:strCache>
            </c:strRef>
          </c:tx>
          <c:spPr>
            <a:ln w="28575" cap="rnd">
              <a:solidFill>
                <a:schemeClr val="accent3"/>
              </a:solidFill>
              <a:round/>
            </a:ln>
            <a:effectLst/>
          </c:spPr>
          <c:marker>
            <c:symbol val="none"/>
          </c:marker>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numCache>
            </c:numRef>
          </c:val>
          <c:smooth val="0"/>
          <c:extLst>
            <c:ext xmlns:c16="http://schemas.microsoft.com/office/drawing/2014/chart" uri="{C3380CC4-5D6E-409C-BE32-E72D297353CC}">
              <c16:uniqueId val="{00000002-51F1-43A4-94F0-882EABABBEF0}"/>
            </c:ext>
          </c:extLst>
        </c:ser>
        <c:dLbls>
          <c:showLegendKey val="0"/>
          <c:showVal val="0"/>
          <c:showCatName val="0"/>
          <c:showSerName val="0"/>
          <c:showPercent val="0"/>
          <c:showBubbleSize val="0"/>
        </c:dLbls>
        <c:smooth val="0"/>
        <c:axId val="1468055664"/>
        <c:axId val="1468052336"/>
      </c:lineChart>
      <c:catAx>
        <c:axId val="146805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68052336"/>
        <c:crosses val="autoZero"/>
        <c:auto val="1"/>
        <c:lblAlgn val="ctr"/>
        <c:lblOffset val="100"/>
        <c:noMultiLvlLbl val="0"/>
      </c:catAx>
      <c:valAx>
        <c:axId val="146805233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he-IL"/>
          </a:p>
        </c:txPr>
        <c:crossAx val="1468055664"/>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1"/>
          <c:order val="0"/>
          <c:tx>
            <c:strRef>
              <c:f>'Exp1 - Figs 1-10'!$A$28</c:f>
              <c:strCache>
                <c:ptCount val="1"/>
                <c:pt idx="0">
                  <c:v>20: Abstract</c:v>
                </c:pt>
              </c:strCache>
            </c:strRef>
          </c:tx>
          <c:spPr>
            <a:ln w="57150" cap="rnd">
              <a:solidFill>
                <a:srgbClr val="7CAFDE"/>
              </a:solidFill>
              <a:round/>
            </a:ln>
            <a:effectLst/>
          </c:spPr>
          <c:marker>
            <c:symbol val="circle"/>
            <c:size val="4"/>
            <c:spPr>
              <a:noFill/>
              <a:ln w="57150">
                <a:solidFill>
                  <a:srgbClr val="7CAFDE"/>
                </a:solidFill>
              </a:ln>
              <a:effectLst/>
            </c:spPr>
          </c:marker>
          <c:errBars>
            <c:errDir val="y"/>
            <c:errBarType val="both"/>
            <c:errValType val="cust"/>
            <c:noEndCap val="0"/>
            <c:plus>
              <c:numRef>
                <c:f>'Exp1 - Figs 1-10'!$AC$28:$AG$28</c:f>
                <c:numCache>
                  <c:formatCode>General</c:formatCode>
                  <c:ptCount val="5"/>
                  <c:pt idx="0">
                    <c:v>7.5656000000000001E-2</c:v>
                  </c:pt>
                  <c:pt idx="1">
                    <c:v>7.663600000000001E-2</c:v>
                  </c:pt>
                  <c:pt idx="2">
                    <c:v>7.6439999999999994E-2</c:v>
                  </c:pt>
                  <c:pt idx="3">
                    <c:v>7.5263999999999998E-2</c:v>
                  </c:pt>
                  <c:pt idx="4">
                    <c:v>7.5263999999999998E-2</c:v>
                  </c:pt>
                </c:numCache>
              </c:numRef>
            </c:plus>
            <c:minus>
              <c:numRef>
                <c:f>'Exp1 - Figs 1-10'!$AC$28:$AG$28</c:f>
                <c:numCache>
                  <c:formatCode>General</c:formatCode>
                  <c:ptCount val="5"/>
                  <c:pt idx="0">
                    <c:v>7.5656000000000001E-2</c:v>
                  </c:pt>
                  <c:pt idx="1">
                    <c:v>7.663600000000001E-2</c:v>
                  </c:pt>
                  <c:pt idx="2">
                    <c:v>7.6439999999999994E-2</c:v>
                  </c:pt>
                  <c:pt idx="3">
                    <c:v>7.5263999999999998E-2</c:v>
                  </c:pt>
                  <c:pt idx="4">
                    <c:v>7.5263999999999998E-2</c:v>
                  </c:pt>
                </c:numCache>
              </c:numRef>
            </c:minus>
            <c:spPr>
              <a:noFill/>
              <a:ln w="9525" cap="flat" cmpd="sng" algn="ctr">
                <a:solidFill>
                  <a:schemeClr val="tx1">
                    <a:lumMod val="65000"/>
                    <a:lumOff val="35000"/>
                  </a:schemeClr>
                </a:solidFill>
                <a:round/>
              </a:ln>
              <a:effectLst/>
            </c:spPr>
          </c:errBars>
          <c:val>
            <c:numRef>
              <c:f>'Exp1 - Figs 1-10'!$S$28:$W$28</c:f>
              <c:numCache>
                <c:formatCode>0.00</c:formatCode>
                <c:ptCount val="5"/>
                <c:pt idx="0">
                  <c:v>0.376</c:v>
                </c:pt>
                <c:pt idx="1">
                  <c:v>0.376</c:v>
                </c:pt>
                <c:pt idx="2">
                  <c:v>0.39200000000000002</c:v>
                </c:pt>
                <c:pt idx="3">
                  <c:v>0.36299999999999999</c:v>
                </c:pt>
                <c:pt idx="4">
                  <c:v>0.36199999999999999</c:v>
                </c:pt>
              </c:numCache>
            </c:numRef>
          </c:val>
          <c:smooth val="0"/>
          <c:extLst>
            <c:ext xmlns:c16="http://schemas.microsoft.com/office/drawing/2014/chart" uri="{C3380CC4-5D6E-409C-BE32-E72D297353CC}">
              <c16:uniqueId val="{00000000-42F0-4DE8-9731-09950FDE2A7E}"/>
            </c:ext>
          </c:extLst>
        </c:ser>
        <c:dLbls>
          <c:showLegendKey val="0"/>
          <c:showVal val="0"/>
          <c:showCatName val="0"/>
          <c:showSerName val="0"/>
          <c:showPercent val="0"/>
          <c:showBubbleSize val="0"/>
        </c:dLbls>
        <c:marker val="1"/>
        <c:smooth val="0"/>
        <c:axId val="1816140352"/>
        <c:axId val="1816140896"/>
      </c:lineChart>
      <c:catAx>
        <c:axId val="1816140352"/>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he-IL"/>
          </a:p>
        </c:txPr>
        <c:crossAx val="1816140896"/>
        <c:crosses val="autoZero"/>
        <c:auto val="1"/>
        <c:lblAlgn val="ctr"/>
        <c:lblOffset val="100"/>
        <c:tickLblSkip val="1"/>
        <c:noMultiLvlLbl val="0"/>
      </c:catAx>
      <c:valAx>
        <c:axId val="181614089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he-IL"/>
          </a:p>
        </c:txPr>
        <c:crossAx val="1816140352"/>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8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5638912157256943"/>
          <c:y val="0.16880444444444445"/>
          <c:w val="0.7152420841011895"/>
          <c:h val="0.65458333333333329"/>
        </c:manualLayout>
      </c:layout>
      <c:lineChart>
        <c:grouping val="standard"/>
        <c:varyColors val="0"/>
        <c:ser>
          <c:idx val="0"/>
          <c:order val="0"/>
          <c:tx>
            <c:strRef>
              <c:f>'Exp1 - Figs 1-10'!$A$24</c:f>
              <c:strCache>
                <c:ptCount val="1"/>
                <c:pt idx="0">
                  <c:v>21: (10, .5; 0)</c:v>
                </c:pt>
              </c:strCache>
            </c:strRef>
          </c:tx>
          <c:spPr>
            <a:ln w="38100" cap="rnd">
              <a:solidFill>
                <a:sysClr val="windowText" lastClr="000000"/>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1-10'!$AC$24:$AG$24</c:f>
                <c:numCache>
                  <c:formatCode>General</c:formatCode>
                  <c:ptCount val="5"/>
                  <c:pt idx="0">
                    <c:v>7.1344000000000005E-2</c:v>
                  </c:pt>
                  <c:pt idx="1">
                    <c:v>6.9776000000000005E-2</c:v>
                  </c:pt>
                  <c:pt idx="2">
                    <c:v>7.3891999999999999E-2</c:v>
                  </c:pt>
                  <c:pt idx="3">
                    <c:v>7.4676000000000006E-2</c:v>
                  </c:pt>
                  <c:pt idx="4">
                    <c:v>7.4871999999999994E-2</c:v>
                  </c:pt>
                </c:numCache>
              </c:numRef>
            </c:plus>
            <c:minus>
              <c:numRef>
                <c:f>'Exp1 - Figs 1-10'!$AC$24:$AG$24</c:f>
                <c:numCache>
                  <c:formatCode>General</c:formatCode>
                  <c:ptCount val="5"/>
                  <c:pt idx="0">
                    <c:v>7.1344000000000005E-2</c:v>
                  </c:pt>
                  <c:pt idx="1">
                    <c:v>6.9776000000000005E-2</c:v>
                  </c:pt>
                  <c:pt idx="2">
                    <c:v>7.3891999999999999E-2</c:v>
                  </c:pt>
                  <c:pt idx="3">
                    <c:v>7.4676000000000006E-2</c:v>
                  </c:pt>
                  <c:pt idx="4">
                    <c:v>7.4871999999999994E-2</c:v>
                  </c:pt>
                </c:numCache>
              </c:numRef>
            </c:minus>
            <c:spPr>
              <a:noFill/>
              <a:ln w="9525" cap="flat" cmpd="sng" algn="ctr">
                <a:solidFill>
                  <a:schemeClr val="tx1">
                    <a:lumMod val="65000"/>
                    <a:lumOff val="35000"/>
                  </a:schemeClr>
                </a:solidFill>
                <a:round/>
              </a:ln>
              <a:effectLst/>
            </c:spPr>
          </c:errBars>
          <c:val>
            <c:numRef>
              <c:f>'Exp1 - Figs 1-10'!$S$24:$W$24</c:f>
              <c:numCache>
                <c:formatCode>0.00</c:formatCode>
                <c:ptCount val="5"/>
                <c:pt idx="0">
                  <c:v>0.373</c:v>
                </c:pt>
                <c:pt idx="1">
                  <c:v>0.41599999999999998</c:v>
                </c:pt>
                <c:pt idx="2">
                  <c:v>0.47</c:v>
                </c:pt>
                <c:pt idx="3">
                  <c:v>0.48</c:v>
                </c:pt>
                <c:pt idx="4">
                  <c:v>0.50700000000000001</c:v>
                </c:pt>
              </c:numCache>
            </c:numRef>
          </c:val>
          <c:smooth val="0"/>
          <c:extLst>
            <c:ext xmlns:c16="http://schemas.microsoft.com/office/drawing/2014/chart" uri="{C3380CC4-5D6E-409C-BE32-E72D297353CC}">
              <c16:uniqueId val="{00000000-01F2-4673-9746-DA64211203FC}"/>
            </c:ext>
          </c:extLst>
        </c:ser>
        <c:dLbls>
          <c:showLegendKey val="0"/>
          <c:showVal val="0"/>
          <c:showCatName val="0"/>
          <c:showSerName val="0"/>
          <c:showPercent val="0"/>
          <c:showBubbleSize val="0"/>
        </c:dLbls>
        <c:marker val="1"/>
        <c:smooth val="0"/>
        <c:axId val="1553999184"/>
        <c:axId val="1816144704"/>
      </c:lineChart>
      <c:catAx>
        <c:axId val="1553999184"/>
        <c:scaling>
          <c:orientation val="minMax"/>
        </c:scaling>
        <c:delete val="0"/>
        <c:axPos val="b"/>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he-IL"/>
          </a:p>
        </c:txPr>
        <c:crossAx val="1816144704"/>
        <c:crosses val="autoZero"/>
        <c:auto val="1"/>
        <c:lblAlgn val="ctr"/>
        <c:lblOffset val="100"/>
        <c:tickLblSkip val="1"/>
        <c:noMultiLvlLbl val="0"/>
      </c:catAx>
      <c:valAx>
        <c:axId val="181614470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he-IL"/>
          </a:p>
        </c:txPr>
        <c:crossAx val="1553999184"/>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6267840340712123"/>
          <c:y val="0.15209425272081478"/>
          <c:w val="0.7152420841011895"/>
          <c:h val="0.65458333333333329"/>
        </c:manualLayout>
      </c:layout>
      <c:lineChart>
        <c:grouping val="standard"/>
        <c:varyColors val="0"/>
        <c:ser>
          <c:idx val="0"/>
          <c:order val="0"/>
          <c:tx>
            <c:strRef>
              <c:f>'Exp1 - Figs 1-10'!$A$15</c:f>
              <c:strCache>
                <c:ptCount val="1"/>
                <c:pt idx="0">
                  <c:v>30: 8 if E</c:v>
                </c:pt>
              </c:strCache>
            </c:strRef>
          </c:tx>
          <c:spPr>
            <a:ln w="38100" cap="rnd">
              <a:solidFill>
                <a:sysClr val="windowText" lastClr="000000"/>
              </a:solidFill>
              <a:round/>
            </a:ln>
            <a:effectLst/>
          </c:spPr>
          <c:marker>
            <c:symbol val="square"/>
            <c:size val="5"/>
            <c:spPr>
              <a:solidFill>
                <a:srgbClr val="2F516F"/>
              </a:solidFill>
              <a:ln w="38100">
                <a:solidFill>
                  <a:sysClr val="windowText" lastClr="000000"/>
                </a:solidFill>
              </a:ln>
              <a:effectLst/>
            </c:spPr>
          </c:marker>
          <c:errBars>
            <c:errDir val="y"/>
            <c:errBarType val="both"/>
            <c:errValType val="cust"/>
            <c:noEndCap val="0"/>
            <c:plus>
              <c:numRef>
                <c:f>'Exp1 - Figs 1-10'!$AC$15:$AG$15</c:f>
                <c:numCache>
                  <c:formatCode>General</c:formatCode>
                  <c:ptCount val="5"/>
                  <c:pt idx="0">
                    <c:v>3.1164000000000001E-2</c:v>
                  </c:pt>
                  <c:pt idx="1">
                    <c:v>2.2343999999999999E-2</c:v>
                  </c:pt>
                  <c:pt idx="2">
                    <c:v>2.4108000000000001E-2</c:v>
                  </c:pt>
                  <c:pt idx="3">
                    <c:v>1.9795999999999998E-2</c:v>
                  </c:pt>
                  <c:pt idx="4">
                    <c:v>1.7639999999999999E-2</c:v>
                  </c:pt>
                </c:numCache>
              </c:numRef>
            </c:plus>
            <c:minus>
              <c:numRef>
                <c:f>'Exp1 - Figs 1-10'!$AC$15:$AG$15</c:f>
                <c:numCache>
                  <c:formatCode>General</c:formatCode>
                  <c:ptCount val="5"/>
                  <c:pt idx="0">
                    <c:v>3.1164000000000001E-2</c:v>
                  </c:pt>
                  <c:pt idx="1">
                    <c:v>2.2343999999999999E-2</c:v>
                  </c:pt>
                  <c:pt idx="2">
                    <c:v>2.4108000000000001E-2</c:v>
                  </c:pt>
                  <c:pt idx="3">
                    <c:v>1.9795999999999998E-2</c:v>
                  </c:pt>
                  <c:pt idx="4">
                    <c:v>1.7639999999999999E-2</c:v>
                  </c:pt>
                </c:numCache>
              </c:numRef>
            </c:minus>
            <c:spPr>
              <a:noFill/>
              <a:ln w="9525" cap="flat" cmpd="sng" algn="ctr">
                <a:solidFill>
                  <a:schemeClr val="tx1">
                    <a:lumMod val="65000"/>
                    <a:lumOff val="35000"/>
                  </a:schemeClr>
                </a:solidFill>
                <a:round/>
              </a:ln>
              <a:effectLst/>
            </c:spPr>
          </c:errBars>
          <c:val>
            <c:numRef>
              <c:f>'Exp1 - Figs 1-10'!$S$15:$W$15</c:f>
              <c:numCache>
                <c:formatCode>0.00</c:formatCode>
                <c:ptCount val="5"/>
                <c:pt idx="0">
                  <c:v>0.94199999999999995</c:v>
                </c:pt>
                <c:pt idx="1">
                  <c:v>0.96499999999999997</c:v>
                </c:pt>
                <c:pt idx="2">
                  <c:v>0.96299999999999997</c:v>
                </c:pt>
                <c:pt idx="3">
                  <c:v>0.97599999999999998</c:v>
                </c:pt>
                <c:pt idx="4">
                  <c:v>0.97899999999999998</c:v>
                </c:pt>
              </c:numCache>
            </c:numRef>
          </c:val>
          <c:smooth val="0"/>
          <c:extLst>
            <c:ext xmlns:c16="http://schemas.microsoft.com/office/drawing/2014/chart" uri="{C3380CC4-5D6E-409C-BE32-E72D297353CC}">
              <c16:uniqueId val="{00000000-B295-4B0C-BAA4-87DB726F7109}"/>
            </c:ext>
          </c:extLst>
        </c:ser>
        <c:ser>
          <c:idx val="3"/>
          <c:order val="1"/>
          <c:tx>
            <c:strRef>
              <c:f>'Exp1 - Figs 1-10'!$A$13</c:f>
              <c:strCache>
                <c:ptCount val="1"/>
                <c:pt idx="0">
                  <c:v>28: 9 if Not E</c:v>
                </c:pt>
              </c:strCache>
            </c:strRef>
          </c:tx>
          <c:spPr>
            <a:ln w="38100" cap="rnd">
              <a:solidFill>
                <a:srgbClr val="2C72B2"/>
              </a:solidFill>
              <a:round/>
            </a:ln>
            <a:effectLst/>
          </c:spPr>
          <c:marker>
            <c:symbol val="circle"/>
            <c:size val="4"/>
            <c:spPr>
              <a:noFill/>
              <a:ln w="19050">
                <a:solidFill>
                  <a:srgbClr val="2C72B2"/>
                </a:solidFill>
              </a:ln>
              <a:effectLst/>
            </c:spPr>
          </c:marker>
          <c:errBars>
            <c:errDir val="y"/>
            <c:errBarType val="both"/>
            <c:errValType val="cust"/>
            <c:noEndCap val="0"/>
            <c:plus>
              <c:numRef>
                <c:f>'Exp1 - Figs 1-10'!$AC$13:$AG$13</c:f>
                <c:numCache>
                  <c:formatCode>General</c:formatCode>
                  <c:ptCount val="5"/>
                  <c:pt idx="0">
                    <c:v>3.6847999999999999E-2</c:v>
                  </c:pt>
                  <c:pt idx="1">
                    <c:v>3.8024000000000002E-2</c:v>
                  </c:pt>
                  <c:pt idx="2">
                    <c:v>4.7236E-2</c:v>
                  </c:pt>
                  <c:pt idx="3">
                    <c:v>4.2728000000000002E-2</c:v>
                  </c:pt>
                  <c:pt idx="4">
                    <c:v>4.5275999999999997E-2</c:v>
                  </c:pt>
                </c:numCache>
              </c:numRef>
            </c:plus>
            <c:minus>
              <c:numRef>
                <c:f>'Exp1 - Figs 1-10'!$AC$13:$AG$13</c:f>
                <c:numCache>
                  <c:formatCode>General</c:formatCode>
                  <c:ptCount val="5"/>
                  <c:pt idx="0">
                    <c:v>3.6847999999999999E-2</c:v>
                  </c:pt>
                  <c:pt idx="1">
                    <c:v>3.8024000000000002E-2</c:v>
                  </c:pt>
                  <c:pt idx="2">
                    <c:v>4.7236E-2</c:v>
                  </c:pt>
                  <c:pt idx="3">
                    <c:v>4.2728000000000002E-2</c:v>
                  </c:pt>
                  <c:pt idx="4">
                    <c:v>4.5275999999999997E-2</c:v>
                  </c:pt>
                </c:numCache>
              </c:numRef>
            </c:minus>
            <c:spPr>
              <a:noFill/>
              <a:ln w="9525" cap="flat" cmpd="sng" algn="ctr">
                <a:solidFill>
                  <a:schemeClr val="tx1">
                    <a:lumMod val="65000"/>
                    <a:lumOff val="35000"/>
                  </a:schemeClr>
                </a:solidFill>
                <a:round/>
              </a:ln>
              <a:effectLst/>
            </c:spPr>
          </c:errBars>
          <c:val>
            <c:numRef>
              <c:f>'Exp1 - Figs 1-10'!$S$13:$W$13</c:f>
              <c:numCache>
                <c:formatCode>0.00</c:formatCode>
                <c:ptCount val="5"/>
                <c:pt idx="0">
                  <c:v>0.90900000000000003</c:v>
                </c:pt>
                <c:pt idx="1">
                  <c:v>0.86599999999999999</c:v>
                </c:pt>
                <c:pt idx="2">
                  <c:v>0.82599999999999996</c:v>
                </c:pt>
                <c:pt idx="3">
                  <c:v>0.84599999999999997</c:v>
                </c:pt>
                <c:pt idx="4">
                  <c:v>0.84299999999999997</c:v>
                </c:pt>
              </c:numCache>
            </c:numRef>
          </c:val>
          <c:smooth val="0"/>
          <c:extLst>
            <c:ext xmlns:c16="http://schemas.microsoft.com/office/drawing/2014/chart" uri="{C3380CC4-5D6E-409C-BE32-E72D297353CC}">
              <c16:uniqueId val="{00000001-B295-4B0C-BAA4-87DB726F7109}"/>
            </c:ext>
          </c:extLst>
        </c:ser>
        <c:dLbls>
          <c:showLegendKey val="0"/>
          <c:showVal val="0"/>
          <c:showCatName val="0"/>
          <c:showSerName val="0"/>
          <c:showPercent val="0"/>
          <c:showBubbleSize val="0"/>
        </c:dLbls>
        <c:marker val="1"/>
        <c:smooth val="0"/>
        <c:axId val="1816141440"/>
        <c:axId val="1764071696"/>
      </c:lineChart>
      <c:catAx>
        <c:axId val="1816141440"/>
        <c:scaling>
          <c:orientation val="minMax"/>
        </c:scaling>
        <c:delete val="0"/>
        <c:axPos val="b"/>
        <c:title>
          <c:tx>
            <c:rich>
              <a:bodyPr rot="0" vert="horz"/>
              <a:lstStyle/>
              <a:p>
                <a:pPr>
                  <a:defRPr/>
                </a:pPr>
                <a:r>
                  <a:rPr lang="en-US"/>
                  <a:t>Block</a:t>
                </a:r>
              </a:p>
            </c:rich>
          </c:tx>
          <c:layout>
            <c:manualLayout>
              <c:xMode val="edge"/>
              <c:yMode val="edge"/>
              <c:x val="0.54189981571452506"/>
              <c:y val="0.91797888888888879"/>
            </c:manualLayout>
          </c:layout>
          <c:overlay val="0"/>
          <c:spPr>
            <a:noFill/>
            <a:ln>
              <a:noFill/>
            </a:ln>
            <a:effectLst/>
          </c:spPr>
        </c:title>
        <c:majorTickMark val="none"/>
        <c:minorTickMark val="none"/>
        <c:tickLblPos val="low"/>
        <c:spPr>
          <a:noFill/>
          <a:ln w="12700" cap="flat" cmpd="sng" algn="ctr">
            <a:solidFill>
              <a:schemeClr val="bg1">
                <a:lumMod val="50000"/>
              </a:schemeClr>
            </a:solidFill>
            <a:round/>
          </a:ln>
          <a:effectLst/>
        </c:spPr>
        <c:txPr>
          <a:bodyPr rot="-60000000" vert="horz"/>
          <a:lstStyle/>
          <a:p>
            <a:pPr>
              <a:defRPr/>
            </a:pPr>
            <a:endParaRPr lang="he-IL"/>
          </a:p>
        </c:txPr>
        <c:crossAx val="1764071696"/>
        <c:crosses val="autoZero"/>
        <c:auto val="1"/>
        <c:lblAlgn val="ctr"/>
        <c:lblOffset val="100"/>
        <c:tickLblSkip val="1"/>
        <c:noMultiLvlLbl val="0"/>
      </c:catAx>
      <c:valAx>
        <c:axId val="1764071696"/>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P(B)</a:t>
                </a:r>
              </a:p>
            </c:rich>
          </c:tx>
          <c:layout>
            <c:manualLayout>
              <c:xMode val="edge"/>
              <c:yMode val="edge"/>
              <c:x val="0"/>
              <c:y val="0.40084611111111113"/>
            </c:manualLayout>
          </c:layout>
          <c:overlay val="0"/>
          <c:spPr>
            <a:noFill/>
            <a:ln>
              <a:noFill/>
            </a:ln>
            <a:effectLst/>
          </c:spPr>
        </c:title>
        <c:numFmt formatCode="#,##0.00" sourceLinked="0"/>
        <c:majorTickMark val="out"/>
        <c:minorTickMark val="none"/>
        <c:tickLblPos val="nextTo"/>
        <c:spPr>
          <a:noFill/>
          <a:ln>
            <a:solidFill>
              <a:sysClr val="window" lastClr="FFFFFF">
                <a:lumMod val="50000"/>
              </a:sysClr>
            </a:solidFill>
          </a:ln>
          <a:effectLst/>
        </c:spPr>
        <c:txPr>
          <a:bodyPr rot="-60000000" vert="horz"/>
          <a:lstStyle/>
          <a:p>
            <a:pPr>
              <a:defRPr/>
            </a:pPr>
            <a:endParaRPr lang="he-IL"/>
          </a:p>
        </c:txPr>
        <c:crossAx val="1816141440"/>
        <c:crosses val="autoZero"/>
        <c:crossBetween val="between"/>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600">
          <a:solidFill>
            <a:sysClr val="windowText" lastClr="000000"/>
          </a:solidFill>
          <a:latin typeface="Arial" panose="020B0604020202020204" pitchFamily="34" charset="0"/>
          <a:cs typeface="Arial" panose="020B0604020202020204" pitchFamily="34" charset="0"/>
        </a:defRPr>
      </a:pPr>
      <a:endParaRPr lang="he-IL"/>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sng"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100" u="sng">
                <a:solidFill>
                  <a:sysClr val="windowText" lastClr="000000"/>
                </a:solidFill>
              </a:rPr>
              <a:t>With</a:t>
            </a:r>
            <a:r>
              <a:rPr lang="en-US" sz="1100" u="sng" baseline="0">
                <a:solidFill>
                  <a:sysClr val="windowText" lastClr="000000"/>
                </a:solidFill>
              </a:rPr>
              <a:t>-Feedback Blocks</a:t>
            </a:r>
            <a:endParaRPr lang="en-US" sz="1100" u="sng">
              <a:solidFill>
                <a:sysClr val="windowText" lastClr="000000"/>
              </a:solidFill>
            </a:endParaRPr>
          </a:p>
        </c:rich>
      </c:tx>
      <c:layout/>
      <c:overlay val="0"/>
      <c:spPr>
        <a:noFill/>
        <a:ln>
          <a:noFill/>
        </a:ln>
        <a:effectLst/>
      </c:spPr>
    </c:title>
    <c:autoTitleDeleted val="0"/>
    <c:plotArea>
      <c:layout>
        <c:manualLayout>
          <c:layoutTarget val="inner"/>
          <c:xMode val="edge"/>
          <c:yMode val="edge"/>
          <c:x val="0.1265558161612777"/>
          <c:y val="6.5592543577420392E-2"/>
          <c:w val="0.80991762997710393"/>
          <c:h val="0.83962639480975954"/>
        </c:manualLayout>
      </c:layout>
      <c:scatterChart>
        <c:scatterStyle val="lineMarker"/>
        <c:varyColors val="0"/>
        <c:ser>
          <c:idx val="0"/>
          <c:order val="0"/>
          <c:spPr>
            <a:ln w="25400" cap="rnd">
              <a:noFill/>
              <a:round/>
            </a:ln>
            <a:effectLst/>
          </c:spPr>
          <c:marker>
            <c:symbol val="none"/>
          </c:marker>
          <c:dLbls>
            <c:dLbl>
              <c:idx val="0"/>
              <c:layout/>
              <c:tx>
                <c:rich>
                  <a:bodyPr/>
                  <a:lstStyle/>
                  <a:p>
                    <a:fld id="{38536B1F-1C44-4F90-A032-702EDD45FF08}"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0-AD7F-431B-B41D-1B0A9E726EA8}"/>
                </c:ext>
              </c:extLst>
            </c:dLbl>
            <c:dLbl>
              <c:idx val="1"/>
              <c:layout/>
              <c:tx>
                <c:rich>
                  <a:bodyPr/>
                  <a:lstStyle/>
                  <a:p>
                    <a:fld id="{F83CDC38-5FBC-4856-A862-06B635BB0D3E}"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AD7F-431B-B41D-1B0A9E726EA8}"/>
                </c:ext>
              </c:extLst>
            </c:dLbl>
            <c:dLbl>
              <c:idx val="2"/>
              <c:layout/>
              <c:tx>
                <c:rich>
                  <a:bodyPr/>
                  <a:lstStyle/>
                  <a:p>
                    <a:fld id="{DCED2838-56A7-4A16-AD8D-67992842370A}"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AD7F-431B-B41D-1B0A9E726EA8}"/>
                </c:ext>
              </c:extLst>
            </c:dLbl>
            <c:dLbl>
              <c:idx val="3"/>
              <c:layout/>
              <c:tx>
                <c:rich>
                  <a:bodyPr/>
                  <a:lstStyle/>
                  <a:p>
                    <a:fld id="{801CD35C-08A2-4E91-8F58-B38BF28CEE91}"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AD7F-431B-B41D-1B0A9E726EA8}"/>
                </c:ext>
              </c:extLst>
            </c:dLbl>
            <c:dLbl>
              <c:idx val="4"/>
              <c:layout/>
              <c:tx>
                <c:rich>
                  <a:bodyPr/>
                  <a:lstStyle/>
                  <a:p>
                    <a:fld id="{40235B5B-84D6-4772-9B87-44C7DFDAA77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AD7F-431B-B41D-1B0A9E726EA8}"/>
                </c:ext>
              </c:extLst>
            </c:dLbl>
            <c:dLbl>
              <c:idx val="5"/>
              <c:layout/>
              <c:tx>
                <c:rich>
                  <a:bodyPr/>
                  <a:lstStyle/>
                  <a:p>
                    <a:fld id="{F0DA903D-2E08-4A28-AA3D-77F01EDBA4B9}"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AD7F-431B-B41D-1B0A9E726EA8}"/>
                </c:ext>
              </c:extLst>
            </c:dLbl>
            <c:dLbl>
              <c:idx val="6"/>
              <c:layout/>
              <c:tx>
                <c:rich>
                  <a:bodyPr/>
                  <a:lstStyle/>
                  <a:p>
                    <a:fld id="{A652D1A6-AAE5-4DC5-B185-F996B8EC1C0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AD7F-431B-B41D-1B0A9E726EA8}"/>
                </c:ext>
              </c:extLst>
            </c:dLbl>
            <c:dLbl>
              <c:idx val="7"/>
              <c:layout/>
              <c:tx>
                <c:rich>
                  <a:bodyPr/>
                  <a:lstStyle/>
                  <a:p>
                    <a:fld id="{CE9A4AB0-F28A-4015-BC58-EF3BD4FFA84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AD7F-431B-B41D-1B0A9E726EA8}"/>
                </c:ext>
              </c:extLst>
            </c:dLbl>
            <c:dLbl>
              <c:idx val="8"/>
              <c:layout/>
              <c:tx>
                <c:rich>
                  <a:bodyPr/>
                  <a:lstStyle/>
                  <a:p>
                    <a:fld id="{A8E6821A-1268-460E-BD49-5ECDDC9A8169}"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8-AD7F-431B-B41D-1B0A9E726EA8}"/>
                </c:ext>
              </c:extLst>
            </c:dLbl>
            <c:dLbl>
              <c:idx val="9"/>
              <c:layout/>
              <c:tx>
                <c:rich>
                  <a:bodyPr/>
                  <a:lstStyle/>
                  <a:p>
                    <a:fld id="{00967BF8-D211-45C5-B6A5-36CE043046D2}"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AD7F-431B-B41D-1B0A9E726EA8}"/>
                </c:ext>
              </c:extLst>
            </c:dLbl>
            <c:dLbl>
              <c:idx val="10"/>
              <c:layout/>
              <c:tx>
                <c:rich>
                  <a:bodyPr/>
                  <a:lstStyle/>
                  <a:p>
                    <a:fld id="{A6DD43E2-10AB-475D-9ECE-D31679F9C3BA}"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A-AD7F-431B-B41D-1B0A9E726EA8}"/>
                </c:ext>
              </c:extLst>
            </c:dLbl>
            <c:dLbl>
              <c:idx val="11"/>
              <c:layout/>
              <c:tx>
                <c:rich>
                  <a:bodyPr/>
                  <a:lstStyle/>
                  <a:p>
                    <a:fld id="{F8D09D8A-2099-4F5A-B6C7-85057D908DFA}"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AD7F-431B-B41D-1B0A9E726EA8}"/>
                </c:ext>
              </c:extLst>
            </c:dLbl>
            <c:dLbl>
              <c:idx val="12"/>
              <c:layout/>
              <c:tx>
                <c:rich>
                  <a:bodyPr/>
                  <a:lstStyle/>
                  <a:p>
                    <a:fld id="{68625A86-9694-4C71-A935-8A122B6CE111}"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C-AD7F-431B-B41D-1B0A9E726EA8}"/>
                </c:ext>
              </c:extLst>
            </c:dLbl>
            <c:dLbl>
              <c:idx val="13"/>
              <c:layout/>
              <c:tx>
                <c:rich>
                  <a:bodyPr/>
                  <a:lstStyle/>
                  <a:p>
                    <a:fld id="{349C3595-26B5-4D1E-AB60-7BFA47433CBB}"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AD7F-431B-B41D-1B0A9E726EA8}"/>
                </c:ext>
              </c:extLst>
            </c:dLbl>
            <c:dLbl>
              <c:idx val="14"/>
              <c:layout/>
              <c:tx>
                <c:rich>
                  <a:bodyPr/>
                  <a:lstStyle/>
                  <a:p>
                    <a:fld id="{46A852C7-A688-4943-9D43-E30E21F3186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E-AD7F-431B-B41D-1B0A9E726EA8}"/>
                </c:ext>
              </c:extLst>
            </c:dLbl>
            <c:dLbl>
              <c:idx val="15"/>
              <c:layout/>
              <c:tx>
                <c:rich>
                  <a:bodyPr/>
                  <a:lstStyle/>
                  <a:p>
                    <a:fld id="{54AC393F-FD4F-49EF-94D2-0766875184BF}"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F-AD7F-431B-B41D-1B0A9E726EA8}"/>
                </c:ext>
              </c:extLst>
            </c:dLbl>
            <c:dLbl>
              <c:idx val="16"/>
              <c:layout/>
              <c:tx>
                <c:rich>
                  <a:bodyPr/>
                  <a:lstStyle/>
                  <a:p>
                    <a:fld id="{72007DBD-BC43-46C6-AA51-07DD2E7D7311}"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0-AD7F-431B-B41D-1B0A9E726EA8}"/>
                </c:ext>
              </c:extLst>
            </c:dLbl>
            <c:dLbl>
              <c:idx val="17"/>
              <c:layout/>
              <c:tx>
                <c:rich>
                  <a:bodyPr/>
                  <a:lstStyle/>
                  <a:p>
                    <a:fld id="{B6D03584-6BCC-4AD6-BEB3-36DA386361C5}"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AD7F-431B-B41D-1B0A9E726EA8}"/>
                </c:ext>
              </c:extLst>
            </c:dLbl>
            <c:dLbl>
              <c:idx val="18"/>
              <c:layout/>
              <c:tx>
                <c:rich>
                  <a:bodyPr/>
                  <a:lstStyle/>
                  <a:p>
                    <a:fld id="{BD305A22-D20D-43CE-BF81-8BA4C9D0FC1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2-AD7F-431B-B41D-1B0A9E726EA8}"/>
                </c:ext>
              </c:extLst>
            </c:dLbl>
            <c:dLbl>
              <c:idx val="19"/>
              <c:layout/>
              <c:tx>
                <c:rich>
                  <a:bodyPr/>
                  <a:lstStyle/>
                  <a:p>
                    <a:fld id="{F1E2CC06-3603-410D-9355-59C26313049B}"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3-AD7F-431B-B41D-1B0A9E726EA8}"/>
                </c:ext>
              </c:extLst>
            </c:dLbl>
            <c:dLbl>
              <c:idx val="20"/>
              <c:layout/>
              <c:tx>
                <c:rich>
                  <a:bodyPr/>
                  <a:lstStyle/>
                  <a:p>
                    <a:fld id="{A183DA63-F1A8-44BC-9153-E8D983D16AE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4-AD7F-431B-B41D-1B0A9E726EA8}"/>
                </c:ext>
              </c:extLst>
            </c:dLbl>
            <c:dLbl>
              <c:idx val="21"/>
              <c:layout/>
              <c:tx>
                <c:rich>
                  <a:bodyPr/>
                  <a:lstStyle/>
                  <a:p>
                    <a:fld id="{AEE53464-78D4-459D-ABD3-13139F43D0EF}"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5-AD7F-431B-B41D-1B0A9E726EA8}"/>
                </c:ext>
              </c:extLst>
            </c:dLbl>
            <c:dLbl>
              <c:idx val="22"/>
              <c:layout/>
              <c:tx>
                <c:rich>
                  <a:bodyPr/>
                  <a:lstStyle/>
                  <a:p>
                    <a:fld id="{E821DB01-C333-4AE1-AA8D-85832BA67807}"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6-AD7F-431B-B41D-1B0A9E726EA8}"/>
                </c:ext>
              </c:extLst>
            </c:dLbl>
            <c:dLbl>
              <c:idx val="23"/>
              <c:layout/>
              <c:tx>
                <c:rich>
                  <a:bodyPr/>
                  <a:lstStyle/>
                  <a:p>
                    <a:fld id="{B05DFAC4-A5D3-4B29-A6A8-918CC75FD92C}"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7-AD7F-431B-B41D-1B0A9E726EA8}"/>
                </c:ext>
              </c:extLst>
            </c:dLbl>
            <c:dLbl>
              <c:idx val="24"/>
              <c:layout/>
              <c:tx>
                <c:rich>
                  <a:bodyPr/>
                  <a:lstStyle/>
                  <a:p>
                    <a:fld id="{AE7F53B1-5A03-4E47-AF8B-EBA0FB8ACBF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8-AD7F-431B-B41D-1B0A9E726EA8}"/>
                </c:ext>
              </c:extLst>
            </c:dLbl>
            <c:dLbl>
              <c:idx val="25"/>
              <c:layout/>
              <c:tx>
                <c:rich>
                  <a:bodyPr/>
                  <a:lstStyle/>
                  <a:p>
                    <a:fld id="{4FCD4089-50F4-44FD-8DC0-6F92B3BDEC6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9-AD7F-431B-B41D-1B0A9E726EA8}"/>
                </c:ext>
              </c:extLst>
            </c:dLbl>
            <c:dLbl>
              <c:idx val="26"/>
              <c:layout/>
              <c:tx>
                <c:rich>
                  <a:bodyPr/>
                  <a:lstStyle/>
                  <a:p>
                    <a:fld id="{3BD70045-42E2-4EF3-A2D2-B35326696BE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A-AD7F-431B-B41D-1B0A9E726EA8}"/>
                </c:ext>
              </c:extLst>
            </c:dLbl>
            <c:dLbl>
              <c:idx val="27"/>
              <c:layout/>
              <c:tx>
                <c:rich>
                  <a:bodyPr/>
                  <a:lstStyle/>
                  <a:p>
                    <a:fld id="{D16DFA31-FBBB-4F89-B086-7802CDA9A78C}"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B-AD7F-431B-B41D-1B0A9E726EA8}"/>
                </c:ext>
              </c:extLst>
            </c:dLbl>
            <c:dLbl>
              <c:idx val="28"/>
              <c:layout/>
              <c:tx>
                <c:rich>
                  <a:bodyPr/>
                  <a:lstStyle/>
                  <a:p>
                    <a:fld id="{0B57906C-0C55-4995-B141-C17250DB7BD7}"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C-AD7F-431B-B41D-1B0A9E726EA8}"/>
                </c:ext>
              </c:extLst>
            </c:dLbl>
            <c:dLbl>
              <c:idx val="29"/>
              <c:layout/>
              <c:tx>
                <c:rich>
                  <a:bodyPr/>
                  <a:lstStyle/>
                  <a:p>
                    <a:fld id="{89FF4774-192E-4B97-9713-40F2C4B5FD4A}"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D-AD7F-431B-B41D-1B0A9E726EA8}"/>
                </c:ext>
              </c:extLst>
            </c:dLbl>
            <c:dLbl>
              <c:idx val="30"/>
              <c:layout/>
              <c:tx>
                <c:rich>
                  <a:bodyPr/>
                  <a:lstStyle/>
                  <a:p>
                    <a:fld id="{1B9AD283-2D83-43D5-AE2D-26236984722F}"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E-AD7F-431B-B41D-1B0A9E726EA8}"/>
                </c:ext>
              </c:extLst>
            </c:dLbl>
            <c:dLbl>
              <c:idx val="31"/>
              <c:layout/>
              <c:tx>
                <c:rich>
                  <a:bodyPr/>
                  <a:lstStyle/>
                  <a:p>
                    <a:fld id="{25C795E9-69C1-4DAD-BA25-A78DBF485A47}"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F-AD7F-431B-B41D-1B0A9E726EA8}"/>
                </c:ext>
              </c:extLst>
            </c:dLbl>
            <c:dLbl>
              <c:idx val="32"/>
              <c:layout/>
              <c:tx>
                <c:rich>
                  <a:bodyPr/>
                  <a:lstStyle/>
                  <a:p>
                    <a:fld id="{04ABB3EE-FD36-4770-8D83-A9C32C772439}"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0-AD7F-431B-B41D-1B0A9E726EA8}"/>
                </c:ext>
              </c:extLst>
            </c:dLbl>
            <c:dLbl>
              <c:idx val="33"/>
              <c:layout/>
              <c:tx>
                <c:rich>
                  <a:bodyPr/>
                  <a:lstStyle/>
                  <a:p>
                    <a:fld id="{A36C93F1-3F8F-4C78-B516-C9482A2AAE88}"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1-AD7F-431B-B41D-1B0A9E726EA8}"/>
                </c:ext>
              </c:extLst>
            </c:dLbl>
            <c:dLbl>
              <c:idx val="34"/>
              <c:layout/>
              <c:tx>
                <c:rich>
                  <a:bodyPr/>
                  <a:lstStyle/>
                  <a:p>
                    <a:fld id="{C78590FD-4EA1-4566-A18E-E082759D901D}"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2-AD7F-431B-B41D-1B0A9E726EA8}"/>
                </c:ext>
              </c:extLst>
            </c:dLbl>
            <c:dLbl>
              <c:idx val="35"/>
              <c:layout/>
              <c:tx>
                <c:rich>
                  <a:bodyPr/>
                  <a:lstStyle/>
                  <a:p>
                    <a:fld id="{1C8D0310-DD3A-4FE9-949A-EE802DC1F1D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3-AD7F-431B-B41D-1B0A9E726EA8}"/>
                </c:ext>
              </c:extLst>
            </c:dLbl>
            <c:dLbl>
              <c:idx val="36"/>
              <c:layout/>
              <c:tx>
                <c:rich>
                  <a:bodyPr/>
                  <a:lstStyle/>
                  <a:p>
                    <a:fld id="{B6B742AE-2A35-403F-9395-71231F1DB7E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4-AD7F-431B-B41D-1B0A9E726EA8}"/>
                </c:ext>
              </c:extLst>
            </c:dLbl>
            <c:dLbl>
              <c:idx val="37"/>
              <c:layout/>
              <c:tx>
                <c:rich>
                  <a:bodyPr/>
                  <a:lstStyle/>
                  <a:p>
                    <a:fld id="{E08F5FEC-D203-4B6D-A663-80E96A03647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5-AD7F-431B-B41D-1B0A9E726EA8}"/>
                </c:ext>
              </c:extLst>
            </c:dLbl>
            <c:dLbl>
              <c:idx val="38"/>
              <c:layout/>
              <c:tx>
                <c:rich>
                  <a:bodyPr/>
                  <a:lstStyle/>
                  <a:p>
                    <a:fld id="{2C9FD13B-5A06-477D-A488-DEF3DDE3D52B}"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6-AD7F-431B-B41D-1B0A9E726EA8}"/>
                </c:ext>
              </c:extLst>
            </c:dLbl>
            <c:dLbl>
              <c:idx val="39"/>
              <c:layout/>
              <c:tx>
                <c:rich>
                  <a:bodyPr/>
                  <a:lstStyle/>
                  <a:p>
                    <a:fld id="{8EDF7A5D-6AC1-4960-B178-2EBC7E89BD61}"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7-AD7F-431B-B41D-1B0A9E726EA8}"/>
                </c:ext>
              </c:extLst>
            </c:dLbl>
            <c:dLbl>
              <c:idx val="40"/>
              <c:layout/>
              <c:tx>
                <c:rich>
                  <a:bodyPr/>
                  <a:lstStyle/>
                  <a:p>
                    <a:fld id="{D9942096-0011-4578-8EA6-A83EFD4F230E}"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8-AD7F-431B-B41D-1B0A9E726EA8}"/>
                </c:ext>
              </c:extLst>
            </c:dLbl>
            <c:dLbl>
              <c:idx val="41"/>
              <c:layout/>
              <c:tx>
                <c:rich>
                  <a:bodyPr/>
                  <a:lstStyle/>
                  <a:p>
                    <a:fld id="{EE2F5AE6-93B2-40DD-80A5-21DA967D804F}"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9-AD7F-431B-B41D-1B0A9E726EA8}"/>
                </c:ext>
              </c:extLst>
            </c:dLbl>
            <c:dLbl>
              <c:idx val="42"/>
              <c:layout/>
              <c:tx>
                <c:rich>
                  <a:bodyPr/>
                  <a:lstStyle/>
                  <a:p>
                    <a:fld id="{9C38AAF7-B209-4208-ADB2-C26AFDCA44F5}"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A-AD7F-431B-B41D-1B0A9E726EA8}"/>
                </c:ext>
              </c:extLst>
            </c:dLbl>
            <c:dLbl>
              <c:idx val="43"/>
              <c:layout/>
              <c:tx>
                <c:rich>
                  <a:bodyPr/>
                  <a:lstStyle/>
                  <a:p>
                    <a:fld id="{ECAC9C1D-B6F9-4A59-BF63-23CCFD63FA9B}"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B-AD7F-431B-B41D-1B0A9E726EA8}"/>
                </c:ext>
              </c:extLst>
            </c:dLbl>
            <c:dLbl>
              <c:idx val="44"/>
              <c:layout/>
              <c:tx>
                <c:rich>
                  <a:bodyPr/>
                  <a:lstStyle/>
                  <a:p>
                    <a:fld id="{24A06405-94AC-461A-A802-7225208EC449}"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C-AD7F-431B-B41D-1B0A9E726EA8}"/>
                </c:ext>
              </c:extLst>
            </c:dLbl>
            <c:dLbl>
              <c:idx val="45"/>
              <c:layout/>
              <c:tx>
                <c:rich>
                  <a:bodyPr/>
                  <a:lstStyle/>
                  <a:p>
                    <a:fld id="{1EEF2A34-AF92-4F92-B0B2-95F2FE66A84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D-AD7F-431B-B41D-1B0A9E726EA8}"/>
                </c:ext>
              </c:extLst>
            </c:dLbl>
            <c:dLbl>
              <c:idx val="46"/>
              <c:layout/>
              <c:tx>
                <c:rich>
                  <a:bodyPr/>
                  <a:lstStyle/>
                  <a:p>
                    <a:fld id="{441C19B1-B801-4526-84B3-8F3170F8BF49}"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E-AD7F-431B-B41D-1B0A9E726EA8}"/>
                </c:ext>
              </c:extLst>
            </c:dLbl>
            <c:dLbl>
              <c:idx val="47"/>
              <c:layout/>
              <c:tx>
                <c:rich>
                  <a:bodyPr/>
                  <a:lstStyle/>
                  <a:p>
                    <a:fld id="{817D69DC-1E7C-42DA-B0D6-EA2627EBADAF}"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2F-AD7F-431B-B41D-1B0A9E726EA8}"/>
                </c:ext>
              </c:extLst>
            </c:dLbl>
            <c:dLbl>
              <c:idx val="48"/>
              <c:layout/>
              <c:tx>
                <c:rich>
                  <a:bodyPr/>
                  <a:lstStyle/>
                  <a:p>
                    <a:fld id="{A4514BEF-1B94-4D42-A1BD-6341A74AFC3A}"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0-AD7F-431B-B41D-1B0A9E726EA8}"/>
                </c:ext>
              </c:extLst>
            </c:dLbl>
            <c:dLbl>
              <c:idx val="49"/>
              <c:layout/>
              <c:tx>
                <c:rich>
                  <a:bodyPr/>
                  <a:lstStyle/>
                  <a:p>
                    <a:fld id="{BCBA8B83-D521-41B8-9C82-29415DF0A3C8}"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1-AD7F-431B-B41D-1B0A9E726EA8}"/>
                </c:ext>
              </c:extLst>
            </c:dLbl>
            <c:dLbl>
              <c:idx val="50"/>
              <c:layout/>
              <c:tx>
                <c:rich>
                  <a:bodyPr/>
                  <a:lstStyle/>
                  <a:p>
                    <a:fld id="{FB61CC79-4E54-4598-804D-803DD8216F75}"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2-AD7F-431B-B41D-1B0A9E726EA8}"/>
                </c:ext>
              </c:extLst>
            </c:dLbl>
            <c:dLbl>
              <c:idx val="51"/>
              <c:layout/>
              <c:tx>
                <c:rich>
                  <a:bodyPr/>
                  <a:lstStyle/>
                  <a:p>
                    <a:fld id="{2D88828B-DF26-4DA5-B870-F653B49BC970}"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3-AD7F-431B-B41D-1B0A9E726EA8}"/>
                </c:ext>
              </c:extLst>
            </c:dLbl>
            <c:dLbl>
              <c:idx val="52"/>
              <c:layout/>
              <c:tx>
                <c:rich>
                  <a:bodyPr/>
                  <a:lstStyle/>
                  <a:p>
                    <a:fld id="{74FFAC84-1F93-4E10-9626-AF0BFA8F0BC1}"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4-AD7F-431B-B41D-1B0A9E726EA8}"/>
                </c:ext>
              </c:extLst>
            </c:dLbl>
            <c:dLbl>
              <c:idx val="53"/>
              <c:layout/>
              <c:tx>
                <c:rich>
                  <a:bodyPr/>
                  <a:lstStyle/>
                  <a:p>
                    <a:fld id="{DBD94EA1-8C1D-466D-BFDC-D411BCB40C3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5-AD7F-431B-B41D-1B0A9E726EA8}"/>
                </c:ext>
              </c:extLst>
            </c:dLbl>
            <c:dLbl>
              <c:idx val="54"/>
              <c:layout/>
              <c:tx>
                <c:rich>
                  <a:bodyPr/>
                  <a:lstStyle/>
                  <a:p>
                    <a:fld id="{7B15693F-3842-4244-8452-F8B91FF1A5C8}"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6-AD7F-431B-B41D-1B0A9E726EA8}"/>
                </c:ext>
              </c:extLst>
            </c:dLbl>
            <c:dLbl>
              <c:idx val="55"/>
              <c:layout/>
              <c:tx>
                <c:rich>
                  <a:bodyPr/>
                  <a:lstStyle/>
                  <a:p>
                    <a:fld id="{34BE5058-1E22-4303-B403-F5FF25491497}"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7-AD7F-431B-B41D-1B0A9E726EA8}"/>
                </c:ext>
              </c:extLst>
            </c:dLbl>
            <c:spPr>
              <a:noFill/>
              <a:ln>
                <a:noFill/>
              </a:ln>
              <a:effectLst/>
            </c:spPr>
            <c:txPr>
              <a:bodyPr rot="0" spcFirstLastPara="1" vertOverflow="ellipsis" vert="horz" wrap="square" lIns="38100" tIns="19050" rIns="38100" bIns="19050" anchor="ctr" anchorCtr="1">
                <a:spAutoFit/>
              </a:bodyPr>
              <a:lstStyle/>
              <a:p>
                <a:pPr>
                  <a:defRPr sz="750" b="0" i="0" u="none" strike="noStrike" kern="1200" baseline="0">
                    <a:solidFill>
                      <a:srgbClr val="2C75B2"/>
                    </a:solidFill>
                    <a:latin typeface="Arial" panose="020B0604020202020204" pitchFamily="34" charset="0"/>
                    <a:ea typeface="+mn-ea"/>
                    <a:cs typeface="Arial" panose="020B0604020202020204" pitchFamily="34" charset="0"/>
                  </a:defRPr>
                </a:pPr>
                <a:endParaRPr lang="he-IL"/>
              </a:p>
            </c:txPr>
            <c:dLblPos val="ct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0"/>
              </c:ext>
            </c:extLst>
          </c:dLbls>
          <c:xVal>
            <c:numRef>
              <c:f>('Fig 16-17'!$G$2:$G$3,'Fig 16-17'!$G$5:$G$32,'Fig 16-17'!$G$34:$G$36,'Fig 16-17'!$G$38:$G$47,'Fig 16-17'!$G$49:$G$61)</c:f>
              <c:numCache>
                <c:formatCode>General</c:formatCode>
                <c:ptCount val="56"/>
                <c:pt idx="0">
                  <c:v>0.99999999999990596</c:v>
                </c:pt>
                <c:pt idx="1">
                  <c:v>0.45140500000002476</c:v>
                </c:pt>
                <c:pt idx="2">
                  <c:v>0</c:v>
                </c:pt>
                <c:pt idx="3">
                  <c:v>0.71609999999995944</c:v>
                </c:pt>
                <c:pt idx="4">
                  <c:v>0.3871200000000205</c:v>
                </c:pt>
                <c:pt idx="5">
                  <c:v>0.21366000000000401</c:v>
                </c:pt>
                <c:pt idx="6">
                  <c:v>0.495605000000025</c:v>
                </c:pt>
                <c:pt idx="7">
                  <c:v>0.74123999999994994</c:v>
                </c:pt>
                <c:pt idx="8">
                  <c:v>0.48052500000002474</c:v>
                </c:pt>
                <c:pt idx="9">
                  <c:v>0.70402999999995952</c:v>
                </c:pt>
                <c:pt idx="10">
                  <c:v>0.49260500000002599</c:v>
                </c:pt>
                <c:pt idx="11">
                  <c:v>0.88514999999990895</c:v>
                </c:pt>
                <c:pt idx="12">
                  <c:v>0.93143499999990653</c:v>
                </c:pt>
                <c:pt idx="13">
                  <c:v>0.99999999999990596</c:v>
                </c:pt>
                <c:pt idx="14">
                  <c:v>0.14896500000000551</c:v>
                </c:pt>
                <c:pt idx="15">
                  <c:v>0.44688000000002426</c:v>
                </c:pt>
                <c:pt idx="16">
                  <c:v>0.2590300000000072</c:v>
                </c:pt>
                <c:pt idx="17">
                  <c:v>0.33189000000001651</c:v>
                </c:pt>
                <c:pt idx="18">
                  <c:v>0.60140999999999956</c:v>
                </c:pt>
                <c:pt idx="19">
                  <c:v>0.3385800000000172</c:v>
                </c:pt>
                <c:pt idx="20">
                  <c:v>0.45314500000002356</c:v>
                </c:pt>
                <c:pt idx="21">
                  <c:v>0.35319000000001877</c:v>
                </c:pt>
                <c:pt idx="22">
                  <c:v>0.40942500000002247</c:v>
                </c:pt>
                <c:pt idx="23">
                  <c:v>0.20398000000000399</c:v>
                </c:pt>
                <c:pt idx="24">
                  <c:v>0.99999999999990596</c:v>
                </c:pt>
                <c:pt idx="25">
                  <c:v>0.34785000000001698</c:v>
                </c:pt>
                <c:pt idx="26">
                  <c:v>0.49305000000002497</c:v>
                </c:pt>
                <c:pt idx="27">
                  <c:v>0.36526000000001957</c:v>
                </c:pt>
                <c:pt idx="28">
                  <c:v>0.52937000000002077</c:v>
                </c:pt>
                <c:pt idx="29">
                  <c:v>0.99999999999990596</c:v>
                </c:pt>
                <c:pt idx="30">
                  <c:v>0.63395499999998928</c:v>
                </c:pt>
                <c:pt idx="31">
                  <c:v>0.99999999999990596</c:v>
                </c:pt>
                <c:pt idx="32">
                  <c:v>0.27204000000001</c:v>
                </c:pt>
                <c:pt idx="33">
                  <c:v>0.37379500000001947</c:v>
                </c:pt>
                <c:pt idx="34">
                  <c:v>0.61623999999999568</c:v>
                </c:pt>
                <c:pt idx="35">
                  <c:v>0.49567000000002398</c:v>
                </c:pt>
                <c:pt idx="36">
                  <c:v>0.57824500000000623</c:v>
                </c:pt>
                <c:pt idx="37">
                  <c:v>0.11626000000000439</c:v>
                </c:pt>
                <c:pt idx="38">
                  <c:v>0.99256499999990599</c:v>
                </c:pt>
                <c:pt idx="39">
                  <c:v>0.85128999999991528</c:v>
                </c:pt>
                <c:pt idx="40">
                  <c:v>0.2911150000000125</c:v>
                </c:pt>
                <c:pt idx="41">
                  <c:v>0.14303000000000526</c:v>
                </c:pt>
                <c:pt idx="42">
                  <c:v>2.7369999999999298E-2</c:v>
                </c:pt>
                <c:pt idx="43">
                  <c:v>0</c:v>
                </c:pt>
                <c:pt idx="44">
                  <c:v>0.59231500000000348</c:v>
                </c:pt>
                <c:pt idx="45">
                  <c:v>0.99999999999990596</c:v>
                </c:pt>
                <c:pt idx="46">
                  <c:v>0.46479500000002399</c:v>
                </c:pt>
                <c:pt idx="47">
                  <c:v>0.46973000000002474</c:v>
                </c:pt>
                <c:pt idx="48">
                  <c:v>0.56326500000001256</c:v>
                </c:pt>
                <c:pt idx="49">
                  <c:v>0.47021500000002403</c:v>
                </c:pt>
                <c:pt idx="50">
                  <c:v>0.4578050000000245</c:v>
                </c:pt>
                <c:pt idx="51">
                  <c:v>0.82633499999992277</c:v>
                </c:pt>
                <c:pt idx="52">
                  <c:v>0.99999999999990596</c:v>
                </c:pt>
                <c:pt idx="53">
                  <c:v>0.75593999999994377</c:v>
                </c:pt>
                <c:pt idx="54">
                  <c:v>0.99999999999990596</c:v>
                </c:pt>
                <c:pt idx="55">
                  <c:v>0.154060000000005</c:v>
                </c:pt>
              </c:numCache>
            </c:numRef>
          </c:xVal>
          <c:yVal>
            <c:numRef>
              <c:f>('Fig 16-17'!$M$2:$M$3,'Fig 16-17'!$M$5:$M$32,'Fig 16-17'!$M$34:$M$36,'Fig 16-17'!$M$38:$M$47,'Fig 16-17'!$M$49:$M$61)</c:f>
              <c:numCache>
                <c:formatCode>General</c:formatCode>
                <c:ptCount val="56"/>
                <c:pt idx="0">
                  <c:v>0.98499999999999999</c:v>
                </c:pt>
                <c:pt idx="1">
                  <c:v>0.315</c:v>
                </c:pt>
                <c:pt idx="2">
                  <c:v>2.75E-2</c:v>
                </c:pt>
                <c:pt idx="3">
                  <c:v>0.5774999999999999</c:v>
                </c:pt>
                <c:pt idx="4">
                  <c:v>0.34</c:v>
                </c:pt>
                <c:pt idx="5">
                  <c:v>0.215</c:v>
                </c:pt>
                <c:pt idx="6">
                  <c:v>0.4425</c:v>
                </c:pt>
                <c:pt idx="7">
                  <c:v>0.72750000000000004</c:v>
                </c:pt>
                <c:pt idx="8">
                  <c:v>0.50750000000000006</c:v>
                </c:pt>
                <c:pt idx="9">
                  <c:v>0.78750000000000009</c:v>
                </c:pt>
                <c:pt idx="10">
                  <c:v>0.57750000000000001</c:v>
                </c:pt>
                <c:pt idx="11">
                  <c:v>0.77500000000000002</c:v>
                </c:pt>
                <c:pt idx="12">
                  <c:v>0.97</c:v>
                </c:pt>
                <c:pt idx="13">
                  <c:v>0.99249999999999994</c:v>
                </c:pt>
                <c:pt idx="14">
                  <c:v>0.14000000000000001</c:v>
                </c:pt>
                <c:pt idx="15">
                  <c:v>0.37000000000000005</c:v>
                </c:pt>
                <c:pt idx="16">
                  <c:v>0.1925</c:v>
                </c:pt>
                <c:pt idx="17">
                  <c:v>0.41499999999999992</c:v>
                </c:pt>
                <c:pt idx="18">
                  <c:v>0.72499999999999998</c:v>
                </c:pt>
                <c:pt idx="19">
                  <c:v>0.40249999999999997</c:v>
                </c:pt>
                <c:pt idx="20">
                  <c:v>0.30499999999999999</c:v>
                </c:pt>
                <c:pt idx="21">
                  <c:v>0.37250000000000005</c:v>
                </c:pt>
                <c:pt idx="22">
                  <c:v>0.39750000000000002</c:v>
                </c:pt>
                <c:pt idx="23">
                  <c:v>0.20500000000000002</c:v>
                </c:pt>
                <c:pt idx="24">
                  <c:v>0.99750000000000005</c:v>
                </c:pt>
                <c:pt idx="25">
                  <c:v>0.36000000000000004</c:v>
                </c:pt>
                <c:pt idx="26">
                  <c:v>0.58499999999999996</c:v>
                </c:pt>
                <c:pt idx="27">
                  <c:v>0.33750000000000002</c:v>
                </c:pt>
                <c:pt idx="28">
                  <c:v>0.43</c:v>
                </c:pt>
                <c:pt idx="29">
                  <c:v>0.98249999999999993</c:v>
                </c:pt>
                <c:pt idx="30">
                  <c:v>0.65749999999999997</c:v>
                </c:pt>
                <c:pt idx="31">
                  <c:v>0.97</c:v>
                </c:pt>
                <c:pt idx="32">
                  <c:v>0.34499999999999997</c:v>
                </c:pt>
                <c:pt idx="33">
                  <c:v>0.41749999999999998</c:v>
                </c:pt>
                <c:pt idx="34">
                  <c:v>0.56499999999999995</c:v>
                </c:pt>
                <c:pt idx="35">
                  <c:v>0.51249999999999996</c:v>
                </c:pt>
                <c:pt idx="36">
                  <c:v>0.56000000000000005</c:v>
                </c:pt>
                <c:pt idx="37">
                  <c:v>7.7499999999999999E-2</c:v>
                </c:pt>
                <c:pt idx="38">
                  <c:v>0.96499999999999997</c:v>
                </c:pt>
                <c:pt idx="39">
                  <c:v>0.92249999999999999</c:v>
                </c:pt>
                <c:pt idx="40">
                  <c:v>0.36750000000000005</c:v>
                </c:pt>
                <c:pt idx="41">
                  <c:v>0.30249999999999999</c:v>
                </c:pt>
                <c:pt idx="42">
                  <c:v>0.06</c:v>
                </c:pt>
                <c:pt idx="43">
                  <c:v>3.0000000000000002E-2</c:v>
                </c:pt>
                <c:pt idx="44">
                  <c:v>0.66500000000000004</c:v>
                </c:pt>
                <c:pt idx="45">
                  <c:v>0.98250000000000004</c:v>
                </c:pt>
                <c:pt idx="46">
                  <c:v>0.63500000000000001</c:v>
                </c:pt>
                <c:pt idx="47">
                  <c:v>0.48</c:v>
                </c:pt>
                <c:pt idx="48">
                  <c:v>0.58750000000000002</c:v>
                </c:pt>
                <c:pt idx="49">
                  <c:v>0.44499999999999995</c:v>
                </c:pt>
                <c:pt idx="50">
                  <c:v>0.38250000000000001</c:v>
                </c:pt>
                <c:pt idx="51">
                  <c:v>0.84249999999999992</c:v>
                </c:pt>
                <c:pt idx="52">
                  <c:v>0.97499999999999987</c:v>
                </c:pt>
                <c:pt idx="53">
                  <c:v>0.83</c:v>
                </c:pt>
                <c:pt idx="54">
                  <c:v>0.91749999999999998</c:v>
                </c:pt>
                <c:pt idx="55">
                  <c:v>0.20749999999999999</c:v>
                </c:pt>
              </c:numCache>
            </c:numRef>
          </c:yVal>
          <c:smooth val="0"/>
          <c:extLst>
            <c:ext xmlns:c15="http://schemas.microsoft.com/office/drawing/2012/chart" uri="{02D57815-91ED-43cb-92C2-25804820EDAC}">
              <c15:datalabelsRange>
                <c15:f>('Fig 16-17'!$A$2:$A$3,'Fig 16-17'!$A$5:$A$32,'Fig 16-17'!$A$34:$A$36,'Fig 16-17'!$A$38:$A$47,'Fig 16-17'!$A$49:$A$61)</c15:f>
                <c15:dlblRangeCache>
                  <c:ptCount val="56"/>
                  <c:pt idx="0">
                    <c:v>91</c:v>
                  </c:pt>
                  <c:pt idx="1">
                    <c:v>92</c:v>
                  </c:pt>
                  <c:pt idx="2">
                    <c:v>94</c:v>
                  </c:pt>
                  <c:pt idx="3">
                    <c:v>95</c:v>
                  </c:pt>
                  <c:pt idx="4">
                    <c:v>96</c:v>
                  </c:pt>
                  <c:pt idx="5">
                    <c:v>97</c:v>
                  </c:pt>
                  <c:pt idx="6">
                    <c:v>98</c:v>
                  </c:pt>
                  <c:pt idx="7">
                    <c:v>99</c:v>
                  </c:pt>
                  <c:pt idx="8">
                    <c:v>100</c:v>
                  </c:pt>
                  <c:pt idx="9">
                    <c:v>101</c:v>
                  </c:pt>
                  <c:pt idx="10">
                    <c:v>102</c:v>
                  </c:pt>
                  <c:pt idx="11">
                    <c:v>103</c:v>
                  </c:pt>
                  <c:pt idx="12">
                    <c:v>104</c:v>
                  </c:pt>
                  <c:pt idx="13">
                    <c:v>105</c:v>
                  </c:pt>
                  <c:pt idx="14">
                    <c:v>106</c:v>
                  </c:pt>
                  <c:pt idx="15">
                    <c:v>107</c:v>
                  </c:pt>
                  <c:pt idx="16">
                    <c:v>108</c:v>
                  </c:pt>
                  <c:pt idx="17">
                    <c:v>109</c:v>
                  </c:pt>
                  <c:pt idx="18">
                    <c:v>110</c:v>
                  </c:pt>
                  <c:pt idx="19">
                    <c:v>111</c:v>
                  </c:pt>
                  <c:pt idx="20">
                    <c:v>112</c:v>
                  </c:pt>
                  <c:pt idx="21">
                    <c:v>113</c:v>
                  </c:pt>
                  <c:pt idx="22">
                    <c:v>114</c:v>
                  </c:pt>
                  <c:pt idx="23">
                    <c:v>115</c:v>
                  </c:pt>
                  <c:pt idx="24">
                    <c:v>116</c:v>
                  </c:pt>
                  <c:pt idx="25">
                    <c:v>117</c:v>
                  </c:pt>
                  <c:pt idx="26">
                    <c:v>118</c:v>
                  </c:pt>
                  <c:pt idx="27">
                    <c:v>119</c:v>
                  </c:pt>
                  <c:pt idx="28">
                    <c:v>120</c:v>
                  </c:pt>
                  <c:pt idx="29">
                    <c:v>121</c:v>
                  </c:pt>
                  <c:pt idx="30">
                    <c:v>123</c:v>
                  </c:pt>
                  <c:pt idx="31">
                    <c:v>124</c:v>
                  </c:pt>
                  <c:pt idx="32">
                    <c:v>125</c:v>
                  </c:pt>
                  <c:pt idx="33">
                    <c:v>127</c:v>
                  </c:pt>
                  <c:pt idx="34">
                    <c:v>128</c:v>
                  </c:pt>
                  <c:pt idx="35">
                    <c:v>129</c:v>
                  </c:pt>
                  <c:pt idx="36">
                    <c:v>130</c:v>
                  </c:pt>
                  <c:pt idx="37">
                    <c:v>131</c:v>
                  </c:pt>
                  <c:pt idx="38">
                    <c:v>132</c:v>
                  </c:pt>
                  <c:pt idx="39">
                    <c:v>133</c:v>
                  </c:pt>
                  <c:pt idx="40">
                    <c:v>134</c:v>
                  </c:pt>
                  <c:pt idx="41">
                    <c:v>135</c:v>
                  </c:pt>
                  <c:pt idx="42">
                    <c:v>136</c:v>
                  </c:pt>
                  <c:pt idx="43">
                    <c:v>138</c:v>
                  </c:pt>
                  <c:pt idx="44">
                    <c:v>139</c:v>
                  </c:pt>
                  <c:pt idx="45">
                    <c:v>140</c:v>
                  </c:pt>
                  <c:pt idx="46">
                    <c:v>141</c:v>
                  </c:pt>
                  <c:pt idx="47">
                    <c:v>142</c:v>
                  </c:pt>
                  <c:pt idx="48">
                    <c:v>143</c:v>
                  </c:pt>
                  <c:pt idx="49">
                    <c:v>144</c:v>
                  </c:pt>
                  <c:pt idx="50">
                    <c:v>145</c:v>
                  </c:pt>
                  <c:pt idx="51">
                    <c:v>146</c:v>
                  </c:pt>
                  <c:pt idx="52">
                    <c:v>147</c:v>
                  </c:pt>
                  <c:pt idx="53">
                    <c:v>148</c:v>
                  </c:pt>
                  <c:pt idx="54">
                    <c:v>149</c:v>
                  </c:pt>
                  <c:pt idx="55">
                    <c:v>150</c:v>
                  </c:pt>
                </c15:dlblRangeCache>
              </c15:datalabelsRange>
            </c:ext>
            <c:ext xmlns:c16="http://schemas.microsoft.com/office/drawing/2014/chart" uri="{C3380CC4-5D6E-409C-BE32-E72D297353CC}">
              <c16:uniqueId val="{00000038-AD7F-431B-B41D-1B0A9E726EA8}"/>
            </c:ext>
          </c:extLst>
        </c:ser>
        <c:ser>
          <c:idx val="1"/>
          <c:order val="1"/>
          <c:spPr>
            <a:ln w="25400" cap="rnd">
              <a:noFill/>
              <a:round/>
            </a:ln>
            <a:effectLst/>
          </c:spPr>
          <c:marker>
            <c:symbol val="none"/>
          </c:marker>
          <c:dLbls>
            <c:dLbl>
              <c:idx val="0"/>
              <c:layout/>
              <c:tx>
                <c:rich>
                  <a:bodyPr/>
                  <a:lstStyle/>
                  <a:p>
                    <a:fld id="{DCA36B6F-E12A-4087-8A90-A510BD1BCF0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9-AD7F-431B-B41D-1B0A9E726EA8}"/>
                </c:ext>
              </c:extLst>
            </c:dLbl>
            <c:dLbl>
              <c:idx val="1"/>
              <c:layout/>
              <c:tx>
                <c:rich>
                  <a:bodyPr/>
                  <a:lstStyle/>
                  <a:p>
                    <a:fld id="{5A8EBBB6-BAA8-4ED6-BFC2-78F275E34154}"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A-AD7F-431B-B41D-1B0A9E726EA8}"/>
                </c:ext>
              </c:extLst>
            </c:dLbl>
            <c:dLbl>
              <c:idx val="2"/>
              <c:layout/>
              <c:tx>
                <c:rich>
                  <a:bodyPr/>
                  <a:lstStyle/>
                  <a:p>
                    <a:fld id="{98AEB199-A1A9-4AD8-BFD3-5C024B6F5D68}"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B-AD7F-431B-B41D-1B0A9E726EA8}"/>
                </c:ext>
              </c:extLst>
            </c:dLbl>
            <c:dLbl>
              <c:idx val="3"/>
              <c:layout/>
              <c:tx>
                <c:rich>
                  <a:bodyPr/>
                  <a:lstStyle/>
                  <a:p>
                    <a:fld id="{38C4C356-C148-4AD8-9BE4-106C0541B366}" type="CELLRANGE">
                      <a:rPr lang="he-IL"/>
                      <a:pPr/>
                      <a:t>[CELLRANGE]</a:t>
                    </a:fld>
                    <a:endParaRPr lang="he-IL"/>
                  </a:p>
                </c:rich>
              </c:tx>
              <c:dLblPos val="ct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3C-AD7F-431B-B41D-1B0A9E726EA8}"/>
                </c:ext>
              </c:extLst>
            </c:dLbl>
            <c:spPr>
              <a:noFill/>
              <a:ln>
                <a:noFill/>
              </a:ln>
              <a:effectLst/>
            </c:spPr>
            <c:txPr>
              <a:bodyPr rot="0" spcFirstLastPara="1" vertOverflow="ellipsis" vert="horz" wrap="square" lIns="38100" tIns="19050" rIns="38100" bIns="19050" anchor="ctr" anchorCtr="1">
                <a:spAutoFit/>
              </a:bodyPr>
              <a:lstStyle/>
              <a:p>
                <a:pPr>
                  <a:defRPr sz="750" b="0" i="0" u="none" strike="noStrike" kern="1200" baseline="0">
                    <a:solidFill>
                      <a:srgbClr val="FF0000"/>
                    </a:solidFill>
                    <a:latin typeface="Arial" panose="020B0604020202020204" pitchFamily="34" charset="0"/>
                    <a:ea typeface="+mn-ea"/>
                    <a:cs typeface="Arial" panose="020B0604020202020204" pitchFamily="34" charset="0"/>
                  </a:defRPr>
                </a:pPr>
                <a:endParaRPr lang="he-IL"/>
              </a:p>
            </c:txPr>
            <c:dLblPos val="ct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xVal>
            <c:numRef>
              <c:f>'Fig 16-17'!$G$65:$G$68</c:f>
              <c:numCache>
                <c:formatCode>General</c:formatCode>
                <c:ptCount val="4"/>
                <c:pt idx="0">
                  <c:v>0.70361499999995869</c:v>
                </c:pt>
                <c:pt idx="1">
                  <c:v>0.1999950000000045</c:v>
                </c:pt>
                <c:pt idx="2">
                  <c:v>0.72997999999995278</c:v>
                </c:pt>
                <c:pt idx="3">
                  <c:v>0.63803999999998628</c:v>
                </c:pt>
              </c:numCache>
            </c:numRef>
          </c:xVal>
          <c:yVal>
            <c:numRef>
              <c:f>'Fig 16-17'!$M$65:$M$68</c:f>
              <c:numCache>
                <c:formatCode>General</c:formatCode>
                <c:ptCount val="4"/>
                <c:pt idx="0">
                  <c:v>0.38750000000000001</c:v>
                </c:pt>
                <c:pt idx="1">
                  <c:v>0.41749999999999998</c:v>
                </c:pt>
                <c:pt idx="2">
                  <c:v>0.51</c:v>
                </c:pt>
                <c:pt idx="3">
                  <c:v>0.89</c:v>
                </c:pt>
              </c:numCache>
            </c:numRef>
          </c:yVal>
          <c:smooth val="0"/>
          <c:extLst>
            <c:ext xmlns:c15="http://schemas.microsoft.com/office/drawing/2012/chart" uri="{02D57815-91ED-43cb-92C2-25804820EDAC}">
              <c15:datalabelsRange>
                <c15:f>'Fig 16-17'!$A$65:$A$68</c15:f>
                <c15:dlblRangeCache>
                  <c:ptCount val="4"/>
                  <c:pt idx="0">
                    <c:v>93</c:v>
                  </c:pt>
                  <c:pt idx="1">
                    <c:v>122</c:v>
                  </c:pt>
                  <c:pt idx="2">
                    <c:v>126</c:v>
                  </c:pt>
                  <c:pt idx="3">
                    <c:v>137</c:v>
                  </c:pt>
                </c15:dlblRangeCache>
              </c15:datalabelsRange>
            </c:ext>
            <c:ext xmlns:c16="http://schemas.microsoft.com/office/drawing/2014/chart" uri="{C3380CC4-5D6E-409C-BE32-E72D297353CC}">
              <c16:uniqueId val="{0000003D-AD7F-431B-B41D-1B0A9E726EA8}"/>
            </c:ext>
          </c:extLst>
        </c:ser>
        <c:ser>
          <c:idx val="2"/>
          <c:order val="2"/>
          <c:spPr>
            <a:ln w="12700" cap="rnd">
              <a:solidFill>
                <a:schemeClr val="bg1">
                  <a:lumMod val="85000"/>
                </a:schemeClr>
              </a:solidFill>
              <a:round/>
            </a:ln>
            <a:effectLst/>
          </c:spPr>
          <c:marker>
            <c:symbol val="none"/>
          </c:marker>
          <c:xVal>
            <c:numLit>
              <c:formatCode>General</c:formatCode>
              <c:ptCount val="2"/>
              <c:pt idx="0">
                <c:v>0</c:v>
              </c:pt>
              <c:pt idx="1">
                <c:v>1</c:v>
              </c:pt>
            </c:numLit>
          </c:xVal>
          <c:yVal>
            <c:numLit>
              <c:formatCode>General</c:formatCode>
              <c:ptCount val="2"/>
              <c:pt idx="0">
                <c:v>0</c:v>
              </c:pt>
              <c:pt idx="1">
                <c:v>1</c:v>
              </c:pt>
            </c:numLit>
          </c:yVal>
          <c:smooth val="0"/>
          <c:extLst>
            <c:ext xmlns:c16="http://schemas.microsoft.com/office/drawing/2014/chart" uri="{C3380CC4-5D6E-409C-BE32-E72D297353CC}">
              <c16:uniqueId val="{0000003E-AD7F-431B-B41D-1B0A9E726EA8}"/>
            </c:ext>
          </c:extLst>
        </c:ser>
        <c:dLbls>
          <c:showLegendKey val="0"/>
          <c:showVal val="0"/>
          <c:showCatName val="0"/>
          <c:showSerName val="0"/>
          <c:showPercent val="0"/>
          <c:showBubbleSize val="0"/>
        </c:dLbls>
        <c:axId val="621112416"/>
        <c:axId val="621105344"/>
      </c:scatterChart>
      <c:valAx>
        <c:axId val="62111241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400" dirty="0">
                    <a:solidFill>
                      <a:sysClr val="windowText" lastClr="000000"/>
                    </a:solidFill>
                  </a:rPr>
                  <a:t>BEAST Prediction</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he-IL"/>
          </a:p>
        </c:txPr>
        <c:crossAx val="621105344"/>
        <c:crosses val="autoZero"/>
        <c:crossBetween val="midCat"/>
      </c:valAx>
      <c:valAx>
        <c:axId val="62110534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400" dirty="0">
                    <a:solidFill>
                      <a:sysClr val="windowText" lastClr="000000"/>
                    </a:solidFill>
                  </a:rPr>
                  <a:t>Observed B-Rate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he-IL"/>
          </a:p>
        </c:txPr>
        <c:crossAx val="6211124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latin typeface="Arial" panose="020B0604020202020204" pitchFamily="34" charset="0"/>
          <a:cs typeface="Arial" panose="020B0604020202020204" pitchFamily="34" charset="0"/>
        </a:defRPr>
      </a:pPr>
      <a:endParaRPr lang="he-IL"/>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EB820-322F-452B-B27F-B1095828DFA7}" type="datetimeFigureOut">
              <a:rPr lang="en-US" smtClean="0"/>
              <a:t>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0B8EC-09F0-4D78-A316-1A413E02AEAB}" type="slidenum">
              <a:rPr lang="en-US" smtClean="0"/>
              <a:t>‹#›</a:t>
            </a:fld>
            <a:endParaRPr lang="en-US"/>
          </a:p>
        </p:txBody>
      </p:sp>
    </p:spTree>
    <p:extLst>
      <p:ext uri="{BB962C8B-B14F-4D97-AF65-F5344CB8AC3E}">
        <p14:creationId xmlns:p14="http://schemas.microsoft.com/office/powerpoint/2010/main" val="67470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D3C0B8EC-09F0-4D78-A316-1A413E02AEAB}" type="slidenum">
              <a:rPr lang="en-US" smtClean="0"/>
              <a:t>2</a:t>
            </a:fld>
            <a:endParaRPr lang="en-US"/>
          </a:p>
        </p:txBody>
      </p:sp>
    </p:spTree>
    <p:extLst>
      <p:ext uri="{BB962C8B-B14F-4D97-AF65-F5344CB8AC3E}">
        <p14:creationId xmlns:p14="http://schemas.microsoft.com/office/powerpoint/2010/main" val="286467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D39C50-04C9-4E1B-BEA1-19DD52E20664}"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73673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39C50-04C9-4E1B-BEA1-19DD52E20664}"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66215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39C50-04C9-4E1B-BEA1-19DD52E20664}"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09420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D39C50-04C9-4E1B-BEA1-19DD52E20664}"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95078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D39C50-04C9-4E1B-BEA1-19DD52E20664}" type="datetimeFigureOut">
              <a:rPr lang="en-US" smtClean="0"/>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60111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39C50-04C9-4E1B-BEA1-19DD52E20664}"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5712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D39C50-04C9-4E1B-BEA1-19DD52E20664}" type="datetimeFigureOut">
              <a:rPr lang="en-US" smtClean="0"/>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72040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D39C50-04C9-4E1B-BEA1-19DD52E20664}" type="datetimeFigureOut">
              <a:rPr lang="en-US" smtClean="0"/>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38667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39C50-04C9-4E1B-BEA1-19DD52E20664}" type="datetimeFigureOut">
              <a:rPr lang="en-US" smtClean="0"/>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159184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39C50-04C9-4E1B-BEA1-19DD52E20664}"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250905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D39C50-04C9-4E1B-BEA1-19DD52E20664}" type="datetimeFigureOut">
              <a:rPr lang="en-US" smtClean="0"/>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6AD26-FD4F-4624-B8F5-5DACA71E7261}" type="slidenum">
              <a:rPr lang="en-US" smtClean="0"/>
              <a:t>‹#›</a:t>
            </a:fld>
            <a:endParaRPr lang="en-US"/>
          </a:p>
        </p:txBody>
      </p:sp>
    </p:spTree>
    <p:extLst>
      <p:ext uri="{BB962C8B-B14F-4D97-AF65-F5344CB8AC3E}">
        <p14:creationId xmlns:p14="http://schemas.microsoft.com/office/powerpoint/2010/main" val="80358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39C50-04C9-4E1B-BEA1-19DD52E20664}" type="datetimeFigureOut">
              <a:rPr lang="en-US" smtClean="0"/>
              <a:t>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6AD26-FD4F-4624-B8F5-5DACA71E7261}" type="slidenum">
              <a:rPr lang="en-US" smtClean="0"/>
              <a:t>‹#›</a:t>
            </a:fld>
            <a:endParaRPr lang="en-US"/>
          </a:p>
        </p:txBody>
      </p:sp>
    </p:spTree>
    <p:extLst>
      <p:ext uri="{BB962C8B-B14F-4D97-AF65-F5344CB8AC3E}">
        <p14:creationId xmlns:p14="http://schemas.microsoft.com/office/powerpoint/2010/main" val="3512769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cpc18.wordpress.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76200" y="46235"/>
            <a:ext cx="9067800" cy="523220"/>
          </a:xfrm>
          <a:prstGeom prst="rect">
            <a:avLst/>
          </a:prstGeom>
        </p:spPr>
        <p:txBody>
          <a:bodyPr wrap="square">
            <a:spAutoFit/>
          </a:bodyPr>
          <a:lstStyle/>
          <a:p>
            <a:pPr algn="ctr"/>
            <a:r>
              <a:rPr lang="en-US" sz="2800" dirty="0">
                <a:latin typeface="Arial Narrow" panose="020B0606020202030204" pitchFamily="34" charset="0"/>
              </a:rPr>
              <a:t>When and how can social scientists add </a:t>
            </a:r>
            <a:r>
              <a:rPr lang="en-US" sz="2800" dirty="0" smtClean="0">
                <a:latin typeface="Arial Narrow" panose="020B0606020202030204" pitchFamily="34" charset="0"/>
              </a:rPr>
              <a:t>value to data scientists? </a:t>
            </a:r>
          </a:p>
        </p:txBody>
      </p:sp>
      <p:graphicFrame>
        <p:nvGraphicFramePr>
          <p:cNvPr id="5" name="Table 4"/>
          <p:cNvGraphicFramePr>
            <a:graphicFrameLocks noGrp="1"/>
          </p:cNvGraphicFramePr>
          <p:nvPr>
            <p:extLst>
              <p:ext uri="{D42A27DB-BD31-4B8C-83A1-F6EECF244321}">
                <p14:modId xmlns:p14="http://schemas.microsoft.com/office/powerpoint/2010/main" val="1865734667"/>
              </p:ext>
            </p:extLst>
          </p:nvPr>
        </p:nvGraphicFramePr>
        <p:xfrm>
          <a:off x="259490" y="1746315"/>
          <a:ext cx="8915402" cy="1654593"/>
        </p:xfrm>
        <a:graphic>
          <a:graphicData uri="http://schemas.openxmlformats.org/drawingml/2006/table">
            <a:tbl>
              <a:tblPr rtl="1" firstRow="1" bandRow="1">
                <a:tableStyleId>{5C22544A-7EE6-4342-B048-85BDC9FD1C3A}</a:tableStyleId>
              </a:tblPr>
              <a:tblGrid>
                <a:gridCol w="2697437">
                  <a:extLst>
                    <a:ext uri="{9D8B030D-6E8A-4147-A177-3AD203B41FA5}">
                      <a16:colId xmlns:a16="http://schemas.microsoft.com/office/drawing/2014/main" val="2232947571"/>
                    </a:ext>
                  </a:extLst>
                </a:gridCol>
                <a:gridCol w="1428682">
                  <a:extLst>
                    <a:ext uri="{9D8B030D-6E8A-4147-A177-3AD203B41FA5}">
                      <a16:colId xmlns:a16="http://schemas.microsoft.com/office/drawing/2014/main" val="1091014280"/>
                    </a:ext>
                  </a:extLst>
                </a:gridCol>
                <a:gridCol w="1622726">
                  <a:extLst>
                    <a:ext uri="{9D8B030D-6E8A-4147-A177-3AD203B41FA5}">
                      <a16:colId xmlns:a16="http://schemas.microsoft.com/office/drawing/2014/main" val="3074381383"/>
                    </a:ext>
                  </a:extLst>
                </a:gridCol>
                <a:gridCol w="1624859">
                  <a:extLst>
                    <a:ext uri="{9D8B030D-6E8A-4147-A177-3AD203B41FA5}">
                      <a16:colId xmlns:a16="http://schemas.microsoft.com/office/drawing/2014/main" val="2782514712"/>
                    </a:ext>
                  </a:extLst>
                </a:gridCol>
                <a:gridCol w="1541698">
                  <a:extLst>
                    <a:ext uri="{9D8B030D-6E8A-4147-A177-3AD203B41FA5}">
                      <a16:colId xmlns:a16="http://schemas.microsoft.com/office/drawing/2014/main" val="3622419311"/>
                    </a:ext>
                  </a:extLst>
                </a:gridCol>
              </a:tblGrid>
              <a:tr h="465873">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rtl="1"/>
                      <a:endParaRPr lang="he-IL"/>
                    </a:p>
                  </a:txBody>
                  <a:tcPr/>
                </a:tc>
                <a:tc>
                  <a:txBody>
                    <a:bodyPr/>
                    <a:lstStyle/>
                    <a:p>
                      <a:pPr rtl="1"/>
                      <a:endParaRPr lang="he-IL" sz="2400" dirty="0">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7059249"/>
                  </a:ext>
                </a:extLst>
              </a:tr>
              <a:tr h="582341">
                <a:tc>
                  <a:txBody>
                    <a:bodyPr/>
                    <a:lstStyle/>
                    <a:p>
                      <a:pPr algn="ctr" rtl="0"/>
                      <a:r>
                        <a:rPr lang="en-US" sz="2400" dirty="0" smtClean="0">
                          <a:solidFill>
                            <a:schemeClr val="accent1"/>
                          </a:solidFill>
                          <a:latin typeface="Arial Narrow" panose="020B0606020202030204" pitchFamily="34" charset="0"/>
                        </a:rPr>
                        <a:t>Moshe </a:t>
                      </a:r>
                      <a:r>
                        <a:rPr lang="en-US" sz="2400" dirty="0" err="1" smtClean="0">
                          <a:solidFill>
                            <a:schemeClr val="accent1"/>
                          </a:solidFill>
                          <a:latin typeface="Arial Narrow" panose="020B0606020202030204" pitchFamily="34" charset="0"/>
                        </a:rPr>
                        <a:t>Tennenholtz</a:t>
                      </a:r>
                      <a:endParaRPr lang="en-US" sz="2400" dirty="0" smtClean="0">
                        <a:solidFill>
                          <a:schemeClr val="accent1"/>
                        </a:solidFill>
                        <a:latin typeface="Arial Narrow" panose="020B0606020202030204" pitchFamily="34" charset="0"/>
                      </a:endParaRPr>
                    </a:p>
                    <a:p>
                      <a:pPr algn="ctr" rtl="0"/>
                      <a:r>
                        <a:rPr lang="en-US" sz="2400" dirty="0" err="1" smtClean="0">
                          <a:solidFill>
                            <a:schemeClr val="accent1"/>
                          </a:solidFill>
                          <a:latin typeface="Arial Narrow" panose="020B0606020202030204" pitchFamily="34" charset="0"/>
                        </a:rPr>
                        <a:t>Technion</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err="1" smtClean="0">
                          <a:solidFill>
                            <a:schemeClr val="accent1"/>
                          </a:solidFill>
                          <a:latin typeface="Arial Narrow" panose="020B0606020202030204" pitchFamily="34" charset="0"/>
                        </a:rPr>
                        <a:t>Eyal</a:t>
                      </a:r>
                      <a:r>
                        <a:rPr lang="en-US" sz="2400" dirty="0" smtClean="0">
                          <a:solidFill>
                            <a:schemeClr val="accent1"/>
                          </a:solidFill>
                          <a:latin typeface="Arial Narrow" panose="020B0606020202030204" pitchFamily="34" charset="0"/>
                        </a:rPr>
                        <a:t> </a:t>
                      </a:r>
                      <a:r>
                        <a:rPr lang="en-US" sz="2400" dirty="0" err="1" smtClean="0">
                          <a:solidFill>
                            <a:schemeClr val="accent1"/>
                          </a:solidFill>
                          <a:latin typeface="Arial Narrow" panose="020B0606020202030204" pitchFamily="34" charset="0"/>
                        </a:rPr>
                        <a:t>Ert</a:t>
                      </a:r>
                      <a:endParaRPr lang="en-US" sz="2400" dirty="0" smtClean="0">
                        <a:solidFill>
                          <a:schemeClr val="accent1"/>
                        </a:solidFill>
                        <a:latin typeface="Arial Narrow" panose="020B0606020202030204" pitchFamily="34" charset="0"/>
                      </a:endParaRPr>
                    </a:p>
                    <a:p>
                      <a:pPr algn="ctr" rtl="0"/>
                      <a:r>
                        <a:rPr lang="en-US" sz="2400" dirty="0" smtClean="0">
                          <a:solidFill>
                            <a:schemeClr val="accent1"/>
                          </a:solidFill>
                          <a:latin typeface="Arial Narrow" panose="020B0606020202030204" pitchFamily="34" charset="0"/>
                        </a:rPr>
                        <a:t>Hebrew U</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smtClean="0">
                          <a:solidFill>
                            <a:schemeClr val="accent1"/>
                          </a:solidFill>
                          <a:latin typeface="Arial Narrow" panose="020B0606020202030204" pitchFamily="34" charset="0"/>
                        </a:rPr>
                        <a:t>Ido</a:t>
                      </a:r>
                      <a:r>
                        <a:rPr lang="en-US" sz="2400" baseline="0" dirty="0" smtClean="0">
                          <a:solidFill>
                            <a:schemeClr val="accent1"/>
                          </a:solidFill>
                          <a:latin typeface="Arial Narrow" panose="020B0606020202030204" pitchFamily="34" charset="0"/>
                        </a:rPr>
                        <a:t> </a:t>
                      </a:r>
                      <a:r>
                        <a:rPr lang="en-US" sz="2400" baseline="0" dirty="0" err="1" smtClean="0">
                          <a:solidFill>
                            <a:schemeClr val="accent1"/>
                          </a:solidFill>
                          <a:latin typeface="Arial Narrow" panose="020B0606020202030204" pitchFamily="34" charset="0"/>
                        </a:rPr>
                        <a:t>Erev</a:t>
                      </a:r>
                      <a:endParaRPr lang="en-US" sz="2400" baseline="0" dirty="0" smtClean="0">
                        <a:solidFill>
                          <a:schemeClr val="accent1"/>
                        </a:solidFill>
                        <a:latin typeface="Arial Narrow" panose="020B0606020202030204" pitchFamily="34" charset="0"/>
                      </a:endParaRPr>
                    </a:p>
                    <a:p>
                      <a:pPr algn="ctr" rtl="0"/>
                      <a:r>
                        <a:rPr lang="en-US" sz="2400" baseline="0" dirty="0" err="1" smtClean="0">
                          <a:solidFill>
                            <a:schemeClr val="accent1"/>
                          </a:solidFill>
                          <a:latin typeface="Arial Narrow" panose="020B0606020202030204" pitchFamily="34" charset="0"/>
                        </a:rPr>
                        <a:t>Technion</a:t>
                      </a:r>
                      <a:endParaRPr lang="en-US" sz="2400" baseline="0" dirty="0" smtClean="0">
                        <a:solidFill>
                          <a:schemeClr val="accent1"/>
                        </a:solidFill>
                        <a:latin typeface="Arial Narrow" panose="020B0606020202030204" pitchFamily="34" charset="0"/>
                      </a:endParaRPr>
                    </a:p>
                    <a:p>
                      <a:pPr algn="ctr" rtl="0"/>
                      <a:r>
                        <a:rPr lang="en-US" sz="2400" baseline="0" dirty="0" smtClean="0">
                          <a:solidFill>
                            <a:schemeClr val="accent1"/>
                          </a:solidFill>
                          <a:latin typeface="Arial Narrow" panose="020B0606020202030204" pitchFamily="34" charset="0"/>
                        </a:rPr>
                        <a:t>&amp; WBS</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solidFill>
                            <a:schemeClr val="accent1"/>
                          </a:solidFill>
                          <a:latin typeface="Arial Narrow" panose="020B0606020202030204" pitchFamily="34" charset="0"/>
                        </a:rPr>
                        <a:t>Reut</a:t>
                      </a:r>
                      <a:r>
                        <a:rPr lang="en-US" sz="2400" dirty="0" smtClean="0">
                          <a:solidFill>
                            <a:schemeClr val="accent1"/>
                          </a:solidFill>
                          <a:latin typeface="Arial Narrow" panose="020B0606020202030204" pitchFamily="34" charset="0"/>
                        </a:rPr>
                        <a:t> </a:t>
                      </a:r>
                      <a:r>
                        <a:rPr lang="en-US" sz="2400" dirty="0" err="1" smtClean="0">
                          <a:solidFill>
                            <a:schemeClr val="accent1"/>
                          </a:solidFill>
                          <a:latin typeface="Arial Narrow" panose="020B0606020202030204" pitchFamily="34" charset="0"/>
                        </a:rPr>
                        <a:t>Apel</a:t>
                      </a:r>
                      <a:endParaRPr lang="en-US" sz="2400" dirty="0" smtClean="0">
                        <a:solidFill>
                          <a:schemeClr val="accent1"/>
                        </a:solidFill>
                        <a:latin typeface="Arial Narrow" panose="020B0606020202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smtClean="0">
                          <a:solidFill>
                            <a:schemeClr val="accent1"/>
                          </a:solidFill>
                          <a:latin typeface="Arial Narrow" panose="020B0606020202030204" pitchFamily="34" charset="0"/>
                        </a:rPr>
                        <a:t>Technion</a:t>
                      </a:r>
                      <a:endParaRPr lang="he-IL" sz="2400" dirty="0" smtClean="0">
                        <a:solidFill>
                          <a:schemeClr val="accent1"/>
                        </a:solidFill>
                        <a:latin typeface="Arial Narrow" panose="020B0606020202030204" pitchFamily="34" charset="0"/>
                      </a:endParaRPr>
                    </a:p>
                    <a:p>
                      <a:pPr algn="ctr" rtl="0"/>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US" sz="2400" dirty="0" smtClean="0">
                          <a:solidFill>
                            <a:schemeClr val="accent1"/>
                          </a:solidFill>
                          <a:latin typeface="Arial Narrow" panose="020B0606020202030204" pitchFamily="34" charset="0"/>
                        </a:rPr>
                        <a:t>Ori </a:t>
                      </a:r>
                      <a:r>
                        <a:rPr lang="en-US" sz="2400" dirty="0" err="1" smtClean="0">
                          <a:solidFill>
                            <a:schemeClr val="accent1"/>
                          </a:solidFill>
                          <a:latin typeface="Arial Narrow" panose="020B0606020202030204" pitchFamily="34" charset="0"/>
                        </a:rPr>
                        <a:t>Plonsky</a:t>
                      </a:r>
                      <a:endParaRPr lang="en-US" sz="2400" dirty="0" smtClean="0">
                        <a:solidFill>
                          <a:schemeClr val="accent1"/>
                        </a:solidFill>
                        <a:latin typeface="Arial Narrow" panose="020B0606020202030204" pitchFamily="34" charset="0"/>
                      </a:endParaRPr>
                    </a:p>
                    <a:p>
                      <a:pPr algn="ctr" rtl="0"/>
                      <a:r>
                        <a:rPr lang="en-US" sz="2400" dirty="0" smtClean="0">
                          <a:solidFill>
                            <a:schemeClr val="accent1"/>
                          </a:solidFill>
                          <a:latin typeface="Arial Narrow" panose="020B0606020202030204" pitchFamily="34" charset="0"/>
                        </a:rPr>
                        <a:t>Duke U</a:t>
                      </a:r>
                      <a:endParaRPr lang="he-IL" sz="240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1218099"/>
                  </a:ext>
                </a:extLst>
              </a:tr>
            </a:tbl>
          </a:graphicData>
        </a:graphic>
      </p:graphicFrame>
      <p:pic>
        <p:nvPicPr>
          <p:cNvPr id="6" name="Picture 5"/>
          <p:cNvPicPr>
            <a:picLocks noChangeAspect="1"/>
          </p:cNvPicPr>
          <p:nvPr/>
        </p:nvPicPr>
        <p:blipFill>
          <a:blip r:embed="rId2"/>
          <a:stretch>
            <a:fillRect/>
          </a:stretch>
        </p:blipFill>
        <p:spPr>
          <a:xfrm>
            <a:off x="1905028" y="854090"/>
            <a:ext cx="1413211" cy="1413211"/>
          </a:xfrm>
          <a:prstGeom prst="rect">
            <a:avLst/>
          </a:prstGeom>
        </p:spPr>
      </p:pic>
      <p:pic>
        <p:nvPicPr>
          <p:cNvPr id="7" name="Picture 6"/>
          <p:cNvPicPr>
            <a:picLocks noChangeAspect="1"/>
          </p:cNvPicPr>
          <p:nvPr/>
        </p:nvPicPr>
        <p:blipFill>
          <a:blip r:embed="rId3"/>
          <a:stretch>
            <a:fillRect/>
          </a:stretch>
        </p:blipFill>
        <p:spPr>
          <a:xfrm>
            <a:off x="369402" y="808991"/>
            <a:ext cx="1425714" cy="1425714"/>
          </a:xfrm>
          <a:prstGeom prst="rect">
            <a:avLst/>
          </a:prstGeom>
        </p:spPr>
      </p:pic>
      <p:pic>
        <p:nvPicPr>
          <p:cNvPr id="8" name="Picture 7"/>
          <p:cNvPicPr>
            <a:picLocks noChangeAspect="1"/>
          </p:cNvPicPr>
          <p:nvPr/>
        </p:nvPicPr>
        <p:blipFill>
          <a:blip r:embed="rId4"/>
          <a:stretch>
            <a:fillRect/>
          </a:stretch>
        </p:blipFill>
        <p:spPr>
          <a:xfrm>
            <a:off x="5129833" y="793597"/>
            <a:ext cx="1345015" cy="1441779"/>
          </a:xfrm>
          <a:prstGeom prst="rect">
            <a:avLst/>
          </a:prstGeom>
        </p:spPr>
      </p:pic>
      <p:pic>
        <p:nvPicPr>
          <p:cNvPr id="9" name="Picture 8"/>
          <p:cNvPicPr>
            <a:picLocks noChangeAspect="1"/>
          </p:cNvPicPr>
          <p:nvPr/>
        </p:nvPicPr>
        <p:blipFill>
          <a:blip r:embed="rId5"/>
          <a:stretch>
            <a:fillRect/>
          </a:stretch>
        </p:blipFill>
        <p:spPr>
          <a:xfrm>
            <a:off x="7162800" y="816782"/>
            <a:ext cx="1045212" cy="1395411"/>
          </a:xfrm>
          <a:prstGeom prst="rect">
            <a:avLst/>
          </a:prstGeom>
        </p:spPr>
      </p:pic>
      <p:sp>
        <p:nvSpPr>
          <p:cNvPr id="3" name="Rectangle 2"/>
          <p:cNvSpPr/>
          <p:nvPr/>
        </p:nvSpPr>
        <p:spPr>
          <a:xfrm>
            <a:off x="228600" y="3352800"/>
            <a:ext cx="8763000" cy="3200876"/>
          </a:xfrm>
          <a:prstGeom prst="rect">
            <a:avLst/>
          </a:prstGeom>
        </p:spPr>
        <p:txBody>
          <a:bodyPr wrap="square">
            <a:spAutoFit/>
          </a:bodyPr>
          <a:lstStyle/>
          <a:p>
            <a:pPr>
              <a:spcBef>
                <a:spcPts val="600"/>
              </a:spcBef>
            </a:pPr>
            <a:r>
              <a:rPr lang="en-US" sz="2400" dirty="0">
                <a:latin typeface="Arial Narrow" panose="020B0606020202030204" pitchFamily="34" charset="0"/>
              </a:rPr>
              <a:t>The current research tries to facilitate synergy between research in behavioral economics and machine learning.</a:t>
            </a:r>
          </a:p>
          <a:p>
            <a:pPr>
              <a:spcBef>
                <a:spcPts val="600"/>
              </a:spcBef>
            </a:pPr>
            <a:r>
              <a:rPr lang="en-US" sz="2400" dirty="0" smtClean="0">
                <a:solidFill>
                  <a:schemeClr val="tx2"/>
                </a:solidFill>
                <a:latin typeface="Arial Narrow" panose="020B0606020202030204" pitchFamily="34" charset="0"/>
              </a:rPr>
              <a:t>The </a:t>
            </a:r>
            <a:r>
              <a:rPr lang="en-US" sz="2400" dirty="0">
                <a:solidFill>
                  <a:schemeClr val="tx2"/>
                </a:solidFill>
                <a:latin typeface="Arial Narrow" panose="020B0606020202030204" pitchFamily="34" charset="0"/>
              </a:rPr>
              <a:t>first </a:t>
            </a:r>
            <a:r>
              <a:rPr lang="en-US" sz="2400" dirty="0" smtClean="0">
                <a:solidFill>
                  <a:schemeClr val="tx2"/>
                </a:solidFill>
                <a:latin typeface="Arial Narrow" panose="020B0606020202030204" pitchFamily="34" charset="0"/>
              </a:rPr>
              <a:t>part highlights a difficulty (the </a:t>
            </a:r>
            <a:r>
              <a:rPr lang="en-US" sz="2400" dirty="0">
                <a:solidFill>
                  <a:schemeClr val="tx2"/>
                </a:solidFill>
                <a:latin typeface="Arial Narrow" panose="020B0606020202030204" pitchFamily="34" charset="0"/>
              </a:rPr>
              <a:t>classical behavioral studies </a:t>
            </a:r>
            <a:r>
              <a:rPr lang="en-US" sz="2400" dirty="0" smtClean="0">
                <a:solidFill>
                  <a:schemeClr val="tx2"/>
                </a:solidFill>
                <a:latin typeface="Arial Narrow" panose="020B0606020202030204" pitchFamily="34" charset="0"/>
              </a:rPr>
              <a:t>cannot </a:t>
            </a:r>
            <a:r>
              <a:rPr lang="en-US" sz="2400" dirty="0">
                <a:solidFill>
                  <a:schemeClr val="tx2"/>
                </a:solidFill>
                <a:latin typeface="Arial Narrow" panose="020B0606020202030204" pitchFamily="34" charset="0"/>
              </a:rPr>
              <a:t>be easily used to derive effective features for </a:t>
            </a:r>
            <a:r>
              <a:rPr lang="en-US" sz="2400" dirty="0" smtClean="0">
                <a:solidFill>
                  <a:schemeClr val="tx2"/>
                </a:solidFill>
                <a:latin typeface="Arial Narrow" panose="020B0606020202030204" pitchFamily="34" charset="0"/>
              </a:rPr>
              <a:t>predictions), and </a:t>
            </a:r>
            <a:r>
              <a:rPr lang="en-US" sz="2400" dirty="0">
                <a:solidFill>
                  <a:schemeClr val="tx2"/>
                </a:solidFill>
                <a:latin typeface="Arial Narrow" panose="020B0606020202030204" pitchFamily="34" charset="0"/>
              </a:rPr>
              <a:t>presents </a:t>
            </a:r>
            <a:r>
              <a:rPr lang="en-US" sz="2400" dirty="0" smtClean="0">
                <a:solidFill>
                  <a:schemeClr val="tx2"/>
                </a:solidFill>
                <a:latin typeface="Arial Narrow" panose="020B0606020202030204" pitchFamily="34" charset="0"/>
              </a:rPr>
              <a:t>a choice prediction competition (CPC15) designed </a:t>
            </a:r>
            <a:r>
              <a:rPr lang="en-US" sz="2400" dirty="0">
                <a:solidFill>
                  <a:schemeClr val="tx2"/>
                </a:solidFill>
                <a:latin typeface="Arial Narrow" panose="020B0606020202030204" pitchFamily="34" charset="0"/>
              </a:rPr>
              <a:t>to address this </a:t>
            </a:r>
            <a:r>
              <a:rPr lang="en-US" sz="2400" dirty="0" smtClean="0">
                <a:solidFill>
                  <a:schemeClr val="tx2"/>
                </a:solidFill>
                <a:latin typeface="Arial Narrow" panose="020B0606020202030204" pitchFamily="34" charset="0"/>
              </a:rPr>
              <a:t>problem.</a:t>
            </a:r>
            <a:endParaRPr lang="en-US" sz="2400" dirty="0">
              <a:solidFill>
                <a:schemeClr val="tx2"/>
              </a:solidFill>
              <a:latin typeface="Arial Narrow" panose="020B0606020202030204" pitchFamily="34" charset="0"/>
            </a:endParaRPr>
          </a:p>
          <a:p>
            <a:pPr>
              <a:spcBef>
                <a:spcPts val="600"/>
              </a:spcBef>
            </a:pPr>
            <a:r>
              <a:rPr lang="en-US" sz="2400" dirty="0" smtClean="0">
                <a:solidFill>
                  <a:srgbClr val="C00000"/>
                </a:solidFill>
                <a:latin typeface="Arial Narrow" panose="020B0606020202030204" pitchFamily="34" charset="0"/>
              </a:rPr>
              <a:t>The </a:t>
            </a:r>
            <a:r>
              <a:rPr lang="en-US" sz="2400" dirty="0">
                <a:solidFill>
                  <a:srgbClr val="C00000"/>
                </a:solidFill>
                <a:latin typeface="Arial Narrow" panose="020B0606020202030204" pitchFamily="34" charset="0"/>
              </a:rPr>
              <a:t>second part challenges you to participate in a new choice prediction competition (CPC18) designed to clarify the results of the first competition. The submission deadline is May 8, 2018. </a:t>
            </a:r>
          </a:p>
        </p:txBody>
      </p:sp>
      <p:pic>
        <p:nvPicPr>
          <p:cNvPr id="11" name="Picture 10"/>
          <p:cNvPicPr>
            <a:picLocks noChangeAspect="1"/>
          </p:cNvPicPr>
          <p:nvPr/>
        </p:nvPicPr>
        <p:blipFill>
          <a:blip r:embed="rId6"/>
          <a:stretch>
            <a:fillRect/>
          </a:stretch>
        </p:blipFill>
        <p:spPr>
          <a:xfrm>
            <a:off x="3733799" y="793597"/>
            <a:ext cx="983391" cy="1473442"/>
          </a:xfrm>
          <a:prstGeom prst="rect">
            <a:avLst/>
          </a:prstGeom>
        </p:spPr>
      </p:pic>
    </p:spTree>
    <p:extLst>
      <p:ext uri="{BB962C8B-B14F-4D97-AF65-F5344CB8AC3E}">
        <p14:creationId xmlns:p14="http://schemas.microsoft.com/office/powerpoint/2010/main" val="182206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304800" y="304800"/>
            <a:ext cx="8686800" cy="3621504"/>
          </a:xfrm>
          <a:prstGeom prst="rect">
            <a:avLst/>
          </a:prstGeom>
        </p:spPr>
        <p:txBody>
          <a:bodyPr wrap="square">
            <a:spAutoFit/>
          </a:bodyPr>
          <a:lstStyle/>
          <a:p>
            <a:pPr>
              <a:spcBef>
                <a:spcPts val="400"/>
              </a:spcBef>
            </a:pPr>
            <a:r>
              <a:rPr lang="en-US" sz="2400" b="1" dirty="0" smtClean="0">
                <a:solidFill>
                  <a:srgbClr val="0070C0"/>
                </a:solidFill>
                <a:latin typeface="Arial Narrow" panose="020B0606020202030204" pitchFamily="34" charset="0"/>
              </a:rPr>
              <a:t>Two reasons for the focus on choice among gambles:</a:t>
            </a:r>
          </a:p>
          <a:p>
            <a:pPr>
              <a:spcBef>
                <a:spcPts val="400"/>
              </a:spcBef>
            </a:pPr>
            <a:endParaRPr lang="en-US" sz="2400" dirty="0">
              <a:latin typeface="Arial Narrow" panose="020B0606020202030204" pitchFamily="34" charset="0"/>
            </a:endParaRPr>
          </a:p>
          <a:p>
            <a:pPr marL="457200" indent="-457200">
              <a:spcBef>
                <a:spcPts val="400"/>
              </a:spcBef>
              <a:buAutoNum type="arabicPeriod"/>
            </a:pPr>
            <a:r>
              <a:rPr lang="en-US" sz="2400" dirty="0" smtClean="0">
                <a:latin typeface="Arial Narrow" panose="020B0606020202030204" pitchFamily="34" charset="0"/>
              </a:rPr>
              <a:t>The best studied topic in behavioral economics.</a:t>
            </a:r>
          </a:p>
          <a:p>
            <a:pPr marL="457200" indent="-457200">
              <a:spcBef>
                <a:spcPts val="400"/>
              </a:spcBef>
              <a:buAutoNum type="arabicPeriod"/>
            </a:pPr>
            <a:endParaRPr lang="en-US" sz="2400" dirty="0">
              <a:latin typeface="Arial Narrow" panose="020B0606020202030204" pitchFamily="34" charset="0"/>
            </a:endParaRPr>
          </a:p>
          <a:p>
            <a:pPr marL="457200" indent="-457200">
              <a:spcBef>
                <a:spcPts val="400"/>
              </a:spcBef>
              <a:buAutoNum type="arabicPeriod"/>
            </a:pPr>
            <a:r>
              <a:rPr lang="en-US" sz="2400" dirty="0" smtClean="0">
                <a:latin typeface="Arial Narrow" panose="020B0606020202030204" pitchFamily="34" charset="0"/>
              </a:rPr>
              <a:t>The study of gambles captures human reaction to incentives, and this reaction is one of the challenges for machine learning tools.  For example, designers of autonomous vehicles should worry about the possibility that after the development of cars that stops when pedestrian step on the road, pedestrian will learn to use this behavior more often.</a:t>
            </a:r>
          </a:p>
        </p:txBody>
      </p:sp>
    </p:spTree>
    <p:extLst>
      <p:ext uri="{BB962C8B-B14F-4D97-AF65-F5344CB8AC3E}">
        <p14:creationId xmlns:p14="http://schemas.microsoft.com/office/powerpoint/2010/main" val="103489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65314" y="5029200"/>
            <a:ext cx="8697686" cy="830997"/>
          </a:xfrm>
          <a:prstGeom prst="rect">
            <a:avLst/>
          </a:prstGeom>
        </p:spPr>
        <p:txBody>
          <a:bodyPr wrap="square">
            <a:spAutoFit/>
          </a:bodyPr>
          <a:lstStyle/>
          <a:p>
            <a:r>
              <a:rPr lang="en-US" sz="2400" dirty="0" smtClean="0">
                <a:solidFill>
                  <a:srgbClr val="006600"/>
                </a:solidFill>
                <a:latin typeface="Arial Narrow" panose="020B0606020202030204" pitchFamily="34" charset="0"/>
              </a:rPr>
              <a:t>Certainty effect from description. </a:t>
            </a:r>
          </a:p>
          <a:p>
            <a:endParaRPr lang="en-US" sz="2400" dirty="0" smtClean="0">
              <a:latin typeface="Arial Narrow" panose="020B0606020202030204" pitchFamily="34" charset="0"/>
            </a:endParaRPr>
          </a:p>
        </p:txBody>
      </p:sp>
      <p:graphicFrame>
        <p:nvGraphicFramePr>
          <p:cNvPr id="3" name="Table 2"/>
          <p:cNvGraphicFramePr>
            <a:graphicFrameLocks noGrp="1"/>
          </p:cNvGraphicFramePr>
          <p:nvPr>
            <p:extLst/>
          </p:nvPr>
        </p:nvGraphicFramePr>
        <p:xfrm>
          <a:off x="152400" y="780361"/>
          <a:ext cx="8763000" cy="1371600"/>
        </p:xfrm>
        <a:graphic>
          <a:graphicData uri="http://schemas.openxmlformats.org/drawingml/2006/table">
            <a:tbl>
              <a:tblPr rtl="1" firstRow="1" bandRow="1">
                <a:tableStyleId>{5C22544A-7EE6-4342-B048-85BDC9FD1C3A}</a:tableStyleId>
              </a:tblPr>
              <a:tblGrid>
                <a:gridCol w="151311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accent1"/>
                          </a:solidFill>
                          <a:latin typeface="Arial Narrow" panose="020B0606020202030204" pitchFamily="34" charset="0"/>
                        </a:rPr>
                        <a:t>Problem 1                                             </a:t>
                      </a:r>
                      <a:r>
                        <a:rPr lang="en-US" sz="2400" b="0" baseline="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(58%)</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4</a:t>
                      </a:r>
                      <a:r>
                        <a:rPr lang="en-US" sz="2400" baseline="0" dirty="0" smtClean="0">
                          <a:solidFill>
                            <a:schemeClr val="tx2">
                              <a:lumMod val="60000"/>
                              <a:lumOff val="40000"/>
                            </a:schemeClr>
                          </a:solidFill>
                          <a:latin typeface="Arial Narrow" panose="020B0606020202030204" pitchFamily="34" charset="0"/>
                        </a:rPr>
                        <a:t> with p= .8, 0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126917" y="2438400"/>
          <a:ext cx="8763001" cy="1371600"/>
        </p:xfrm>
        <a:graphic>
          <a:graphicData uri="http://schemas.openxmlformats.org/drawingml/2006/table">
            <a:tbl>
              <a:tblPr rtl="1" firstRow="1" bandRow="1">
                <a:tableStyleId>{5C22544A-7EE6-4342-B048-85BDC9FD1C3A}</a:tableStyleId>
              </a:tblPr>
              <a:tblGrid>
                <a:gridCol w="1480459">
                  <a:extLst>
                    <a:ext uri="{9D8B030D-6E8A-4147-A177-3AD203B41FA5}">
                      <a16:colId xmlns:a16="http://schemas.microsoft.com/office/drawing/2014/main" val="20000"/>
                    </a:ext>
                  </a:extLst>
                </a:gridCol>
                <a:gridCol w="2046514">
                  <a:extLst>
                    <a:ext uri="{9D8B030D-6E8A-4147-A177-3AD203B41FA5}">
                      <a16:colId xmlns:a16="http://schemas.microsoft.com/office/drawing/2014/main" val="20001"/>
                    </a:ext>
                  </a:extLst>
                </a:gridCol>
                <a:gridCol w="4664793">
                  <a:extLst>
                    <a:ext uri="{9D8B030D-6E8A-4147-A177-3AD203B41FA5}">
                      <a16:colId xmlns:a16="http://schemas.microsoft.com/office/drawing/2014/main" val="20002"/>
                    </a:ext>
                  </a:extLst>
                </a:gridCol>
                <a:gridCol w="571235">
                  <a:extLst>
                    <a:ext uri="{9D8B030D-6E8A-4147-A177-3AD203B41FA5}">
                      <a16:colId xmlns:a16="http://schemas.microsoft.com/office/drawing/2014/main" val="20003"/>
                    </a:ext>
                  </a:extLst>
                </a:gridCol>
              </a:tblGrid>
              <a:tr h="370840">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solidFill>
                          <a:latin typeface="Arial Narrow" panose="020B0606020202030204" pitchFamily="34" charset="0"/>
                        </a:rPr>
                        <a:t>Problem 2                                             </a:t>
                      </a:r>
                      <a:r>
                        <a:rPr lang="en-US" sz="2400" b="0" baseline="0" dirty="0" smtClean="0">
                          <a:solidFill>
                            <a:schemeClr val="tx2"/>
                          </a:solidFill>
                          <a:latin typeface="Arial Narrow" panose="020B0606020202030204" pitchFamily="34" charset="0"/>
                        </a:rPr>
                        <a:t>Block</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(39%)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solidFill>
                          <a:latin typeface="Arial Narrow" panose="020B0606020202030204" pitchFamily="34" charset="0"/>
                        </a:rPr>
                        <a:t>3</a:t>
                      </a:r>
                      <a:r>
                        <a:rPr lang="en-US" sz="2400" baseline="0" dirty="0" smtClean="0">
                          <a:solidFill>
                            <a:schemeClr val="tx2"/>
                          </a:solidFill>
                          <a:latin typeface="Arial Narrow" panose="020B0606020202030204" pitchFamily="34" charset="0"/>
                        </a:rPr>
                        <a:t> with p =.25,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61%</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solidFill>
                          <a:latin typeface="Arial Narrow" panose="020B0606020202030204" pitchFamily="34" charset="0"/>
                        </a:rPr>
                        <a:t>4</a:t>
                      </a:r>
                      <a:r>
                        <a:rPr lang="en-US" sz="2400" baseline="0" dirty="0" smtClean="0">
                          <a:solidFill>
                            <a:schemeClr val="tx2"/>
                          </a:solidFill>
                          <a:latin typeface="Arial Narrow" panose="020B0606020202030204" pitchFamily="34" charset="0"/>
                        </a:rPr>
                        <a:t> with p= .2,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65314" y="105448"/>
            <a:ext cx="9002486"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The Allais (common ratio) paradox/certainty effect (Allais, 1953, K&amp;T, 1979) </a:t>
            </a:r>
          </a:p>
        </p:txBody>
      </p:sp>
    </p:spTree>
    <p:extLst>
      <p:ext uri="{BB962C8B-B14F-4D97-AF65-F5344CB8AC3E}">
        <p14:creationId xmlns:p14="http://schemas.microsoft.com/office/powerpoint/2010/main" val="758432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65314" y="5029200"/>
            <a:ext cx="8697686" cy="1569660"/>
          </a:xfrm>
          <a:prstGeom prst="rect">
            <a:avLst/>
          </a:prstGeom>
        </p:spPr>
        <p:txBody>
          <a:bodyPr wrap="square">
            <a:spAutoFit/>
          </a:bodyPr>
          <a:lstStyle/>
          <a:p>
            <a:r>
              <a:rPr lang="en-US" sz="2400" dirty="0" smtClean="0">
                <a:solidFill>
                  <a:srgbClr val="006600"/>
                </a:solidFill>
                <a:latin typeface="Arial Narrow" panose="020B0606020202030204" pitchFamily="34" charset="0"/>
              </a:rPr>
              <a:t>Certainty effect from description. </a:t>
            </a:r>
          </a:p>
          <a:p>
            <a:r>
              <a:rPr lang="en-US" sz="2400" dirty="0" smtClean="0">
                <a:solidFill>
                  <a:srgbClr val="006600"/>
                </a:solidFill>
                <a:latin typeface="Arial Narrow" panose="020B0606020202030204" pitchFamily="34" charset="0"/>
              </a:rPr>
              <a:t>The addition of feedback increases </a:t>
            </a:r>
          </a:p>
          <a:p>
            <a:r>
              <a:rPr lang="en-US" sz="2400" dirty="0" smtClean="0">
                <a:solidFill>
                  <a:srgbClr val="006600"/>
                </a:solidFill>
                <a:latin typeface="Arial Narrow" panose="020B0606020202030204" pitchFamily="34" charset="0"/>
              </a:rPr>
              <a:t>maximization and eliminates the paradox</a:t>
            </a:r>
          </a:p>
          <a:p>
            <a:endParaRPr lang="en-US" sz="2400" dirty="0" smtClean="0">
              <a:latin typeface="Arial Narrow" panose="020B0606020202030204" pitchFamily="34" charset="0"/>
            </a:endParaRPr>
          </a:p>
        </p:txBody>
      </p:sp>
      <p:graphicFrame>
        <p:nvGraphicFramePr>
          <p:cNvPr id="3" name="Table 2"/>
          <p:cNvGraphicFramePr>
            <a:graphicFrameLocks noGrp="1"/>
          </p:cNvGraphicFramePr>
          <p:nvPr>
            <p:extLst/>
          </p:nvPr>
        </p:nvGraphicFramePr>
        <p:xfrm>
          <a:off x="152400" y="780361"/>
          <a:ext cx="8763000" cy="1371600"/>
        </p:xfrm>
        <a:graphic>
          <a:graphicData uri="http://schemas.openxmlformats.org/drawingml/2006/table">
            <a:tbl>
              <a:tblPr rtl="1" firstRow="1" bandRow="1">
                <a:tableStyleId>{5C22544A-7EE6-4342-B048-85BDC9FD1C3A}</a:tableStyleId>
              </a:tblPr>
              <a:tblGrid>
                <a:gridCol w="151311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accent1"/>
                          </a:solidFill>
                          <a:latin typeface="Arial Narrow" panose="020B0606020202030204" pitchFamily="34" charset="0"/>
                        </a:rPr>
                        <a:t>Problem 1                                             </a:t>
                      </a:r>
                      <a:r>
                        <a:rPr lang="en-US" sz="2400" b="0" baseline="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(58%)</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2">
                              <a:lumMod val="60000"/>
                              <a:lumOff val="40000"/>
                            </a:schemeClr>
                          </a:solidFill>
                          <a:latin typeface="Arial Narrow" panose="020B0606020202030204" pitchFamily="34" charset="0"/>
                        </a:rPr>
                        <a:t>65%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4</a:t>
                      </a:r>
                      <a:r>
                        <a:rPr lang="en-US" sz="2400" baseline="0" dirty="0" smtClean="0">
                          <a:solidFill>
                            <a:schemeClr val="tx2">
                              <a:lumMod val="60000"/>
                              <a:lumOff val="40000"/>
                            </a:schemeClr>
                          </a:solidFill>
                          <a:latin typeface="Arial Narrow" panose="020B0606020202030204" pitchFamily="34" charset="0"/>
                        </a:rPr>
                        <a:t> with p= .8, 0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nvPr>
        </p:nvGraphicFramePr>
        <p:xfrm>
          <a:off x="126917" y="2438400"/>
          <a:ext cx="8763001" cy="1371600"/>
        </p:xfrm>
        <a:graphic>
          <a:graphicData uri="http://schemas.openxmlformats.org/drawingml/2006/table">
            <a:tbl>
              <a:tblPr rtl="1" firstRow="1" bandRow="1">
                <a:tableStyleId>{5C22544A-7EE6-4342-B048-85BDC9FD1C3A}</a:tableStyleId>
              </a:tblPr>
              <a:tblGrid>
                <a:gridCol w="1480459">
                  <a:extLst>
                    <a:ext uri="{9D8B030D-6E8A-4147-A177-3AD203B41FA5}">
                      <a16:colId xmlns:a16="http://schemas.microsoft.com/office/drawing/2014/main" val="20000"/>
                    </a:ext>
                  </a:extLst>
                </a:gridCol>
                <a:gridCol w="2046514">
                  <a:extLst>
                    <a:ext uri="{9D8B030D-6E8A-4147-A177-3AD203B41FA5}">
                      <a16:colId xmlns:a16="http://schemas.microsoft.com/office/drawing/2014/main" val="20001"/>
                    </a:ext>
                  </a:extLst>
                </a:gridCol>
                <a:gridCol w="4664793">
                  <a:extLst>
                    <a:ext uri="{9D8B030D-6E8A-4147-A177-3AD203B41FA5}">
                      <a16:colId xmlns:a16="http://schemas.microsoft.com/office/drawing/2014/main" val="20002"/>
                    </a:ext>
                  </a:extLst>
                </a:gridCol>
                <a:gridCol w="571235">
                  <a:extLst>
                    <a:ext uri="{9D8B030D-6E8A-4147-A177-3AD203B41FA5}">
                      <a16:colId xmlns:a16="http://schemas.microsoft.com/office/drawing/2014/main" val="20003"/>
                    </a:ext>
                  </a:extLst>
                </a:gridCol>
              </a:tblGrid>
              <a:tr h="370840">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solidFill>
                          <a:latin typeface="Arial Narrow" panose="020B0606020202030204" pitchFamily="34" charset="0"/>
                        </a:rPr>
                        <a:t>Problem 2                                             </a:t>
                      </a:r>
                      <a:r>
                        <a:rPr lang="en-US" sz="2400" b="0" baseline="0" dirty="0" smtClean="0">
                          <a:solidFill>
                            <a:schemeClr val="tx2"/>
                          </a:solidFill>
                          <a:latin typeface="Arial Narrow" panose="020B0606020202030204" pitchFamily="34" charset="0"/>
                        </a:rPr>
                        <a:t>Block</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(39%)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solidFill>
                          <a:latin typeface="Arial Narrow" panose="020B0606020202030204" pitchFamily="34" charset="0"/>
                        </a:rPr>
                        <a:t>3</a:t>
                      </a:r>
                      <a:r>
                        <a:rPr lang="en-US" sz="2400" baseline="0" dirty="0" smtClean="0">
                          <a:solidFill>
                            <a:schemeClr val="tx2"/>
                          </a:solidFill>
                          <a:latin typeface="Arial Narrow" panose="020B0606020202030204" pitchFamily="34" charset="0"/>
                        </a:rPr>
                        <a:t> with p =.25,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2"/>
                          </a:solidFill>
                          <a:latin typeface="Arial Narrow" panose="020B0606020202030204" pitchFamily="34" charset="0"/>
                        </a:rPr>
                        <a:t>62%</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61%</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solidFill>
                          <a:latin typeface="Arial Narrow" panose="020B0606020202030204" pitchFamily="34" charset="0"/>
                        </a:rPr>
                        <a:t>4</a:t>
                      </a:r>
                      <a:r>
                        <a:rPr lang="en-US" sz="2400" baseline="0" dirty="0" smtClean="0">
                          <a:solidFill>
                            <a:schemeClr val="tx2"/>
                          </a:solidFill>
                          <a:latin typeface="Arial Narrow" panose="020B0606020202030204" pitchFamily="34" charset="0"/>
                        </a:rPr>
                        <a:t> with p= .2,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65314" y="105448"/>
            <a:ext cx="9002486" cy="461665"/>
          </a:xfrm>
          <a:prstGeom prst="rect">
            <a:avLst/>
          </a:prstGeom>
        </p:spPr>
        <p:txBody>
          <a:bodyPr wrap="square">
            <a:spAutoFit/>
          </a:bodyPr>
          <a:lstStyle/>
          <a:p>
            <a:r>
              <a:rPr lang="en-US" sz="2400" dirty="0">
                <a:solidFill>
                  <a:srgbClr val="CC00CC"/>
                </a:solidFill>
                <a:latin typeface="Arial Narrow" panose="020B0606020202030204" pitchFamily="34" charset="0"/>
              </a:rPr>
              <a:t>The Allais (common ratio) paradox/certainty effect (Allais, 1953, K&amp;T, 1979) </a:t>
            </a:r>
          </a:p>
        </p:txBody>
      </p:sp>
      <p:graphicFrame>
        <p:nvGraphicFramePr>
          <p:cNvPr id="8" name="Chart 7"/>
          <p:cNvGraphicFramePr/>
          <p:nvPr>
            <p:extLst/>
          </p:nvPr>
        </p:nvGraphicFramePr>
        <p:xfrm>
          <a:off x="5334000" y="3886200"/>
          <a:ext cx="3429000" cy="2900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4886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2498464"/>
              </p:ext>
            </p:extLst>
          </p:nvPr>
        </p:nvGraphicFramePr>
        <p:xfrm>
          <a:off x="838200" y="780361"/>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4</a:t>
                      </a:r>
                      <a:r>
                        <a:rPr lang="en-US" sz="2400" baseline="0" dirty="0" smtClean="0">
                          <a:solidFill>
                            <a:schemeClr val="tx2">
                              <a:lumMod val="60000"/>
                              <a:lumOff val="40000"/>
                            </a:schemeClr>
                          </a:solidFill>
                          <a:latin typeface="Arial Narrow" panose="020B0606020202030204" pitchFamily="34" charset="0"/>
                        </a:rPr>
                        <a:t> with p= .8, 0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60875223"/>
              </p:ext>
            </p:extLst>
          </p:nvPr>
        </p:nvGraphicFramePr>
        <p:xfrm>
          <a:off x="838200" y="23622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tx2"/>
                          </a:solidFill>
                          <a:latin typeface="Arial Narrow" panose="020B0606020202030204" pitchFamily="34" charset="0"/>
                        </a:rPr>
                        <a:t>-3 with certainty</a:t>
                      </a:r>
                      <a:endParaRPr lang="en-US" sz="2400" b="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49%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solidFill>
                          <a:latin typeface="Arial Narrow" panose="020B0606020202030204" pitchFamily="34" charset="0"/>
                        </a:rPr>
                        <a:t>-4</a:t>
                      </a:r>
                      <a:r>
                        <a:rPr lang="en-US" sz="2400" baseline="0" dirty="0" smtClean="0">
                          <a:solidFill>
                            <a:schemeClr val="tx2"/>
                          </a:solidFill>
                          <a:latin typeface="Arial Narrow" panose="020B0606020202030204" pitchFamily="34" charset="0"/>
                        </a:rPr>
                        <a:t> with p= .8,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152400" y="127219"/>
            <a:ext cx="83058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The reflection effect (</a:t>
            </a:r>
            <a:r>
              <a:rPr lang="en-US" sz="2400" dirty="0" err="1" smtClean="0">
                <a:solidFill>
                  <a:srgbClr val="CC00CC"/>
                </a:solidFill>
                <a:latin typeface="Arial Narrow" panose="020B0606020202030204" pitchFamily="34" charset="0"/>
              </a:rPr>
              <a:t>kahneman</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Tversky</a:t>
            </a:r>
            <a:r>
              <a:rPr lang="en-US" sz="2400" dirty="0" smtClean="0">
                <a:solidFill>
                  <a:srgbClr val="CC00CC"/>
                </a:solidFill>
                <a:latin typeface="Arial Narrow" panose="020B0606020202030204" pitchFamily="34" charset="0"/>
              </a:rPr>
              <a:t>, 1979; Simon, 1955)</a:t>
            </a:r>
          </a:p>
        </p:txBody>
      </p:sp>
    </p:spTree>
    <p:extLst>
      <p:ext uri="{BB962C8B-B14F-4D97-AF65-F5344CB8AC3E}">
        <p14:creationId xmlns:p14="http://schemas.microsoft.com/office/powerpoint/2010/main" val="3519611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extLst/>
          </p:nvPr>
        </p:nvGraphicFramePr>
        <p:xfrm>
          <a:off x="838200" y="780361"/>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2">
                              <a:lumMod val="60000"/>
                              <a:lumOff val="40000"/>
                            </a:schemeClr>
                          </a:solidFill>
                          <a:latin typeface="Arial Narrow" panose="020B0606020202030204" pitchFamily="34" charset="0"/>
                        </a:rPr>
                        <a:t>65%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4</a:t>
                      </a:r>
                      <a:r>
                        <a:rPr lang="en-US" sz="2400" baseline="0" dirty="0" smtClean="0">
                          <a:solidFill>
                            <a:schemeClr val="tx2">
                              <a:lumMod val="60000"/>
                              <a:lumOff val="40000"/>
                            </a:schemeClr>
                          </a:solidFill>
                          <a:latin typeface="Arial Narrow" panose="020B0606020202030204" pitchFamily="34" charset="0"/>
                        </a:rPr>
                        <a:t> with p= .8, 0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nvPr>
        </p:nvGraphicFramePr>
        <p:xfrm>
          <a:off x="838200" y="23622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370840">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tx2"/>
                          </a:solidFill>
                          <a:latin typeface="Arial Narrow" panose="020B0606020202030204" pitchFamily="34" charset="0"/>
                        </a:rPr>
                        <a:t>-3 with certainty</a:t>
                      </a:r>
                      <a:endParaRPr lang="en-US" sz="2400" b="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A</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smtClean="0">
                          <a:solidFill>
                            <a:schemeClr val="tx2"/>
                          </a:solidFill>
                          <a:latin typeface="Arial Narrow" panose="020B0606020202030204" pitchFamily="34" charset="0"/>
                        </a:rPr>
                        <a:t>36%</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49%</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solidFill>
                          <a:latin typeface="Arial Narrow" panose="020B0606020202030204" pitchFamily="34" charset="0"/>
                        </a:rPr>
                        <a:t>-4</a:t>
                      </a:r>
                      <a:r>
                        <a:rPr lang="en-US" sz="2400" baseline="0" dirty="0" smtClean="0">
                          <a:solidFill>
                            <a:schemeClr val="tx2"/>
                          </a:solidFill>
                          <a:latin typeface="Arial Narrow" panose="020B0606020202030204" pitchFamily="34" charset="0"/>
                        </a:rPr>
                        <a:t> with p= .8, 0 otherwise</a:t>
                      </a:r>
                      <a:endParaRPr lang="en-US" sz="2400" dirty="0" smtClean="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solidFill>
                          <a:latin typeface="Arial Narrow" panose="020B0606020202030204" pitchFamily="34" charset="0"/>
                        </a:rPr>
                        <a:t>B</a:t>
                      </a:r>
                      <a:endParaRPr lang="he-IL" sz="2400" b="0" dirty="0">
                        <a:solidFill>
                          <a:schemeClr val="tx2"/>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152400" y="127219"/>
            <a:ext cx="83058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The reflection effect (</a:t>
            </a:r>
            <a:r>
              <a:rPr lang="en-US" sz="2400" dirty="0" err="1" smtClean="0">
                <a:solidFill>
                  <a:srgbClr val="CC00CC"/>
                </a:solidFill>
                <a:latin typeface="Arial Narrow" panose="020B0606020202030204" pitchFamily="34" charset="0"/>
              </a:rPr>
              <a:t>kahneman</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Tversky</a:t>
            </a:r>
            <a:r>
              <a:rPr lang="en-US" sz="2400" dirty="0" smtClean="0">
                <a:solidFill>
                  <a:srgbClr val="CC00CC"/>
                </a:solidFill>
                <a:latin typeface="Arial Narrow" panose="020B0606020202030204" pitchFamily="34" charset="0"/>
              </a:rPr>
              <a:t>, 1979; Simon, 1955)</a:t>
            </a:r>
          </a:p>
        </p:txBody>
      </p:sp>
      <p:sp>
        <p:nvSpPr>
          <p:cNvPr id="6" name="Rectangle 5"/>
          <p:cNvSpPr/>
          <p:nvPr/>
        </p:nvSpPr>
        <p:spPr>
          <a:xfrm>
            <a:off x="152400" y="4038600"/>
            <a:ext cx="4191000" cy="1569660"/>
          </a:xfrm>
          <a:prstGeom prst="rect">
            <a:avLst/>
          </a:prstGeom>
        </p:spPr>
        <p:txBody>
          <a:bodyPr wrap="square">
            <a:spAutoFit/>
          </a:bodyPr>
          <a:lstStyle/>
          <a:p>
            <a:r>
              <a:rPr lang="en-US" sz="2400" dirty="0" smtClean="0">
                <a:solidFill>
                  <a:srgbClr val="006600"/>
                </a:solidFill>
                <a:latin typeface="Arial Narrow" panose="020B0606020202030204" pitchFamily="34" charset="0"/>
              </a:rPr>
              <a:t>Risk aversion in the gain and weak risk seeking in the loss domain, feedback eliminates this pattern and increase maximization</a:t>
            </a:r>
          </a:p>
        </p:txBody>
      </p:sp>
      <p:graphicFrame>
        <p:nvGraphicFramePr>
          <p:cNvPr id="9" name="Chart 8"/>
          <p:cNvGraphicFramePr/>
          <p:nvPr/>
        </p:nvGraphicFramePr>
        <p:xfrm>
          <a:off x="4191000" y="3352800"/>
          <a:ext cx="4191000" cy="3355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0146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95942" y="127219"/>
            <a:ext cx="8871858" cy="830997"/>
          </a:xfrm>
          <a:prstGeom prst="rect">
            <a:avLst/>
          </a:prstGeom>
        </p:spPr>
        <p:txBody>
          <a:bodyPr wrap="square">
            <a:spAutoFit/>
          </a:bodyPr>
          <a:lstStyle/>
          <a:p>
            <a:r>
              <a:rPr lang="en-US" sz="2400" dirty="0">
                <a:solidFill>
                  <a:srgbClr val="CC00CC"/>
                </a:solidFill>
                <a:latin typeface="Arial Narrow" panose="020B0606020202030204" pitchFamily="34" charset="0"/>
              </a:rPr>
              <a:t>Insurance, </a:t>
            </a:r>
            <a:r>
              <a:rPr lang="en-US" sz="2400" dirty="0" smtClean="0">
                <a:solidFill>
                  <a:srgbClr val="CC00CC"/>
                </a:solidFill>
                <a:latin typeface="Arial Narrow" panose="020B0606020202030204" pitchFamily="34" charset="0"/>
              </a:rPr>
              <a:t>lotteries, </a:t>
            </a:r>
            <a:r>
              <a:rPr lang="en-US" sz="2400" dirty="0">
                <a:solidFill>
                  <a:srgbClr val="CC00CC"/>
                </a:solidFill>
                <a:latin typeface="Arial Narrow" panose="020B0606020202030204" pitchFamily="34" charset="0"/>
              </a:rPr>
              <a:t>Over </a:t>
            </a:r>
            <a:r>
              <a:rPr lang="en-US" sz="2400" dirty="0" smtClean="0">
                <a:solidFill>
                  <a:srgbClr val="CC00CC"/>
                </a:solidFill>
                <a:latin typeface="Arial Narrow" panose="020B0606020202030204" pitchFamily="34" charset="0"/>
              </a:rPr>
              <a:t>and under-weighting of rare events (Savage &amp; Friedman, 1948; </a:t>
            </a:r>
            <a:r>
              <a:rPr lang="en-US" sz="2400" dirty="0" err="1" smtClean="0">
                <a:solidFill>
                  <a:srgbClr val="CC00CC"/>
                </a:solidFill>
                <a:latin typeface="Arial Narrow" panose="020B0606020202030204" pitchFamily="34" charset="0"/>
              </a:rPr>
              <a:t>Kahneman</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Tversky</a:t>
            </a:r>
            <a:r>
              <a:rPr lang="en-US" sz="2400" dirty="0" smtClean="0">
                <a:solidFill>
                  <a:srgbClr val="CC00CC"/>
                </a:solidFill>
                <a:latin typeface="Arial Narrow" panose="020B0606020202030204" pitchFamily="34" charset="0"/>
              </a:rPr>
              <a:t>, 1979; Barron &amp; Erev, 2003)</a:t>
            </a:r>
          </a:p>
        </p:txBody>
      </p:sp>
      <p:graphicFrame>
        <p:nvGraphicFramePr>
          <p:cNvPr id="3" name="Table 2"/>
          <p:cNvGraphicFramePr>
            <a:graphicFrameLocks noGrp="1"/>
          </p:cNvGraphicFramePr>
          <p:nvPr>
            <p:extLst>
              <p:ext uri="{D42A27DB-BD31-4B8C-83A1-F6EECF244321}">
                <p14:modId xmlns:p14="http://schemas.microsoft.com/office/powerpoint/2010/main" val="43334360"/>
              </p:ext>
            </p:extLst>
          </p:nvPr>
        </p:nvGraphicFramePr>
        <p:xfrm>
          <a:off x="1743694" y="958216"/>
          <a:ext cx="7320296"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429638">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2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55%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101</a:t>
                      </a:r>
                      <a:r>
                        <a:rPr lang="en-US" sz="2400" baseline="0" dirty="0" smtClean="0">
                          <a:solidFill>
                            <a:schemeClr val="tx2">
                              <a:lumMod val="60000"/>
                              <a:lumOff val="40000"/>
                            </a:schemeClr>
                          </a:solidFill>
                          <a:latin typeface="Arial Narrow" panose="020B0606020202030204" pitchFamily="34" charset="0"/>
                        </a:rPr>
                        <a:t> with p= .01, 1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195942" y="4419600"/>
            <a:ext cx="3461658" cy="830997"/>
          </a:xfrm>
          <a:prstGeom prst="rect">
            <a:avLst/>
          </a:prstGeom>
        </p:spPr>
        <p:txBody>
          <a:bodyPr wrap="square">
            <a:spAutoFit/>
          </a:bodyPr>
          <a:lstStyle/>
          <a:p>
            <a:r>
              <a:rPr lang="en-US" sz="2400" dirty="0" smtClean="0">
                <a:solidFill>
                  <a:srgbClr val="006600"/>
                </a:solidFill>
                <a:latin typeface="Arial Narrow" panose="020B0606020202030204" pitchFamily="34" charset="0"/>
              </a:rPr>
              <a:t>Some overweighting of rare</a:t>
            </a:r>
          </a:p>
          <a:p>
            <a:r>
              <a:rPr lang="en-US" sz="2400" dirty="0" smtClean="0">
                <a:solidFill>
                  <a:srgbClr val="006600"/>
                </a:solidFill>
                <a:latin typeface="Arial Narrow" panose="020B0606020202030204" pitchFamily="34" charset="0"/>
              </a:rPr>
              <a:t>events before feedback</a:t>
            </a:r>
          </a:p>
        </p:txBody>
      </p:sp>
      <p:graphicFrame>
        <p:nvGraphicFramePr>
          <p:cNvPr id="13" name="Table 12"/>
          <p:cNvGraphicFramePr>
            <a:graphicFrameLocks noGrp="1"/>
          </p:cNvGraphicFramePr>
          <p:nvPr>
            <p:extLst>
              <p:ext uri="{D42A27DB-BD31-4B8C-83A1-F6EECF244321}">
                <p14:modId xmlns:p14="http://schemas.microsoft.com/office/powerpoint/2010/main" val="2361317704"/>
              </p:ext>
            </p:extLst>
          </p:nvPr>
        </p:nvGraphicFramePr>
        <p:xfrm>
          <a:off x="1743694" y="2362200"/>
          <a:ext cx="7327916"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415487">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2060"/>
                          </a:solidFill>
                          <a:latin typeface="Arial Narrow" panose="020B0606020202030204" pitchFamily="34" charset="0"/>
                        </a:rPr>
                        <a:t>(52%)</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smtClean="0">
                          <a:solidFill>
                            <a:srgbClr val="002060"/>
                          </a:solidFill>
                          <a:latin typeface="Arial Narrow" panose="020B0606020202030204" pitchFamily="34" charset="0"/>
                        </a:rPr>
                        <a:t>-1 with certainty</a:t>
                      </a:r>
                      <a:endParaRPr lang="en-US" sz="2400" b="0" dirty="0" smtClean="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rgbClr val="002060"/>
                          </a:solidFill>
                          <a:latin typeface="Arial Narrow" panose="020B0606020202030204" pitchFamily="34" charset="0"/>
                        </a:rPr>
                        <a:t>A</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2060"/>
                          </a:solidFill>
                          <a:latin typeface="Arial Narrow" panose="020B0606020202030204" pitchFamily="34" charset="0"/>
                        </a:rPr>
                        <a:t>48%</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2060"/>
                          </a:solidFill>
                          <a:latin typeface="Arial Narrow" panose="020B0606020202030204" pitchFamily="34" charset="0"/>
                        </a:rPr>
                        <a:t>-20</a:t>
                      </a:r>
                      <a:r>
                        <a:rPr lang="en-US" sz="2400" baseline="0" dirty="0" smtClean="0">
                          <a:solidFill>
                            <a:srgbClr val="002060"/>
                          </a:solidFill>
                          <a:latin typeface="Arial Narrow" panose="020B0606020202030204" pitchFamily="34" charset="0"/>
                        </a:rPr>
                        <a:t> with p= .05, 0 otherwise</a:t>
                      </a:r>
                      <a:endParaRPr lang="en-US" sz="2400" dirty="0" smtClean="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rgbClr val="002060"/>
                          </a:solidFill>
                          <a:latin typeface="Arial Narrow" panose="020B0606020202030204" pitchFamily="34" charset="0"/>
                        </a:rPr>
                        <a:t>B</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37605" y="1946701"/>
            <a:ext cx="1789272" cy="830997"/>
          </a:xfrm>
          <a:prstGeom prst="rect">
            <a:avLst/>
          </a:prstGeom>
          <a:noFill/>
        </p:spPr>
        <p:txBody>
          <a:bodyPr wrap="none" rtlCol="1">
            <a:spAutoFit/>
          </a:bodyPr>
          <a:lstStyle/>
          <a:p>
            <a:pPr algn="r" rtl="1"/>
            <a:r>
              <a:rPr lang="en-US" sz="2400" dirty="0" smtClean="0">
                <a:solidFill>
                  <a:schemeClr val="accent1"/>
                </a:solidFill>
                <a:latin typeface="Arial Narrow" panose="020B0606020202030204" pitchFamily="34" charset="0"/>
              </a:rPr>
              <a:t>Buy lottery</a:t>
            </a:r>
          </a:p>
          <a:p>
            <a:pPr algn="r" rtl="1"/>
            <a:r>
              <a:rPr lang="en-US" sz="2400" dirty="0" smtClean="0">
                <a:solidFill>
                  <a:srgbClr val="000066"/>
                </a:solidFill>
                <a:latin typeface="Arial Narrow" panose="020B0606020202030204" pitchFamily="34" charset="0"/>
              </a:rPr>
              <a:t>Buy insurance</a:t>
            </a:r>
            <a:endParaRPr lang="he-IL" sz="2400" dirty="0">
              <a:solidFill>
                <a:srgbClr val="000066"/>
              </a:solidFill>
              <a:latin typeface="Arial Narrow" panose="020B0606020202030204" pitchFamily="34" charset="0"/>
            </a:endParaRPr>
          </a:p>
        </p:txBody>
      </p:sp>
    </p:spTree>
    <p:extLst>
      <p:ext uri="{BB962C8B-B14F-4D97-AF65-F5344CB8AC3E}">
        <p14:creationId xmlns:p14="http://schemas.microsoft.com/office/powerpoint/2010/main" val="2907202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graphicFrame>
        <p:nvGraphicFramePr>
          <p:cNvPr id="3" name="Table 2"/>
          <p:cNvGraphicFramePr>
            <a:graphicFrameLocks noGrp="1"/>
          </p:cNvGraphicFramePr>
          <p:nvPr>
            <p:extLst/>
          </p:nvPr>
        </p:nvGraphicFramePr>
        <p:xfrm>
          <a:off x="1743694" y="958216"/>
          <a:ext cx="7320296"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429638">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2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chemeClr val="tx2">
                              <a:lumMod val="60000"/>
                              <a:lumOff val="40000"/>
                            </a:schemeClr>
                          </a:solidFill>
                          <a:latin typeface="Arial Narrow" panose="020B0606020202030204" pitchFamily="34" charset="0"/>
                        </a:rPr>
                        <a:t>A</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2">
                              <a:lumMod val="60000"/>
                              <a:lumOff val="40000"/>
                            </a:schemeClr>
                          </a:solidFill>
                          <a:latin typeface="Arial Narrow" panose="020B0606020202030204" pitchFamily="34" charset="0"/>
                        </a:rPr>
                        <a:t>42%</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55%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2">
                              <a:lumMod val="60000"/>
                              <a:lumOff val="40000"/>
                            </a:schemeClr>
                          </a:solidFill>
                          <a:latin typeface="Arial Narrow" panose="020B0606020202030204" pitchFamily="34" charset="0"/>
                        </a:rPr>
                        <a:t>101</a:t>
                      </a:r>
                      <a:r>
                        <a:rPr lang="en-US" sz="2400" baseline="0" dirty="0" smtClean="0">
                          <a:solidFill>
                            <a:schemeClr val="tx2">
                              <a:lumMod val="60000"/>
                              <a:lumOff val="40000"/>
                            </a:schemeClr>
                          </a:solidFill>
                          <a:latin typeface="Arial Narrow" panose="020B0606020202030204" pitchFamily="34" charset="0"/>
                        </a:rPr>
                        <a:t> with p= .01, 1 otherwise</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dirty="0" smtClean="0">
                          <a:solidFill>
                            <a:schemeClr val="tx2">
                              <a:lumMod val="60000"/>
                              <a:lumOff val="40000"/>
                            </a:schemeClr>
                          </a:solidFill>
                          <a:latin typeface="Arial Narrow" panose="020B0606020202030204" pitchFamily="34" charset="0"/>
                        </a:rPr>
                        <a:t>B</a:t>
                      </a:r>
                      <a:endParaRPr lang="he-IL" sz="240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195942" y="4419600"/>
            <a:ext cx="3461658" cy="1569660"/>
          </a:xfrm>
          <a:prstGeom prst="rect">
            <a:avLst/>
          </a:prstGeom>
        </p:spPr>
        <p:txBody>
          <a:bodyPr wrap="square">
            <a:spAutoFit/>
          </a:bodyPr>
          <a:lstStyle/>
          <a:p>
            <a:r>
              <a:rPr lang="en-US" sz="2400" dirty="0" smtClean="0">
                <a:solidFill>
                  <a:srgbClr val="006600"/>
                </a:solidFill>
                <a:latin typeface="Arial Narrow" panose="020B0606020202030204" pitchFamily="34" charset="0"/>
              </a:rPr>
              <a:t>Some overweighting of rare</a:t>
            </a:r>
          </a:p>
          <a:p>
            <a:r>
              <a:rPr lang="en-US" sz="2400" dirty="0" smtClean="0">
                <a:solidFill>
                  <a:srgbClr val="006600"/>
                </a:solidFill>
                <a:latin typeface="Arial Narrow" panose="020B0606020202030204" pitchFamily="34" charset="0"/>
              </a:rPr>
              <a:t>events before feedback, and robust underweighting with feedback</a:t>
            </a:r>
          </a:p>
        </p:txBody>
      </p:sp>
      <p:graphicFrame>
        <p:nvGraphicFramePr>
          <p:cNvPr id="12" name="Chart 11"/>
          <p:cNvGraphicFramePr/>
          <p:nvPr>
            <p:extLst/>
          </p:nvPr>
        </p:nvGraphicFramePr>
        <p:xfrm>
          <a:off x="3862024" y="2895600"/>
          <a:ext cx="4865053" cy="381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nvPr>
        </p:nvGraphicFramePr>
        <p:xfrm>
          <a:off x="1743694" y="2362200"/>
          <a:ext cx="7327916"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415487">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2060"/>
                          </a:solidFill>
                          <a:latin typeface="Arial Narrow" panose="020B0606020202030204" pitchFamily="34" charset="0"/>
                        </a:rPr>
                        <a:t>(52%)</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baseline="0" dirty="0" smtClean="0">
                          <a:solidFill>
                            <a:srgbClr val="002060"/>
                          </a:solidFill>
                          <a:latin typeface="Arial Narrow" panose="020B0606020202030204" pitchFamily="34" charset="0"/>
                        </a:rPr>
                        <a:t>-1 with certainty</a:t>
                      </a:r>
                      <a:endParaRPr lang="en-US" sz="2400" b="0" dirty="0" smtClean="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rgbClr val="002060"/>
                          </a:solidFill>
                          <a:latin typeface="Arial Narrow" panose="020B0606020202030204" pitchFamily="34" charset="0"/>
                        </a:rPr>
                        <a:t>A</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smtClean="0">
                          <a:solidFill>
                            <a:srgbClr val="002060"/>
                          </a:solidFill>
                          <a:latin typeface="Arial Narrow" panose="020B0606020202030204" pitchFamily="34" charset="0"/>
                        </a:rPr>
                        <a:t>63%</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2060"/>
                          </a:solidFill>
                          <a:latin typeface="Arial Narrow" panose="020B0606020202030204" pitchFamily="34" charset="0"/>
                        </a:rPr>
                        <a:t>48%</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2060"/>
                          </a:solidFill>
                          <a:latin typeface="Arial Narrow" panose="020B0606020202030204" pitchFamily="34" charset="0"/>
                        </a:rPr>
                        <a:t>-20</a:t>
                      </a:r>
                      <a:r>
                        <a:rPr lang="en-US" sz="2400" baseline="0" dirty="0" smtClean="0">
                          <a:solidFill>
                            <a:srgbClr val="002060"/>
                          </a:solidFill>
                          <a:latin typeface="Arial Narrow" panose="020B0606020202030204" pitchFamily="34" charset="0"/>
                        </a:rPr>
                        <a:t> with p= .05, 0 otherwise</a:t>
                      </a:r>
                      <a:endParaRPr lang="en-US" sz="2400" dirty="0" smtClean="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rtl="1"/>
                      <a:r>
                        <a:rPr lang="en-US" sz="2400" b="0" dirty="0" smtClean="0">
                          <a:solidFill>
                            <a:srgbClr val="002060"/>
                          </a:solidFill>
                          <a:latin typeface="Arial Narrow" panose="020B0606020202030204" pitchFamily="34" charset="0"/>
                        </a:rPr>
                        <a:t>B</a:t>
                      </a:r>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extBox 4"/>
          <p:cNvSpPr txBox="1"/>
          <p:nvPr/>
        </p:nvSpPr>
        <p:spPr>
          <a:xfrm>
            <a:off x="-37605" y="1946701"/>
            <a:ext cx="1789272" cy="830997"/>
          </a:xfrm>
          <a:prstGeom prst="rect">
            <a:avLst/>
          </a:prstGeom>
          <a:noFill/>
        </p:spPr>
        <p:txBody>
          <a:bodyPr wrap="none" rtlCol="1">
            <a:spAutoFit/>
          </a:bodyPr>
          <a:lstStyle/>
          <a:p>
            <a:pPr algn="r" rtl="1"/>
            <a:r>
              <a:rPr lang="en-US" sz="2400" dirty="0" smtClean="0">
                <a:solidFill>
                  <a:schemeClr val="accent1"/>
                </a:solidFill>
                <a:latin typeface="Arial Narrow" panose="020B0606020202030204" pitchFamily="34" charset="0"/>
              </a:rPr>
              <a:t>Buy lottery</a:t>
            </a:r>
          </a:p>
          <a:p>
            <a:pPr algn="r" rtl="1"/>
            <a:r>
              <a:rPr lang="en-US" sz="2400" dirty="0" smtClean="0">
                <a:solidFill>
                  <a:srgbClr val="000066"/>
                </a:solidFill>
                <a:latin typeface="Arial Narrow" panose="020B0606020202030204" pitchFamily="34" charset="0"/>
              </a:rPr>
              <a:t>Buy insurance</a:t>
            </a:r>
            <a:endParaRPr lang="he-IL" sz="2400" dirty="0">
              <a:solidFill>
                <a:srgbClr val="000066"/>
              </a:solidFill>
              <a:latin typeface="Arial Narrow" panose="020B0606020202030204" pitchFamily="34" charset="0"/>
            </a:endParaRPr>
          </a:p>
        </p:txBody>
      </p:sp>
      <p:sp>
        <p:nvSpPr>
          <p:cNvPr id="9" name="Rectangle 8"/>
          <p:cNvSpPr/>
          <p:nvPr/>
        </p:nvSpPr>
        <p:spPr>
          <a:xfrm>
            <a:off x="195942" y="127219"/>
            <a:ext cx="8871858" cy="830997"/>
          </a:xfrm>
          <a:prstGeom prst="rect">
            <a:avLst/>
          </a:prstGeom>
        </p:spPr>
        <p:txBody>
          <a:bodyPr wrap="square">
            <a:spAutoFit/>
          </a:bodyPr>
          <a:lstStyle/>
          <a:p>
            <a:r>
              <a:rPr lang="en-US" sz="2400" dirty="0">
                <a:solidFill>
                  <a:srgbClr val="CC00CC"/>
                </a:solidFill>
                <a:latin typeface="Arial Narrow" panose="020B0606020202030204" pitchFamily="34" charset="0"/>
              </a:rPr>
              <a:t>Insurance, </a:t>
            </a:r>
            <a:r>
              <a:rPr lang="en-US" sz="2400" dirty="0" smtClean="0">
                <a:solidFill>
                  <a:srgbClr val="CC00CC"/>
                </a:solidFill>
                <a:latin typeface="Arial Narrow" panose="020B0606020202030204" pitchFamily="34" charset="0"/>
              </a:rPr>
              <a:t>lotteries, </a:t>
            </a:r>
            <a:r>
              <a:rPr lang="en-US" sz="2400" dirty="0">
                <a:solidFill>
                  <a:srgbClr val="CC00CC"/>
                </a:solidFill>
                <a:latin typeface="Arial Narrow" panose="020B0606020202030204" pitchFamily="34" charset="0"/>
              </a:rPr>
              <a:t>Over </a:t>
            </a:r>
            <a:r>
              <a:rPr lang="en-US" sz="2400" dirty="0" smtClean="0">
                <a:solidFill>
                  <a:srgbClr val="CC00CC"/>
                </a:solidFill>
                <a:latin typeface="Arial Narrow" panose="020B0606020202030204" pitchFamily="34" charset="0"/>
              </a:rPr>
              <a:t>and under-weighting of rare events (Savage &amp; Friedman, 1948; </a:t>
            </a:r>
            <a:r>
              <a:rPr lang="en-US" sz="2400" dirty="0" err="1" smtClean="0">
                <a:solidFill>
                  <a:srgbClr val="CC00CC"/>
                </a:solidFill>
                <a:latin typeface="Arial Narrow" panose="020B0606020202030204" pitchFamily="34" charset="0"/>
              </a:rPr>
              <a:t>Kahneman</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Tversky</a:t>
            </a:r>
            <a:r>
              <a:rPr lang="en-US" sz="2400" dirty="0" smtClean="0">
                <a:solidFill>
                  <a:srgbClr val="CC00CC"/>
                </a:solidFill>
                <a:latin typeface="Arial Narrow" panose="020B0606020202030204" pitchFamily="34" charset="0"/>
              </a:rPr>
              <a:t>, 1979; Barron &amp; Erev, 2003)</a:t>
            </a:r>
          </a:p>
        </p:txBody>
      </p:sp>
    </p:spTree>
    <p:extLst>
      <p:ext uri="{BB962C8B-B14F-4D97-AF65-F5344CB8AC3E}">
        <p14:creationId xmlns:p14="http://schemas.microsoft.com/office/powerpoint/2010/main" val="1267967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1161970484"/>
              </p:ext>
            </p:extLst>
          </p:nvPr>
        </p:nvGraphicFramePr>
        <p:xfrm>
          <a:off x="382326" y="762000"/>
          <a:ext cx="8380675" cy="1447800"/>
        </p:xfrm>
        <a:graphic>
          <a:graphicData uri="http://schemas.openxmlformats.org/drawingml/2006/table">
            <a:tbl>
              <a:tblPr rtl="1" firstRow="1" bandRow="1">
                <a:tableStyleId>{5C22544A-7EE6-4342-B048-85BDC9FD1C3A}</a:tableStyleId>
              </a:tblPr>
              <a:tblGrid>
                <a:gridCol w="1479474">
                  <a:extLst>
                    <a:ext uri="{9D8B030D-6E8A-4147-A177-3AD203B41FA5}">
                      <a16:colId xmlns:a16="http://schemas.microsoft.com/office/drawing/2014/main" val="20000"/>
                    </a:ext>
                  </a:extLst>
                </a:gridCol>
                <a:gridCol w="1564551">
                  <a:extLst>
                    <a:ext uri="{9D8B030D-6E8A-4147-A177-3AD203B41FA5}">
                      <a16:colId xmlns:a16="http://schemas.microsoft.com/office/drawing/2014/main" val="20001"/>
                    </a:ext>
                  </a:extLst>
                </a:gridCol>
                <a:gridCol w="4827470">
                  <a:extLst>
                    <a:ext uri="{9D8B030D-6E8A-4147-A177-3AD203B41FA5}">
                      <a16:colId xmlns:a16="http://schemas.microsoft.com/office/drawing/2014/main" val="20002"/>
                    </a:ext>
                  </a:extLst>
                </a:gridCol>
                <a:gridCol w="509180">
                  <a:extLst>
                    <a:ext uri="{9D8B030D-6E8A-4147-A177-3AD203B41FA5}">
                      <a16:colId xmlns:a16="http://schemas.microsoft.com/office/drawing/2014/main" val="20003"/>
                    </a:ext>
                  </a:extLst>
                </a:gridCol>
              </a:tblGrid>
              <a:tr h="48260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0 with certainty</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A</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34%</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0066"/>
                          </a:solidFill>
                          <a:latin typeface="Arial Narrow" panose="020B0606020202030204" pitchFamily="34" charset="0"/>
                        </a:rPr>
                        <a:t>+50 with p = 0.5; -50 otherwise (EV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0066"/>
                          </a:solidFill>
                          <a:latin typeface="Arial Narrow" panose="020B0606020202030204" pitchFamily="34" charset="0"/>
                        </a:rPr>
                        <a:t>B</a:t>
                      </a:r>
                      <a:endParaRPr lang="he-IL" sz="240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2" name="Rectangle 11"/>
          <p:cNvSpPr/>
          <p:nvPr/>
        </p:nvSpPr>
        <p:spPr>
          <a:xfrm>
            <a:off x="152400" y="127219"/>
            <a:ext cx="68580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Loss aversion</a:t>
            </a:r>
          </a:p>
        </p:txBody>
      </p:sp>
      <p:graphicFrame>
        <p:nvGraphicFramePr>
          <p:cNvPr id="6" name="Table 5"/>
          <p:cNvGraphicFramePr>
            <a:graphicFrameLocks noGrp="1"/>
          </p:cNvGraphicFramePr>
          <p:nvPr>
            <p:extLst>
              <p:ext uri="{D42A27DB-BD31-4B8C-83A1-F6EECF244321}">
                <p14:modId xmlns:p14="http://schemas.microsoft.com/office/powerpoint/2010/main" val="1950145186"/>
              </p:ext>
            </p:extLst>
          </p:nvPr>
        </p:nvGraphicFramePr>
        <p:xfrm>
          <a:off x="370731" y="2324100"/>
          <a:ext cx="8402872" cy="914400"/>
        </p:xfrm>
        <a:graphic>
          <a:graphicData uri="http://schemas.openxmlformats.org/drawingml/2006/table">
            <a:tbl>
              <a:tblPr rtl="1" firstRow="1" bandRow="1">
                <a:tableStyleId>{5C22544A-7EE6-4342-B048-85BDC9FD1C3A}</a:tableStyleId>
              </a:tblPr>
              <a:tblGrid>
                <a:gridCol w="1474305">
                  <a:extLst>
                    <a:ext uri="{9D8B030D-6E8A-4147-A177-3AD203B41FA5}">
                      <a16:colId xmlns:a16="http://schemas.microsoft.com/office/drawing/2014/main" val="20000"/>
                    </a:ext>
                  </a:extLst>
                </a:gridCol>
                <a:gridCol w="1580322">
                  <a:extLst>
                    <a:ext uri="{9D8B030D-6E8A-4147-A177-3AD203B41FA5}">
                      <a16:colId xmlns:a16="http://schemas.microsoft.com/office/drawing/2014/main" val="20001"/>
                    </a:ext>
                  </a:extLst>
                </a:gridCol>
                <a:gridCol w="4832073">
                  <a:extLst>
                    <a:ext uri="{9D8B030D-6E8A-4147-A177-3AD203B41FA5}">
                      <a16:colId xmlns:a16="http://schemas.microsoft.com/office/drawing/2014/main" val="20002"/>
                    </a:ext>
                  </a:extLst>
                </a:gridCol>
                <a:gridCol w="516172">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13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accent1"/>
                          </a:solidFill>
                          <a:latin typeface="Arial Narrow" panose="020B0606020202030204" pitchFamily="34" charset="0"/>
                        </a:rPr>
                        <a:t>A</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he-IL" sz="2400" b="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latin typeface="Arial Narrow" panose="020B0606020202030204" pitchFamily="34" charset="0"/>
                        </a:rPr>
                        <a:t>50</a:t>
                      </a:r>
                      <a:r>
                        <a:rPr lang="en-US" sz="2400" baseline="0" dirty="0" smtClean="0">
                          <a:solidFill>
                            <a:schemeClr val="tx2">
                              <a:lumMod val="60000"/>
                              <a:lumOff val="40000"/>
                            </a:schemeClr>
                          </a:solidFill>
                          <a:latin typeface="Arial Narrow" panose="020B0606020202030204" pitchFamily="34" charset="0"/>
                        </a:rPr>
                        <a:t> with p= .6; -45 otherwise (EV = 12)</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accent1"/>
                          </a:solidFill>
                          <a:latin typeface="Arial Narrow" panose="020B0606020202030204" pitchFamily="34" charset="0"/>
                        </a:rPr>
                        <a:t>B</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632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964959173"/>
              </p:ext>
            </p:extLst>
          </p:nvPr>
        </p:nvGraphicFramePr>
        <p:xfrm>
          <a:off x="3429000" y="3338384"/>
          <a:ext cx="5410200" cy="3225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extLst/>
          </p:nvPr>
        </p:nvGraphicFramePr>
        <p:xfrm>
          <a:off x="382326" y="762000"/>
          <a:ext cx="8380675" cy="1447800"/>
        </p:xfrm>
        <a:graphic>
          <a:graphicData uri="http://schemas.openxmlformats.org/drawingml/2006/table">
            <a:tbl>
              <a:tblPr rtl="1" firstRow="1" bandRow="1">
                <a:tableStyleId>{5C22544A-7EE6-4342-B048-85BDC9FD1C3A}</a:tableStyleId>
              </a:tblPr>
              <a:tblGrid>
                <a:gridCol w="1479474">
                  <a:extLst>
                    <a:ext uri="{9D8B030D-6E8A-4147-A177-3AD203B41FA5}">
                      <a16:colId xmlns:a16="http://schemas.microsoft.com/office/drawing/2014/main" val="20000"/>
                    </a:ext>
                  </a:extLst>
                </a:gridCol>
                <a:gridCol w="1564551">
                  <a:extLst>
                    <a:ext uri="{9D8B030D-6E8A-4147-A177-3AD203B41FA5}">
                      <a16:colId xmlns:a16="http://schemas.microsoft.com/office/drawing/2014/main" val="20001"/>
                    </a:ext>
                  </a:extLst>
                </a:gridCol>
                <a:gridCol w="4827470">
                  <a:extLst>
                    <a:ext uri="{9D8B030D-6E8A-4147-A177-3AD203B41FA5}">
                      <a16:colId xmlns:a16="http://schemas.microsoft.com/office/drawing/2014/main" val="20002"/>
                    </a:ext>
                  </a:extLst>
                </a:gridCol>
                <a:gridCol w="509180">
                  <a:extLst>
                    <a:ext uri="{9D8B030D-6E8A-4147-A177-3AD203B41FA5}">
                      <a16:colId xmlns:a16="http://schemas.microsoft.com/office/drawing/2014/main" val="20003"/>
                    </a:ext>
                  </a:extLst>
                </a:gridCol>
              </a:tblGrid>
              <a:tr h="48260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2600">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0 with certainty</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A</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2600">
                <a:tc>
                  <a:txBody>
                    <a:bodyPr/>
                    <a:lstStyle/>
                    <a:p>
                      <a:pPr algn="l" rtl="0"/>
                      <a:r>
                        <a:rPr lang="en-US" sz="2400" b="0" dirty="0" smtClean="0">
                          <a:solidFill>
                            <a:srgbClr val="000066"/>
                          </a:solidFill>
                          <a:latin typeface="Arial Narrow" panose="020B0606020202030204" pitchFamily="34" charset="0"/>
                        </a:rPr>
                        <a:t>38%</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0066"/>
                          </a:solidFill>
                          <a:latin typeface="Arial Narrow" panose="020B0606020202030204" pitchFamily="34" charset="0"/>
                        </a:rPr>
                        <a:t>34%</a:t>
                      </a:r>
                      <a:endParaRPr lang="he-IL" sz="2400" b="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0066"/>
                          </a:solidFill>
                          <a:latin typeface="Arial Narrow" panose="020B0606020202030204" pitchFamily="34" charset="0"/>
                        </a:rPr>
                        <a:t>+50 with p = 0.5; -50 otherwise (EV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rgbClr val="000066"/>
                          </a:solidFill>
                          <a:latin typeface="Arial Narrow" panose="020B0606020202030204" pitchFamily="34" charset="0"/>
                        </a:rPr>
                        <a:t>B</a:t>
                      </a:r>
                      <a:endParaRPr lang="he-IL" sz="2400" dirty="0">
                        <a:solidFill>
                          <a:srgbClr val="000066"/>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2" name="Rectangle 11"/>
          <p:cNvSpPr/>
          <p:nvPr/>
        </p:nvSpPr>
        <p:spPr>
          <a:xfrm>
            <a:off x="152400" y="127219"/>
            <a:ext cx="68580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Loss aversion</a:t>
            </a:r>
          </a:p>
        </p:txBody>
      </p:sp>
      <p:sp>
        <p:nvSpPr>
          <p:cNvPr id="14" name="TextBox 13"/>
          <p:cNvSpPr txBox="1"/>
          <p:nvPr/>
        </p:nvSpPr>
        <p:spPr>
          <a:xfrm>
            <a:off x="2362200" y="3886200"/>
            <a:ext cx="696024" cy="461665"/>
          </a:xfrm>
          <a:prstGeom prst="rect">
            <a:avLst/>
          </a:prstGeom>
          <a:noFill/>
        </p:spPr>
        <p:txBody>
          <a:bodyPr wrap="none" rtlCol="1">
            <a:spAutoFit/>
          </a:bodyPr>
          <a:lstStyle/>
          <a:p>
            <a:r>
              <a:rPr lang="en-US" sz="2400" dirty="0" smtClean="0"/>
              <a:t>P(B)</a:t>
            </a:r>
            <a:endParaRPr lang="he-IL" sz="2400" dirty="0"/>
          </a:p>
        </p:txBody>
      </p:sp>
      <p:graphicFrame>
        <p:nvGraphicFramePr>
          <p:cNvPr id="6" name="Table 5"/>
          <p:cNvGraphicFramePr>
            <a:graphicFrameLocks noGrp="1"/>
          </p:cNvGraphicFramePr>
          <p:nvPr>
            <p:extLst/>
          </p:nvPr>
        </p:nvGraphicFramePr>
        <p:xfrm>
          <a:off x="370731" y="2324100"/>
          <a:ext cx="8402872" cy="914400"/>
        </p:xfrm>
        <a:graphic>
          <a:graphicData uri="http://schemas.openxmlformats.org/drawingml/2006/table">
            <a:tbl>
              <a:tblPr rtl="1" firstRow="1" bandRow="1">
                <a:tableStyleId>{5C22544A-7EE6-4342-B048-85BDC9FD1C3A}</a:tableStyleId>
              </a:tblPr>
              <a:tblGrid>
                <a:gridCol w="1474305">
                  <a:extLst>
                    <a:ext uri="{9D8B030D-6E8A-4147-A177-3AD203B41FA5}">
                      <a16:colId xmlns:a16="http://schemas.microsoft.com/office/drawing/2014/main" val="20000"/>
                    </a:ext>
                  </a:extLst>
                </a:gridCol>
                <a:gridCol w="1580322">
                  <a:extLst>
                    <a:ext uri="{9D8B030D-6E8A-4147-A177-3AD203B41FA5}">
                      <a16:colId xmlns:a16="http://schemas.microsoft.com/office/drawing/2014/main" val="20001"/>
                    </a:ext>
                  </a:extLst>
                </a:gridCol>
                <a:gridCol w="4832073">
                  <a:extLst>
                    <a:ext uri="{9D8B030D-6E8A-4147-A177-3AD203B41FA5}">
                      <a16:colId xmlns:a16="http://schemas.microsoft.com/office/drawing/2014/main" val="20002"/>
                    </a:ext>
                  </a:extLst>
                </a:gridCol>
                <a:gridCol w="516172">
                  <a:extLst>
                    <a:ext uri="{9D8B030D-6E8A-4147-A177-3AD203B41FA5}">
                      <a16:colId xmlns:a16="http://schemas.microsoft.com/office/drawing/2014/main" val="20003"/>
                    </a:ext>
                  </a:extLst>
                </a:gridCol>
              </a:tblGrid>
              <a:tr h="370840">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2060"/>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13 with certainty</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accent1"/>
                          </a:solidFill>
                          <a:latin typeface="Arial Narrow" panose="020B0606020202030204" pitchFamily="34" charset="0"/>
                        </a:rPr>
                        <a:t>A</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2">
                              <a:lumMod val="60000"/>
                              <a:lumOff val="40000"/>
                            </a:schemeClr>
                          </a:solidFill>
                          <a:latin typeface="Arial Narrow" panose="020B0606020202030204" pitchFamily="34" charset="0"/>
                        </a:rPr>
                        <a:t>50%</a:t>
                      </a:r>
                      <a:endParaRPr lang="he-IL" sz="2400" b="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2">
                              <a:lumMod val="60000"/>
                              <a:lumOff val="40000"/>
                            </a:schemeClr>
                          </a:solidFill>
                          <a:latin typeface="Arial Narrow" panose="020B0606020202030204" pitchFamily="34" charset="0"/>
                        </a:rPr>
                        <a:t>35%</a:t>
                      </a:r>
                      <a:endParaRPr lang="he-IL" sz="2400" b="0" dirty="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latin typeface="Arial Narrow" panose="020B0606020202030204" pitchFamily="34" charset="0"/>
                        </a:rPr>
                        <a:t>50</a:t>
                      </a:r>
                      <a:r>
                        <a:rPr lang="en-US" sz="2400" baseline="0" dirty="0" smtClean="0">
                          <a:solidFill>
                            <a:schemeClr val="tx2">
                              <a:lumMod val="60000"/>
                              <a:lumOff val="40000"/>
                            </a:schemeClr>
                          </a:solidFill>
                          <a:latin typeface="Arial Narrow" panose="020B0606020202030204" pitchFamily="34" charset="0"/>
                        </a:rPr>
                        <a:t> with p= .6; -45 otherwise (EV = 12)</a:t>
                      </a:r>
                      <a:endParaRPr lang="en-US" sz="2400" dirty="0" smtClean="0">
                        <a:solidFill>
                          <a:schemeClr val="tx2">
                            <a:lumMod val="60000"/>
                            <a:lumOff val="40000"/>
                          </a:schemeClr>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accent1"/>
                          </a:solidFill>
                          <a:latin typeface="Arial Narrow" panose="020B0606020202030204" pitchFamily="34" charset="0"/>
                        </a:rPr>
                        <a:t>B</a:t>
                      </a:r>
                      <a:endParaRPr lang="he-IL" sz="2400" b="0" dirty="0">
                        <a:solidFill>
                          <a:schemeClr val="accent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5157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27219"/>
            <a:ext cx="60198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The St. Petersburg “paradox” (after Bernoulli, 1738)</a:t>
            </a:r>
          </a:p>
        </p:txBody>
      </p:sp>
      <p:graphicFrame>
        <p:nvGraphicFramePr>
          <p:cNvPr id="5" name="Table 4"/>
          <p:cNvGraphicFramePr>
            <a:graphicFrameLocks noGrp="1"/>
          </p:cNvGraphicFramePr>
          <p:nvPr>
            <p:extLst/>
          </p:nvPr>
        </p:nvGraphicFramePr>
        <p:xfrm>
          <a:off x="130628" y="588884"/>
          <a:ext cx="8991601" cy="3444240"/>
        </p:xfrm>
        <a:graphic>
          <a:graphicData uri="http://schemas.openxmlformats.org/drawingml/2006/table">
            <a:tbl>
              <a:tblPr rtl="1" firstRow="1" bandRow="1">
                <a:tableStyleId>{5C22544A-7EE6-4342-B048-85BDC9FD1C3A}</a:tableStyleId>
              </a:tblPr>
              <a:tblGrid>
                <a:gridCol w="1654628">
                  <a:extLst>
                    <a:ext uri="{9D8B030D-6E8A-4147-A177-3AD203B41FA5}">
                      <a16:colId xmlns:a16="http://schemas.microsoft.com/office/drawing/2014/main" val="20000"/>
                    </a:ext>
                  </a:extLst>
                </a:gridCol>
                <a:gridCol w="1872344">
                  <a:extLst>
                    <a:ext uri="{9D8B030D-6E8A-4147-A177-3AD203B41FA5}">
                      <a16:colId xmlns:a16="http://schemas.microsoft.com/office/drawing/2014/main" val="20001"/>
                    </a:ext>
                  </a:extLst>
                </a:gridCol>
                <a:gridCol w="4878492">
                  <a:extLst>
                    <a:ext uri="{9D8B030D-6E8A-4147-A177-3AD203B41FA5}">
                      <a16:colId xmlns:a16="http://schemas.microsoft.com/office/drawing/2014/main" val="20002"/>
                    </a:ext>
                  </a:extLst>
                </a:gridCol>
                <a:gridCol w="586137">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Arial Narrow" panose="020B0606020202030204" pitchFamily="34" charset="0"/>
                        </a:rPr>
                        <a:t>9 with certainty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1"/>
                          </a:solidFill>
                          <a:latin typeface="Arial Narrow" panose="020B0606020202030204" pitchFamily="34" charset="0"/>
                        </a:rPr>
                        <a:t>36%</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38%</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000" dirty="0" smtClean="0">
                          <a:latin typeface="Arial Narrow" panose="020B0606020202030204" pitchFamily="34" charset="0"/>
                        </a:rPr>
                        <a:t>2</a:t>
                      </a:r>
                      <a:r>
                        <a:rPr lang="en-US" sz="2000" baseline="0" dirty="0" smtClean="0">
                          <a:latin typeface="Arial Narrow" panose="020B0606020202030204" pitchFamily="34" charset="0"/>
                        </a:rPr>
                        <a:t> with p=.5</a:t>
                      </a:r>
                    </a:p>
                    <a:p>
                      <a:pPr algn="l" rtl="0"/>
                      <a:r>
                        <a:rPr lang="en-US" sz="2000" baseline="0" dirty="0" smtClean="0">
                          <a:latin typeface="Arial Narrow" panose="020B0606020202030204" pitchFamily="34" charset="0"/>
                        </a:rPr>
                        <a:t>4 with p=.25</a:t>
                      </a:r>
                    </a:p>
                    <a:p>
                      <a:pPr algn="l" rtl="0"/>
                      <a:r>
                        <a:rPr lang="en-US" sz="2000" baseline="0" dirty="0" smtClean="0">
                          <a:latin typeface="Arial Narrow" panose="020B0606020202030204" pitchFamily="34" charset="0"/>
                        </a:rPr>
                        <a:t>8 with p=.125</a:t>
                      </a:r>
                    </a:p>
                    <a:p>
                      <a:pPr algn="l" rtl="0"/>
                      <a:r>
                        <a:rPr lang="en-US" sz="2000" baseline="0" dirty="0" smtClean="0">
                          <a:latin typeface="Arial Narrow" panose="020B0606020202030204" pitchFamily="34" charset="0"/>
                        </a:rPr>
                        <a:t>16 with p=.0625</a:t>
                      </a:r>
                    </a:p>
                    <a:p>
                      <a:pPr algn="l" rtl="0"/>
                      <a:r>
                        <a:rPr lang="en-US" sz="2000" baseline="0" dirty="0" smtClean="0">
                          <a:latin typeface="Arial Narrow" panose="020B0606020202030204" pitchFamily="34" charset="0"/>
                        </a:rPr>
                        <a:t>32 with p=.03125</a:t>
                      </a:r>
                    </a:p>
                    <a:p>
                      <a:pPr algn="l" rtl="0"/>
                      <a:r>
                        <a:rPr lang="en-US" sz="2000" baseline="0" dirty="0" smtClean="0">
                          <a:latin typeface="Arial Narrow" panose="020B0606020202030204" pitchFamily="34" charset="0"/>
                        </a:rPr>
                        <a:t>64 with p=.0015625</a:t>
                      </a:r>
                    </a:p>
                    <a:p>
                      <a:pPr algn="l" rtl="0"/>
                      <a:r>
                        <a:rPr lang="en-US" sz="2000" baseline="0" dirty="0" smtClean="0">
                          <a:latin typeface="Arial Narrow" panose="020B0606020202030204" pitchFamily="34" charset="0"/>
                        </a:rPr>
                        <a:t>128 with p=.00078125</a:t>
                      </a:r>
                    </a:p>
                    <a:p>
                      <a:pPr algn="l" rtl="0"/>
                      <a:r>
                        <a:rPr lang="en-US" sz="2000" baseline="0" dirty="0" smtClean="0">
                          <a:latin typeface="Arial Narrow" panose="020B0606020202030204" pitchFamily="34" charset="0"/>
                        </a:rPr>
                        <a:t>256 with p=.00078125</a:t>
                      </a:r>
                      <a:endParaRPr lang="en-US" sz="2000" dirty="0" smtClean="0">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 name="Rectangle 5"/>
          <p:cNvSpPr/>
          <p:nvPr/>
        </p:nvSpPr>
        <p:spPr>
          <a:xfrm>
            <a:off x="152400" y="5334000"/>
            <a:ext cx="3831772" cy="461665"/>
          </a:xfrm>
          <a:prstGeom prst="rect">
            <a:avLst/>
          </a:prstGeom>
        </p:spPr>
        <p:txBody>
          <a:bodyPr wrap="square">
            <a:spAutoFit/>
          </a:bodyPr>
          <a:lstStyle/>
          <a:p>
            <a:r>
              <a:rPr lang="en-US" sz="2400" dirty="0" smtClean="0">
                <a:solidFill>
                  <a:srgbClr val="006600"/>
                </a:solidFill>
                <a:latin typeface="Arial Narrow" panose="020B0606020202030204" pitchFamily="34" charset="0"/>
              </a:rPr>
              <a:t>Risk aversion. </a:t>
            </a:r>
          </a:p>
        </p:txBody>
      </p:sp>
      <p:graphicFrame>
        <p:nvGraphicFramePr>
          <p:cNvPr id="7" name="Chart 6"/>
          <p:cNvGraphicFramePr/>
          <p:nvPr>
            <p:extLst/>
          </p:nvPr>
        </p:nvGraphicFramePr>
        <p:xfrm>
          <a:off x="3581400" y="2895599"/>
          <a:ext cx="5181600" cy="3814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628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8721" y="762000"/>
            <a:ext cx="8686800" cy="6001643"/>
          </a:xfrm>
          <a:prstGeom prst="rect">
            <a:avLst/>
          </a:prstGeom>
        </p:spPr>
        <p:txBody>
          <a:bodyPr wrap="square">
            <a:spAutoFit/>
          </a:bodyPr>
          <a:lstStyle/>
          <a:p>
            <a:r>
              <a:rPr lang="en-US" sz="2400" dirty="0" smtClean="0">
                <a:latin typeface="Arial Narrow" panose="020B0606020202030204" pitchFamily="34" charset="0"/>
              </a:rPr>
              <a:t>Classical research in behavioral economics focuses on clarifying deviations from rational choice. The phenomena highlighted by this research include:</a:t>
            </a:r>
          </a:p>
          <a:p>
            <a:endParaRPr lang="en-US" sz="2400" dirty="0">
              <a:latin typeface="Arial Narrow" panose="020B0606020202030204" pitchFamily="34" charset="0"/>
            </a:endParaRPr>
          </a:p>
          <a:p>
            <a:r>
              <a:rPr lang="en-US" sz="2400" dirty="0" smtClean="0">
                <a:latin typeface="Arial Narrow" panose="020B0606020202030204" pitchFamily="34" charset="0"/>
              </a:rPr>
              <a:t>The St. Petersburg paradox (Bernoulli, 1734) </a:t>
            </a:r>
          </a:p>
          <a:p>
            <a:r>
              <a:rPr lang="en-US" sz="2400" dirty="0" smtClean="0">
                <a:latin typeface="Arial Narrow" panose="020B0606020202030204" pitchFamily="34" charset="0"/>
              </a:rPr>
              <a:t>Buying both lotteries and insurance (</a:t>
            </a:r>
            <a:r>
              <a:rPr lang="en-US" sz="2400" b="1" dirty="0" smtClean="0">
                <a:solidFill>
                  <a:schemeClr val="bg2">
                    <a:lumMod val="25000"/>
                  </a:schemeClr>
                </a:solidFill>
                <a:latin typeface="Arial Narrow" panose="020B0606020202030204" pitchFamily="34" charset="0"/>
              </a:rPr>
              <a:t>Friedman</a:t>
            </a:r>
            <a:r>
              <a:rPr lang="en-US" sz="2400" dirty="0" smtClean="0">
                <a:latin typeface="Arial Narrow" panose="020B0606020202030204" pitchFamily="34" charset="0"/>
              </a:rPr>
              <a:t> and Savage, 1948) </a:t>
            </a:r>
          </a:p>
          <a:p>
            <a:r>
              <a:rPr lang="en-US" sz="2400" dirty="0" smtClean="0">
                <a:latin typeface="Arial Narrow" panose="020B0606020202030204" pitchFamily="34" charset="0"/>
              </a:rPr>
              <a:t>The Allais paradox (</a:t>
            </a:r>
            <a:r>
              <a:rPr lang="en-US" sz="2400" b="1" dirty="0" smtClean="0">
                <a:solidFill>
                  <a:schemeClr val="bg2">
                    <a:lumMod val="25000"/>
                  </a:schemeClr>
                </a:solidFill>
                <a:latin typeface="Arial Narrow" panose="020B0606020202030204" pitchFamily="34" charset="0"/>
              </a:rPr>
              <a:t>Allais</a:t>
            </a:r>
            <a:r>
              <a:rPr lang="en-US" sz="2400" dirty="0" smtClean="0">
                <a:latin typeface="Arial Narrow" panose="020B0606020202030204" pitchFamily="34" charset="0"/>
              </a:rPr>
              <a:t>, 1953)</a:t>
            </a:r>
          </a:p>
          <a:p>
            <a:r>
              <a:rPr lang="en-US" sz="2400" dirty="0" err="1">
                <a:latin typeface="Arial Narrow" panose="020B0606020202030204" pitchFamily="34" charset="0"/>
              </a:rPr>
              <a:t>Satisfycing</a:t>
            </a:r>
            <a:r>
              <a:rPr lang="en-US" sz="2400" dirty="0">
                <a:latin typeface="Arial Narrow" panose="020B0606020202030204" pitchFamily="34" charset="0"/>
              </a:rPr>
              <a:t> (</a:t>
            </a:r>
            <a:r>
              <a:rPr lang="en-US" sz="2400" b="1" dirty="0">
                <a:solidFill>
                  <a:schemeClr val="bg2">
                    <a:lumMod val="25000"/>
                  </a:schemeClr>
                </a:solidFill>
                <a:latin typeface="Arial Narrow" panose="020B0606020202030204" pitchFamily="34" charset="0"/>
              </a:rPr>
              <a:t>Simon</a:t>
            </a:r>
            <a:r>
              <a:rPr lang="en-US" sz="2400" dirty="0">
                <a:latin typeface="Arial Narrow" panose="020B0606020202030204" pitchFamily="34" charset="0"/>
              </a:rPr>
              <a:t>, 1955)</a:t>
            </a:r>
          </a:p>
          <a:p>
            <a:r>
              <a:rPr lang="en-US" sz="2400" dirty="0" smtClean="0">
                <a:latin typeface="Arial Narrow" panose="020B0606020202030204" pitchFamily="34" charset="0"/>
              </a:rPr>
              <a:t>The Ellsberg paradox (Ellsberg, 1961)</a:t>
            </a:r>
          </a:p>
          <a:p>
            <a:r>
              <a:rPr lang="en-US" sz="2400" dirty="0" smtClean="0">
                <a:latin typeface="Arial Narrow" panose="020B0606020202030204" pitchFamily="34" charset="0"/>
              </a:rPr>
              <a:t>Loss aversion (</a:t>
            </a:r>
            <a:r>
              <a:rPr lang="en-US" sz="2400" b="1" dirty="0" err="1" smtClean="0">
                <a:solidFill>
                  <a:schemeClr val="bg2">
                    <a:lumMod val="25000"/>
                  </a:schemeClr>
                </a:solidFill>
                <a:latin typeface="Arial Narrow" panose="020B0606020202030204" pitchFamily="34" charset="0"/>
              </a:rPr>
              <a:t>Kahneman</a:t>
            </a:r>
            <a:r>
              <a:rPr lang="en-US" sz="2400" dirty="0" smtClean="0">
                <a:latin typeface="Arial Narrow" panose="020B0606020202030204" pitchFamily="34" charset="0"/>
              </a:rPr>
              <a:t> &amp; </a:t>
            </a:r>
            <a:r>
              <a:rPr lang="en-US" sz="2400" dirty="0" err="1" smtClean="0">
                <a:latin typeface="Arial Narrow" panose="020B0606020202030204" pitchFamily="34" charset="0"/>
              </a:rPr>
              <a:t>Tversky</a:t>
            </a:r>
            <a:r>
              <a:rPr lang="en-US" sz="2400" dirty="0" smtClean="0">
                <a:latin typeface="Arial Narrow" panose="020B0606020202030204" pitchFamily="34" charset="0"/>
              </a:rPr>
              <a:t>, 1979)</a:t>
            </a:r>
          </a:p>
          <a:p>
            <a:r>
              <a:rPr lang="en-US" sz="2400" dirty="0" smtClean="0">
                <a:latin typeface="Arial Narrow" panose="020B0606020202030204" pitchFamily="34" charset="0"/>
              </a:rPr>
              <a:t>The break even effect (</a:t>
            </a:r>
            <a:r>
              <a:rPr lang="en-US" sz="2400" b="1" dirty="0" err="1" smtClean="0">
                <a:solidFill>
                  <a:schemeClr val="bg2">
                    <a:lumMod val="25000"/>
                  </a:schemeClr>
                </a:solidFill>
                <a:latin typeface="Arial Narrow" panose="020B0606020202030204" pitchFamily="34" charset="0"/>
              </a:rPr>
              <a:t>Thaler</a:t>
            </a:r>
            <a:r>
              <a:rPr lang="en-US" sz="2400" dirty="0" smtClean="0">
                <a:latin typeface="Arial Narrow" panose="020B0606020202030204" pitchFamily="34" charset="0"/>
              </a:rPr>
              <a:t> &amp; Johnson, 1990)</a:t>
            </a:r>
          </a:p>
          <a:p>
            <a:r>
              <a:rPr lang="en-US" sz="2400" dirty="0" smtClean="0">
                <a:latin typeface="Arial Narrow" panose="020B0606020202030204" pitchFamily="34" charset="0"/>
              </a:rPr>
              <a:t>Underweighting of rare events (Barron &amp; </a:t>
            </a:r>
            <a:r>
              <a:rPr lang="en-US" sz="2400" dirty="0" err="1" smtClean="0">
                <a:latin typeface="Arial Narrow" panose="020B0606020202030204" pitchFamily="34" charset="0"/>
              </a:rPr>
              <a:t>Erev</a:t>
            </a:r>
            <a:r>
              <a:rPr lang="en-US" sz="2400" dirty="0" smtClean="0">
                <a:latin typeface="Arial Narrow" panose="020B0606020202030204" pitchFamily="34" charset="0"/>
              </a:rPr>
              <a:t>, 2013)</a:t>
            </a:r>
          </a:p>
          <a:p>
            <a:endParaRPr lang="en-US" sz="2400" dirty="0">
              <a:latin typeface="Arial Narrow" panose="020B0606020202030204" pitchFamily="34" charset="0"/>
            </a:endParaRPr>
          </a:p>
          <a:p>
            <a:r>
              <a:rPr lang="en-US" sz="2400" dirty="0" smtClean="0">
                <a:latin typeface="Arial Narrow" panose="020B0606020202030204" pitchFamily="34" charset="0"/>
              </a:rPr>
              <a:t>Each of these phenomena was captured with an elegant model.  However, the relationship between the different models is not clear. </a:t>
            </a:r>
          </a:p>
          <a:p>
            <a:r>
              <a:rPr lang="en-US" sz="2400" b="1" dirty="0" smtClean="0">
                <a:solidFill>
                  <a:schemeClr val="bg2">
                    <a:lumMod val="25000"/>
                  </a:schemeClr>
                </a:solidFill>
                <a:latin typeface="Arial Narrow" panose="020B0606020202030204" pitchFamily="34" charset="0"/>
              </a:rPr>
              <a:t>Al Roth </a:t>
            </a:r>
            <a:r>
              <a:rPr lang="en-US" sz="2400" dirty="0" smtClean="0">
                <a:latin typeface="Arial Narrow" panose="020B0606020202030204" pitchFamily="34" charset="0"/>
              </a:rPr>
              <a:t>clarified this problem with the 1-800 critique.</a:t>
            </a:r>
          </a:p>
          <a:p>
            <a:endParaRPr lang="en-US" sz="2400" dirty="0">
              <a:solidFill>
                <a:srgbClr val="0070C0"/>
              </a:solidFill>
              <a:latin typeface="Arial Narrow" panose="020B0606020202030204" pitchFamily="34" charset="0"/>
            </a:endParaRPr>
          </a:p>
        </p:txBody>
      </p:sp>
      <p:pic>
        <p:nvPicPr>
          <p:cNvPr id="5" name="Picture 4"/>
          <p:cNvPicPr>
            <a:picLocks noChangeAspect="1"/>
          </p:cNvPicPr>
          <p:nvPr/>
        </p:nvPicPr>
        <p:blipFill>
          <a:blip r:embed="rId3"/>
          <a:stretch>
            <a:fillRect/>
          </a:stretch>
        </p:blipFill>
        <p:spPr>
          <a:xfrm>
            <a:off x="7974502" y="5588169"/>
            <a:ext cx="850446" cy="1204799"/>
          </a:xfrm>
          <a:prstGeom prst="rect">
            <a:avLst/>
          </a:prstGeom>
        </p:spPr>
      </p:pic>
      <p:pic>
        <p:nvPicPr>
          <p:cNvPr id="6" name="Picture 5"/>
          <p:cNvPicPr>
            <a:picLocks noChangeAspect="1"/>
          </p:cNvPicPr>
          <p:nvPr/>
        </p:nvPicPr>
        <p:blipFill>
          <a:blip r:embed="rId4"/>
          <a:stretch>
            <a:fillRect/>
          </a:stretch>
        </p:blipFill>
        <p:spPr>
          <a:xfrm>
            <a:off x="5791200" y="1550033"/>
            <a:ext cx="641094" cy="783208"/>
          </a:xfrm>
          <a:prstGeom prst="rect">
            <a:avLst/>
          </a:prstGeom>
        </p:spPr>
      </p:pic>
      <p:pic>
        <p:nvPicPr>
          <p:cNvPr id="7" name="Picture 6"/>
          <p:cNvPicPr>
            <a:picLocks noChangeAspect="1"/>
          </p:cNvPicPr>
          <p:nvPr/>
        </p:nvPicPr>
        <p:blipFill>
          <a:blip r:embed="rId5"/>
          <a:stretch>
            <a:fillRect/>
          </a:stretch>
        </p:blipFill>
        <p:spPr>
          <a:xfrm>
            <a:off x="7560734" y="1694908"/>
            <a:ext cx="689682" cy="974313"/>
          </a:xfrm>
          <a:prstGeom prst="rect">
            <a:avLst/>
          </a:prstGeom>
        </p:spPr>
      </p:pic>
      <p:pic>
        <p:nvPicPr>
          <p:cNvPr id="9" name="Picture 8"/>
          <p:cNvPicPr>
            <a:picLocks noChangeAspect="1"/>
          </p:cNvPicPr>
          <p:nvPr/>
        </p:nvPicPr>
        <p:blipFill>
          <a:blip r:embed="rId6"/>
          <a:stretch>
            <a:fillRect/>
          </a:stretch>
        </p:blipFill>
        <p:spPr>
          <a:xfrm>
            <a:off x="8260713" y="1694908"/>
            <a:ext cx="695325" cy="974313"/>
          </a:xfrm>
          <a:prstGeom prst="rect">
            <a:avLst/>
          </a:prstGeom>
        </p:spPr>
      </p:pic>
      <p:pic>
        <p:nvPicPr>
          <p:cNvPr id="10" name="Picture 9"/>
          <p:cNvPicPr>
            <a:picLocks noChangeAspect="1"/>
          </p:cNvPicPr>
          <p:nvPr/>
        </p:nvPicPr>
        <p:blipFill>
          <a:blip r:embed="rId7"/>
          <a:stretch>
            <a:fillRect/>
          </a:stretch>
        </p:blipFill>
        <p:spPr>
          <a:xfrm>
            <a:off x="4953000" y="2591677"/>
            <a:ext cx="622654" cy="781431"/>
          </a:xfrm>
          <a:prstGeom prst="rect">
            <a:avLst/>
          </a:prstGeom>
        </p:spPr>
      </p:pic>
      <p:pic>
        <p:nvPicPr>
          <p:cNvPr id="11" name="Picture 10"/>
          <p:cNvPicPr>
            <a:picLocks noChangeAspect="1"/>
          </p:cNvPicPr>
          <p:nvPr/>
        </p:nvPicPr>
        <p:blipFill>
          <a:blip r:embed="rId8"/>
          <a:stretch>
            <a:fillRect/>
          </a:stretch>
        </p:blipFill>
        <p:spPr>
          <a:xfrm>
            <a:off x="5650981" y="2669221"/>
            <a:ext cx="611475" cy="856820"/>
          </a:xfrm>
          <a:prstGeom prst="rect">
            <a:avLst/>
          </a:prstGeom>
        </p:spPr>
      </p:pic>
      <p:pic>
        <p:nvPicPr>
          <p:cNvPr id="12" name="Picture 11"/>
          <p:cNvPicPr>
            <a:picLocks noChangeAspect="1"/>
          </p:cNvPicPr>
          <p:nvPr/>
        </p:nvPicPr>
        <p:blipFill>
          <a:blip r:embed="rId9"/>
          <a:stretch>
            <a:fillRect/>
          </a:stretch>
        </p:blipFill>
        <p:spPr>
          <a:xfrm>
            <a:off x="6270694" y="2845433"/>
            <a:ext cx="762739" cy="961899"/>
          </a:xfrm>
          <a:prstGeom prst="rect">
            <a:avLst/>
          </a:prstGeom>
        </p:spPr>
      </p:pic>
      <p:pic>
        <p:nvPicPr>
          <p:cNvPr id="13" name="Picture 12"/>
          <p:cNvPicPr>
            <a:picLocks noChangeAspect="1"/>
          </p:cNvPicPr>
          <p:nvPr/>
        </p:nvPicPr>
        <p:blipFill>
          <a:blip r:embed="rId10"/>
          <a:stretch>
            <a:fillRect/>
          </a:stretch>
        </p:blipFill>
        <p:spPr>
          <a:xfrm>
            <a:off x="7098312" y="3004547"/>
            <a:ext cx="1799307" cy="1042988"/>
          </a:xfrm>
          <a:prstGeom prst="rect">
            <a:avLst/>
          </a:prstGeom>
        </p:spPr>
      </p:pic>
      <p:pic>
        <p:nvPicPr>
          <p:cNvPr id="14" name="Picture 13"/>
          <p:cNvPicPr>
            <a:picLocks noChangeAspect="1"/>
          </p:cNvPicPr>
          <p:nvPr/>
        </p:nvPicPr>
        <p:blipFill>
          <a:blip r:embed="rId11"/>
          <a:stretch>
            <a:fillRect/>
          </a:stretch>
        </p:blipFill>
        <p:spPr>
          <a:xfrm>
            <a:off x="6069792" y="3902137"/>
            <a:ext cx="640713" cy="893626"/>
          </a:xfrm>
          <a:prstGeom prst="rect">
            <a:avLst/>
          </a:prstGeom>
        </p:spPr>
      </p:pic>
      <p:pic>
        <p:nvPicPr>
          <p:cNvPr id="15" name="Picture 14"/>
          <p:cNvPicPr>
            <a:picLocks noChangeAspect="1"/>
          </p:cNvPicPr>
          <p:nvPr/>
        </p:nvPicPr>
        <p:blipFill>
          <a:blip r:embed="rId12"/>
          <a:stretch>
            <a:fillRect/>
          </a:stretch>
        </p:blipFill>
        <p:spPr>
          <a:xfrm>
            <a:off x="6718743" y="3987859"/>
            <a:ext cx="790004" cy="790004"/>
          </a:xfrm>
          <a:prstGeom prst="rect">
            <a:avLst/>
          </a:prstGeom>
        </p:spPr>
      </p:pic>
      <p:pic>
        <p:nvPicPr>
          <p:cNvPr id="16" name="Picture 15"/>
          <p:cNvPicPr>
            <a:picLocks noChangeAspect="1"/>
          </p:cNvPicPr>
          <p:nvPr/>
        </p:nvPicPr>
        <p:blipFill>
          <a:blip r:embed="rId13"/>
          <a:stretch>
            <a:fillRect/>
          </a:stretch>
        </p:blipFill>
        <p:spPr>
          <a:xfrm>
            <a:off x="7568549" y="4217033"/>
            <a:ext cx="886047" cy="936678"/>
          </a:xfrm>
          <a:prstGeom prst="rect">
            <a:avLst/>
          </a:prstGeom>
        </p:spPr>
      </p:pic>
      <p:sp>
        <p:nvSpPr>
          <p:cNvPr id="19" name="Rectangle 18"/>
          <p:cNvSpPr/>
          <p:nvPr/>
        </p:nvSpPr>
        <p:spPr>
          <a:xfrm>
            <a:off x="181232" y="174489"/>
            <a:ext cx="8803638" cy="461665"/>
          </a:xfrm>
          <a:prstGeom prst="rect">
            <a:avLst/>
          </a:prstGeom>
        </p:spPr>
        <p:txBody>
          <a:bodyPr wrap="square">
            <a:spAutoFit/>
          </a:bodyPr>
          <a:lstStyle/>
          <a:p>
            <a:pPr>
              <a:spcBef>
                <a:spcPts val="400"/>
              </a:spcBef>
            </a:pPr>
            <a:r>
              <a:rPr lang="en-US" sz="2400" b="1" dirty="0">
                <a:solidFill>
                  <a:schemeClr val="tx2"/>
                </a:solidFill>
                <a:latin typeface="Arial Narrow" panose="020B0606020202030204" pitchFamily="34" charset="0"/>
              </a:rPr>
              <a:t>Part 1: </a:t>
            </a:r>
            <a:r>
              <a:rPr lang="en-US" sz="2400" b="1" dirty="0" smtClean="0">
                <a:solidFill>
                  <a:schemeClr val="tx2"/>
                </a:solidFill>
                <a:latin typeface="Arial Narrow" panose="020B0606020202030204" pitchFamily="34" charset="0"/>
              </a:rPr>
              <a:t>The difficulty and the 2015 competition (CPC15</a:t>
            </a:r>
            <a:r>
              <a:rPr lang="en-US" sz="2400" b="1" dirty="0">
                <a:solidFill>
                  <a:schemeClr val="tx2"/>
                </a:solidFill>
                <a:latin typeface="Arial Narrow" panose="020B0606020202030204" pitchFamily="34" charset="0"/>
              </a:rPr>
              <a:t>, </a:t>
            </a:r>
            <a:r>
              <a:rPr lang="en-US" sz="2400" b="1" dirty="0" err="1">
                <a:solidFill>
                  <a:schemeClr val="tx2"/>
                </a:solidFill>
                <a:latin typeface="Arial Narrow" panose="020B0606020202030204" pitchFamily="34" charset="0"/>
              </a:rPr>
              <a:t>Erev</a:t>
            </a:r>
            <a:r>
              <a:rPr lang="en-US" sz="2400" b="1" dirty="0">
                <a:solidFill>
                  <a:schemeClr val="tx2"/>
                </a:solidFill>
                <a:latin typeface="Arial Narrow" panose="020B0606020202030204" pitchFamily="34" charset="0"/>
              </a:rPr>
              <a:t> et al., 2017)</a:t>
            </a:r>
          </a:p>
        </p:txBody>
      </p:sp>
    </p:spTree>
    <p:extLst>
      <p:ext uri="{BB962C8B-B14F-4D97-AF65-F5344CB8AC3E}">
        <p14:creationId xmlns:p14="http://schemas.microsoft.com/office/powerpoint/2010/main" val="278467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67892"/>
            <a:ext cx="4572000" cy="461665"/>
          </a:xfrm>
          <a:prstGeom prst="rect">
            <a:avLst/>
          </a:prstGeom>
        </p:spPr>
        <p:txBody>
          <a:bodyPr wrap="square">
            <a:spAutoFit/>
          </a:bodyPr>
          <a:lstStyle/>
          <a:p>
            <a:r>
              <a:rPr lang="en-US" sz="2400" dirty="0" smtClean="0">
                <a:solidFill>
                  <a:srgbClr val="CC00CC"/>
                </a:solidFill>
                <a:latin typeface="Arial Narrow" panose="020B0606020202030204" pitchFamily="34" charset="0"/>
              </a:rPr>
              <a:t>The Ellsberg paradox (Ellsberg, 1961)</a:t>
            </a:r>
          </a:p>
        </p:txBody>
      </p:sp>
      <p:graphicFrame>
        <p:nvGraphicFramePr>
          <p:cNvPr id="3" name="Table 2"/>
          <p:cNvGraphicFramePr>
            <a:graphicFrameLocks noGrp="1"/>
          </p:cNvGraphicFramePr>
          <p:nvPr>
            <p:extLst>
              <p:ext uri="{D42A27DB-BD31-4B8C-83A1-F6EECF244321}">
                <p14:modId xmlns:p14="http://schemas.microsoft.com/office/powerpoint/2010/main" val="4218429800"/>
              </p:ext>
            </p:extLst>
          </p:nvPr>
        </p:nvGraphicFramePr>
        <p:xfrm>
          <a:off x="152400" y="588884"/>
          <a:ext cx="8763000" cy="1371600"/>
        </p:xfrm>
        <a:graphic>
          <a:graphicData uri="http://schemas.openxmlformats.org/drawingml/2006/table">
            <a:tbl>
              <a:tblPr rtl="1" firstRow="1" bandRow="1">
                <a:tableStyleId>{5C22544A-7EE6-4342-B048-85BDC9FD1C3A}</a:tableStyleId>
              </a:tblPr>
              <a:tblGrid>
                <a:gridCol w="1623060">
                  <a:extLst>
                    <a:ext uri="{9D8B030D-6E8A-4147-A177-3AD203B41FA5}">
                      <a16:colId xmlns:a16="http://schemas.microsoft.com/office/drawing/2014/main" val="20000"/>
                    </a:ext>
                  </a:extLst>
                </a:gridCol>
                <a:gridCol w="1947454">
                  <a:extLst>
                    <a:ext uri="{9D8B030D-6E8A-4147-A177-3AD203B41FA5}">
                      <a16:colId xmlns:a16="http://schemas.microsoft.com/office/drawing/2014/main" val="20001"/>
                    </a:ext>
                  </a:extLst>
                </a:gridCol>
                <a:gridCol w="4596942">
                  <a:extLst>
                    <a:ext uri="{9D8B030D-6E8A-4147-A177-3AD203B41FA5}">
                      <a16:colId xmlns:a16="http://schemas.microsoft.com/office/drawing/2014/main" val="20002"/>
                    </a:ext>
                  </a:extLst>
                </a:gridCol>
                <a:gridCol w="595544">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10 with p= 0.5; 0 otherwise</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1"/>
                          </a:solidFill>
                          <a:latin typeface="Arial Narrow" panose="020B0606020202030204" pitchFamily="34" charset="0"/>
                        </a:rPr>
                        <a:t>51%</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37%</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1"/>
                          </a:solidFill>
                          <a:latin typeface="Arial Narrow" panose="020B0606020202030204" pitchFamily="34" charset="0"/>
                        </a:rPr>
                        <a:t>10 with</a:t>
                      </a:r>
                      <a:r>
                        <a:rPr lang="en-US" sz="2400" baseline="0" dirty="0" smtClean="0">
                          <a:solidFill>
                            <a:schemeClr val="tx1"/>
                          </a:solidFill>
                          <a:latin typeface="Arial Narrow" panose="020B0606020202030204" pitchFamily="34" charset="0"/>
                        </a:rPr>
                        <a:t> p = q1;</a:t>
                      </a:r>
                      <a:r>
                        <a:rPr lang="en-US" sz="2400" dirty="0" smtClean="0">
                          <a:solidFill>
                            <a:schemeClr val="tx1"/>
                          </a:solidFill>
                          <a:latin typeface="Arial Narrow" panose="020B0606020202030204" pitchFamily="34" charset="0"/>
                        </a:rPr>
                        <a:t> 0 otherwise </a:t>
                      </a:r>
                      <a:r>
                        <a:rPr lang="en-US" sz="2400" dirty="0" smtClean="0">
                          <a:solidFill>
                            <a:schemeClr val="tx1">
                              <a:lumMod val="50000"/>
                              <a:lumOff val="50000"/>
                            </a:schemeClr>
                          </a:solidFill>
                          <a:latin typeface="Arial Narrow" panose="020B0606020202030204" pitchFamily="34" charset="0"/>
                        </a:rPr>
                        <a:t>(q1 =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1"/>
                          </a:solidFill>
                          <a:latin typeface="Arial Narrow" panose="020B0606020202030204" pitchFamily="34" charset="0"/>
                        </a:rPr>
                        <a:t>B</a:t>
                      </a:r>
                      <a:endParaRPr lang="he-IL" sz="240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Rectangle 7"/>
          <p:cNvSpPr/>
          <p:nvPr/>
        </p:nvSpPr>
        <p:spPr>
          <a:xfrm>
            <a:off x="304800" y="2971800"/>
            <a:ext cx="3429000" cy="1200329"/>
          </a:xfrm>
          <a:prstGeom prst="rect">
            <a:avLst/>
          </a:prstGeom>
        </p:spPr>
        <p:txBody>
          <a:bodyPr wrap="square">
            <a:spAutoFit/>
          </a:bodyPr>
          <a:lstStyle/>
          <a:p>
            <a:r>
              <a:rPr lang="en-US" sz="2400" dirty="0" smtClean="0">
                <a:solidFill>
                  <a:srgbClr val="006600"/>
                </a:solidFill>
                <a:latin typeface="Arial Narrow" panose="020B0606020202030204" pitchFamily="34" charset="0"/>
              </a:rPr>
              <a:t>Initial ambiguity aversion, and experience eliminates this effect</a:t>
            </a:r>
          </a:p>
        </p:txBody>
      </p:sp>
      <p:graphicFrame>
        <p:nvGraphicFramePr>
          <p:cNvPr id="9" name="Chart 8"/>
          <p:cNvGraphicFramePr/>
          <p:nvPr>
            <p:extLst>
              <p:ext uri="{D42A27DB-BD31-4B8C-83A1-F6EECF244321}">
                <p14:modId xmlns:p14="http://schemas.microsoft.com/office/powerpoint/2010/main" val="459583841"/>
              </p:ext>
            </p:extLst>
          </p:nvPr>
        </p:nvGraphicFramePr>
        <p:xfrm>
          <a:off x="4053016" y="2454806"/>
          <a:ext cx="4343400" cy="2971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2683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27219"/>
            <a:ext cx="8229600" cy="830997"/>
          </a:xfrm>
          <a:prstGeom prst="rect">
            <a:avLst/>
          </a:prstGeom>
        </p:spPr>
        <p:txBody>
          <a:bodyPr wrap="square">
            <a:spAutoFit/>
          </a:bodyPr>
          <a:lstStyle/>
          <a:p>
            <a:r>
              <a:rPr lang="en-US" sz="2400" dirty="0" smtClean="0">
                <a:solidFill>
                  <a:srgbClr val="CC00CC"/>
                </a:solidFill>
                <a:latin typeface="Arial Narrow" panose="020B0606020202030204" pitchFamily="34" charset="0"/>
              </a:rPr>
              <a:t>Regret (</a:t>
            </a:r>
            <a:r>
              <a:rPr lang="en-US" sz="2400" dirty="0" err="1" smtClean="0">
                <a:solidFill>
                  <a:srgbClr val="CC00CC"/>
                </a:solidFill>
                <a:latin typeface="Arial Narrow" panose="020B0606020202030204" pitchFamily="34" charset="0"/>
              </a:rPr>
              <a:t>Loomes</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Sugden</a:t>
            </a:r>
            <a:r>
              <a:rPr lang="en-US" sz="2400" dirty="0" smtClean="0">
                <a:solidFill>
                  <a:srgbClr val="CC00CC"/>
                </a:solidFill>
                <a:latin typeface="Arial Narrow" panose="020B0606020202030204" pitchFamily="34" charset="0"/>
              </a:rPr>
              <a:t>, 1982) and correlation (</a:t>
            </a:r>
            <a:r>
              <a:rPr lang="en-US" sz="2400" dirty="0" err="1" smtClean="0">
                <a:solidFill>
                  <a:srgbClr val="CC00CC"/>
                </a:solidFill>
                <a:latin typeface="Arial Narrow" panose="020B0606020202030204" pitchFamily="34" charset="0"/>
              </a:rPr>
              <a:t>Diederich</a:t>
            </a:r>
            <a:r>
              <a:rPr lang="en-US" sz="2400" dirty="0" smtClean="0">
                <a:solidFill>
                  <a:srgbClr val="CC00CC"/>
                </a:solidFill>
                <a:latin typeface="Arial Narrow" panose="020B0606020202030204" pitchFamily="34" charset="0"/>
              </a:rPr>
              <a:t> &amp; </a:t>
            </a:r>
            <a:r>
              <a:rPr lang="en-US" sz="2400" dirty="0" err="1" smtClean="0">
                <a:solidFill>
                  <a:srgbClr val="CC00CC"/>
                </a:solidFill>
                <a:latin typeface="Arial Narrow" panose="020B0606020202030204" pitchFamily="34" charset="0"/>
              </a:rPr>
              <a:t>Busemeyer</a:t>
            </a:r>
            <a:r>
              <a:rPr lang="en-US" sz="2400" dirty="0" smtClean="0">
                <a:solidFill>
                  <a:srgbClr val="CC00CC"/>
                </a:solidFill>
                <a:latin typeface="Arial Narrow" panose="020B0606020202030204" pitchFamily="34" charset="0"/>
              </a:rPr>
              <a:t>, 1999) effects.   </a:t>
            </a:r>
            <a:r>
              <a:rPr lang="en-US" sz="2400" dirty="0" smtClean="0">
                <a:latin typeface="Arial Narrow" panose="020B0606020202030204" pitchFamily="34" charset="0"/>
              </a:rPr>
              <a:t>P(E) = 0.5</a:t>
            </a:r>
          </a:p>
        </p:txBody>
      </p:sp>
      <p:graphicFrame>
        <p:nvGraphicFramePr>
          <p:cNvPr id="3" name="Table 2"/>
          <p:cNvGraphicFramePr>
            <a:graphicFrameLocks noGrp="1"/>
          </p:cNvGraphicFramePr>
          <p:nvPr>
            <p:extLst>
              <p:ext uri="{D42A27DB-BD31-4B8C-83A1-F6EECF244321}">
                <p14:modId xmlns:p14="http://schemas.microsoft.com/office/powerpoint/2010/main" val="478757441"/>
              </p:ext>
            </p:extLst>
          </p:nvPr>
        </p:nvGraphicFramePr>
        <p:xfrm>
          <a:off x="1295400" y="1143000"/>
          <a:ext cx="7467600" cy="1371600"/>
        </p:xfrm>
        <a:graphic>
          <a:graphicData uri="http://schemas.openxmlformats.org/drawingml/2006/table">
            <a:tbl>
              <a:tblPr rtl="1" firstRow="1" bandRow="1">
                <a:tableStyleId>{5C22544A-7EE6-4342-B048-85BDC9FD1C3A}</a:tableStyleId>
              </a:tblPr>
              <a:tblGrid>
                <a:gridCol w="1487365">
                  <a:extLst>
                    <a:ext uri="{9D8B030D-6E8A-4147-A177-3AD203B41FA5}">
                      <a16:colId xmlns:a16="http://schemas.microsoft.com/office/drawing/2014/main" val="20000"/>
                    </a:ext>
                  </a:extLst>
                </a:gridCol>
                <a:gridCol w="1405305">
                  <a:extLst>
                    <a:ext uri="{9D8B030D-6E8A-4147-A177-3AD203B41FA5}">
                      <a16:colId xmlns:a16="http://schemas.microsoft.com/office/drawing/2014/main" val="20001"/>
                    </a:ext>
                  </a:extLst>
                </a:gridCol>
                <a:gridCol w="3997988">
                  <a:extLst>
                    <a:ext uri="{9D8B030D-6E8A-4147-A177-3AD203B41FA5}">
                      <a16:colId xmlns:a16="http://schemas.microsoft.com/office/drawing/2014/main" val="20002"/>
                    </a:ext>
                  </a:extLst>
                </a:gridCol>
                <a:gridCol w="576942">
                  <a:extLst>
                    <a:ext uri="{9D8B030D-6E8A-4147-A177-3AD203B41FA5}">
                      <a16:colId xmlns:a16="http://schemas.microsoft.com/office/drawing/2014/main" val="20003"/>
                    </a:ext>
                  </a:extLst>
                </a:gridCol>
              </a:tblGrid>
              <a:tr h="370840">
                <a:tc>
                  <a:txBody>
                    <a:bodyPr/>
                    <a:lstStyle/>
                    <a:p>
                      <a:pPr algn="l" rtl="0"/>
                      <a:r>
                        <a:rPr lang="en-US" sz="2400" b="0" dirty="0" smtClean="0">
                          <a:solidFill>
                            <a:schemeClr val="tx1"/>
                          </a:solidFill>
                          <a:latin typeface="Arial Narrow" panose="020B0606020202030204" pitchFamily="34" charset="0"/>
                        </a:rPr>
                        <a:t>5</a:t>
                      </a:r>
                      <a:r>
                        <a:rPr lang="en-US" sz="2400" b="0" baseline="0" dirty="0" smtClean="0">
                          <a:solidFill>
                            <a:schemeClr val="tx1"/>
                          </a:solidFill>
                          <a:latin typeface="Arial Narrow" panose="020B0606020202030204" pitchFamily="34" charset="0"/>
                        </a:rPr>
                        <a:t> (with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baseline="0" dirty="0" smtClean="0">
                          <a:solidFill>
                            <a:schemeClr val="tx1"/>
                          </a:solidFill>
                          <a:latin typeface="Arial Narrow" panose="020B0606020202030204" pitchFamily="34" charset="0"/>
                        </a:rPr>
                        <a:t>1 (No FB)</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r" rtl="0"/>
                      <a:r>
                        <a:rPr lang="en-US" sz="2400" b="0" dirty="0" smtClean="0">
                          <a:solidFill>
                            <a:schemeClr val="tx1"/>
                          </a:solidFill>
                          <a:latin typeface="Arial Narrow" panose="020B0606020202030204" pitchFamily="34" charset="0"/>
                        </a:rPr>
                        <a:t>Block</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rtl="1"/>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Arial Narrow" panose="020B0606020202030204" pitchFamily="34" charset="0"/>
                        </a:rPr>
                        <a:t>6 if E, 0 otherwise</a:t>
                      </a:r>
                      <a:endParaRPr lang="he-IL"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A</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rtl="0"/>
                      <a:r>
                        <a:rPr lang="en-US" sz="2400" b="0" dirty="0" smtClean="0">
                          <a:solidFill>
                            <a:schemeClr val="tx1"/>
                          </a:solidFill>
                          <a:latin typeface="Arial Narrow" panose="020B0606020202030204" pitchFamily="34" charset="0"/>
                        </a:rPr>
                        <a:t>99%</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chemeClr val="tx1"/>
                          </a:solidFill>
                          <a:latin typeface="Arial Narrow" panose="020B0606020202030204" pitchFamily="34" charset="0"/>
                        </a:rPr>
                        <a:t>97%</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1" dirty="0" smtClean="0">
                          <a:solidFill>
                            <a:schemeClr val="tx1"/>
                          </a:solidFill>
                          <a:latin typeface="Arial Narrow" panose="020B0606020202030204" pitchFamily="34" charset="0"/>
                        </a:rPr>
                        <a:t>8 if E</a:t>
                      </a:r>
                      <a:r>
                        <a:rPr lang="en-US" sz="2400" b="0" dirty="0" smtClean="0">
                          <a:solidFill>
                            <a:schemeClr val="tx1"/>
                          </a:solidFill>
                          <a:latin typeface="Arial Narrow" panose="020B0606020202030204" pitchFamily="34" charset="0"/>
                        </a:rPr>
                        <a:t>, 0 otherwise</a:t>
                      </a:r>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dirty="0" smtClean="0">
                          <a:solidFill>
                            <a:schemeClr val="tx1"/>
                          </a:solidFill>
                          <a:latin typeface="Arial Narrow" panose="020B0606020202030204" pitchFamily="34" charset="0"/>
                        </a:rPr>
                        <a:t>B</a:t>
                      </a:r>
                      <a:endParaRPr lang="he-IL" sz="240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6191951"/>
              </p:ext>
            </p:extLst>
          </p:nvPr>
        </p:nvGraphicFramePr>
        <p:xfrm>
          <a:off x="1295400" y="2590800"/>
          <a:ext cx="7467601" cy="914400"/>
        </p:xfrm>
        <a:graphic>
          <a:graphicData uri="http://schemas.openxmlformats.org/drawingml/2006/table">
            <a:tbl>
              <a:tblPr rtl="1" firstRow="1" bandRow="1">
                <a:tableStyleId>{5C22544A-7EE6-4342-B048-85BDC9FD1C3A}</a:tableStyleId>
              </a:tblPr>
              <a:tblGrid>
                <a:gridCol w="1502229">
                  <a:extLst>
                    <a:ext uri="{9D8B030D-6E8A-4147-A177-3AD203B41FA5}">
                      <a16:colId xmlns:a16="http://schemas.microsoft.com/office/drawing/2014/main" val="20000"/>
                    </a:ext>
                  </a:extLst>
                </a:gridCol>
                <a:gridCol w="1393372">
                  <a:extLst>
                    <a:ext uri="{9D8B030D-6E8A-4147-A177-3AD203B41FA5}">
                      <a16:colId xmlns:a16="http://schemas.microsoft.com/office/drawing/2014/main" val="20001"/>
                    </a:ext>
                  </a:extLst>
                </a:gridCol>
                <a:gridCol w="4016828">
                  <a:extLst>
                    <a:ext uri="{9D8B030D-6E8A-4147-A177-3AD203B41FA5}">
                      <a16:colId xmlns:a16="http://schemas.microsoft.com/office/drawing/2014/main" val="20002"/>
                    </a:ext>
                  </a:extLst>
                </a:gridCol>
                <a:gridCol w="555172">
                  <a:extLst>
                    <a:ext uri="{9D8B030D-6E8A-4147-A177-3AD203B41FA5}">
                      <a16:colId xmlns:a16="http://schemas.microsoft.com/office/drawing/2014/main" val="20003"/>
                    </a:ext>
                  </a:extLst>
                </a:gridCol>
              </a:tblGrid>
              <a:tr h="457200">
                <a:tc>
                  <a:txBody>
                    <a:bodyPr/>
                    <a:lstStyle/>
                    <a:p>
                      <a:pPr algn="l" rtl="0"/>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rgbClr val="006699"/>
                          </a:solidFill>
                          <a:latin typeface="Arial Narrow" panose="020B0606020202030204" pitchFamily="34" charset="0"/>
                        </a:rPr>
                        <a:t>6 if E, 0 otherwise</a:t>
                      </a:r>
                      <a:endParaRPr lang="he-IL" sz="2400" b="0" dirty="0" smtClean="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6699"/>
                          </a:solidFill>
                          <a:latin typeface="Arial Narrow" panose="020B0606020202030204" pitchFamily="34" charset="0"/>
                        </a:rPr>
                        <a:t>A</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rtl="0"/>
                      <a:r>
                        <a:rPr lang="en-US" sz="2400" b="0" dirty="0" smtClean="0">
                          <a:solidFill>
                            <a:srgbClr val="006699"/>
                          </a:solidFill>
                          <a:latin typeface="Arial Narrow" panose="020B0606020202030204" pitchFamily="34" charset="0"/>
                        </a:rPr>
                        <a:t>85%</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6699"/>
                          </a:solidFill>
                          <a:latin typeface="Arial Narrow" panose="020B0606020202030204" pitchFamily="34" charset="0"/>
                        </a:rPr>
                        <a:t>96%</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1" dirty="0" smtClean="0">
                          <a:solidFill>
                            <a:srgbClr val="006699"/>
                          </a:solidFill>
                          <a:latin typeface="Arial Narrow" panose="020B0606020202030204" pitchFamily="34" charset="0"/>
                        </a:rPr>
                        <a:t>9 if not-E</a:t>
                      </a:r>
                      <a:r>
                        <a:rPr lang="en-US" sz="2400" b="0" dirty="0" smtClean="0">
                          <a:solidFill>
                            <a:srgbClr val="006699"/>
                          </a:solidFill>
                          <a:latin typeface="Arial Narrow" panose="020B0606020202030204" pitchFamily="34" charset="0"/>
                        </a:rPr>
                        <a:t>, 0 otherwise</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2400" b="0" dirty="0" smtClean="0">
                          <a:solidFill>
                            <a:srgbClr val="006699"/>
                          </a:solidFill>
                          <a:latin typeface="Arial Narrow" panose="020B0606020202030204" pitchFamily="34" charset="0"/>
                        </a:rPr>
                        <a:t>B</a:t>
                      </a:r>
                      <a:endParaRPr lang="he-IL" sz="2400" b="0" dirty="0">
                        <a:solidFill>
                          <a:srgbClr val="006699"/>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1" name="Rectangle 10"/>
          <p:cNvSpPr/>
          <p:nvPr/>
        </p:nvSpPr>
        <p:spPr>
          <a:xfrm>
            <a:off x="152400" y="4572000"/>
            <a:ext cx="3939540" cy="1938992"/>
          </a:xfrm>
          <a:prstGeom prst="rect">
            <a:avLst/>
          </a:prstGeom>
        </p:spPr>
        <p:txBody>
          <a:bodyPr wrap="square">
            <a:spAutoFit/>
          </a:bodyPr>
          <a:lstStyle/>
          <a:p>
            <a:r>
              <a:rPr lang="en-US" sz="2400" dirty="0" smtClean="0">
                <a:solidFill>
                  <a:srgbClr val="006600"/>
                </a:solidFill>
                <a:latin typeface="Arial Narrow" panose="020B0606020202030204" pitchFamily="34" charset="0"/>
              </a:rPr>
              <a:t>Weak sensitivity for regret/correlation </a:t>
            </a:r>
          </a:p>
          <a:p>
            <a:r>
              <a:rPr lang="en-US" sz="2400" dirty="0" smtClean="0">
                <a:solidFill>
                  <a:srgbClr val="006600"/>
                </a:solidFill>
                <a:latin typeface="Arial Narrow" panose="020B0606020202030204" pitchFamily="34" charset="0"/>
              </a:rPr>
              <a:t>without feedback, </a:t>
            </a:r>
          </a:p>
          <a:p>
            <a:r>
              <a:rPr lang="en-US" sz="2400" dirty="0" smtClean="0">
                <a:solidFill>
                  <a:srgbClr val="006600"/>
                </a:solidFill>
                <a:latin typeface="Arial Narrow" panose="020B0606020202030204" pitchFamily="34" charset="0"/>
              </a:rPr>
              <a:t>feedback increases the </a:t>
            </a:r>
          </a:p>
          <a:p>
            <a:r>
              <a:rPr lang="en-US" sz="2400" dirty="0" smtClean="0">
                <a:solidFill>
                  <a:srgbClr val="006600"/>
                </a:solidFill>
                <a:latin typeface="Arial Narrow" panose="020B0606020202030204" pitchFamily="34" charset="0"/>
              </a:rPr>
              <a:t>regret correlation/effect. </a:t>
            </a:r>
          </a:p>
        </p:txBody>
      </p:sp>
      <p:graphicFrame>
        <p:nvGraphicFramePr>
          <p:cNvPr id="7" name="Chart 6"/>
          <p:cNvGraphicFramePr/>
          <p:nvPr>
            <p:extLst>
              <p:ext uri="{D42A27DB-BD31-4B8C-83A1-F6EECF244321}">
                <p14:modId xmlns:p14="http://schemas.microsoft.com/office/powerpoint/2010/main" val="1435664262"/>
              </p:ext>
            </p:extLst>
          </p:nvPr>
        </p:nvGraphicFramePr>
        <p:xfrm>
          <a:off x="3962400" y="3581400"/>
          <a:ext cx="4038600" cy="30400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897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228600" y="94562"/>
            <a:ext cx="8839200" cy="4708981"/>
          </a:xfrm>
          <a:prstGeom prst="rect">
            <a:avLst/>
          </a:prstGeom>
        </p:spPr>
        <p:txBody>
          <a:bodyPr wrap="square">
            <a:spAutoFit/>
          </a:bodyPr>
          <a:lstStyle/>
          <a:p>
            <a:pPr>
              <a:spcBef>
                <a:spcPts val="400"/>
              </a:spcBef>
            </a:pPr>
            <a:r>
              <a:rPr lang="en-US" sz="2400" b="1" dirty="0" smtClean="0">
                <a:latin typeface="Arial Narrow" panose="020B0606020202030204" pitchFamily="34" charset="0"/>
              </a:rPr>
              <a:t>Summary of Study 1</a:t>
            </a:r>
            <a:endParaRPr lang="en-US" sz="2400" dirty="0" smtClean="0">
              <a:latin typeface="Arial Narrow" panose="020B0606020202030204" pitchFamily="34" charset="0"/>
            </a:endParaRPr>
          </a:p>
          <a:p>
            <a:pPr>
              <a:spcBef>
                <a:spcPts val="1800"/>
              </a:spcBef>
            </a:pPr>
            <a:r>
              <a:rPr lang="en-US" sz="2400" dirty="0" smtClean="0">
                <a:latin typeface="Arial Narrow" panose="020B0606020202030204" pitchFamily="34" charset="0"/>
              </a:rPr>
              <a:t>Our results show that the classical description anomalies are replicable, but experience reverses or eliminates all of them, but risk aversion in </a:t>
            </a:r>
            <a:r>
              <a:rPr lang="en-US" sz="2400" dirty="0">
                <a:latin typeface="Arial Narrow" panose="020B0606020202030204" pitchFamily="34" charset="0"/>
              </a:rPr>
              <a:t>the St. Petersburg problem.</a:t>
            </a:r>
            <a:endParaRPr lang="en-US" sz="2400" dirty="0" smtClean="0">
              <a:latin typeface="Arial Narrow" panose="020B0606020202030204" pitchFamily="34" charset="0"/>
            </a:endParaRPr>
          </a:p>
          <a:p>
            <a:pPr>
              <a:spcBef>
                <a:spcPts val="1800"/>
              </a:spcBef>
            </a:pPr>
            <a:r>
              <a:rPr lang="en-US" sz="2400" b="1" dirty="0" smtClean="0">
                <a:solidFill>
                  <a:srgbClr val="0070C0"/>
                </a:solidFill>
                <a:latin typeface="Arial Narrow" panose="020B0606020202030204" pitchFamily="34" charset="0"/>
              </a:rPr>
              <a:t>Experience, in all cases, decreased the impact or rare events </a:t>
            </a:r>
            <a:r>
              <a:rPr lang="en-US" sz="2400" dirty="0" smtClean="0">
                <a:latin typeface="Arial Narrow" panose="020B0606020202030204" pitchFamily="34" charset="0"/>
              </a:rPr>
              <a:t>(only in </a:t>
            </a:r>
            <a:r>
              <a:rPr lang="en-US" sz="2400" dirty="0">
                <a:latin typeface="Arial Narrow" panose="020B0606020202030204" pitchFamily="34" charset="0"/>
              </a:rPr>
              <a:t>St. Petersburg </a:t>
            </a:r>
            <a:r>
              <a:rPr lang="en-US" sz="2400" dirty="0" smtClean="0">
                <a:latin typeface="Arial Narrow" panose="020B0606020202030204" pitchFamily="34" charset="0"/>
              </a:rPr>
              <a:t>problem the original deviation from maximization reflect underweighting of rare event).</a:t>
            </a:r>
          </a:p>
          <a:p>
            <a:pPr>
              <a:spcBef>
                <a:spcPts val="1800"/>
              </a:spcBef>
            </a:pPr>
            <a:endParaRPr lang="en-US" sz="2400" dirty="0" smtClean="0">
              <a:latin typeface="Arial Narrow" panose="020B0606020202030204" pitchFamily="34" charset="0"/>
            </a:endParaRPr>
          </a:p>
          <a:p>
            <a:pPr>
              <a:spcBef>
                <a:spcPts val="1800"/>
              </a:spcBef>
            </a:pPr>
            <a:r>
              <a:rPr lang="en-US" sz="2400" dirty="0" smtClean="0">
                <a:latin typeface="Arial Narrow" panose="020B0606020202030204" pitchFamily="34" charset="0"/>
              </a:rPr>
              <a:t>Similar results were observed in Study 2 (that examined 60 randomly selected problems)</a:t>
            </a:r>
          </a:p>
        </p:txBody>
      </p:sp>
    </p:spTree>
    <p:extLst>
      <p:ext uri="{BB962C8B-B14F-4D97-AF65-F5344CB8AC3E}">
        <p14:creationId xmlns:p14="http://schemas.microsoft.com/office/powerpoint/2010/main" val="1292346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1771"/>
            <a:ext cx="8686800" cy="6370975"/>
          </a:xfrm>
          <a:prstGeom prst="rect">
            <a:avLst/>
          </a:prstGeom>
        </p:spPr>
        <p:txBody>
          <a:bodyPr wrap="square">
            <a:spAutoFit/>
          </a:bodyPr>
          <a:lstStyle/>
          <a:p>
            <a:r>
              <a:rPr lang="en-US" sz="2400" b="1" dirty="0" smtClean="0">
                <a:solidFill>
                  <a:srgbClr val="CC00CC"/>
                </a:solidFill>
                <a:latin typeface="Arial Narrow" panose="020B0606020202030204" pitchFamily="34" charset="0"/>
                <a:ea typeface="Calibri" panose="020F0502020204030204" pitchFamily="34" charset="0"/>
                <a:cs typeface="Times New Roman" panose="02020603050405020304" pitchFamily="18" charset="0"/>
              </a:rPr>
              <a:t>BEAST (Best Estimate And Sampling Tools) </a:t>
            </a:r>
            <a:r>
              <a:rPr lang="en-US" sz="2400" dirty="0" smtClean="0">
                <a:latin typeface="Arial Narrow" panose="020B0606020202030204" pitchFamily="34" charset="0"/>
                <a:ea typeface="Calibri" panose="020F0502020204030204" pitchFamily="34" charset="0"/>
                <a:cs typeface="Times New Roman" panose="02020603050405020304" pitchFamily="18" charset="0"/>
              </a:rPr>
              <a:t>the best model that we could find assumes very different processes than assumed by the leading models.  </a:t>
            </a:r>
            <a:r>
              <a:rPr lang="en-US" sz="2400" dirty="0" smtClean="0">
                <a:solidFill>
                  <a:srgbClr val="0070C0"/>
                </a:solidFill>
                <a:latin typeface="Arial Narrow" panose="020B0606020202030204" pitchFamily="34" charset="0"/>
                <a:ea typeface="Calibri" panose="020F0502020204030204" pitchFamily="34" charset="0"/>
                <a:cs typeface="Times New Roman" panose="02020603050405020304" pitchFamily="18" charset="0"/>
              </a:rPr>
              <a:t>It does not assume subjective weighting of subjective values </a:t>
            </a:r>
            <a:r>
              <a:rPr lang="en-US" sz="2400" dirty="0" smtClean="0">
                <a:latin typeface="Arial Narrow" panose="020B0606020202030204" pitchFamily="34" charset="0"/>
                <a:ea typeface="Calibri" panose="020F0502020204030204" pitchFamily="34" charset="0"/>
                <a:cs typeface="Times New Roman" panose="02020603050405020304" pitchFamily="18" charset="0"/>
              </a:rPr>
              <a:t>(like prospect theory), and </a:t>
            </a:r>
            <a:r>
              <a:rPr lang="en-US" sz="2400" dirty="0" smtClean="0">
                <a:solidFill>
                  <a:srgbClr val="0070C0"/>
                </a:solidFill>
                <a:latin typeface="Arial Narrow" panose="020B0606020202030204" pitchFamily="34" charset="0"/>
                <a:ea typeface="Calibri" panose="020F0502020204030204" pitchFamily="34" charset="0"/>
                <a:cs typeface="Times New Roman" panose="02020603050405020304" pitchFamily="18" charset="0"/>
              </a:rPr>
              <a:t>does not assume cognitive shortcuts </a:t>
            </a:r>
            <a:r>
              <a:rPr lang="en-US" sz="2400" dirty="0" smtClean="0">
                <a:latin typeface="Arial Narrow" panose="020B0606020202030204" pitchFamily="34" charset="0"/>
                <a:ea typeface="Calibri" panose="020F0502020204030204" pitchFamily="34" charset="0"/>
                <a:cs typeface="Times New Roman" panose="02020603050405020304" pitchFamily="18" charset="0"/>
              </a:rPr>
              <a:t>(like the priority Heuristic)</a:t>
            </a:r>
          </a:p>
          <a:p>
            <a:endParaRPr lang="en-US" sz="2400" dirty="0">
              <a:latin typeface="Arial Narrow" panose="020B0606020202030204" pitchFamily="34" charset="0"/>
              <a:ea typeface="Calibri" panose="020F0502020204030204" pitchFamily="34" charset="0"/>
              <a:cs typeface="Times New Roman" panose="02020603050405020304" pitchFamily="18" charset="0"/>
            </a:endParaRPr>
          </a:p>
          <a:p>
            <a:r>
              <a:rPr lang="en-US" sz="2400" dirty="0" smtClean="0">
                <a:latin typeface="Arial Narrow" panose="020B0606020202030204" pitchFamily="34" charset="0"/>
                <a:ea typeface="Calibri" panose="020F0502020204030204" pitchFamily="34" charset="0"/>
                <a:cs typeface="Times New Roman" panose="02020603050405020304" pitchFamily="18" charset="0"/>
              </a:rPr>
              <a:t>Rather </a:t>
            </a:r>
            <a:r>
              <a:rPr lang="en-US" sz="2400" smtClean="0">
                <a:latin typeface="Arial Narrow" panose="020B0606020202030204" pitchFamily="34" charset="0"/>
                <a:ea typeface="Calibri" panose="020F0502020204030204" pitchFamily="34" charset="0"/>
                <a:cs typeface="Times New Roman" panose="02020603050405020304" pitchFamily="18" charset="0"/>
              </a:rPr>
              <a:t>it assumes the </a:t>
            </a:r>
            <a:r>
              <a:rPr lang="en-US" sz="2400" dirty="0" smtClean="0">
                <a:latin typeface="Arial Narrow" panose="020B0606020202030204" pitchFamily="34" charset="0"/>
                <a:ea typeface="Calibri" panose="020F0502020204030204" pitchFamily="34" charset="0"/>
                <a:cs typeface="Times New Roman" panose="02020603050405020304" pitchFamily="18" charset="0"/>
              </a:rPr>
              <a:t>approximation of the EV plus four extra processes that involve sampling from memory using the following tools:</a:t>
            </a:r>
          </a:p>
          <a:p>
            <a:endParaRPr lang="en-US" sz="2400" dirty="0" smtClean="0">
              <a:latin typeface="Arial Narrow" panose="020B0606020202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i="1" dirty="0" smtClean="0">
                <a:solidFill>
                  <a:srgbClr val="000066"/>
                </a:solidFill>
                <a:latin typeface="Arial Narrow" panose="020B0606020202030204" pitchFamily="34" charset="0"/>
              </a:rPr>
              <a:t>Pessimism</a:t>
            </a:r>
            <a:r>
              <a:rPr lang="en-US" sz="2400" dirty="0" smtClean="0">
                <a:solidFill>
                  <a:srgbClr val="000066"/>
                </a:solidFill>
                <a:latin typeface="Arial Narrow" panose="020B0606020202030204" pitchFamily="34" charset="0"/>
              </a:rPr>
              <a:t> (sample the worst outcome)</a:t>
            </a:r>
            <a:endParaRPr lang="en-US" sz="2400" dirty="0">
              <a:solidFill>
                <a:srgbClr val="000066"/>
              </a:solidFill>
              <a:latin typeface="Arial Narrow" panose="020B0606020202030204" pitchFamily="34" charset="0"/>
            </a:endParaRPr>
          </a:p>
          <a:p>
            <a:pPr marL="342900" indent="-342900">
              <a:buFont typeface="Arial" panose="020B0604020202020204" pitchFamily="34" charset="0"/>
              <a:buChar char="•"/>
            </a:pPr>
            <a:r>
              <a:rPr lang="en-US" sz="2400" i="1" dirty="0" smtClean="0">
                <a:solidFill>
                  <a:srgbClr val="000066"/>
                </a:solidFill>
                <a:latin typeface="Arial Narrow" panose="020B0606020202030204" pitchFamily="34" charset="0"/>
              </a:rPr>
              <a:t>Uniform</a:t>
            </a:r>
            <a:r>
              <a:rPr lang="en-US" sz="2400" dirty="0" smtClean="0">
                <a:solidFill>
                  <a:srgbClr val="000066"/>
                </a:solidFill>
                <a:latin typeface="Arial Narrow" panose="020B0606020202030204" pitchFamily="34" charset="0"/>
              </a:rPr>
              <a:t> </a:t>
            </a:r>
            <a:r>
              <a:rPr lang="en-US" sz="2400" dirty="0">
                <a:solidFill>
                  <a:srgbClr val="000066"/>
                </a:solidFill>
                <a:latin typeface="Arial Narrow" panose="020B0606020202030204" pitchFamily="34" charset="0"/>
              </a:rPr>
              <a:t>(all outcomes are equally likely)</a:t>
            </a:r>
          </a:p>
          <a:p>
            <a:pPr marL="342900" indent="-342900">
              <a:buFont typeface="Arial" panose="020B0604020202020204" pitchFamily="34" charset="0"/>
              <a:buChar char="•"/>
            </a:pPr>
            <a:r>
              <a:rPr lang="en-US" sz="2400" i="1" dirty="0" smtClean="0">
                <a:solidFill>
                  <a:srgbClr val="000066"/>
                </a:solidFill>
                <a:latin typeface="Arial Narrow" panose="020B0606020202030204" pitchFamily="34" charset="0"/>
              </a:rPr>
              <a:t>Sign</a:t>
            </a:r>
            <a:r>
              <a:rPr lang="en-US" sz="2400" dirty="0" smtClean="0">
                <a:solidFill>
                  <a:srgbClr val="000066"/>
                </a:solidFill>
                <a:latin typeface="Arial Narrow" panose="020B0606020202030204" pitchFamily="34" charset="0"/>
              </a:rPr>
              <a:t> </a:t>
            </a:r>
            <a:r>
              <a:rPr lang="en-US" sz="2400" dirty="0">
                <a:solidFill>
                  <a:srgbClr val="000066"/>
                </a:solidFill>
                <a:latin typeface="Arial Narrow" panose="020B0606020202030204" pitchFamily="34" charset="0"/>
              </a:rPr>
              <a:t>(implies high sensitivity to the payoff sign). </a:t>
            </a:r>
            <a:endParaRPr lang="en-US" sz="2400" dirty="0" smtClean="0">
              <a:solidFill>
                <a:srgbClr val="000066"/>
              </a:solidFill>
              <a:latin typeface="Arial Narrow" panose="020B0606020202030204" pitchFamily="34" charset="0"/>
            </a:endParaRPr>
          </a:p>
          <a:p>
            <a:pPr marL="342900" indent="-342900">
              <a:buFont typeface="Arial" panose="020B0604020202020204" pitchFamily="34" charset="0"/>
              <a:buChar char="•"/>
            </a:pPr>
            <a:r>
              <a:rPr lang="en-US" sz="2400" i="1" dirty="0">
                <a:solidFill>
                  <a:srgbClr val="000066"/>
                </a:solidFill>
                <a:latin typeface="Arial Narrow" panose="020B0606020202030204" pitchFamily="34" charset="0"/>
                <a:ea typeface="Calibri" panose="020F0502020204030204" pitchFamily="34" charset="0"/>
              </a:rPr>
              <a:t>Unbiased</a:t>
            </a:r>
            <a:r>
              <a:rPr lang="en-US" sz="2400" dirty="0">
                <a:solidFill>
                  <a:srgbClr val="000066"/>
                </a:solidFill>
                <a:latin typeface="Arial Narrow" panose="020B0606020202030204" pitchFamily="34" charset="0"/>
                <a:ea typeface="Calibri" panose="020F0502020204030204" pitchFamily="34" charset="0"/>
              </a:rPr>
              <a:t> </a:t>
            </a:r>
            <a:r>
              <a:rPr lang="en-US" sz="2400" dirty="0" smtClean="0">
                <a:solidFill>
                  <a:srgbClr val="000066"/>
                </a:solidFill>
                <a:latin typeface="Arial Narrow" panose="020B0606020202030204" pitchFamily="34" charset="0"/>
                <a:ea typeface="Calibri" panose="020F0502020204030204" pitchFamily="34" charset="0"/>
              </a:rPr>
              <a:t>(implies </a:t>
            </a:r>
            <a:r>
              <a:rPr lang="en-US" sz="2400" dirty="0">
                <a:solidFill>
                  <a:srgbClr val="000066"/>
                </a:solidFill>
                <a:latin typeface="Arial Narrow" panose="020B0606020202030204" pitchFamily="34" charset="0"/>
                <a:ea typeface="Calibri" panose="020F0502020204030204" pitchFamily="34" charset="0"/>
              </a:rPr>
              <a:t>minimizing probability of regret)</a:t>
            </a:r>
          </a:p>
          <a:p>
            <a:endParaRPr lang="en-US" sz="2400" dirty="0">
              <a:solidFill>
                <a:srgbClr val="000066"/>
              </a:solidFill>
              <a:latin typeface="Arial Narrow" panose="020B0606020202030204" pitchFamily="34" charset="0"/>
            </a:endParaRPr>
          </a:p>
          <a:p>
            <a:r>
              <a:rPr lang="en-US" sz="2400" dirty="0" smtClean="0">
                <a:latin typeface="Arial Narrow" panose="020B0606020202030204" pitchFamily="34" charset="0"/>
              </a:rPr>
              <a:t>Feedback </a:t>
            </a:r>
            <a:r>
              <a:rPr lang="en-US" sz="2400" dirty="0">
                <a:latin typeface="Arial Narrow" panose="020B0606020202030204" pitchFamily="34" charset="0"/>
              </a:rPr>
              <a:t>increases the probability of the unbiased </a:t>
            </a:r>
            <a:r>
              <a:rPr lang="en-US" sz="2400" dirty="0" smtClean="0">
                <a:latin typeface="Arial Narrow" panose="020B0606020202030204" pitchFamily="34" charset="0"/>
              </a:rPr>
              <a:t>sampling, but the samples stay small.  Reliance on small samples implies a bias toward the option that minimizes the probability of regret, and underweighting of rare events </a:t>
            </a:r>
            <a:r>
              <a:rPr lang="en-US" sz="2400" dirty="0"/>
              <a:t> </a:t>
            </a:r>
            <a:endParaRPr lang="en-US" sz="2400" dirty="0" smtClean="0">
              <a:latin typeface="Arial Narrow" panose="020B0606020202030204" pitchFamily="34" charset="0"/>
              <a:ea typeface="Calibri" panose="020F0502020204030204" pitchFamily="34"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052" y="2819400"/>
            <a:ext cx="24384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739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001643"/>
          </a:xfrm>
          <a:prstGeom prst="rect">
            <a:avLst/>
          </a:prstGeom>
        </p:spPr>
        <p:txBody>
          <a:bodyPr wrap="square">
            <a:spAutoFit/>
          </a:bodyPr>
          <a:lstStyle/>
          <a:p>
            <a:r>
              <a:rPr lang="en-US" sz="2400" b="1" dirty="0" smtClean="0">
                <a:solidFill>
                  <a:srgbClr val="FF0000"/>
                </a:solidFill>
                <a:latin typeface="Arial Narrow" panose="020B0606020202030204" pitchFamily="34" charset="0"/>
              </a:rPr>
              <a:t>The CPC15 competition</a:t>
            </a:r>
          </a:p>
          <a:p>
            <a:r>
              <a:rPr lang="en-US" sz="2400" dirty="0">
                <a:solidFill>
                  <a:srgbClr val="0070C0"/>
                </a:solidFill>
                <a:latin typeface="Arial Narrow" panose="020B0606020202030204" pitchFamily="34" charset="0"/>
              </a:rPr>
              <a:t>http://departments.agri.huji.ac.il/economics/teachers/ert_eyal/competition.htm</a:t>
            </a:r>
            <a:endParaRPr lang="en-US" sz="2400" dirty="0" smtClean="0">
              <a:solidFill>
                <a:srgbClr val="0070C0"/>
              </a:solidFill>
              <a:latin typeface="Arial Narrow" panose="020B0606020202030204" pitchFamily="34" charset="0"/>
            </a:endParaRPr>
          </a:p>
          <a:p>
            <a:endParaRPr lang="en-US" sz="2400" dirty="0" smtClean="0">
              <a:solidFill>
                <a:schemeClr val="tx2"/>
              </a:solidFill>
              <a:latin typeface="Arial Narrow" panose="020B0606020202030204" pitchFamily="34" charset="0"/>
            </a:endParaRPr>
          </a:p>
          <a:p>
            <a:r>
              <a:rPr lang="en-US" sz="2400" dirty="0" smtClean="0">
                <a:solidFill>
                  <a:schemeClr val="tx2"/>
                </a:solidFill>
                <a:latin typeface="Arial Narrow" panose="020B0606020202030204" pitchFamily="34" charset="0"/>
              </a:rPr>
              <a:t>On December 2014 we posted the results of Study 1 and 2 (90 choice problems) on the web, and challenged decision scientists to participate in a competition to predict the results of study 3.</a:t>
            </a:r>
          </a:p>
          <a:p>
            <a:endParaRPr lang="en-US" sz="2400" dirty="0">
              <a:solidFill>
                <a:schemeClr val="tx2"/>
              </a:solidFill>
              <a:latin typeface="Arial Narrow" panose="020B0606020202030204" pitchFamily="34" charset="0"/>
            </a:endParaRPr>
          </a:p>
          <a:p>
            <a:r>
              <a:rPr lang="en-US" sz="2400" dirty="0" smtClean="0">
                <a:solidFill>
                  <a:schemeClr val="tx2"/>
                </a:solidFill>
                <a:latin typeface="Arial Narrow" panose="020B0606020202030204" pitchFamily="34" charset="0"/>
              </a:rPr>
              <a:t>We offered BEAST and challenged the participants to offer BEAUTY</a:t>
            </a:r>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r>
              <a:rPr lang="en-US" sz="2400" b="1" dirty="0" smtClean="0">
                <a:solidFill>
                  <a:srgbClr val="CC00CC"/>
                </a:solidFill>
                <a:latin typeface="Arial Narrow" panose="020B0606020202030204" pitchFamily="34" charset="0"/>
              </a:rPr>
              <a:t>Study 3</a:t>
            </a:r>
            <a:r>
              <a:rPr lang="en-US" sz="2400" dirty="0" smtClean="0">
                <a:solidFill>
                  <a:schemeClr val="tx2"/>
                </a:solidFill>
                <a:latin typeface="Arial Narrow" panose="020B0606020202030204" pitchFamily="34" charset="0"/>
              </a:rPr>
              <a:t> was run on April, 2015.  </a:t>
            </a:r>
            <a:endParaRPr lang="en-US" sz="2400" dirty="0">
              <a:solidFill>
                <a:schemeClr val="tx2"/>
              </a:solidFill>
              <a:latin typeface="Arial Narrow" panose="020B0606020202030204" pitchFamily="34" charset="0"/>
            </a:endParaRPr>
          </a:p>
          <a:p>
            <a:endParaRPr lang="en-US" sz="2400" b="1" dirty="0" smtClean="0">
              <a:solidFill>
                <a:schemeClr val="tx2"/>
              </a:solidFill>
              <a:latin typeface="Arial Narrow" panose="020B0606020202030204" pitchFamily="34" charset="0"/>
            </a:endParaRPr>
          </a:p>
          <a:p>
            <a:r>
              <a:rPr lang="en-US" sz="2400" dirty="0" smtClean="0">
                <a:solidFill>
                  <a:schemeClr val="tx2"/>
                </a:solidFill>
                <a:latin typeface="Arial Narrow" panose="020B0606020202030204" pitchFamily="34" charset="0"/>
              </a:rPr>
              <a:t>The submission deadline was May 17 2015.</a:t>
            </a: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a:p>
            <a:endParaRPr lang="en-US" sz="2400" dirty="0">
              <a:solidFill>
                <a:schemeClr val="tx2"/>
              </a:solidFill>
              <a:latin typeface="Arial Narrow" panose="020B0606020202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895600"/>
            <a:ext cx="193357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038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534400" cy="6740307"/>
          </a:xfrm>
          <a:prstGeom prst="rect">
            <a:avLst/>
          </a:prstGeom>
        </p:spPr>
        <p:txBody>
          <a:bodyPr wrap="square">
            <a:spAutoFit/>
          </a:bodyPr>
          <a:lstStyle/>
          <a:p>
            <a:r>
              <a:rPr lang="en-US" sz="2400" b="1" dirty="0" smtClean="0">
                <a:solidFill>
                  <a:srgbClr val="FF0000"/>
                </a:solidFill>
                <a:latin typeface="Arial Narrow" panose="020B0606020202030204" pitchFamily="34" charset="0"/>
              </a:rPr>
              <a:t>Competition participants</a:t>
            </a:r>
            <a:endParaRPr lang="en-US" sz="2400" dirty="0" smtClean="0">
              <a:solidFill>
                <a:srgbClr val="FF0000"/>
              </a:solidFill>
              <a:latin typeface="Arial Narrow" panose="020B0606020202030204" pitchFamily="34" charset="0"/>
            </a:endParaRPr>
          </a:p>
          <a:p>
            <a:endParaRPr lang="en-US" sz="2400" dirty="0" smtClean="0">
              <a:solidFill>
                <a:schemeClr val="tx2"/>
              </a:solidFill>
              <a:latin typeface="Arial Narrow" panose="020B0606020202030204" pitchFamily="34" charset="0"/>
            </a:endParaRPr>
          </a:p>
          <a:p>
            <a:r>
              <a:rPr lang="en-US" sz="2400" dirty="0" smtClean="0">
                <a:latin typeface="Arial Narrow" panose="020B0606020202030204" pitchFamily="34" charset="0"/>
              </a:rPr>
              <a:t>53 registered teams</a:t>
            </a:r>
          </a:p>
          <a:p>
            <a:r>
              <a:rPr lang="en-US" sz="2400" dirty="0" smtClean="0">
                <a:latin typeface="Arial Narrow" panose="020B0606020202030204" pitchFamily="34" charset="0"/>
              </a:rPr>
              <a:t>25 submissions from 5 continents</a:t>
            </a:r>
          </a:p>
          <a:p>
            <a:endParaRPr lang="en-US" sz="2400" dirty="0" smtClean="0">
              <a:latin typeface="Arial Narrow" panose="020B0606020202030204" pitchFamily="34" charset="0"/>
            </a:endParaRPr>
          </a:p>
          <a:p>
            <a:r>
              <a:rPr lang="en-US" sz="2400" dirty="0" smtClean="0">
                <a:latin typeface="Arial Narrow" panose="020B0606020202030204" pitchFamily="34" charset="0"/>
              </a:rPr>
              <a:t>Three classes of submissions:</a:t>
            </a:r>
          </a:p>
          <a:p>
            <a:pPr marL="342900" indent="-342900">
              <a:buFont typeface="Arial" panose="020B0604020202020204" pitchFamily="34" charset="0"/>
              <a:buChar char="•"/>
            </a:pPr>
            <a:r>
              <a:rPr lang="en-US" sz="2400" dirty="0" smtClean="0">
                <a:solidFill>
                  <a:schemeClr val="tx2"/>
                </a:solidFill>
                <a:latin typeface="Arial Narrow" panose="020B0606020202030204" pitchFamily="34" charset="0"/>
              </a:rPr>
              <a:t>4 </a:t>
            </a:r>
            <a:r>
              <a:rPr lang="en-US" sz="2400" dirty="0" smtClean="0">
                <a:solidFill>
                  <a:srgbClr val="CC00CC"/>
                </a:solidFill>
                <a:latin typeface="Arial Narrow" panose="020B0606020202030204" pitchFamily="34" charset="0"/>
              </a:rPr>
              <a:t>Subjective functions </a:t>
            </a:r>
            <a:r>
              <a:rPr lang="en-US" sz="2400" dirty="0" smtClean="0">
                <a:solidFill>
                  <a:schemeClr val="tx2"/>
                </a:solidFill>
                <a:latin typeface="Arial Narrow" panose="020B0606020202030204" pitchFamily="34" charset="0"/>
              </a:rPr>
              <a:t>models (CPT-like)</a:t>
            </a:r>
          </a:p>
          <a:p>
            <a:pPr marL="342900" indent="-342900">
              <a:buFont typeface="Arial" panose="020B0604020202020204" pitchFamily="34" charset="0"/>
              <a:buChar char="•"/>
            </a:pPr>
            <a:r>
              <a:rPr lang="en-US" sz="2400" dirty="0" smtClean="0">
                <a:solidFill>
                  <a:schemeClr val="tx2"/>
                </a:solidFill>
                <a:latin typeface="Arial Narrow" panose="020B0606020202030204" pitchFamily="34" charset="0"/>
              </a:rPr>
              <a:t>15 BEAST-like</a:t>
            </a:r>
            <a:r>
              <a:rPr lang="en-US" sz="2400" dirty="0">
                <a:solidFill>
                  <a:schemeClr val="tx2"/>
                </a:solidFill>
                <a:latin typeface="Arial Narrow" panose="020B0606020202030204" pitchFamily="34" charset="0"/>
              </a:rPr>
              <a:t> </a:t>
            </a:r>
            <a:r>
              <a:rPr lang="en-US" sz="2400" dirty="0" smtClean="0">
                <a:solidFill>
                  <a:schemeClr val="tx2"/>
                </a:solidFill>
                <a:latin typeface="Arial Narrow" panose="020B0606020202030204" pitchFamily="34" charset="0"/>
              </a:rPr>
              <a:t>(EV plus sampling tools)</a:t>
            </a:r>
          </a:p>
          <a:p>
            <a:pPr marL="342900" indent="-342900">
              <a:buFont typeface="Arial" panose="020B0604020202020204" pitchFamily="34" charset="0"/>
              <a:buChar char="•"/>
            </a:pPr>
            <a:r>
              <a:rPr lang="en-US" sz="2400" dirty="0" smtClean="0">
                <a:solidFill>
                  <a:schemeClr val="tx2"/>
                </a:solidFill>
                <a:latin typeface="Arial Narrow" panose="020B0606020202030204" pitchFamily="34" charset="0"/>
              </a:rPr>
              <a:t>6 Machine learning models</a:t>
            </a:r>
          </a:p>
          <a:p>
            <a:pPr marL="342900" indent="-342900">
              <a:buFont typeface="Arial" panose="020B0604020202020204" pitchFamily="34" charset="0"/>
              <a:buChar char="•"/>
            </a:pPr>
            <a:endParaRPr lang="en-US" sz="2400" dirty="0">
              <a:solidFill>
                <a:schemeClr val="tx2"/>
              </a:solidFill>
              <a:latin typeface="Arial Narrow" panose="020B0606020202030204" pitchFamily="34" charset="0"/>
            </a:endParaRPr>
          </a:p>
          <a:p>
            <a:r>
              <a:rPr lang="en-US" sz="2400" dirty="0" smtClean="0">
                <a:solidFill>
                  <a:srgbClr val="C00000"/>
                </a:solidFill>
                <a:latin typeface="Arial Narrow" panose="020B0606020202030204" pitchFamily="34" charset="0"/>
              </a:rPr>
              <a:t>Main results:</a:t>
            </a:r>
          </a:p>
          <a:p>
            <a:r>
              <a:rPr lang="en-US" sz="2400" dirty="0" smtClean="0">
                <a:solidFill>
                  <a:srgbClr val="C00000"/>
                </a:solidFill>
                <a:latin typeface="Arial Narrow" panose="020B0606020202030204" pitchFamily="34" charset="0"/>
              </a:rPr>
              <a:t>All 12 top models were variants of BEAST. </a:t>
            </a:r>
          </a:p>
          <a:p>
            <a:r>
              <a:rPr lang="en-US" sz="2400" dirty="0" smtClean="0">
                <a:solidFill>
                  <a:srgbClr val="C00000"/>
                </a:solidFill>
                <a:latin typeface="Arial Narrow" panose="020B0606020202030204" pitchFamily="34" charset="0"/>
              </a:rPr>
              <a:t>The difference between these models were </a:t>
            </a:r>
          </a:p>
          <a:p>
            <a:r>
              <a:rPr lang="en-US" sz="2400" dirty="0" smtClean="0">
                <a:solidFill>
                  <a:srgbClr val="C00000"/>
                </a:solidFill>
                <a:latin typeface="Arial Narrow" panose="020B0606020202030204" pitchFamily="34" charset="0"/>
              </a:rPr>
              <a:t>statistically insignificant.  </a:t>
            </a:r>
          </a:p>
          <a:p>
            <a:r>
              <a:rPr lang="en-US" sz="2400" b="1" dirty="0" smtClean="0">
                <a:solidFill>
                  <a:srgbClr val="C00000"/>
                </a:solidFill>
                <a:latin typeface="Arial Narrow" panose="020B0606020202030204" pitchFamily="34" charset="0"/>
              </a:rPr>
              <a:t>The winner is Cohen’s BEAST</a:t>
            </a:r>
            <a:r>
              <a:rPr lang="en-US" sz="2400" dirty="0" smtClean="0">
                <a:solidFill>
                  <a:srgbClr val="C00000"/>
                </a:solidFill>
                <a:latin typeface="Arial Narrow" panose="020B0606020202030204" pitchFamily="34" charset="0"/>
              </a:rPr>
              <a:t>.</a:t>
            </a:r>
          </a:p>
          <a:p>
            <a:endParaRPr lang="en-US" sz="2400" dirty="0">
              <a:solidFill>
                <a:srgbClr val="C00000"/>
              </a:solidFill>
              <a:latin typeface="Arial Narrow" panose="020B0606020202030204" pitchFamily="34" charset="0"/>
            </a:endParaRPr>
          </a:p>
          <a:p>
            <a:r>
              <a:rPr lang="it-IT" sz="2400" dirty="0" smtClean="0">
                <a:latin typeface="Arial Narrow" panose="020B0606020202030204" pitchFamily="34" charset="0"/>
              </a:rPr>
              <a:t>The best machine learning model, submitted</a:t>
            </a:r>
          </a:p>
          <a:p>
            <a:r>
              <a:rPr lang="it-IT" sz="2400" dirty="0" smtClean="0">
                <a:latin typeface="Arial Narrow" panose="020B0606020202030204" pitchFamily="34" charset="0"/>
              </a:rPr>
              <a:t>By Noti</a:t>
            </a:r>
            <a:r>
              <a:rPr lang="it-IT" sz="2400" dirty="0">
                <a:latin typeface="Arial Narrow" panose="020B0606020202030204" pitchFamily="34" charset="0"/>
              </a:rPr>
              <a:t>, </a:t>
            </a:r>
            <a:r>
              <a:rPr lang="it-IT" sz="2400" dirty="0" smtClean="0">
                <a:latin typeface="Arial Narrow" panose="020B0606020202030204" pitchFamily="34" charset="0"/>
              </a:rPr>
              <a:t>Levi</a:t>
            </a:r>
            <a:r>
              <a:rPr lang="it-IT" sz="2400" dirty="0">
                <a:latin typeface="Arial Narrow" panose="020B0606020202030204" pitchFamily="34" charset="0"/>
              </a:rPr>
              <a:t>, </a:t>
            </a:r>
            <a:r>
              <a:rPr lang="it-IT" sz="2400" dirty="0" smtClean="0">
                <a:latin typeface="Arial Narrow" panose="020B0606020202030204" pitchFamily="34" charset="0"/>
              </a:rPr>
              <a:t>Kolumbus</a:t>
            </a:r>
            <a:r>
              <a:rPr lang="it-IT" sz="2400" dirty="0">
                <a:latin typeface="Arial Narrow" panose="020B0606020202030204" pitchFamily="34" charset="0"/>
              </a:rPr>
              <a:t>, </a:t>
            </a:r>
            <a:r>
              <a:rPr lang="it-IT" sz="2400" dirty="0" smtClean="0">
                <a:latin typeface="Arial Narrow" panose="020B0606020202030204" pitchFamily="34" charset="0"/>
              </a:rPr>
              <a:t>&amp; Daniely, was almost as good as the BEASTs</a:t>
            </a:r>
            <a:endParaRPr lang="en-US" sz="2400" dirty="0" smtClean="0">
              <a:solidFill>
                <a:srgbClr val="C00000"/>
              </a:solidFill>
              <a:latin typeface="Arial Narrow" panose="020B0606020202030204" pitchFamily="34" charset="0"/>
            </a:endParaRPr>
          </a:p>
        </p:txBody>
      </p:sp>
      <p:graphicFrame>
        <p:nvGraphicFramePr>
          <p:cNvPr id="6" name="Chart 5"/>
          <p:cNvGraphicFramePr/>
          <p:nvPr>
            <p:extLst>
              <p:ext uri="{D42A27DB-BD31-4B8C-83A1-F6EECF244321}">
                <p14:modId xmlns:p14="http://schemas.microsoft.com/office/powerpoint/2010/main" val="794815263"/>
              </p:ext>
            </p:extLst>
          </p:nvPr>
        </p:nvGraphicFramePr>
        <p:xfrm>
          <a:off x="5257800" y="2590801"/>
          <a:ext cx="40386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553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9067800" cy="6001643"/>
          </a:xfrm>
          <a:prstGeom prst="rect">
            <a:avLst/>
          </a:prstGeom>
        </p:spPr>
        <p:txBody>
          <a:bodyPr wrap="square">
            <a:spAutoFit/>
          </a:bodyPr>
          <a:lstStyle/>
          <a:p>
            <a:r>
              <a:rPr lang="en-US" sz="2400" b="1" dirty="0" smtClean="0">
                <a:solidFill>
                  <a:srgbClr val="C00000"/>
                </a:solidFill>
                <a:latin typeface="Arial Narrow" panose="020B0606020202030204" pitchFamily="34" charset="0"/>
              </a:rPr>
              <a:t>The new competitions: CPC18 (</a:t>
            </a:r>
            <a:r>
              <a:rPr lang="en-US" sz="2400" b="1" dirty="0" err="1" smtClean="0">
                <a:solidFill>
                  <a:srgbClr val="C00000"/>
                </a:solidFill>
                <a:latin typeface="Arial Narrow" panose="020B0606020202030204" pitchFamily="34" charset="0"/>
              </a:rPr>
              <a:t>Plonsky</a:t>
            </a:r>
            <a:r>
              <a:rPr lang="en-US" sz="2400" b="1" dirty="0" smtClean="0">
                <a:solidFill>
                  <a:srgbClr val="C00000"/>
                </a:solidFill>
                <a:latin typeface="Arial Narrow" panose="020B0606020202030204" pitchFamily="34" charset="0"/>
              </a:rPr>
              <a:t>, </a:t>
            </a:r>
            <a:r>
              <a:rPr lang="en-US" sz="2400" b="1" dirty="0" err="1" smtClean="0">
                <a:solidFill>
                  <a:srgbClr val="C00000"/>
                </a:solidFill>
                <a:latin typeface="Arial Narrow" panose="020B0606020202030204" pitchFamily="34" charset="0"/>
              </a:rPr>
              <a:t>Apel</a:t>
            </a:r>
            <a:r>
              <a:rPr lang="en-US" sz="2400" b="1" dirty="0" smtClean="0">
                <a:solidFill>
                  <a:srgbClr val="C00000"/>
                </a:solidFill>
                <a:latin typeface="Arial Narrow" panose="020B0606020202030204" pitchFamily="34" charset="0"/>
              </a:rPr>
              <a:t>, </a:t>
            </a:r>
            <a:r>
              <a:rPr lang="en-US" sz="2400" b="1" dirty="0" err="1" smtClean="0">
                <a:solidFill>
                  <a:srgbClr val="C00000"/>
                </a:solidFill>
                <a:latin typeface="Arial Narrow" panose="020B0606020202030204" pitchFamily="34" charset="0"/>
              </a:rPr>
              <a:t>Erev</a:t>
            </a:r>
            <a:r>
              <a:rPr lang="en-US" sz="2400" b="1" dirty="0" smtClean="0">
                <a:solidFill>
                  <a:srgbClr val="C00000"/>
                </a:solidFill>
                <a:latin typeface="Arial Narrow" panose="020B0606020202030204" pitchFamily="34" charset="0"/>
              </a:rPr>
              <a:t>, </a:t>
            </a:r>
            <a:r>
              <a:rPr lang="en-US" sz="2400" b="1" dirty="0" err="1" smtClean="0">
                <a:solidFill>
                  <a:srgbClr val="C00000"/>
                </a:solidFill>
                <a:latin typeface="Arial Narrow" panose="020B0606020202030204" pitchFamily="34" charset="0"/>
              </a:rPr>
              <a:t>Ert</a:t>
            </a:r>
            <a:r>
              <a:rPr lang="en-US" sz="2400" b="1" dirty="0" smtClean="0">
                <a:solidFill>
                  <a:srgbClr val="C00000"/>
                </a:solidFill>
                <a:latin typeface="Arial Narrow" panose="020B0606020202030204" pitchFamily="34" charset="0"/>
              </a:rPr>
              <a:t>, &amp; </a:t>
            </a:r>
            <a:r>
              <a:rPr lang="en-US" sz="2400" b="1" dirty="0" err="1" smtClean="0">
                <a:solidFill>
                  <a:srgbClr val="C00000"/>
                </a:solidFill>
                <a:latin typeface="Arial Narrow" panose="020B0606020202030204" pitchFamily="34" charset="0"/>
              </a:rPr>
              <a:t>Tennenholtz</a:t>
            </a:r>
            <a:r>
              <a:rPr lang="en-US" sz="2400" b="1" dirty="0" smtClean="0">
                <a:solidFill>
                  <a:srgbClr val="C00000"/>
                </a:solidFill>
                <a:latin typeface="Arial Narrow" panose="020B0606020202030204" pitchFamily="34" charset="0"/>
              </a:rPr>
              <a:t>,</a:t>
            </a:r>
          </a:p>
          <a:p>
            <a:r>
              <a:rPr lang="en-US" sz="2400" b="1" dirty="0" smtClean="0">
                <a:solidFill>
                  <a:srgbClr val="C00000"/>
                </a:solidFill>
                <a:latin typeface="Arial Narrow" panose="020B0606020202030204" pitchFamily="34" charset="0"/>
              </a:rPr>
              <a:t>in prep)</a:t>
            </a:r>
          </a:p>
          <a:p>
            <a:endParaRPr lang="en-US" sz="2400" b="1" dirty="0">
              <a:solidFill>
                <a:srgbClr val="7030A0"/>
              </a:solidFill>
              <a:latin typeface="Arial Narrow" panose="020B0606020202030204" pitchFamily="34" charset="0"/>
            </a:endParaRPr>
          </a:p>
          <a:p>
            <a:r>
              <a:rPr lang="en-US" sz="2400" dirty="0" smtClean="0">
                <a:latin typeface="Arial Narrow" panose="020B0606020202030204" pitchFamily="34" charset="0"/>
              </a:rPr>
              <a:t>Three explanations of the fact that the machine learning (ML) submissions did not win CPC15:</a:t>
            </a:r>
          </a:p>
          <a:p>
            <a:endParaRPr lang="en-US" sz="2400" dirty="0">
              <a:latin typeface="Arial Narrow" panose="020B0606020202030204" pitchFamily="34" charset="0"/>
            </a:endParaRPr>
          </a:p>
          <a:p>
            <a:r>
              <a:rPr lang="en-US" sz="2400" dirty="0" smtClean="0">
                <a:latin typeface="Arial Narrow" panose="020B0606020202030204" pitchFamily="34" charset="0"/>
              </a:rPr>
              <a:t>1.The ML tools were designed to predict future behavior in a familiar setting (like the Netflix recommending system) . They do not have advantage over traditional models in predicting behavior in new environments.</a:t>
            </a:r>
          </a:p>
          <a:p>
            <a:endParaRPr lang="en-US" sz="2400" dirty="0">
              <a:latin typeface="Arial Narrow" panose="020B0606020202030204" pitchFamily="34" charset="0"/>
            </a:endParaRPr>
          </a:p>
          <a:p>
            <a:r>
              <a:rPr lang="en-US" sz="2400" dirty="0" smtClean="0">
                <a:latin typeface="Arial Narrow" panose="020B0606020202030204" pitchFamily="34" charset="0"/>
              </a:rPr>
              <a:t>2. The ML submissions used ineffective features.  With more careful features selection, they could have won the </a:t>
            </a:r>
            <a:r>
              <a:rPr lang="en-US" sz="2400" dirty="0">
                <a:latin typeface="Arial Narrow" panose="020B0606020202030204" pitchFamily="34" charset="0"/>
              </a:rPr>
              <a:t>competition (</a:t>
            </a:r>
            <a:r>
              <a:rPr lang="en-US" sz="2400" dirty="0" err="1">
                <a:latin typeface="Arial Narrow" panose="020B0606020202030204" pitchFamily="34" charset="0"/>
              </a:rPr>
              <a:t>Plonsky</a:t>
            </a:r>
            <a:r>
              <a:rPr lang="en-US" sz="2400" dirty="0">
                <a:latin typeface="Arial Narrow" panose="020B0606020202030204" pitchFamily="34" charset="0"/>
              </a:rPr>
              <a:t>, </a:t>
            </a:r>
            <a:r>
              <a:rPr lang="en-US" sz="2400" dirty="0" err="1">
                <a:latin typeface="Arial Narrow" panose="020B0606020202030204" pitchFamily="34" charset="0"/>
              </a:rPr>
              <a:t>Erev</a:t>
            </a:r>
            <a:r>
              <a:rPr lang="en-US" sz="2400" dirty="0">
                <a:latin typeface="Arial Narrow" panose="020B0606020202030204" pitchFamily="34" charset="0"/>
              </a:rPr>
              <a:t>, </a:t>
            </a:r>
            <a:r>
              <a:rPr lang="en-US" sz="2400" dirty="0" err="1">
                <a:latin typeface="Arial Narrow" panose="020B0606020202030204" pitchFamily="34" charset="0"/>
              </a:rPr>
              <a:t>Hazan</a:t>
            </a:r>
            <a:r>
              <a:rPr lang="en-US" sz="2400" dirty="0">
                <a:latin typeface="Arial Narrow" panose="020B0606020202030204" pitchFamily="34" charset="0"/>
              </a:rPr>
              <a:t> &amp; </a:t>
            </a:r>
            <a:r>
              <a:rPr lang="en-US" sz="2400" dirty="0" err="1">
                <a:latin typeface="Arial Narrow" panose="020B0606020202030204" pitchFamily="34" charset="0"/>
              </a:rPr>
              <a:t>Tennenholtz</a:t>
            </a:r>
            <a:r>
              <a:rPr lang="en-US" sz="2400" dirty="0">
                <a:latin typeface="Arial Narrow" panose="020B0606020202030204" pitchFamily="34" charset="0"/>
              </a:rPr>
              <a:t>, AAAI17).</a:t>
            </a:r>
          </a:p>
          <a:p>
            <a:endParaRPr lang="en-US" sz="2400" dirty="0">
              <a:latin typeface="Arial Narrow" panose="020B0606020202030204" pitchFamily="34" charset="0"/>
            </a:endParaRPr>
          </a:p>
          <a:p>
            <a:r>
              <a:rPr lang="en-US" sz="2400" dirty="0" smtClean="0">
                <a:latin typeface="Arial Narrow" panose="020B0606020202030204" pitchFamily="34" charset="0"/>
              </a:rPr>
              <a:t>3. The ML submissions used suboptimal tools. </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317881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632311"/>
          </a:xfrm>
          <a:prstGeom prst="rect">
            <a:avLst/>
          </a:prstGeom>
        </p:spPr>
        <p:txBody>
          <a:bodyPr wrap="square">
            <a:spAutoFit/>
          </a:bodyPr>
          <a:lstStyle/>
          <a:p>
            <a:r>
              <a:rPr lang="en-US" sz="2400" b="1" dirty="0" smtClean="0">
                <a:solidFill>
                  <a:srgbClr val="C00000"/>
                </a:solidFill>
                <a:latin typeface="Arial Narrow" panose="020B0606020202030204" pitchFamily="34" charset="0"/>
              </a:rPr>
              <a:t>In order to compare these hypotheses, we invite you to participate in two related competitions.</a:t>
            </a:r>
          </a:p>
          <a:p>
            <a:endParaRPr lang="en-US" sz="2400" dirty="0" smtClean="0">
              <a:latin typeface="Arial Narrow" panose="020B0606020202030204" pitchFamily="34" charset="0"/>
            </a:endParaRPr>
          </a:p>
          <a:p>
            <a:r>
              <a:rPr lang="en-US" sz="2400" dirty="0" smtClean="0">
                <a:latin typeface="Arial Narrow" panose="020B0606020202030204" pitchFamily="34" charset="0"/>
              </a:rPr>
              <a:t>The first, CPC18a, will be extension of CPC15: The same goal (predicting the aggregate choice rate in new problem), with a larger space of choice task.  In CPC18a both prospects will have up to 10 outcomes.</a:t>
            </a:r>
          </a:p>
          <a:p>
            <a:endParaRPr lang="en-US" sz="2400" dirty="0">
              <a:latin typeface="Arial Narrow" panose="020B0606020202030204" pitchFamily="34" charset="0"/>
            </a:endParaRPr>
          </a:p>
          <a:p>
            <a:r>
              <a:rPr lang="en-US" sz="2400" dirty="0" smtClean="0">
                <a:latin typeface="Arial Narrow" panose="020B0606020202030204" pitchFamily="34" charset="0"/>
              </a:rPr>
              <a:t>The second. CPC18i will focus on prediction the behavior of specific individuals in 5 specific choice problems, after observing their behavior in 25 other problems. This task is similar to the best known application of ML (like the Netflix model), and we hope to learn if how behavioral features can help in this setting.</a:t>
            </a:r>
          </a:p>
          <a:p>
            <a:endParaRPr lang="en-US" sz="2400" dirty="0">
              <a:latin typeface="Arial Narrow" panose="020B0606020202030204" pitchFamily="34" charset="0"/>
            </a:endParaRPr>
          </a:p>
          <a:p>
            <a:r>
              <a:rPr lang="en-US" sz="2400" dirty="0" smtClean="0">
                <a:latin typeface="Arial Narrow" panose="020B0606020202030204" pitchFamily="34" charset="0"/>
              </a:rPr>
              <a:t>We accept submissions in R, MATLAB, Python and SAS </a:t>
            </a:r>
          </a:p>
          <a:p>
            <a:endParaRPr lang="en-US" sz="2400" dirty="0">
              <a:latin typeface="Arial Narrow" panose="020B0606020202030204" pitchFamily="34" charset="0"/>
            </a:endParaRPr>
          </a:p>
        </p:txBody>
      </p:sp>
    </p:spTree>
    <p:extLst>
      <p:ext uri="{BB962C8B-B14F-4D97-AF65-F5344CB8AC3E}">
        <p14:creationId xmlns:p14="http://schemas.microsoft.com/office/powerpoint/2010/main" val="840706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5678478"/>
          </a:xfrm>
          <a:prstGeom prst="rect">
            <a:avLst/>
          </a:prstGeom>
        </p:spPr>
        <p:txBody>
          <a:bodyPr wrap="square">
            <a:spAutoFit/>
          </a:bodyPr>
          <a:lstStyle/>
          <a:p>
            <a:pPr>
              <a:spcBef>
                <a:spcPts val="1800"/>
              </a:spcBef>
            </a:pPr>
            <a:r>
              <a:rPr lang="en-US" sz="2400" dirty="0">
                <a:latin typeface="Arial Narrow" panose="020B0606020202030204" pitchFamily="34" charset="0"/>
              </a:rPr>
              <a:t>The description is on the web </a:t>
            </a:r>
            <a:r>
              <a:rPr lang="en-US" sz="2400" dirty="0">
                <a:hlinkClick r:id="rId2"/>
              </a:rPr>
              <a:t>https://cpc18.wordpress.com/</a:t>
            </a:r>
            <a:r>
              <a:rPr lang="en-US" sz="2400" dirty="0"/>
              <a:t> </a:t>
            </a:r>
            <a:endParaRPr lang="en-US" sz="2400" dirty="0">
              <a:latin typeface="Arial Narrow" panose="020B0606020202030204" pitchFamily="34" charset="0"/>
            </a:endParaRPr>
          </a:p>
          <a:p>
            <a:pPr>
              <a:spcBef>
                <a:spcPts val="1800"/>
              </a:spcBef>
            </a:pPr>
            <a:r>
              <a:rPr lang="en-US" sz="2400" dirty="0" smtClean="0">
                <a:latin typeface="Arial Narrow" panose="020B0606020202030204" pitchFamily="34" charset="0"/>
              </a:rPr>
              <a:t>It includes the best models that we could find as baselines. Participants are allowed to use these baselines are starting points.</a:t>
            </a:r>
          </a:p>
          <a:p>
            <a:pPr>
              <a:spcBef>
                <a:spcPts val="1800"/>
              </a:spcBef>
            </a:pPr>
            <a:r>
              <a:rPr lang="en-US" sz="2400" dirty="0" smtClean="0">
                <a:solidFill>
                  <a:srgbClr val="0070C0"/>
                </a:solidFill>
                <a:latin typeface="Arial Narrow" panose="020B0606020202030204" pitchFamily="34" charset="0"/>
              </a:rPr>
              <a:t>Both baselines for the CPC18a (predicting the aggregate) are variants of BEAST.</a:t>
            </a:r>
          </a:p>
          <a:p>
            <a:pPr>
              <a:spcBef>
                <a:spcPts val="1800"/>
              </a:spcBef>
            </a:pPr>
            <a:r>
              <a:rPr lang="en-US" sz="2400" dirty="0" smtClean="0">
                <a:solidFill>
                  <a:srgbClr val="0070C0"/>
                </a:solidFill>
                <a:latin typeface="Arial Narrow" panose="020B0606020202030204" pitchFamily="34" charset="0"/>
              </a:rPr>
              <a:t>BEAST.sd is a refinement of BEAST that assumes subjective detection of dominance (the error rate decreases when the same option maximizes EV, and minimizes Probability of regret).</a:t>
            </a:r>
          </a:p>
          <a:p>
            <a:pPr>
              <a:spcBef>
                <a:spcPts val="1800"/>
              </a:spcBef>
            </a:pPr>
            <a:r>
              <a:rPr lang="en-US" sz="2400" dirty="0" smtClean="0">
                <a:solidFill>
                  <a:srgbClr val="0070C0"/>
                </a:solidFill>
                <a:latin typeface="Arial Narrow" panose="020B0606020202030204" pitchFamily="34" charset="0"/>
              </a:rPr>
              <a:t>Psych Forest is a random forest based model that uses BEAST as one of the features.</a:t>
            </a:r>
            <a:endParaRPr lang="en-US" sz="2400" dirty="0">
              <a:solidFill>
                <a:srgbClr val="0070C0"/>
              </a:solidFill>
              <a:latin typeface="Arial Narrow" panose="020B0606020202030204" pitchFamily="34" charset="0"/>
            </a:endParaRPr>
          </a:p>
          <a:p>
            <a:pPr>
              <a:spcBef>
                <a:spcPts val="1800"/>
              </a:spcBef>
            </a:pPr>
            <a:r>
              <a:rPr lang="en-US" sz="2400" dirty="0" smtClean="0">
                <a:solidFill>
                  <a:srgbClr val="006600"/>
                </a:solidFill>
                <a:latin typeface="Arial Narrow" panose="020B0606020202030204" pitchFamily="34" charset="0"/>
              </a:rPr>
              <a:t>The best baselines we found for CPC18i (predicting individual choice) are “collaborative flittering” models and use shallower psychology</a:t>
            </a:r>
          </a:p>
        </p:txBody>
      </p:sp>
    </p:spTree>
    <p:extLst>
      <p:ext uri="{BB962C8B-B14F-4D97-AF65-F5344CB8AC3E}">
        <p14:creationId xmlns:p14="http://schemas.microsoft.com/office/powerpoint/2010/main" val="7068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6186309"/>
          </a:xfrm>
          <a:prstGeom prst="rect">
            <a:avLst/>
          </a:prstGeom>
        </p:spPr>
        <p:txBody>
          <a:bodyPr wrap="square">
            <a:spAutoFit/>
          </a:bodyPr>
          <a:lstStyle/>
          <a:p>
            <a:pPr>
              <a:spcBef>
                <a:spcPts val="1200"/>
              </a:spcBef>
            </a:pPr>
            <a:r>
              <a:rPr lang="en-US" sz="2400" b="1" dirty="0" smtClean="0">
                <a:solidFill>
                  <a:srgbClr val="7030A0"/>
                </a:solidFill>
                <a:latin typeface="Arial Narrow" panose="020B0606020202030204" pitchFamily="34" charset="0"/>
              </a:rPr>
              <a:t>Summary</a:t>
            </a:r>
          </a:p>
          <a:p>
            <a:pPr>
              <a:spcBef>
                <a:spcPts val="1800"/>
              </a:spcBef>
            </a:pPr>
            <a:r>
              <a:rPr lang="en-US" sz="2400" dirty="0" smtClean="0">
                <a:latin typeface="Arial Narrow" panose="020B0606020202030204" pitchFamily="34" charset="0"/>
              </a:rPr>
              <a:t>Classical research in behavioral economics uses different elegant models to capture different anomalies.  As a result, it is not easy to use this research to predict behavior.</a:t>
            </a:r>
          </a:p>
          <a:p>
            <a:pPr>
              <a:spcBef>
                <a:spcPts val="1800"/>
              </a:spcBef>
            </a:pPr>
            <a:r>
              <a:rPr lang="en-US" sz="2400" dirty="0" smtClean="0">
                <a:latin typeface="Arial Narrow" panose="020B0606020202030204" pitchFamily="34" charset="0"/>
              </a:rPr>
              <a:t>CPC15 shows that it is not difficult to develop more general behavioral models that allow useful predictions.  Interestingly, the processes assumed by the winning models are very different than the processes assumed by the classical models. Rather than assuming the weighting of subjective values, or the use of simple heuristic, the winners assume high sensitivity to expected value and four sampling tools.</a:t>
            </a:r>
          </a:p>
          <a:p>
            <a:pPr>
              <a:spcBef>
                <a:spcPts val="1800"/>
              </a:spcBef>
            </a:pPr>
            <a:r>
              <a:rPr lang="en-US" sz="2400" dirty="0" smtClean="0">
                <a:latin typeface="Arial Narrow" panose="020B0606020202030204" pitchFamily="34" charset="0"/>
              </a:rPr>
              <a:t>Theory free ML tools provide much better predictions than the classical behavioral models, but they do not outperform the competition winners.</a:t>
            </a:r>
          </a:p>
          <a:p>
            <a:pPr>
              <a:spcBef>
                <a:spcPts val="1800"/>
              </a:spcBef>
            </a:pPr>
            <a:r>
              <a:rPr lang="en-US" sz="2400" dirty="0" smtClean="0">
                <a:latin typeface="Arial Narrow" panose="020B0606020202030204" pitchFamily="34" charset="0"/>
              </a:rPr>
              <a:t>We hope that our next competition will clarify the best way to combine behavioral insights with ML tools.</a:t>
            </a:r>
            <a:endParaRPr lang="en-US" sz="2400" dirty="0">
              <a:solidFill>
                <a:srgbClr val="000066"/>
              </a:solidFill>
              <a:latin typeface="Arial Narrow" panose="020B0606020202030204" pitchFamily="34" charset="0"/>
            </a:endParaRPr>
          </a:p>
        </p:txBody>
      </p:sp>
    </p:spTree>
    <p:extLst>
      <p:ext uri="{BB962C8B-B14F-4D97-AF65-F5344CB8AC3E}">
        <p14:creationId xmlns:p14="http://schemas.microsoft.com/office/powerpoint/2010/main" val="1483004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86868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9" name="Rectangle 8"/>
          <p:cNvSpPr/>
          <p:nvPr/>
        </p:nvSpPr>
        <p:spPr>
          <a:xfrm>
            <a:off x="228600" y="94562"/>
            <a:ext cx="8686800" cy="5216813"/>
          </a:xfrm>
          <a:prstGeom prst="rect">
            <a:avLst/>
          </a:prstGeom>
        </p:spPr>
        <p:txBody>
          <a:bodyPr wrap="square">
            <a:spAutoFit/>
          </a:bodyPr>
          <a:lstStyle/>
          <a:p>
            <a:pPr>
              <a:spcBef>
                <a:spcPts val="400"/>
              </a:spcBef>
            </a:pPr>
            <a:r>
              <a:rPr lang="en-US" sz="2400" dirty="0" smtClean="0">
                <a:latin typeface="Arial Narrow" panose="020B0606020202030204" pitchFamily="34" charset="0"/>
              </a:rPr>
              <a:t>Our initial effort to facilitate the development of general behavioral models involves three main steps:</a:t>
            </a:r>
          </a:p>
          <a:p>
            <a:pPr>
              <a:spcBef>
                <a:spcPts val="1800"/>
              </a:spcBef>
            </a:pPr>
            <a:r>
              <a:rPr lang="en-US" sz="2400" dirty="0" smtClean="0">
                <a:solidFill>
                  <a:srgbClr val="0070C0"/>
                </a:solidFill>
                <a:latin typeface="Arial Narrow" panose="020B0606020202030204" pitchFamily="34" charset="0"/>
              </a:rPr>
              <a:t>1. A clarification of the relationship between the different choice phenomena (anomalies) </a:t>
            </a:r>
            <a:r>
              <a:rPr lang="en-US" sz="2400" dirty="0">
                <a:solidFill>
                  <a:srgbClr val="0070C0"/>
                </a:solidFill>
                <a:latin typeface="Arial Narrow" panose="020B0606020202030204" pitchFamily="34" charset="0"/>
              </a:rPr>
              <a:t>b</a:t>
            </a:r>
            <a:r>
              <a:rPr lang="en-US" sz="2400" dirty="0" smtClean="0">
                <a:solidFill>
                  <a:srgbClr val="0070C0"/>
                </a:solidFill>
                <a:latin typeface="Arial Narrow" panose="020B0606020202030204" pitchFamily="34" charset="0"/>
              </a:rPr>
              <a:t>y replicating them in a single experimental paradigm. </a:t>
            </a:r>
            <a:r>
              <a:rPr lang="en-US" sz="2400" dirty="0" smtClean="0">
                <a:latin typeface="Arial Narrow" panose="020B0606020202030204" pitchFamily="34" charset="0"/>
              </a:rPr>
              <a:t>Our results show that the classical description anomalies are replicable, but experience reverses or eliminates most of them.</a:t>
            </a:r>
          </a:p>
          <a:p>
            <a:pPr>
              <a:spcBef>
                <a:spcPts val="1800"/>
              </a:spcBef>
            </a:pPr>
            <a:r>
              <a:rPr lang="en-US" sz="2400" dirty="0" smtClean="0">
                <a:solidFill>
                  <a:srgbClr val="0070C0"/>
                </a:solidFill>
                <a:latin typeface="Arial Narrow" panose="020B0606020202030204" pitchFamily="34" charset="0"/>
              </a:rPr>
              <a:t>2. A demonstration that it is possible to reproduce the classical anomalies with a single model.</a:t>
            </a:r>
          </a:p>
          <a:p>
            <a:pPr>
              <a:spcBef>
                <a:spcPts val="1800"/>
              </a:spcBef>
            </a:pPr>
            <a:r>
              <a:rPr lang="en-US" sz="2400" dirty="0" smtClean="0">
                <a:solidFill>
                  <a:srgbClr val="0070C0"/>
                </a:solidFill>
                <a:latin typeface="Arial Narrow" panose="020B0606020202030204" pitchFamily="34" charset="0"/>
              </a:rPr>
              <a:t>3. An organization of a choice prediction competition </a:t>
            </a:r>
            <a:r>
              <a:rPr lang="en-US" sz="2400" dirty="0" smtClean="0">
                <a:latin typeface="Arial Narrow" panose="020B0606020202030204" pitchFamily="34" charset="0"/>
              </a:rPr>
              <a:t>in which we challenged other researchers to develop a better model. The models were compared based on their prediction of a new set of 60 randomly selected choice problems.</a:t>
            </a:r>
          </a:p>
        </p:txBody>
      </p:sp>
    </p:spTree>
    <p:extLst>
      <p:ext uri="{BB962C8B-B14F-4D97-AF65-F5344CB8AC3E}">
        <p14:creationId xmlns:p14="http://schemas.microsoft.com/office/powerpoint/2010/main" val="1608096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228600" y="268480"/>
            <a:ext cx="8610600" cy="5632311"/>
          </a:xfrm>
          <a:prstGeom prst="rect">
            <a:avLst/>
          </a:prstGeom>
        </p:spPr>
        <p:txBody>
          <a:bodyPr wrap="square">
            <a:spAutoFit/>
          </a:bodyPr>
          <a:lstStyle/>
          <a:p>
            <a:endParaRPr lang="en-US" sz="2400" dirty="0" smtClean="0">
              <a:latin typeface="Arial Narrow" panose="020B0606020202030204" pitchFamily="34" charset="0"/>
            </a:endParaRPr>
          </a:p>
          <a:p>
            <a:r>
              <a:rPr lang="en-US" sz="2400" dirty="0" smtClean="0">
                <a:latin typeface="Arial Narrow" panose="020B0606020202030204" pitchFamily="34" charset="0"/>
              </a:rPr>
              <a:t>Our analysis focused on an 11 dimensions space of choice task.</a:t>
            </a:r>
          </a:p>
          <a:p>
            <a:endParaRPr lang="en-GB" sz="2400" dirty="0" smtClean="0">
              <a:latin typeface="Arial Narrow" pitchFamily="34" charset="0"/>
            </a:endParaRPr>
          </a:p>
          <a:p>
            <a:r>
              <a:rPr lang="en-GB" sz="2400" dirty="0" smtClean="0">
                <a:latin typeface="Arial Narrow" pitchFamily="34" charset="0"/>
              </a:rPr>
              <a:t>Each </a:t>
            </a:r>
            <a:r>
              <a:rPr lang="en-GB" sz="2400" dirty="0">
                <a:latin typeface="Arial Narrow" pitchFamily="34" charset="0"/>
              </a:rPr>
              <a:t>problem in </a:t>
            </a:r>
            <a:r>
              <a:rPr lang="en-GB" sz="2400" dirty="0" smtClean="0">
                <a:latin typeface="Arial Narrow" pitchFamily="34" charset="0"/>
              </a:rPr>
              <a:t>our </a:t>
            </a:r>
            <a:r>
              <a:rPr lang="en-GB" sz="2400" dirty="0">
                <a:latin typeface="Arial Narrow" pitchFamily="34" charset="0"/>
              </a:rPr>
              <a:t>space is a choice </a:t>
            </a:r>
            <a:r>
              <a:rPr lang="en-GB" sz="2400" dirty="0" smtClean="0">
                <a:latin typeface="Arial Narrow" pitchFamily="34" charset="0"/>
              </a:rPr>
              <a:t>between two basic prospects:</a:t>
            </a:r>
          </a:p>
          <a:p>
            <a:endParaRPr lang="en-GB" sz="2400" dirty="0" smtClean="0">
              <a:latin typeface="Arial Narrow" pitchFamily="34" charset="0"/>
            </a:endParaRPr>
          </a:p>
          <a:p>
            <a:r>
              <a:rPr lang="en-GB" sz="2400" dirty="0" smtClean="0">
                <a:latin typeface="Arial Narrow" pitchFamily="34" charset="0"/>
              </a:rPr>
              <a:t>Option A:</a:t>
            </a:r>
            <a:r>
              <a:rPr lang="en-GB" sz="2400" i="1" dirty="0">
                <a:latin typeface="Arial Narrow" pitchFamily="34" charset="0"/>
              </a:rPr>
              <a:t> </a:t>
            </a:r>
            <a:r>
              <a:rPr lang="en-GB" sz="2400" i="1" dirty="0">
                <a:solidFill>
                  <a:srgbClr val="C00000"/>
                </a:solidFill>
                <a:latin typeface="Arial Narrow" pitchFamily="34" charset="0"/>
              </a:rPr>
              <a:t>H</a:t>
            </a:r>
            <a:r>
              <a:rPr lang="en-GB" sz="2400" dirty="0">
                <a:solidFill>
                  <a:srgbClr val="C00000"/>
                </a:solidFill>
                <a:latin typeface="Arial Narrow" pitchFamily="34" charset="0"/>
              </a:rPr>
              <a:t>A</a:t>
            </a:r>
            <a:r>
              <a:rPr lang="en-GB" sz="2400" dirty="0">
                <a:latin typeface="Arial Narrow" pitchFamily="34" charset="0"/>
              </a:rPr>
              <a:t> with probability </a:t>
            </a:r>
            <a:r>
              <a:rPr lang="en-GB" sz="2400" i="1" dirty="0" err="1">
                <a:solidFill>
                  <a:srgbClr val="C00000"/>
                </a:solidFill>
                <a:latin typeface="Arial Narrow" pitchFamily="34" charset="0"/>
              </a:rPr>
              <a:t>pH</a:t>
            </a:r>
            <a:r>
              <a:rPr lang="en-GB" sz="2400" dirty="0" err="1">
                <a:solidFill>
                  <a:srgbClr val="C00000"/>
                </a:solidFill>
                <a:latin typeface="Arial Narrow" pitchFamily="34" charset="0"/>
              </a:rPr>
              <a:t>A</a:t>
            </a:r>
            <a:r>
              <a:rPr lang="en-GB" sz="2400" dirty="0">
                <a:latin typeface="Arial Narrow" pitchFamily="34" charset="0"/>
              </a:rPr>
              <a:t>; or </a:t>
            </a:r>
            <a:r>
              <a:rPr lang="en-GB" sz="2400" i="1" dirty="0">
                <a:solidFill>
                  <a:srgbClr val="C00000"/>
                </a:solidFill>
                <a:latin typeface="Arial Narrow" pitchFamily="34" charset="0"/>
              </a:rPr>
              <a:t>L</a:t>
            </a:r>
            <a:r>
              <a:rPr lang="en-GB" sz="2400" dirty="0">
                <a:solidFill>
                  <a:srgbClr val="C00000"/>
                </a:solidFill>
                <a:latin typeface="Arial Narrow" pitchFamily="34" charset="0"/>
              </a:rPr>
              <a:t>A</a:t>
            </a:r>
            <a:r>
              <a:rPr lang="en-GB" sz="2400" dirty="0">
                <a:latin typeface="Arial Narrow" pitchFamily="34" charset="0"/>
              </a:rPr>
              <a:t> </a:t>
            </a:r>
            <a:r>
              <a:rPr lang="en-GB" sz="2400" dirty="0" smtClean="0">
                <a:latin typeface="Arial Narrow" pitchFamily="34" charset="0"/>
              </a:rPr>
              <a:t>otherwise.  </a:t>
            </a:r>
          </a:p>
          <a:p>
            <a:r>
              <a:rPr lang="en-GB" sz="2400" dirty="0" smtClean="0">
                <a:latin typeface="Arial Narrow" pitchFamily="34" charset="0"/>
              </a:rPr>
              <a:t>Option B: Up to 10 outcomes, defined by </a:t>
            </a:r>
            <a:r>
              <a:rPr lang="en-GB" sz="2400" dirty="0" smtClean="0">
                <a:solidFill>
                  <a:srgbClr val="C00000"/>
                </a:solidFill>
                <a:latin typeface="Arial Narrow" pitchFamily="34" charset="0"/>
              </a:rPr>
              <a:t>5 parameters</a:t>
            </a:r>
          </a:p>
          <a:p>
            <a:endParaRPr lang="en-GB" sz="2400" dirty="0">
              <a:latin typeface="Arial Narrow" pitchFamily="34" charset="0"/>
            </a:endParaRPr>
          </a:p>
          <a:p>
            <a:r>
              <a:rPr lang="en-GB" sz="2400" dirty="0" smtClean="0">
                <a:latin typeface="Arial Narrow" pitchFamily="34" charset="0"/>
              </a:rPr>
              <a:t>A 9</a:t>
            </a:r>
            <a:r>
              <a:rPr lang="en-GB" sz="2400" baseline="30000" dirty="0" smtClean="0">
                <a:latin typeface="Arial Narrow" pitchFamily="34" charset="0"/>
              </a:rPr>
              <a:t>th</a:t>
            </a:r>
            <a:r>
              <a:rPr lang="en-GB" sz="2400" dirty="0" smtClean="0">
                <a:latin typeface="Arial Narrow" pitchFamily="34" charset="0"/>
              </a:rPr>
              <a:t> parameter, </a:t>
            </a:r>
            <a:r>
              <a:rPr lang="en-GB" sz="2400" i="1" dirty="0" err="1" smtClean="0">
                <a:solidFill>
                  <a:srgbClr val="C00000"/>
                </a:solidFill>
                <a:latin typeface="Arial Narrow" pitchFamily="34" charset="0"/>
              </a:rPr>
              <a:t>Corr</a:t>
            </a:r>
            <a:r>
              <a:rPr lang="en-GB" sz="2400" i="1" dirty="0" smtClean="0">
                <a:latin typeface="Arial Narrow" pitchFamily="34" charset="0"/>
              </a:rPr>
              <a:t>, captures the correlation between the prospects</a:t>
            </a:r>
          </a:p>
          <a:p>
            <a:endParaRPr lang="en-GB" sz="2400" i="1" dirty="0" smtClean="0">
              <a:latin typeface="Arial Narrow" pitchFamily="34" charset="0"/>
            </a:endParaRPr>
          </a:p>
          <a:p>
            <a:r>
              <a:rPr lang="en-GB" sz="2400" dirty="0">
                <a:latin typeface="Arial Narrow" pitchFamily="34" charset="0"/>
              </a:rPr>
              <a:t>The </a:t>
            </a:r>
            <a:r>
              <a:rPr lang="en-GB" sz="2400" dirty="0" smtClean="0">
                <a:latin typeface="Arial Narrow" pitchFamily="34" charset="0"/>
              </a:rPr>
              <a:t>10</a:t>
            </a:r>
            <a:r>
              <a:rPr lang="en-GB" sz="2400" baseline="30000" dirty="0" smtClean="0">
                <a:latin typeface="Arial Narrow" pitchFamily="34" charset="0"/>
              </a:rPr>
              <a:t>th</a:t>
            </a:r>
            <a:r>
              <a:rPr lang="en-GB" sz="2400" dirty="0" smtClean="0">
                <a:latin typeface="Arial Narrow" pitchFamily="34" charset="0"/>
              </a:rPr>
              <a:t> </a:t>
            </a:r>
            <a:r>
              <a:rPr lang="en-GB" sz="2400" dirty="0">
                <a:latin typeface="Arial Narrow" pitchFamily="34" charset="0"/>
              </a:rPr>
              <a:t>parameter, </a:t>
            </a:r>
            <a:r>
              <a:rPr lang="en-GB" sz="2400" i="1" dirty="0" err="1" smtClean="0">
                <a:solidFill>
                  <a:srgbClr val="C00000"/>
                </a:solidFill>
                <a:latin typeface="Arial Narrow" pitchFamily="34" charset="0"/>
              </a:rPr>
              <a:t>Amb</a:t>
            </a:r>
            <a:r>
              <a:rPr lang="en-GB" sz="2400" dirty="0" smtClean="0">
                <a:latin typeface="Arial Narrow" pitchFamily="34" charset="0"/>
              </a:rPr>
              <a:t>, </a:t>
            </a:r>
            <a:r>
              <a:rPr lang="en-GB" sz="2400" dirty="0">
                <a:latin typeface="Arial Narrow" pitchFamily="34" charset="0"/>
              </a:rPr>
              <a:t>captures </a:t>
            </a:r>
            <a:r>
              <a:rPr lang="en-GB" sz="2400" dirty="0" smtClean="0">
                <a:latin typeface="Arial Narrow" pitchFamily="34" charset="0"/>
              </a:rPr>
              <a:t>ambiguity</a:t>
            </a:r>
            <a:endParaRPr lang="en-GB" sz="2400" i="1" dirty="0">
              <a:latin typeface="Arial Narrow" pitchFamily="34" charset="0"/>
            </a:endParaRPr>
          </a:p>
          <a:p>
            <a:endParaRPr lang="en-GB" sz="2400" dirty="0" smtClean="0">
              <a:latin typeface="Arial Narrow" pitchFamily="34" charset="0"/>
            </a:endParaRPr>
          </a:p>
          <a:p>
            <a:r>
              <a:rPr lang="en-GB" sz="2400" dirty="0" smtClean="0">
                <a:latin typeface="Arial Narrow" pitchFamily="34" charset="0"/>
              </a:rPr>
              <a:t>The 11</a:t>
            </a:r>
            <a:r>
              <a:rPr lang="en-GB" sz="2400" baseline="30000" dirty="0" smtClean="0">
                <a:latin typeface="Arial Narrow" pitchFamily="34" charset="0"/>
              </a:rPr>
              <a:t>th</a:t>
            </a:r>
            <a:r>
              <a:rPr lang="en-GB" sz="2400" dirty="0" smtClean="0">
                <a:latin typeface="Arial Narrow" pitchFamily="34" charset="0"/>
              </a:rPr>
              <a:t> parameter </a:t>
            </a:r>
            <a:r>
              <a:rPr lang="en-GB" sz="2400" i="1" dirty="0" smtClean="0">
                <a:solidFill>
                  <a:srgbClr val="C00000"/>
                </a:solidFill>
                <a:latin typeface="Arial Narrow" pitchFamily="34" charset="0"/>
              </a:rPr>
              <a:t>FB</a:t>
            </a:r>
            <a:r>
              <a:rPr lang="en-GB" sz="2400" dirty="0" smtClean="0">
                <a:latin typeface="Arial Narrow" pitchFamily="34" charset="0"/>
              </a:rPr>
              <a:t> captures the DMs’ feedback.  This parameter was studied within problem. The DMs faced each problem for 25 trials, and got feedback after each choice from the 6</a:t>
            </a:r>
            <a:r>
              <a:rPr lang="en-GB" sz="2400" baseline="30000" dirty="0" smtClean="0">
                <a:latin typeface="Arial Narrow" pitchFamily="34" charset="0"/>
              </a:rPr>
              <a:t>th</a:t>
            </a:r>
            <a:r>
              <a:rPr lang="en-GB" sz="2400" dirty="0" smtClean="0">
                <a:latin typeface="Arial Narrow" pitchFamily="34" charset="0"/>
              </a:rPr>
              <a:t> trial. </a:t>
            </a:r>
            <a:endParaRPr lang="en-GB" sz="2400" dirty="0">
              <a:latin typeface="Arial Narrow" pitchFamily="34" charset="0"/>
            </a:endParaRPr>
          </a:p>
        </p:txBody>
      </p:sp>
    </p:spTree>
    <p:extLst>
      <p:ext uri="{BB962C8B-B14F-4D97-AF65-F5344CB8AC3E}">
        <p14:creationId xmlns:p14="http://schemas.microsoft.com/office/powerpoint/2010/main" val="1285251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smtClean="0">
                <a:solidFill>
                  <a:srgbClr val="CC00CC"/>
                </a:solidFill>
                <a:latin typeface="Arial Narrow" panose="020B0606020202030204" pitchFamily="34" charset="0"/>
              </a:rPr>
              <a:t>Example of a basic experimental task, trial 1, initial screen</a:t>
            </a:r>
          </a:p>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Please select one of the following options:</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r>
                        <a:rPr lang="en-US" sz="2400" b="0" dirty="0" smtClean="0">
                          <a:solidFill>
                            <a:schemeClr val="tx1"/>
                          </a:solidFill>
                          <a:latin typeface="Arial Narrow" panose="020B0606020202030204" pitchFamily="34" charset="0"/>
                        </a:rPr>
                        <a:t>4 with p = 0.8</a:t>
                      </a:r>
                    </a:p>
                    <a:p>
                      <a:pPr algn="l" rtl="0"/>
                      <a:r>
                        <a:rPr lang="en-US" sz="2400" b="0" dirty="0" smtClean="0">
                          <a:solidFill>
                            <a:schemeClr val="tx1"/>
                          </a:solidFill>
                          <a:latin typeface="Arial Narrow" panose="020B0606020202030204" pitchFamily="34" charset="0"/>
                        </a:rPr>
                        <a:t>0 with</a:t>
                      </a:r>
                      <a:r>
                        <a:rPr lang="en-US" sz="2400" b="0" baseline="0" dirty="0" smtClean="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r>
                        <a:rPr lang="en-US" sz="2400" b="0" dirty="0" smtClean="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endParaRPr lang="en-US" sz="2400" b="0" dirty="0" smtClean="0">
                        <a:solidFill>
                          <a:schemeClr val="tx1"/>
                        </a:solidFill>
                        <a:latin typeface="Arial Narrow" panose="020B0606020202030204" pitchFamily="34" charset="0"/>
                      </a:endParaRP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81710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830997"/>
          </a:xfrm>
          <a:prstGeom prst="rect">
            <a:avLst/>
          </a:prstGeom>
        </p:spPr>
        <p:txBody>
          <a:bodyPr wrap="square">
            <a:spAutoFit/>
          </a:bodyPr>
          <a:lstStyle/>
          <a:p>
            <a:r>
              <a:rPr lang="en-US" sz="2400" b="1" dirty="0" smtClean="0">
                <a:solidFill>
                  <a:srgbClr val="CC00CC"/>
                </a:solidFill>
                <a:latin typeface="Arial Narrow" panose="020B0606020202030204" pitchFamily="34" charset="0"/>
              </a:rPr>
              <a:t>Example of a basic experimental task, trial 1, limited feedback</a:t>
            </a:r>
            <a:endParaRPr lang="en-US" sz="2400" dirty="0" smtClean="0">
              <a:latin typeface="Arial Narrow" panose="020B0606020202030204" pitchFamily="34" charset="0"/>
            </a:endParaRPr>
          </a:p>
          <a:p>
            <a:endParaRPr lang="en-US" sz="2400" dirty="0">
              <a:latin typeface="Arial Narrow" panose="020B0606020202030204" pitchFamily="34" charset="0"/>
            </a:endParaRP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r>
                        <a:rPr lang="en-US" sz="2400" b="0" dirty="0" smtClean="0">
                          <a:solidFill>
                            <a:schemeClr val="tx1"/>
                          </a:solidFill>
                          <a:latin typeface="Arial Narrow" panose="020B0606020202030204" pitchFamily="34" charset="0"/>
                        </a:rPr>
                        <a:t>4 with p = 0.8</a:t>
                      </a:r>
                    </a:p>
                    <a:p>
                      <a:pPr algn="l" rtl="0"/>
                      <a:r>
                        <a:rPr lang="en-US" sz="2400" b="0" dirty="0" smtClean="0">
                          <a:solidFill>
                            <a:schemeClr val="tx1"/>
                          </a:solidFill>
                          <a:latin typeface="Arial Narrow" panose="020B0606020202030204" pitchFamily="34" charset="0"/>
                        </a:rPr>
                        <a:t>0 with</a:t>
                      </a:r>
                      <a:r>
                        <a:rPr lang="en-US" sz="2400" b="0" baseline="0" dirty="0" smtClean="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r>
                        <a:rPr lang="en-US" sz="2400" b="0" dirty="0" smtClean="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1" dirty="0" smtClean="0">
                          <a:solidFill>
                            <a:schemeClr val="tx1"/>
                          </a:solidFill>
                          <a:latin typeface="Arial Narrow" panose="020B0606020202030204" pitchFamily="34" charset="0"/>
                        </a:rPr>
                        <a:t>B</a:t>
                      </a:r>
                    </a:p>
                    <a:p>
                      <a:pPr algn="l" rtl="0"/>
                      <a:endParaRPr lang="en-US" sz="2400" b="0" dirty="0" smtClean="0">
                        <a:solidFill>
                          <a:schemeClr val="tx1"/>
                        </a:solidFill>
                        <a:latin typeface="Arial Narrow" panose="020B0606020202030204" pitchFamily="34" charset="0"/>
                      </a:endParaRP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152400" y="5410200"/>
            <a:ext cx="8839200" cy="461665"/>
          </a:xfrm>
          <a:prstGeom prst="rect">
            <a:avLst/>
          </a:prstGeom>
        </p:spPr>
        <p:txBody>
          <a:bodyPr wrap="square">
            <a:spAutoFit/>
          </a:bodyPr>
          <a:lstStyle/>
          <a:p>
            <a:r>
              <a:rPr lang="en-US" sz="2400" dirty="0" smtClean="0">
                <a:latin typeface="Arial Narrow" panose="020B0606020202030204" pitchFamily="34" charset="0"/>
              </a:rPr>
              <a:t>You selected B</a:t>
            </a:r>
          </a:p>
        </p:txBody>
      </p:sp>
    </p:spTree>
    <p:extLst>
      <p:ext uri="{BB962C8B-B14F-4D97-AF65-F5344CB8AC3E}">
        <p14:creationId xmlns:p14="http://schemas.microsoft.com/office/powerpoint/2010/main" val="275581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938992"/>
          </a:xfrm>
          <a:prstGeom prst="rect">
            <a:avLst/>
          </a:prstGeom>
        </p:spPr>
        <p:txBody>
          <a:bodyPr wrap="square">
            <a:spAutoFit/>
          </a:bodyPr>
          <a:lstStyle/>
          <a:p>
            <a:r>
              <a:rPr lang="en-US" sz="2400" b="1" dirty="0" smtClean="0">
                <a:solidFill>
                  <a:srgbClr val="CC00CC"/>
                </a:solidFill>
                <a:latin typeface="Arial Narrow" panose="020B0606020202030204" pitchFamily="34" charset="0"/>
              </a:rPr>
              <a:t>Example of a basic experimental task, trial 6, initial screen</a:t>
            </a:r>
            <a:endParaRPr lang="en-US" sz="2400" b="1" dirty="0">
              <a:solidFill>
                <a:srgbClr val="CC00CC"/>
              </a:solidFill>
              <a:latin typeface="Arial Narrow" panose="020B0606020202030204" pitchFamily="34" charset="0"/>
            </a:endParaRPr>
          </a:p>
          <a:p>
            <a:endParaRPr lang="en-US" sz="2400" b="1" dirty="0" smtClean="0">
              <a:solidFill>
                <a:srgbClr val="CC00CC"/>
              </a:solidFill>
              <a:latin typeface="Arial Narrow" panose="020B0606020202030204" pitchFamily="34" charset="0"/>
            </a:endParaRPr>
          </a:p>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Please select one of the following options:</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r>
                        <a:rPr lang="en-US" sz="2400" b="0" dirty="0" smtClean="0">
                          <a:solidFill>
                            <a:schemeClr val="tx1"/>
                          </a:solidFill>
                          <a:latin typeface="Arial Narrow" panose="020B0606020202030204" pitchFamily="34" charset="0"/>
                        </a:rPr>
                        <a:t>4 with p = 0.8</a:t>
                      </a:r>
                    </a:p>
                    <a:p>
                      <a:pPr algn="l" rtl="0"/>
                      <a:r>
                        <a:rPr lang="en-US" sz="2400" b="0" dirty="0" smtClean="0">
                          <a:solidFill>
                            <a:schemeClr val="tx1"/>
                          </a:solidFill>
                          <a:latin typeface="Arial Narrow" panose="020B0606020202030204" pitchFamily="34" charset="0"/>
                        </a:rPr>
                        <a:t>0 with</a:t>
                      </a:r>
                      <a:r>
                        <a:rPr lang="en-US" sz="2400" b="0" baseline="0" dirty="0" smtClean="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r>
                        <a:rPr lang="en-US" sz="2400" b="0" dirty="0" smtClean="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endParaRPr lang="en-US" sz="2400" b="0" dirty="0" smtClean="0">
                        <a:solidFill>
                          <a:schemeClr val="tx1"/>
                        </a:solidFill>
                        <a:latin typeface="Arial Narrow" panose="020B0606020202030204" pitchFamily="34" charset="0"/>
                      </a:endParaRP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3021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smtClean="0">
                <a:solidFill>
                  <a:srgbClr val="CC00CC"/>
                </a:solidFill>
                <a:latin typeface="Arial Narrow" panose="020B0606020202030204" pitchFamily="34" charset="0"/>
              </a:rPr>
              <a:t>Example of a basic experimental task, trial 6, feedback screen</a:t>
            </a:r>
          </a:p>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 </a:t>
            </a:r>
          </a:p>
        </p:txBody>
      </p:sp>
      <p:graphicFrame>
        <p:nvGraphicFramePr>
          <p:cNvPr id="5" name="Table 4"/>
          <p:cNvGraphicFramePr>
            <a:graphicFrameLocks noGrp="1"/>
          </p:cNvGraphicFramePr>
          <p:nvPr/>
        </p:nvGraphicFramePr>
        <p:xfrm>
          <a:off x="838200" y="26670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r>
                        <a:rPr lang="en-US" sz="2400" b="0" dirty="0" smtClean="0">
                          <a:solidFill>
                            <a:schemeClr val="tx1"/>
                          </a:solidFill>
                          <a:latin typeface="Arial Narrow" panose="020B0606020202030204" pitchFamily="34" charset="0"/>
                        </a:rPr>
                        <a:t>4 with p = 0.8</a:t>
                      </a:r>
                    </a:p>
                    <a:p>
                      <a:pPr algn="l" rtl="0"/>
                      <a:r>
                        <a:rPr lang="en-US" sz="2400" b="0" dirty="0" smtClean="0">
                          <a:solidFill>
                            <a:schemeClr val="tx1"/>
                          </a:solidFill>
                          <a:latin typeface="Arial Narrow" panose="020B0606020202030204" pitchFamily="34" charset="0"/>
                        </a:rPr>
                        <a:t>0 with</a:t>
                      </a:r>
                      <a:r>
                        <a:rPr lang="en-US" sz="2400" b="0" baseline="0" dirty="0" smtClean="0">
                          <a:solidFill>
                            <a:schemeClr val="tx1"/>
                          </a:solidFill>
                          <a:latin typeface="Arial Narrow" panose="020B0606020202030204" pitchFamily="34" charset="0"/>
                        </a:rPr>
                        <a:t> p = 0.2</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r>
                        <a:rPr lang="en-US" sz="2400" b="0" dirty="0" smtClean="0">
                          <a:solidFill>
                            <a:schemeClr val="tx1"/>
                          </a:solidFill>
                          <a:latin typeface="Arial Narrow" panose="020B0606020202030204" pitchFamily="34" charset="0"/>
                        </a:rPr>
                        <a:t>3 with certainty</a:t>
                      </a:r>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838200" y="4038600"/>
          <a:ext cx="7239000" cy="1188720"/>
        </p:xfrm>
        <a:graphic>
          <a:graphicData uri="http://schemas.openxmlformats.org/drawingml/2006/table">
            <a:tbl>
              <a:tblPr rtl="1" firstRow="1" bandRow="1">
                <a:tableStyleId>{5C22544A-7EE6-4342-B048-85BDC9FD1C3A}</a:tableStyleId>
              </a:tblPr>
              <a:tblGrid>
                <a:gridCol w="2971800">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1" dirty="0" smtClean="0">
                          <a:solidFill>
                            <a:schemeClr val="tx1"/>
                          </a:solidFill>
                          <a:latin typeface="Arial Narrow" panose="020B0606020202030204" pitchFamily="34" charset="0"/>
                        </a:rPr>
                        <a:t>B</a:t>
                      </a:r>
                    </a:p>
                    <a:p>
                      <a:pPr algn="ctr" rtl="0"/>
                      <a:r>
                        <a:rPr lang="en-US" sz="2400" b="1" dirty="0" smtClean="0">
                          <a:solidFill>
                            <a:schemeClr val="tx1"/>
                          </a:solidFill>
                          <a:latin typeface="Arial Narrow" panose="020B0606020202030204" pitchFamily="34" charset="0"/>
                        </a:rPr>
                        <a:t>4</a:t>
                      </a: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ctr" rtl="0"/>
                      <a:r>
                        <a:rPr lang="en-US" sz="2400" b="0" dirty="0" smtClean="0">
                          <a:solidFill>
                            <a:schemeClr val="tx1"/>
                          </a:solidFill>
                          <a:latin typeface="Arial Narrow" panose="020B0606020202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152400" y="5410200"/>
            <a:ext cx="8839200" cy="830997"/>
          </a:xfrm>
          <a:prstGeom prst="rect">
            <a:avLst/>
          </a:prstGeom>
        </p:spPr>
        <p:txBody>
          <a:bodyPr wrap="square">
            <a:spAutoFit/>
          </a:bodyPr>
          <a:lstStyle/>
          <a:p>
            <a:r>
              <a:rPr lang="en-US" sz="2400" dirty="0" smtClean="0">
                <a:latin typeface="Arial Narrow" panose="020B0606020202030204" pitchFamily="34" charset="0"/>
              </a:rPr>
              <a:t>You selected B, your payoff is 4</a:t>
            </a:r>
          </a:p>
          <a:p>
            <a:r>
              <a:rPr lang="en-US" sz="2400" dirty="0" smtClean="0">
                <a:latin typeface="Arial Narrow" panose="020B0606020202030204" pitchFamily="34" charset="0"/>
              </a:rPr>
              <a:t>Had you selected A your payoff would be 3</a:t>
            </a:r>
          </a:p>
        </p:txBody>
      </p:sp>
    </p:spTree>
    <p:extLst>
      <p:ext uri="{BB962C8B-B14F-4D97-AF65-F5344CB8AC3E}">
        <p14:creationId xmlns:p14="http://schemas.microsoft.com/office/powerpoint/2010/main" val="2163497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4562"/>
            <a:ext cx="7315200" cy="1371599"/>
          </a:xfrm>
        </p:spPr>
        <p:txBody>
          <a:bodyPr>
            <a:normAutofit fontScale="90000"/>
          </a:bodyPr>
          <a:lstStyle/>
          <a:p>
            <a:pPr algn="l" hangingPunct="0"/>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smtClean="0">
                <a:latin typeface="Arial Narrow" panose="020B0606020202030204" pitchFamily="34" charset="0"/>
              </a:rPr>
              <a:t/>
            </a:r>
            <a:br>
              <a:rPr lang="en-US" sz="2400" dirty="0" smtClean="0">
                <a:latin typeface="Arial Narrow" panose="020B0606020202030204" pitchFamily="34" charset="0"/>
              </a:rPr>
            </a:br>
            <a:r>
              <a:rPr lang="en-US" sz="2400" dirty="0">
                <a:latin typeface="Arial Narrow" panose="020B0606020202030204" pitchFamily="34" charset="0"/>
              </a:rPr>
              <a:t/>
            </a:r>
            <a:br>
              <a:rPr lang="en-US" sz="2400" dirty="0">
                <a:latin typeface="Arial Narrow" panose="020B0606020202030204" pitchFamily="34" charset="0"/>
              </a:rPr>
            </a:br>
            <a:endParaRPr lang="en-US" sz="2400" dirty="0">
              <a:latin typeface="Arial Narrow" panose="020B0606020202030204" pitchFamily="34" charset="0"/>
            </a:endParaRPr>
          </a:p>
        </p:txBody>
      </p:sp>
      <p:sp>
        <p:nvSpPr>
          <p:cNvPr id="4" name="Rectangle 3"/>
          <p:cNvSpPr/>
          <p:nvPr/>
        </p:nvSpPr>
        <p:spPr>
          <a:xfrm>
            <a:off x="152400" y="152400"/>
            <a:ext cx="8839200" cy="1569660"/>
          </a:xfrm>
          <a:prstGeom prst="rect">
            <a:avLst/>
          </a:prstGeom>
        </p:spPr>
        <p:txBody>
          <a:bodyPr wrap="square">
            <a:spAutoFit/>
          </a:bodyPr>
          <a:lstStyle/>
          <a:p>
            <a:r>
              <a:rPr lang="en-US" sz="2400" b="1" dirty="0" smtClean="0">
                <a:solidFill>
                  <a:srgbClr val="CC00CC"/>
                </a:solidFill>
                <a:latin typeface="Arial Narrow" panose="020B0606020202030204" pitchFamily="34" charset="0"/>
              </a:rPr>
              <a:t>Example of an </a:t>
            </a:r>
            <a:r>
              <a:rPr lang="en-US" sz="2400" b="1" dirty="0" smtClean="0">
                <a:solidFill>
                  <a:srgbClr val="003300"/>
                </a:solidFill>
                <a:latin typeface="Arial Narrow" panose="020B0606020202030204" pitchFamily="34" charset="0"/>
              </a:rPr>
              <a:t>ambiguous</a:t>
            </a:r>
            <a:r>
              <a:rPr lang="en-US" sz="2400" b="1" dirty="0" smtClean="0">
                <a:solidFill>
                  <a:srgbClr val="CC00CC"/>
                </a:solidFill>
                <a:latin typeface="Arial Narrow" panose="020B0606020202030204" pitchFamily="34" charset="0"/>
              </a:rPr>
              <a:t> task, trial 1, initial screen</a:t>
            </a:r>
          </a:p>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Please select one of the following options:</a:t>
            </a:r>
          </a:p>
        </p:txBody>
      </p:sp>
      <p:graphicFrame>
        <p:nvGraphicFramePr>
          <p:cNvPr id="5" name="Table 4"/>
          <p:cNvGraphicFramePr>
            <a:graphicFrameLocks noGrp="1"/>
          </p:cNvGraphicFramePr>
          <p:nvPr>
            <p:extLst>
              <p:ext uri="{D42A27DB-BD31-4B8C-83A1-F6EECF244321}">
                <p14:modId xmlns:p14="http://schemas.microsoft.com/office/powerpoint/2010/main" val="2123198826"/>
              </p:ext>
            </p:extLst>
          </p:nvPr>
        </p:nvGraphicFramePr>
        <p:xfrm>
          <a:off x="838200" y="2667000"/>
          <a:ext cx="7239000" cy="1188720"/>
        </p:xfrm>
        <a:graphic>
          <a:graphicData uri="http://schemas.openxmlformats.org/drawingml/2006/table">
            <a:tbl>
              <a:tblPr rtl="1" firstRow="1" bandRow="1">
                <a:tableStyleId>{5C22544A-7EE6-4342-B048-85BDC9FD1C3A}</a:tableStyleId>
              </a:tblPr>
              <a:tblGrid>
                <a:gridCol w="3330038">
                  <a:extLst>
                    <a:ext uri="{9D8B030D-6E8A-4147-A177-3AD203B41FA5}">
                      <a16:colId xmlns:a16="http://schemas.microsoft.com/office/drawing/2014/main" val="20000"/>
                    </a:ext>
                  </a:extLst>
                </a:gridCol>
                <a:gridCol w="850076">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r>
                        <a:rPr lang="en-US" sz="2400" b="1" dirty="0" smtClean="0">
                          <a:solidFill>
                            <a:srgbClr val="003300"/>
                          </a:solidFill>
                          <a:latin typeface="Arial Narrow" panose="020B0606020202030204" pitchFamily="34" charset="0"/>
                        </a:rPr>
                        <a:t>10 with p = q1</a:t>
                      </a:r>
                    </a:p>
                    <a:p>
                      <a:pPr algn="l" rtl="0"/>
                      <a:r>
                        <a:rPr lang="en-US" sz="2400" b="1" dirty="0" smtClean="0">
                          <a:solidFill>
                            <a:srgbClr val="003300"/>
                          </a:solidFill>
                          <a:latin typeface="Arial Narrow" panose="020B0606020202030204" pitchFamily="34" charset="0"/>
                        </a:rPr>
                        <a:t>0 with</a:t>
                      </a:r>
                      <a:r>
                        <a:rPr lang="en-US" sz="2400" b="1" baseline="0" dirty="0" smtClean="0">
                          <a:solidFill>
                            <a:srgbClr val="003300"/>
                          </a:solidFill>
                          <a:latin typeface="Arial Narrow" panose="020B0606020202030204" pitchFamily="34" charset="0"/>
                        </a:rPr>
                        <a:t> p = q2</a:t>
                      </a:r>
                      <a:endParaRPr lang="he-IL" sz="2400" b="1" dirty="0">
                        <a:solidFill>
                          <a:srgbClr val="003300"/>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r>
                        <a:rPr lang="en-US" sz="2400" b="0" dirty="0" smtClean="0">
                          <a:solidFill>
                            <a:schemeClr val="tx1"/>
                          </a:solidFill>
                          <a:latin typeface="Arial Narrow" panose="020B0606020202030204" pitchFamily="34" charset="0"/>
                        </a:rPr>
                        <a:t>10 with p =0.5</a:t>
                      </a:r>
                    </a:p>
                    <a:p>
                      <a:pPr algn="l" rtl="0"/>
                      <a:r>
                        <a:rPr lang="en-US" sz="2400" b="0" dirty="0" smtClean="0">
                          <a:solidFill>
                            <a:schemeClr val="tx1"/>
                          </a:solidFill>
                          <a:latin typeface="Arial Narrow" panose="020B0606020202030204" pitchFamily="34" charset="0"/>
                        </a:rPr>
                        <a:t>0</a:t>
                      </a:r>
                      <a:r>
                        <a:rPr lang="en-US" sz="2400" b="0" baseline="0" dirty="0" smtClean="0">
                          <a:solidFill>
                            <a:schemeClr val="tx1"/>
                          </a:solidFill>
                          <a:latin typeface="Arial Narrow" panose="020B0606020202030204" pitchFamily="34" charset="0"/>
                        </a:rPr>
                        <a:t> with p = 0.5</a:t>
                      </a:r>
                      <a:endParaRPr lang="en-US" sz="2400" b="0" dirty="0" smtClean="0">
                        <a:solidFill>
                          <a:schemeClr val="tx1"/>
                        </a:solidFill>
                        <a:latin typeface="Arial Narrow" panose="020B0606020202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838200" y="4038600"/>
          <a:ext cx="7239000" cy="1188720"/>
        </p:xfrm>
        <a:graphic>
          <a:graphicData uri="http://schemas.openxmlformats.org/drawingml/2006/table">
            <a:tbl>
              <a:tblPr rtl="1" firstRow="1" bandRow="1">
                <a:tableStyleId>{5C22544A-7EE6-4342-B048-85BDC9FD1C3A}</a:tableStyleId>
              </a:tblPr>
              <a:tblGrid>
                <a:gridCol w="2982686">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3058886">
                  <a:extLst>
                    <a:ext uri="{9D8B030D-6E8A-4147-A177-3AD203B41FA5}">
                      <a16:colId xmlns:a16="http://schemas.microsoft.com/office/drawing/2014/main" val="20002"/>
                    </a:ext>
                  </a:extLst>
                </a:gridCol>
              </a:tblGrid>
              <a:tr h="370840">
                <a:tc>
                  <a:txBody>
                    <a:bodyPr/>
                    <a:lstStyle/>
                    <a:p>
                      <a:pPr algn="l" rtl="0"/>
                      <a:r>
                        <a:rPr lang="en-US" sz="2400" b="0" dirty="0" smtClean="0">
                          <a:solidFill>
                            <a:schemeClr val="tx1"/>
                          </a:solidFill>
                          <a:latin typeface="Arial Narrow" panose="020B0606020202030204" pitchFamily="34" charset="0"/>
                        </a:rPr>
                        <a:t>B</a:t>
                      </a:r>
                    </a:p>
                    <a:p>
                      <a:pPr algn="l" rtl="0"/>
                      <a:endParaRPr lang="en-US" sz="2400" b="0" dirty="0" smtClean="0">
                        <a:solidFill>
                          <a:schemeClr val="tx1"/>
                        </a:solidFill>
                        <a:latin typeface="Arial Narrow" panose="020B0606020202030204" pitchFamily="34" charset="0"/>
                      </a:endParaRP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rtl="0"/>
                      <a:endParaRPr lang="he-IL" sz="2400" b="0" dirty="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r>
                        <a:rPr lang="en-US" sz="2400" b="0" dirty="0" smtClean="0">
                          <a:solidFill>
                            <a:schemeClr val="tx1"/>
                          </a:solidFill>
                          <a:latin typeface="Arial Narrow" panose="020B0606020202030204" pitchFamily="34" charset="0"/>
                        </a:rPr>
                        <a:t>A</a:t>
                      </a:r>
                    </a:p>
                    <a:p>
                      <a:pPr algn="l" rtl="0"/>
                      <a:endParaRPr lang="en-US" sz="2400" b="0" dirty="0" smtClean="0">
                        <a:solidFill>
                          <a:schemeClr val="tx1"/>
                        </a:solidFill>
                        <a:latin typeface="Arial Narrow" panose="020B0606020202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414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25084</TotalTime>
  <Words>2414</Words>
  <Application>Microsoft Office PowerPoint</Application>
  <PresentationFormat>On-screen Show (4:3)</PresentationFormat>
  <Paragraphs>408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Narrow</vt:lpstr>
      <vt:lpstr>Calibri</vt:lpstr>
      <vt:lpstr>Times New Roman</vt:lpstr>
      <vt:lpstr>Office Theme</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   </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Learning and Economic Behavior</dc:title>
  <dc:creator>Alvin E. Roth</dc:creator>
  <cp:lastModifiedBy>ido</cp:lastModifiedBy>
  <cp:revision>657</cp:revision>
  <dcterms:created xsi:type="dcterms:W3CDTF">2013-12-26T20:10:59Z</dcterms:created>
  <dcterms:modified xsi:type="dcterms:W3CDTF">2018-02-14T02:41:23Z</dcterms:modified>
</cp:coreProperties>
</file>