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60" r:id="rId5"/>
    <p:sldId id="264" r:id="rId6"/>
    <p:sldId id="258" r:id="rId7"/>
    <p:sldId id="259" r:id="rId8"/>
    <p:sldId id="262" r:id="rId9"/>
    <p:sldId id="265" r:id="rId10"/>
    <p:sldId id="263" r:id="rId11"/>
    <p:sldId id="267" r:id="rId12"/>
    <p:sldId id="276" r:id="rId13"/>
    <p:sldId id="277" r:id="rId14"/>
    <p:sldId id="278" r:id="rId15"/>
    <p:sldId id="270" r:id="rId16"/>
    <p:sldId id="266" r:id="rId17"/>
    <p:sldId id="274" r:id="rId18"/>
    <p:sldId id="269" r:id="rId19"/>
    <p:sldId id="268" r:id="rId20"/>
    <p:sldId id="271" r:id="rId21"/>
    <p:sldId id="273" r:id="rId22"/>
    <p:sldId id="275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D152-3E7B-4114-A54E-547892B24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2411F-4754-4349-AB4F-764F1B561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0AC8A-F715-44A1-B327-816599BD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DFBA-0BDB-4671-8A4E-0CD880FAC84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CAA81-D3B4-4A0C-9DA7-FE11ACF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D3B33-A0EE-45B6-8C1B-51186F91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1426-4736-4AB2-8B08-DEC5116A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87C9-0929-4A22-8C2E-9BCA28C0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F1425-607F-42D1-A4A7-600FD30E8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6F9C-C166-43B9-8E37-46B527BA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DFBA-0BDB-4671-8A4E-0CD880FAC84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1E1CF-B06B-4AE7-B465-655A03E9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E89D4-1704-4CCC-8AC3-67C56FBA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1426-4736-4AB2-8B08-DEC5116A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1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4A873-FAEF-4F55-9F9B-EC2B428CA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99F09-1F02-4A6D-B65D-D58BA84C0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23BE-72FD-426A-AD7E-29B4D4A7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DFBA-0BDB-4671-8A4E-0CD880FAC84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5F8B3-B08E-409E-9EA9-91D538FB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176F-F545-45B5-AE8C-DEDFB97E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1426-4736-4AB2-8B08-DEC5116A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7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42A5-BC1F-48FB-A65E-F95C6752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13151-3FC3-4CE3-8D8F-4863496E0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CF153-AD82-473F-85C7-0DFAF664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DFBA-0BDB-4671-8A4E-0CD880FAC84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B33FC-879A-4443-A38C-FA0515F3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1E5A2-A10F-47D6-A571-A7C185F2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1426-4736-4AB2-8B08-DEC5116A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0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FE61-0A77-4A07-A447-0882DB21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324A2-7B20-4275-BFC7-E06859B10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2D4FF-F1B3-4505-8773-4318F6AC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DFBA-0BDB-4671-8A4E-0CD880FAC84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EB0CB-2A64-4B71-A00B-F1D7AE29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E39DD-5E2C-4251-AC84-F916D739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1426-4736-4AB2-8B08-DEC5116A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1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12C6-34C6-4338-BB74-1CE85E4D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0D39-B795-468C-9526-EE6B4DED1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84727-E917-4382-815A-C36206600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57AC4-F026-40A8-9571-8F419DDC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DFBA-0BDB-4671-8A4E-0CD880FAC84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5B4F9-D0B8-4962-9623-0621DAFC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15BA4-3E3B-4CF9-B313-0207A14B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1426-4736-4AB2-8B08-DEC5116A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5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02A3-8F9F-49DC-A93A-98C28A94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606B2-28FB-4C6C-A6C8-620A6FB42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DDF9A-F7AB-4B30-96BE-8054F3E70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6103C-CCBC-4C96-9267-6A17794A5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BADC7-FBD7-4849-BDB0-5D78AC92E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2AEE9-345E-4DB0-818B-F881D5C6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DFBA-0BDB-4671-8A4E-0CD880FAC84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42452-8544-4904-8078-4D44DE0C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30262-49D7-47B2-B414-168A8D76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1426-4736-4AB2-8B08-DEC5116A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F0D6-F977-4B5F-A777-8DAE2D9D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51681-D582-4816-B91E-26FECFC6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DFBA-0BDB-4671-8A4E-0CD880FAC84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070CC-90A8-4A81-80B1-6868D0EC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59E4D-5DF7-4F48-B2CA-E3145169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1426-4736-4AB2-8B08-DEC5116A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3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E0C93-8FB7-4C7B-A5C3-B4ECC21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DFBA-0BDB-4671-8A4E-0CD880FAC84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4A363-DAC8-4C45-BBCF-5DB8DCDA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19C1D-B673-4350-90F6-444E18D2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1426-4736-4AB2-8B08-DEC5116A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2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2596-8D5F-4525-8530-C86F3385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84CB-8246-4212-A5C2-182E34142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4191C-05EF-4FCB-BE3B-C684E5C53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A263A-DB1F-41BA-836D-96FC2F09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DFBA-0BDB-4671-8A4E-0CD880FAC84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6F3F7-3135-4FA8-B789-3DE26A15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A5BC6-5267-4151-84BF-A6511570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1426-4736-4AB2-8B08-DEC5116A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3416-6ABE-4031-8145-5035ECCD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1EEB0-04CF-42B4-B22C-05C3F5892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13002-0158-4248-B919-4BF3A7BDF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22ED6-199D-4BB7-B97E-EEABC5C8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DFBA-0BDB-4671-8A4E-0CD880FAC84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BAA66-C30B-49BC-A3A6-FC9442E6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4AB46-0BEC-4EE5-9A8E-B6B71EA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1426-4736-4AB2-8B08-DEC5116A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1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E1506-64A7-4EB6-B5D8-73D889F2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4F100-B5C9-43AA-9C24-3588AFDF7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3BE7-BA5A-42F7-9CF3-AF22C371A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3DFBA-0BDB-4671-8A4E-0CD880FAC84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81C7-C1C0-42AF-8904-E117DBD6D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D9E89-0AF6-45F8-9E36-8188BF1F5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1426-4736-4AB2-8B08-DEC5116A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A7FB-A423-4825-BF41-C004835A9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ECON 611 | Computational Economics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AB6F5-BE84-486E-9B60-D2C2E7180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Drew Sandberg</a:t>
            </a:r>
          </a:p>
          <a:p>
            <a:r>
              <a:rPr lang="en-US" dirty="0"/>
              <a:t>December 7, 2021</a:t>
            </a:r>
          </a:p>
        </p:txBody>
      </p:sp>
    </p:spTree>
    <p:extLst>
      <p:ext uri="{BB962C8B-B14F-4D97-AF65-F5344CB8AC3E}">
        <p14:creationId xmlns:p14="http://schemas.microsoft.com/office/powerpoint/2010/main" val="294219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444A949-A7F2-4DE4-BBF4-B698298092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" r="7612"/>
          <a:stretch/>
        </p:blipFill>
        <p:spPr>
          <a:xfrm>
            <a:off x="584548" y="378390"/>
            <a:ext cx="11022904" cy="61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8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D7B-9AED-4A3D-8DF5-33CACECDF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319" y="1952159"/>
            <a:ext cx="8615362" cy="29536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i="1" dirty="0">
                <a:solidFill>
                  <a:schemeClr val="bg1">
                    <a:lumMod val="65000"/>
                  </a:schemeClr>
                </a:solidFill>
              </a:rPr>
              <a:t>The daily closing </a:t>
            </a:r>
            <a:r>
              <a:rPr lang="en-US" sz="4800" b="1" i="1" dirty="0">
                <a:solidFill>
                  <a:schemeClr val="accent6">
                    <a:lumMod val="50000"/>
                  </a:schemeClr>
                </a:solidFill>
              </a:rPr>
              <a:t>stock price </a:t>
            </a:r>
            <a:r>
              <a:rPr lang="en-US" sz="4800" i="1" dirty="0">
                <a:solidFill>
                  <a:schemeClr val="bg1">
                    <a:lumMod val="65000"/>
                  </a:schemeClr>
                </a:solidFill>
              </a:rPr>
              <a:t>for most agricultural equipment manufacturers reflect </a:t>
            </a:r>
            <a:r>
              <a:rPr lang="en-US" sz="4800" b="1" i="1" dirty="0">
                <a:solidFill>
                  <a:schemeClr val="accent1">
                    <a:lumMod val="75000"/>
                  </a:schemeClr>
                </a:solidFill>
              </a:rPr>
              <a:t>similar</a:t>
            </a:r>
            <a:r>
              <a:rPr lang="en-US" sz="4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800" b="1" i="1" dirty="0">
                <a:solidFill>
                  <a:schemeClr val="accent1">
                    <a:lumMod val="75000"/>
                  </a:schemeClr>
                </a:solidFill>
              </a:rPr>
              <a:t>pattern</a:t>
            </a:r>
            <a:r>
              <a:rPr lang="en-US" sz="4800" i="1" dirty="0">
                <a:solidFill>
                  <a:schemeClr val="bg1">
                    <a:lumMod val="65000"/>
                  </a:schemeClr>
                </a:solidFill>
              </a:rPr>
              <a:t> of increases and losses?</a:t>
            </a:r>
          </a:p>
        </p:txBody>
      </p:sp>
    </p:spTree>
    <p:extLst>
      <p:ext uri="{BB962C8B-B14F-4D97-AF65-F5344CB8AC3E}">
        <p14:creationId xmlns:p14="http://schemas.microsoft.com/office/powerpoint/2010/main" val="220682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E935002-9492-4947-849C-7B6BBDDDEF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" r="8562"/>
          <a:stretch/>
        </p:blipFill>
        <p:spPr>
          <a:xfrm>
            <a:off x="778701" y="381000"/>
            <a:ext cx="10634598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0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C40BADC-B9E6-421E-A2C0-91CBCD9356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4" r="8125"/>
          <a:stretch/>
        </p:blipFill>
        <p:spPr>
          <a:xfrm>
            <a:off x="890587" y="381000"/>
            <a:ext cx="10410826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6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D7B-9AED-4A3D-8DF5-33CACECDF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319" y="1490429"/>
            <a:ext cx="8615362" cy="387714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800" i="1" dirty="0">
                <a:solidFill>
                  <a:schemeClr val="bg1">
                    <a:lumMod val="65000"/>
                  </a:schemeClr>
                </a:solidFill>
              </a:rPr>
              <a:t>The declining labor participation rate is </a:t>
            </a:r>
            <a:r>
              <a:rPr lang="en-US" sz="4800" b="1" i="1" dirty="0">
                <a:solidFill>
                  <a:srgbClr val="FF0000"/>
                </a:solidFill>
              </a:rPr>
              <a:t>not</a:t>
            </a:r>
            <a:r>
              <a:rPr lang="en-US" sz="4800" i="1" dirty="0">
                <a:solidFill>
                  <a:schemeClr val="bg1">
                    <a:lumMod val="65000"/>
                  </a:schemeClr>
                </a:solidFill>
              </a:rPr>
              <a:t> a </a:t>
            </a:r>
            <a:r>
              <a:rPr lang="en-US" sz="4800" b="1" i="1" dirty="0">
                <a:solidFill>
                  <a:srgbClr val="FF0000"/>
                </a:solidFill>
              </a:rPr>
              <a:t>new</a:t>
            </a:r>
            <a:r>
              <a:rPr lang="en-US" sz="4800" i="1" dirty="0">
                <a:solidFill>
                  <a:schemeClr val="bg1">
                    <a:lumMod val="65000"/>
                  </a:schemeClr>
                </a:solidFill>
              </a:rPr>
              <a:t> phenomena. </a:t>
            </a:r>
          </a:p>
          <a:p>
            <a:pPr marL="0" indent="0" algn="ctr">
              <a:buNone/>
            </a:pPr>
            <a:endParaRPr lang="en-US" sz="4800" i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800" i="1" dirty="0">
                <a:solidFill>
                  <a:schemeClr val="bg1">
                    <a:lumMod val="65000"/>
                  </a:schemeClr>
                </a:solidFill>
              </a:rPr>
              <a:t>But curious why a short-term bump in </a:t>
            </a:r>
            <a:r>
              <a:rPr lang="en-US" sz="4800" b="1" i="1" dirty="0">
                <a:solidFill>
                  <a:schemeClr val="accent6">
                    <a:lumMod val="75000"/>
                  </a:schemeClr>
                </a:solidFill>
              </a:rPr>
              <a:t>wage</a:t>
            </a:r>
            <a:r>
              <a:rPr lang="en-US" sz="4800" i="1" dirty="0">
                <a:solidFill>
                  <a:schemeClr val="bg1">
                    <a:lumMod val="65000"/>
                  </a:schemeClr>
                </a:solidFill>
              </a:rPr>
              <a:t> during the pandemic </a:t>
            </a:r>
            <a:r>
              <a:rPr lang="en-US" sz="4800" b="1" i="1" dirty="0">
                <a:solidFill>
                  <a:schemeClr val="accent6">
                    <a:lumMod val="75000"/>
                  </a:schemeClr>
                </a:solidFill>
              </a:rPr>
              <a:t>regressed</a:t>
            </a:r>
            <a:r>
              <a:rPr lang="en-US" sz="4800" i="1" dirty="0">
                <a:solidFill>
                  <a:schemeClr val="bg1">
                    <a:lumMod val="65000"/>
                  </a:schemeClr>
                </a:solidFill>
              </a:rPr>
              <a:t> to trend line?</a:t>
            </a:r>
          </a:p>
        </p:txBody>
      </p:sp>
    </p:spTree>
    <p:extLst>
      <p:ext uri="{BB962C8B-B14F-4D97-AF65-F5344CB8AC3E}">
        <p14:creationId xmlns:p14="http://schemas.microsoft.com/office/powerpoint/2010/main" val="122905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1578AB2-3A0D-408A-954C-C125ECF00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3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A576EB5-C92C-4758-B6B4-6A86B5AD0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t="2051" r="8398" b="1687"/>
          <a:stretch/>
        </p:blipFill>
        <p:spPr>
          <a:xfrm>
            <a:off x="831541" y="494929"/>
            <a:ext cx="10528917" cy="586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96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D4C399C-0D9F-4948-930F-F2ACC4739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57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D7B-9AED-4A3D-8DF5-33CACECDF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319" y="611631"/>
            <a:ext cx="8615362" cy="21937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i="1" dirty="0">
                <a:solidFill>
                  <a:schemeClr val="accent6">
                    <a:lumMod val="75000"/>
                  </a:schemeClr>
                </a:solidFill>
              </a:rPr>
              <a:t>Ag equipment manufacturers</a:t>
            </a:r>
            <a:r>
              <a:rPr lang="en-US" sz="4800" i="1" dirty="0">
                <a:solidFill>
                  <a:schemeClr val="bg1">
                    <a:lumMod val="65000"/>
                  </a:schemeClr>
                </a:solidFill>
              </a:rPr>
              <a:t>: stock prices are up; inflationary pressure on input costs.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FC07C9-FBE7-4011-8FF3-D652DA6D35F9}"/>
              </a:ext>
            </a:extLst>
          </p:cNvPr>
          <p:cNvSpPr txBox="1">
            <a:spLocks/>
          </p:cNvSpPr>
          <p:nvPr/>
        </p:nvSpPr>
        <p:spPr>
          <a:xfrm>
            <a:off x="1788319" y="3684784"/>
            <a:ext cx="8615362" cy="2193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b="1" i="1" dirty="0">
                <a:solidFill>
                  <a:schemeClr val="accent5">
                    <a:lumMod val="75000"/>
                  </a:schemeClr>
                </a:solidFill>
              </a:rPr>
              <a:t>Steel companies</a:t>
            </a:r>
            <a:r>
              <a:rPr lang="en-US" sz="4800" i="1" dirty="0">
                <a:solidFill>
                  <a:schemeClr val="bg1">
                    <a:lumMod val="65000"/>
                  </a:schemeClr>
                </a:solidFill>
              </a:rPr>
              <a:t>: stock prices are up; inflationary pressure on input costs, and </a:t>
            </a:r>
            <a:r>
              <a:rPr lang="en-US" sz="4800" b="1" i="1" dirty="0">
                <a:solidFill>
                  <a:schemeClr val="accent2">
                    <a:lumMod val="75000"/>
                  </a:schemeClr>
                </a:solidFill>
              </a:rPr>
              <a:t>flat production </a:t>
            </a:r>
            <a:r>
              <a:rPr lang="en-US" sz="4800" i="1" dirty="0">
                <a:solidFill>
                  <a:schemeClr val="bg1">
                    <a:lumMod val="65000"/>
                  </a:schemeClr>
                </a:solidFill>
              </a:rPr>
              <a:t>numbers.</a:t>
            </a:r>
          </a:p>
        </p:txBody>
      </p:sp>
    </p:spTree>
    <p:extLst>
      <p:ext uri="{BB962C8B-B14F-4D97-AF65-F5344CB8AC3E}">
        <p14:creationId xmlns:p14="http://schemas.microsoft.com/office/powerpoint/2010/main" val="429175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Rectangle&#10;&#10;Description automatically generated">
            <a:extLst>
              <a:ext uri="{FF2B5EF4-FFF2-40B4-BE49-F238E27FC236}">
                <a16:creationId xmlns:a16="http://schemas.microsoft.com/office/drawing/2014/main" id="{F7B3446D-29CD-4AE1-91A4-90F10AC2E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6930" b="6216"/>
          <a:stretch/>
        </p:blipFill>
        <p:spPr>
          <a:xfrm>
            <a:off x="514905" y="1538056"/>
            <a:ext cx="11162190" cy="37818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94C5-B771-43BF-9840-0B19AD0AD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5" y="604141"/>
            <a:ext cx="10991295" cy="9339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i="1" dirty="0">
                <a:solidFill>
                  <a:srgbClr val="FF0000"/>
                </a:solidFill>
              </a:rPr>
              <a:t>Caution: Low Thrill Zone</a:t>
            </a:r>
          </a:p>
        </p:txBody>
      </p:sp>
    </p:spTree>
    <p:extLst>
      <p:ext uri="{BB962C8B-B14F-4D97-AF65-F5344CB8AC3E}">
        <p14:creationId xmlns:p14="http://schemas.microsoft.com/office/powerpoint/2010/main" val="72751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101703A-FE48-428A-8E5E-666FDD5C0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39" y="383774"/>
            <a:ext cx="9744722" cy="609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A60DEC-0452-48E2-8E13-C9BBCA5798FE}"/>
              </a:ext>
            </a:extLst>
          </p:cNvPr>
          <p:cNvSpPr txBox="1"/>
          <p:nvPr/>
        </p:nvSpPr>
        <p:spPr>
          <a:xfrm>
            <a:off x="3062288" y="600075"/>
            <a:ext cx="606742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Hi; I’m Drew Sandberg</a:t>
            </a:r>
          </a:p>
        </p:txBody>
      </p:sp>
    </p:spTree>
    <p:extLst>
      <p:ext uri="{BB962C8B-B14F-4D97-AF65-F5344CB8AC3E}">
        <p14:creationId xmlns:p14="http://schemas.microsoft.com/office/powerpoint/2010/main" val="435822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Rectangle&#10;&#10;Description automatically generated">
            <a:extLst>
              <a:ext uri="{FF2B5EF4-FFF2-40B4-BE49-F238E27FC236}">
                <a16:creationId xmlns:a16="http://schemas.microsoft.com/office/drawing/2014/main" id="{F7B3446D-29CD-4AE1-91A4-90F10AC2E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47" t="6930" b="6216"/>
          <a:stretch/>
        </p:blipFill>
        <p:spPr>
          <a:xfrm>
            <a:off x="514905" y="1538056"/>
            <a:ext cx="11162190" cy="378188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D5C469D-FD3B-4E48-AF5E-384B37B2619C}"/>
              </a:ext>
            </a:extLst>
          </p:cNvPr>
          <p:cNvSpPr/>
          <p:nvPr/>
        </p:nvSpPr>
        <p:spPr>
          <a:xfrm>
            <a:off x="8989218" y="2086318"/>
            <a:ext cx="747713" cy="71403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9F4AE3-69CB-4E02-99BF-D1128683BE9D}"/>
              </a:ext>
            </a:extLst>
          </p:cNvPr>
          <p:cNvSpPr/>
          <p:nvPr/>
        </p:nvSpPr>
        <p:spPr>
          <a:xfrm>
            <a:off x="9363075" y="3181350"/>
            <a:ext cx="1228725" cy="11811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92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D7B-9AED-4A3D-8DF5-33CACECDF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319" y="1748853"/>
            <a:ext cx="8615362" cy="336029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i="1" dirty="0">
                <a:solidFill>
                  <a:schemeClr val="bg1">
                    <a:lumMod val="65000"/>
                  </a:schemeClr>
                </a:solidFill>
              </a:rPr>
              <a:t>Farm </a:t>
            </a:r>
            <a:r>
              <a:rPr lang="en-US" sz="4800" b="1" i="1" dirty="0">
                <a:solidFill>
                  <a:schemeClr val="accent6">
                    <a:lumMod val="75000"/>
                  </a:schemeClr>
                </a:solidFill>
              </a:rPr>
              <a:t>income increases </a:t>
            </a:r>
            <a:r>
              <a:rPr lang="en-US" sz="4800" i="1" dirty="0">
                <a:solidFill>
                  <a:schemeClr val="bg1">
                    <a:lumMod val="65000"/>
                  </a:schemeClr>
                </a:solidFill>
              </a:rPr>
              <a:t>in 2020 and 2021 are related to </a:t>
            </a:r>
            <a:r>
              <a:rPr lang="en-US" sz="4800" b="1" i="1" dirty="0">
                <a:solidFill>
                  <a:schemeClr val="accent2">
                    <a:lumMod val="75000"/>
                  </a:schemeClr>
                </a:solidFill>
              </a:rPr>
              <a:t>direct government payments</a:t>
            </a:r>
            <a:r>
              <a:rPr lang="en-US" sz="4800" i="1" dirty="0">
                <a:solidFill>
                  <a:schemeClr val="bg1">
                    <a:lumMod val="65000"/>
                  </a:schemeClr>
                </a:solidFill>
              </a:rPr>
              <a:t> and increased cash receipts for </a:t>
            </a:r>
            <a:r>
              <a:rPr lang="en-US" sz="4800" b="1" i="1" dirty="0">
                <a:solidFill>
                  <a:srgbClr val="002060"/>
                </a:solidFill>
              </a:rPr>
              <a:t>sale of harvested crops</a:t>
            </a:r>
            <a:r>
              <a:rPr lang="en-US" sz="4800" i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5479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DFA4FA-3630-4594-B543-02E22B494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514" y="2332143"/>
            <a:ext cx="8615362" cy="21937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i="1" dirty="0"/>
              <a:t>Ag Equipment: Can’t farm without it.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1711362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6E63FC77-052C-4E80-8542-804C6370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342900"/>
            <a:ext cx="6076950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429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728E-34AE-4931-8542-6E840667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E7AE-F37A-47B0-AE21-EC6FD8A14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9426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It’s the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farm income </a:t>
            </a:r>
            <a:r>
              <a:rPr lang="en-US" sz="3200" dirty="0"/>
              <a:t>driving the demand for more equipment.</a:t>
            </a:r>
          </a:p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Direct government payments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commodity supports </a:t>
            </a:r>
            <a:r>
              <a:rPr lang="en-US" sz="3200" dirty="0"/>
              <a:t>have propped up farms – no judgement; just stating what the data suggests</a:t>
            </a:r>
          </a:p>
          <a:p>
            <a:r>
              <a:rPr lang="en-US" sz="3200" dirty="0"/>
              <a:t>Equipment manufacturers stock prices might reflect investors’ assumption that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government intervention </a:t>
            </a:r>
            <a:r>
              <a:rPr lang="en-US" sz="3200" dirty="0"/>
              <a:t>will lead to more orders for goods</a:t>
            </a:r>
          </a:p>
          <a:p>
            <a:r>
              <a:rPr lang="en-US" sz="3200" dirty="0"/>
              <a:t>Equipment Dealerships: Watch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farm incomes </a:t>
            </a:r>
            <a:r>
              <a:rPr lang="en-US" sz="3200" dirty="0"/>
              <a:t>as a more realistic barometer of demand</a:t>
            </a:r>
          </a:p>
        </p:txBody>
      </p:sp>
    </p:spTree>
    <p:extLst>
      <p:ext uri="{BB962C8B-B14F-4D97-AF65-F5344CB8AC3E}">
        <p14:creationId xmlns:p14="http://schemas.microsoft.com/office/powerpoint/2010/main" val="236914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redicting the future">
            <a:extLst>
              <a:ext uri="{FF2B5EF4-FFF2-40B4-BE49-F238E27FC236}">
                <a16:creationId xmlns:a16="http://schemas.microsoft.com/office/drawing/2014/main" id="{422B7DFD-33ED-4D2E-9BED-1D892009F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279" y="1104900"/>
            <a:ext cx="8325442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Negative Trend Upward">
            <a:extLst>
              <a:ext uri="{FF2B5EF4-FFF2-40B4-BE49-F238E27FC236}">
                <a16:creationId xmlns:a16="http://schemas.microsoft.com/office/drawing/2014/main" id="{602BCE85-02E3-4B19-A97F-588CB1A44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6"/>
          <a:stretch/>
        </p:blipFill>
        <p:spPr bwMode="auto">
          <a:xfrm>
            <a:off x="5276850" y="3257551"/>
            <a:ext cx="1947315" cy="144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5BABD5-7DD5-4A1F-8516-45B33D0DABA3}"/>
              </a:ext>
            </a:extLst>
          </p:cNvPr>
          <p:cNvSpPr txBox="1"/>
          <p:nvPr/>
        </p:nvSpPr>
        <p:spPr>
          <a:xfrm>
            <a:off x="625994" y="273903"/>
            <a:ext cx="1124902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I’ve got an interesting problem to solve</a:t>
            </a:r>
          </a:p>
        </p:txBody>
      </p:sp>
    </p:spTree>
    <p:extLst>
      <p:ext uri="{BB962C8B-B14F-4D97-AF65-F5344CB8AC3E}">
        <p14:creationId xmlns:p14="http://schemas.microsoft.com/office/powerpoint/2010/main" val="234201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CE22-63F5-49B6-A6F6-939BF58A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The situation…</a:t>
            </a:r>
          </a:p>
        </p:txBody>
      </p:sp>
      <p:pic>
        <p:nvPicPr>
          <p:cNvPr id="5" name="Picture 4" descr="A picture containing green, farm machine, outdoor object&#10;&#10;Description automatically generated">
            <a:extLst>
              <a:ext uri="{FF2B5EF4-FFF2-40B4-BE49-F238E27FC236}">
                <a16:creationId xmlns:a16="http://schemas.microsoft.com/office/drawing/2014/main" id="{418261BB-F47C-44AD-8569-2EB4781E3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6" y="3505200"/>
            <a:ext cx="3872632" cy="30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9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D7B-9AED-4A3D-8DF5-33CACECDF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319" y="1289844"/>
            <a:ext cx="8615362" cy="42783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i="1" dirty="0">
                <a:solidFill>
                  <a:schemeClr val="bg1">
                    <a:lumMod val="65000"/>
                  </a:schemeClr>
                </a:solidFill>
              </a:rPr>
              <a:t>What </a:t>
            </a:r>
            <a:r>
              <a:rPr lang="en-US" sz="4800" b="1" i="1" dirty="0">
                <a:solidFill>
                  <a:schemeClr val="accent6">
                    <a:lumMod val="75000"/>
                  </a:schemeClr>
                </a:solidFill>
              </a:rPr>
              <a:t>market signals </a:t>
            </a:r>
            <a:r>
              <a:rPr lang="en-US" sz="4800" i="1" dirty="0">
                <a:solidFill>
                  <a:schemeClr val="bg1">
                    <a:lumMod val="65000"/>
                  </a:schemeClr>
                </a:solidFill>
              </a:rPr>
              <a:t>should an equipment dealership company </a:t>
            </a:r>
            <a:r>
              <a:rPr lang="en-US" sz="4800" b="1" i="1" dirty="0">
                <a:solidFill>
                  <a:schemeClr val="accent6">
                    <a:lumMod val="75000"/>
                  </a:schemeClr>
                </a:solidFill>
              </a:rPr>
              <a:t>monitor</a:t>
            </a:r>
            <a:r>
              <a:rPr lang="en-US" sz="4800" i="1" dirty="0"/>
              <a:t> </a:t>
            </a:r>
            <a:r>
              <a:rPr lang="en-US" sz="4800" i="1" dirty="0">
                <a:solidFill>
                  <a:schemeClr val="bg1">
                    <a:lumMod val="65000"/>
                  </a:schemeClr>
                </a:solidFill>
              </a:rPr>
              <a:t>to inform itself that a fundamental </a:t>
            </a:r>
            <a:r>
              <a:rPr lang="en-US" sz="4800" b="1" i="1" dirty="0">
                <a:solidFill>
                  <a:srgbClr val="FF0000"/>
                </a:solidFill>
              </a:rPr>
              <a:t>change</a:t>
            </a:r>
            <a:r>
              <a:rPr lang="en-US" sz="4800" i="1" dirty="0"/>
              <a:t> </a:t>
            </a:r>
            <a:r>
              <a:rPr lang="en-US" sz="4800" i="1" dirty="0">
                <a:solidFill>
                  <a:schemeClr val="bg1">
                    <a:lumMod val="65000"/>
                  </a:schemeClr>
                </a:solidFill>
              </a:rPr>
              <a:t>in market conditions </a:t>
            </a:r>
            <a:r>
              <a:rPr lang="en-US" sz="4800" b="1" i="1" dirty="0">
                <a:solidFill>
                  <a:srgbClr val="FF0000"/>
                </a:solidFill>
              </a:rPr>
              <a:t>has occurred</a:t>
            </a:r>
            <a:r>
              <a:rPr lang="en-US" sz="4800" i="1" dirty="0">
                <a:solidFill>
                  <a:schemeClr val="bg1">
                    <a:lumMod val="65000"/>
                  </a:schemeClr>
                </a:solidFill>
              </a:rPr>
              <a:t> and no longer warrants overpaying for used equipment?</a:t>
            </a:r>
          </a:p>
        </p:txBody>
      </p:sp>
    </p:spTree>
    <p:extLst>
      <p:ext uri="{BB962C8B-B14F-4D97-AF65-F5344CB8AC3E}">
        <p14:creationId xmlns:p14="http://schemas.microsoft.com/office/powerpoint/2010/main" val="322560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180A1E9-A136-4C0B-9A8C-5AA86B7434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" t="4028" r="8492" b="7500"/>
          <a:stretch/>
        </p:blipFill>
        <p:spPr>
          <a:xfrm>
            <a:off x="1104900" y="564738"/>
            <a:ext cx="9982200" cy="57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3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93F0F21-1269-44CA-8681-668B1F993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" y="0"/>
            <a:ext cx="12001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7A105809-57E5-4D44-B6AB-BF0F11CAD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4" t="2032" r="8594" b="10937"/>
          <a:stretch/>
        </p:blipFill>
        <p:spPr>
          <a:xfrm>
            <a:off x="598513" y="611981"/>
            <a:ext cx="10994973" cy="56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9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3B1FB0D-FE86-4295-BDB8-2B38CE232C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8" t="4435" r="8253" b="8852"/>
          <a:stretch/>
        </p:blipFill>
        <p:spPr>
          <a:xfrm>
            <a:off x="866384" y="786008"/>
            <a:ext cx="10459232" cy="528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6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235</Words>
  <Application>Microsoft Office PowerPoint</Application>
  <PresentationFormat>Widescreen</PresentationFormat>
  <Paragraphs>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ECON 611 | Computational Economics </vt:lpstr>
      <vt:lpstr>PowerPoint Presentation</vt:lpstr>
      <vt:lpstr>PowerPoint Presentation</vt:lpstr>
      <vt:lpstr>The situation…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611 | Computational Economics </dc:title>
  <dc:creator>Sandberg, Drew</dc:creator>
  <cp:lastModifiedBy>Sandberg, Drew</cp:lastModifiedBy>
  <cp:revision>2</cp:revision>
  <dcterms:created xsi:type="dcterms:W3CDTF">2021-12-05T20:03:45Z</dcterms:created>
  <dcterms:modified xsi:type="dcterms:W3CDTF">2021-12-07T04:18:41Z</dcterms:modified>
</cp:coreProperties>
</file>