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handoutMasterIdLst>
    <p:handoutMasterId r:id="rId35"/>
  </p:handoutMasterIdLst>
  <p:sldIdLst>
    <p:sldId id="259" r:id="rId2"/>
    <p:sldId id="261" r:id="rId3"/>
    <p:sldId id="262" r:id="rId4"/>
    <p:sldId id="263" r:id="rId5"/>
    <p:sldId id="307" r:id="rId6"/>
    <p:sldId id="266" r:id="rId7"/>
    <p:sldId id="305" r:id="rId8"/>
    <p:sldId id="268" r:id="rId9"/>
    <p:sldId id="271" r:id="rId10"/>
    <p:sldId id="272" r:id="rId11"/>
    <p:sldId id="276" r:id="rId12"/>
    <p:sldId id="274" r:id="rId13"/>
    <p:sldId id="294" r:id="rId14"/>
    <p:sldId id="296" r:id="rId15"/>
    <p:sldId id="297" r:id="rId16"/>
    <p:sldId id="298" r:id="rId17"/>
    <p:sldId id="280" r:id="rId18"/>
    <p:sldId id="269" r:id="rId19"/>
    <p:sldId id="306" r:id="rId20"/>
    <p:sldId id="283" r:id="rId21"/>
    <p:sldId id="284" r:id="rId22"/>
    <p:sldId id="308" r:id="rId23"/>
    <p:sldId id="309" r:id="rId24"/>
    <p:sldId id="303" r:id="rId25"/>
    <p:sldId id="286" r:id="rId26"/>
    <p:sldId id="287" r:id="rId27"/>
    <p:sldId id="288" r:id="rId28"/>
    <p:sldId id="289" r:id="rId29"/>
    <p:sldId id="299" r:id="rId30"/>
    <p:sldId id="290" r:id="rId31"/>
    <p:sldId id="291"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p:scale>
          <a:sx n="67" d="100"/>
          <a:sy n="67" d="100"/>
        </p:scale>
        <p:origin x="-1184" y="-28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63311D7A-004B-4038-80CA-A3DC784E6483}" type="slidenum">
              <a:rPr lang="en-US" sz="1200" b="0" smtClean="0">
                <a:latin typeface="Times New Roman" pitchFamily="18" charset="0"/>
              </a:rPr>
              <a:pPr/>
              <a:t>13</a:t>
            </a:fld>
            <a:endParaRPr lang="en-US" sz="1200" b="0" smtClean="0">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63311D7A-004B-4038-80CA-A3DC784E6483}" type="slidenum">
              <a:rPr lang="en-US" sz="1200" b="0" smtClean="0">
                <a:latin typeface="Times New Roman" pitchFamily="18" charset="0"/>
              </a:rPr>
              <a:pPr/>
              <a:t>14</a:t>
            </a:fld>
            <a:endParaRPr lang="en-US" sz="1200" b="0" smtClean="0">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63311D7A-004B-4038-80CA-A3DC784E6483}" type="slidenum">
              <a:rPr lang="en-US" sz="1200" b="0" smtClean="0">
                <a:latin typeface="Times New Roman" pitchFamily="18" charset="0"/>
              </a:rPr>
              <a:pPr/>
              <a:t>15</a:t>
            </a:fld>
            <a:endParaRPr lang="en-US" sz="1200" b="0" smtClean="0">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63311D7A-004B-4038-80CA-A3DC784E6483}" type="slidenum">
              <a:rPr lang="en-US" sz="1200" b="0" smtClean="0">
                <a:latin typeface="Times New Roman" pitchFamily="18" charset="0"/>
              </a:rPr>
              <a:pPr/>
              <a:t>16</a:t>
            </a:fld>
            <a:endParaRPr lang="en-US" sz="1200" b="0" smtClean="0">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63311D7A-004B-4038-80CA-A3DC784E6483}" type="slidenum">
              <a:rPr lang="en-US" sz="1200" b="0" smtClean="0">
                <a:latin typeface="Times New Roman" pitchFamily="18" charset="0"/>
              </a:rPr>
              <a:pPr/>
              <a:t>17</a:t>
            </a:fld>
            <a:endParaRPr lang="en-US" sz="1200" b="0" smtClean="0">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Variable: Use shorter code words  the more frequent gray levels and longer code words for less frequent gray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Fixed: we use 1 byte to store each gray scale.</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26400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Read the image pixels from the </a:t>
            </a:r>
            <a:r>
              <a:rPr lang="en-US" dirty="0" err="1" smtClean="0"/>
              <a:t>pgm</a:t>
            </a:r>
            <a:r>
              <a:rPr lang="en-US" dirty="0" smtClean="0"/>
              <a:t> format file.   </a:t>
            </a:r>
          </a:p>
          <a:p>
            <a:pPr lvl="0"/>
            <a:r>
              <a:rPr lang="en-US" dirty="0" smtClean="0"/>
              <a:t>Find the pixels, which are repeated  and calculate the frequency of each of these pixels in the file.</a:t>
            </a:r>
          </a:p>
          <a:p>
            <a:pPr lvl="0"/>
            <a:r>
              <a:rPr lang="en-US" dirty="0" smtClean="0"/>
              <a:t>Based on frequency, pixels are arranged in decreasing order. The lower pixel frequencies are merged and this step is continued until only two pixels are left and codes are assigned according to rule that the highest frequency symbol will have a shorter length code.</a:t>
            </a:r>
          </a:p>
          <a:p>
            <a:pPr lvl="0"/>
            <a:r>
              <a:rPr lang="en-US" dirty="0" smtClean="0"/>
              <a:t>Then Huffman encoding is performed i.e. mapping of the code words to the corresponding pixels .</a:t>
            </a:r>
          </a:p>
          <a:p>
            <a:r>
              <a:rPr lang="en-US" dirty="0" smtClean="0"/>
              <a:t>Create new file using the Huffman codes, this will result in a compressed data. </a:t>
            </a:r>
          </a:p>
          <a:p>
            <a:pPr lvl="0"/>
            <a:r>
              <a:rPr lang="en-US" dirty="0" smtClean="0"/>
              <a:t>Along with this store the frequencies of the pixels.</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43111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binary tree nodes with character and frequency of each character</a:t>
            </a:r>
          </a:p>
          <a:p>
            <a:r>
              <a:rPr lang="en-US" dirty="0" smtClean="0"/>
              <a:t>Place nodes in a </a:t>
            </a:r>
            <a:r>
              <a:rPr lang="en-US" smtClean="0"/>
              <a:t>priority queue</a:t>
            </a:r>
          </a:p>
          <a:p>
            <a:r>
              <a:rPr lang="en-US" smtClean="0"/>
              <a:t>The </a:t>
            </a:r>
            <a:r>
              <a:rPr lang="en-US" u="sng" dirty="0" smtClean="0"/>
              <a:t>lower</a:t>
            </a:r>
            <a:r>
              <a:rPr lang="en-US" dirty="0" smtClean="0"/>
              <a:t> the occurrence, the higher the priority in the queue</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136837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63311D7A-004B-4038-80CA-A3DC784E6483}" type="slidenum">
              <a:rPr lang="en-US" sz="1200" b="0" smtClean="0">
                <a:latin typeface="Times New Roman" pitchFamily="18" charset="0"/>
              </a:rPr>
              <a:pPr/>
              <a:t>9</a:t>
            </a:fld>
            <a:endParaRPr lang="en-US" sz="1200" b="0" smtClean="0">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63311D7A-004B-4038-80CA-A3DC784E6483}" type="slidenum">
              <a:rPr lang="en-US" sz="1200" b="0" smtClean="0">
                <a:latin typeface="Times New Roman" pitchFamily="18" charset="0"/>
              </a:rPr>
              <a:pPr/>
              <a:t>10</a:t>
            </a:fld>
            <a:endParaRPr lang="en-US" sz="1200" b="0" smtClean="0">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706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706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706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08C4603C-4798-44FF-B961-F5023F1FFA46}" type="slidenum">
              <a:rPr lang="en-US" sz="1200" b="0" smtClean="0">
                <a:latin typeface="Times New Roman" pitchFamily="18" charset="0"/>
              </a:rPr>
              <a:pPr/>
              <a:t>11</a:t>
            </a:fld>
            <a:endParaRPr lang="en-US" sz="1200" b="0" smtClean="0">
              <a:latin typeface="Times New Roman" pitchFamily="18" charset="0"/>
            </a:endParaRPr>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An Introduction to Huffman Coding</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March 21, 2000</a:t>
            </a: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r>
              <a:rPr lang="en-US" sz="1200" b="0" smtClean="0">
                <a:latin typeface="Times New Roman" pitchFamily="18" charset="0"/>
              </a:rPr>
              <a:t>Mike Scott</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fld id="{63311D7A-004B-4038-80CA-A3DC784E6483}" type="slidenum">
              <a:rPr lang="en-US" sz="1200" b="0" smtClean="0">
                <a:latin typeface="Times New Roman" pitchFamily="18" charset="0"/>
              </a:rPr>
              <a:pPr/>
              <a:t>12</a:t>
            </a:fld>
            <a:endParaRPr lang="en-US" sz="1200" b="0" smtClean="0">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5/10/15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5/10/15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solidFill>
                  <a:srgbClr val="C00000"/>
                </a:solidFill>
              </a:rPr>
              <a:t>Image Compression Using Huffman Coding</a:t>
            </a:r>
            <a:endParaRPr lang="en-US" dirty="0">
              <a:solidFill>
                <a:srgbClr val="C00000"/>
              </a:solidFill>
            </a:endParaRPr>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Deekshith</a:t>
            </a:r>
            <a:r>
              <a:rPr lang="en-US" sz="2400" dirty="0" smtClean="0">
                <a:latin typeface="+mn-lt"/>
              </a:rPr>
              <a:t> </a:t>
            </a:r>
            <a:r>
              <a:rPr lang="en-US" sz="2400" dirty="0" err="1" smtClean="0">
                <a:latin typeface="+mn-lt"/>
              </a:rPr>
              <a:t>Sandesari</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65113"/>
            <a:ext cx="8077200" cy="1143000"/>
          </a:xfrm>
        </p:spPr>
        <p:txBody>
          <a:bodyPr/>
          <a:lstStyle/>
          <a:p>
            <a:r>
              <a:rPr lang="en-US" dirty="0" smtClean="0">
                <a:solidFill>
                  <a:srgbClr val="C00000"/>
                </a:solidFill>
              </a:rPr>
              <a:t>Building a </a:t>
            </a:r>
            <a:r>
              <a:rPr lang="en-US" dirty="0">
                <a:solidFill>
                  <a:srgbClr val="C00000"/>
                </a:solidFill>
              </a:rPr>
              <a:t>Tree..</a:t>
            </a:r>
            <a:endParaRPr lang="en-US" dirty="0" smtClean="0">
              <a:solidFill>
                <a:srgbClr val="C00000"/>
              </a:solidFill>
            </a:endParaRPr>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2"/>
          <p:cNvSpPr>
            <a:spLocks noChangeShapeType="1"/>
          </p:cNvSpPr>
          <p:nvPr/>
        </p:nvSpPr>
        <p:spPr bwMode="auto">
          <a:xfrm>
            <a:off x="457200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3"/>
          <p:cNvSpPr>
            <a:spLocks noChangeShapeType="1"/>
          </p:cNvSpPr>
          <p:nvPr/>
        </p:nvSpPr>
        <p:spPr bwMode="auto">
          <a:xfrm>
            <a:off x="53101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4"/>
          <p:cNvSpPr>
            <a:spLocks noChangeShapeType="1"/>
          </p:cNvSpPr>
          <p:nvPr/>
        </p:nvSpPr>
        <p:spPr bwMode="auto">
          <a:xfrm>
            <a:off x="6049963"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18"/>
          <p:cNvSpPr>
            <a:spLocks noChangeShapeType="1"/>
          </p:cNvSpPr>
          <p:nvPr/>
        </p:nvSpPr>
        <p:spPr bwMode="auto">
          <a:xfrm rot="2537517" flipH="1">
            <a:off x="1889725" y="3563272"/>
            <a:ext cx="30550" cy="64585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09" name="Text Box 30"/>
          <p:cNvSpPr txBox="1">
            <a:spLocks noChangeArrowheads="1"/>
          </p:cNvSpPr>
          <p:nvPr/>
        </p:nvSpPr>
        <p:spPr bwMode="auto">
          <a:xfrm>
            <a:off x="1319718" y="4114800"/>
            <a:ext cx="589539" cy="78483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p>
          <a:p>
            <a:pPr>
              <a:spcBef>
                <a:spcPct val="50000"/>
              </a:spcBef>
              <a:buFontTx/>
              <a:buNone/>
            </a:pPr>
            <a:r>
              <a:rPr lang="en-US" sz="1800" dirty="0" smtClean="0"/>
              <a:t>10</a:t>
            </a:r>
            <a:endParaRPr lang="en-US" sz="1800" dirty="0"/>
          </a:p>
        </p:txBody>
      </p:sp>
      <p:sp>
        <p:nvSpPr>
          <p:cNvPr id="16410" name="Text Box 31"/>
          <p:cNvSpPr txBox="1">
            <a:spLocks noChangeArrowheads="1"/>
          </p:cNvSpPr>
          <p:nvPr/>
        </p:nvSpPr>
        <p:spPr bwMode="auto">
          <a:xfrm>
            <a:off x="2415855" y="4129087"/>
            <a:ext cx="736440" cy="78483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p>
          <a:p>
            <a:pPr>
              <a:spcBef>
                <a:spcPct val="50000"/>
              </a:spcBef>
              <a:buFontTx/>
              <a:buNone/>
            </a:pPr>
            <a:r>
              <a:rPr lang="en-US" sz="1800" dirty="0" smtClean="0"/>
              <a:t>50</a:t>
            </a:r>
            <a:endParaRPr lang="en-US" sz="1800" dirty="0"/>
          </a:p>
        </p:txBody>
      </p:sp>
      <p:sp>
        <p:nvSpPr>
          <p:cNvPr id="16421" name="Line 43"/>
          <p:cNvSpPr>
            <a:spLocks noChangeShapeType="1"/>
          </p:cNvSpPr>
          <p:nvPr/>
        </p:nvSpPr>
        <p:spPr bwMode="auto">
          <a:xfrm rot="-2537517" flipH="1">
            <a:off x="2549706" y="3614547"/>
            <a:ext cx="82186" cy="5433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22" name="Text Box 45"/>
          <p:cNvSpPr txBox="1">
            <a:spLocks noChangeArrowheads="1"/>
          </p:cNvSpPr>
          <p:nvPr/>
        </p:nvSpPr>
        <p:spPr bwMode="auto">
          <a:xfrm>
            <a:off x="2006440" y="2840832"/>
            <a:ext cx="582452" cy="78483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a:t>2</a:t>
            </a:r>
          </a:p>
        </p:txBody>
      </p:sp>
      <p:sp>
        <p:nvSpPr>
          <p:cNvPr id="39" name="Rectangle 38"/>
          <p:cNvSpPr>
            <a:spLocks noChangeArrowheads="1"/>
          </p:cNvSpPr>
          <p:nvPr/>
        </p:nvSpPr>
        <p:spPr bwMode="auto">
          <a:xfrm>
            <a:off x="1462960" y="1748789"/>
            <a:ext cx="4960778" cy="521971"/>
          </a:xfrm>
          <a:prstGeom prst="rect">
            <a:avLst/>
          </a:prstGeom>
          <a:solidFill>
            <a:schemeClr val="bg1"/>
          </a:solidFill>
          <a:ln w="9525">
            <a:solidFill>
              <a:srgbClr val="FF0000"/>
            </a:solidFill>
            <a:miter lim="800000"/>
            <a:headEnd/>
            <a:tailEnd/>
          </a:ln>
        </p:spPr>
        <p:txBody>
          <a:bodyPr wrap="none" anchor="ctr"/>
          <a:lstStyle/>
          <a:p>
            <a:endParaRPr lang="en-US"/>
          </a:p>
        </p:txBody>
      </p:sp>
      <p:grpSp>
        <p:nvGrpSpPr>
          <p:cNvPr id="64" name="Group 48"/>
          <p:cNvGrpSpPr>
            <a:grpSpLocks/>
          </p:cNvGrpSpPr>
          <p:nvPr/>
        </p:nvGrpSpPr>
        <p:grpSpPr bwMode="auto">
          <a:xfrm>
            <a:off x="2206465" y="2179638"/>
            <a:ext cx="4160838" cy="1736726"/>
            <a:chOff x="822" y="1674"/>
            <a:chExt cx="2621" cy="1094"/>
          </a:xfrm>
        </p:grpSpPr>
        <p:sp>
          <p:nvSpPr>
            <p:cNvPr id="66" name="Line 20"/>
            <p:cNvSpPr>
              <a:spLocks noChangeShapeType="1"/>
            </p:cNvSpPr>
            <p:nvPr/>
          </p:nvSpPr>
          <p:spPr bwMode="auto">
            <a:xfrm>
              <a:off x="822" y="1683"/>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1"/>
            <p:cNvSpPr>
              <a:spLocks noChangeShapeType="1"/>
            </p:cNvSpPr>
            <p:nvPr/>
          </p:nvSpPr>
          <p:spPr bwMode="auto">
            <a:xfrm>
              <a:off x="1506"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5"/>
            <p:cNvSpPr>
              <a:spLocks noChangeShapeType="1"/>
            </p:cNvSpPr>
            <p:nvPr/>
          </p:nvSpPr>
          <p:spPr bwMode="auto">
            <a:xfrm>
              <a:off x="3109"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 name="Text Box 36"/>
            <p:cNvSpPr txBox="1">
              <a:spLocks noChangeArrowheads="1"/>
            </p:cNvSpPr>
            <p:nvPr/>
          </p:nvSpPr>
          <p:spPr bwMode="auto">
            <a:xfrm>
              <a:off x="1313" y="2031"/>
              <a:ext cx="385"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2</a:t>
              </a:r>
            </a:p>
            <a:p>
              <a:pPr>
                <a:spcBef>
                  <a:spcPct val="50000"/>
                </a:spcBef>
                <a:buFontTx/>
                <a:buNone/>
              </a:pPr>
              <a:r>
                <a:rPr lang="en-US" dirty="0" smtClean="0"/>
                <a:t>20</a:t>
              </a:r>
              <a:endParaRPr lang="en-US" dirty="0"/>
            </a:p>
          </p:txBody>
        </p:sp>
        <p:sp>
          <p:nvSpPr>
            <p:cNvPr id="73" name="Text Box 37"/>
            <p:cNvSpPr txBox="1">
              <a:spLocks noChangeArrowheads="1"/>
            </p:cNvSpPr>
            <p:nvPr/>
          </p:nvSpPr>
          <p:spPr bwMode="auto">
            <a:xfrm>
              <a:off x="1782" y="2031"/>
              <a:ext cx="434"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13</a:t>
              </a:r>
              <a:endParaRPr lang="en-US" dirty="0"/>
            </a:p>
          </p:txBody>
        </p:sp>
        <p:sp>
          <p:nvSpPr>
            <p:cNvPr id="74" name="Text Box 39"/>
            <p:cNvSpPr txBox="1">
              <a:spLocks noChangeArrowheads="1"/>
            </p:cNvSpPr>
            <p:nvPr/>
          </p:nvSpPr>
          <p:spPr bwMode="auto">
            <a:xfrm>
              <a:off x="2445" y="2016"/>
              <a:ext cx="386"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19</a:t>
              </a:r>
              <a:endParaRPr lang="en-US" dirty="0"/>
            </a:p>
          </p:txBody>
        </p:sp>
        <p:sp>
          <p:nvSpPr>
            <p:cNvPr id="75" name="Text Box 40"/>
            <p:cNvSpPr txBox="1">
              <a:spLocks noChangeArrowheads="1"/>
            </p:cNvSpPr>
            <p:nvPr/>
          </p:nvSpPr>
          <p:spPr bwMode="auto">
            <a:xfrm>
              <a:off x="2983" y="2016"/>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6</a:t>
              </a:r>
            </a:p>
            <a:p>
              <a:pPr>
                <a:spcBef>
                  <a:spcPct val="50000"/>
                </a:spcBef>
                <a:buFontTx/>
                <a:buNone/>
              </a:pPr>
              <a:r>
                <a:rPr lang="en-US" dirty="0" smtClean="0"/>
                <a:t>30</a:t>
              </a:r>
              <a:endParaRPr lang="en-US" dirty="0"/>
            </a:p>
          </p:txBody>
        </p:sp>
      </p:grpSp>
      <p:sp>
        <p:nvSpPr>
          <p:cNvPr id="76" name="Line 21"/>
          <p:cNvSpPr>
            <a:spLocks noChangeShapeType="1"/>
          </p:cNvSpPr>
          <p:nvPr/>
        </p:nvSpPr>
        <p:spPr bwMode="auto">
          <a:xfrm>
            <a:off x="4074952" y="2216151"/>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Straight Connector 2"/>
          <p:cNvCxnSpPr/>
          <p:nvPr/>
        </p:nvCxnSpPr>
        <p:spPr>
          <a:xfrm>
            <a:off x="2588892"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505200"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55306"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71940"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82762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solidFill>
                  <a:srgbClr val="C00000"/>
                </a:solidFill>
              </a:rPr>
              <a:t>Building a </a:t>
            </a:r>
            <a:r>
              <a:rPr lang="en-US" dirty="0">
                <a:solidFill>
                  <a:srgbClr val="C00000"/>
                </a:solidFill>
              </a:rPr>
              <a:t>Tree..</a:t>
            </a:r>
            <a:endParaRPr lang="en-US" dirty="0" smtClean="0">
              <a:solidFill>
                <a:srgbClr val="C00000"/>
              </a:solidFill>
            </a:endParaRPr>
          </a:p>
        </p:txBody>
      </p:sp>
      <p:sp>
        <p:nvSpPr>
          <p:cNvPr id="26628" name="Rectangle 3"/>
          <p:cNvSpPr>
            <a:spLocks noChangeArrowheads="1"/>
          </p:cNvSpPr>
          <p:nvPr/>
        </p:nvSpPr>
        <p:spPr bwMode="auto">
          <a:xfrm>
            <a:off x="2934494" y="1847849"/>
            <a:ext cx="3149131"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6630" name="Line 5"/>
          <p:cNvSpPr>
            <a:spLocks noChangeShapeType="1"/>
          </p:cNvSpPr>
          <p:nvPr/>
        </p:nvSpPr>
        <p:spPr bwMode="auto">
          <a:xfrm>
            <a:off x="2937669" y="1838325"/>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1" name="Line 6"/>
          <p:cNvSpPr>
            <a:spLocks noChangeShapeType="1"/>
          </p:cNvSpPr>
          <p:nvPr/>
        </p:nvSpPr>
        <p:spPr bwMode="auto">
          <a:xfrm>
            <a:off x="4005263" y="1847849"/>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2" name="Line 7"/>
          <p:cNvSpPr>
            <a:spLocks noChangeShapeType="1"/>
          </p:cNvSpPr>
          <p:nvPr/>
        </p:nvSpPr>
        <p:spPr bwMode="auto">
          <a:xfrm>
            <a:off x="4995069" y="1847849"/>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3" name="Line 10"/>
          <p:cNvSpPr>
            <a:spLocks noChangeShapeType="1"/>
          </p:cNvSpPr>
          <p:nvPr/>
        </p:nvSpPr>
        <p:spPr bwMode="auto">
          <a:xfrm rot="2537517">
            <a:off x="3159308" y="5214749"/>
            <a:ext cx="82185" cy="5433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4" name="Text Box 11"/>
          <p:cNvSpPr txBox="1">
            <a:spLocks noChangeArrowheads="1"/>
          </p:cNvSpPr>
          <p:nvPr/>
        </p:nvSpPr>
        <p:spPr bwMode="auto">
          <a:xfrm>
            <a:off x="2667000" y="5715000"/>
            <a:ext cx="513556" cy="78483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10</a:t>
            </a:r>
            <a:endParaRPr lang="en-US" dirty="0"/>
          </a:p>
          <a:p>
            <a:pPr>
              <a:spcBef>
                <a:spcPct val="50000"/>
              </a:spcBef>
              <a:buFontTx/>
              <a:buNone/>
            </a:pPr>
            <a:r>
              <a:rPr lang="en-US" sz="1800" dirty="0" smtClean="0"/>
              <a:t>10</a:t>
            </a:r>
            <a:endParaRPr lang="en-US" sz="1800" dirty="0"/>
          </a:p>
        </p:txBody>
      </p:sp>
      <p:sp>
        <p:nvSpPr>
          <p:cNvPr id="26635" name="Text Box 12"/>
          <p:cNvSpPr txBox="1">
            <a:spLocks noChangeArrowheads="1"/>
          </p:cNvSpPr>
          <p:nvPr/>
        </p:nvSpPr>
        <p:spPr bwMode="auto">
          <a:xfrm>
            <a:off x="3429000" y="5715000"/>
            <a:ext cx="490537" cy="78483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p>
          <a:p>
            <a:pPr>
              <a:spcBef>
                <a:spcPct val="50000"/>
              </a:spcBef>
              <a:buFontTx/>
              <a:buNone/>
            </a:pPr>
            <a:r>
              <a:rPr lang="en-US" sz="1800" dirty="0" smtClean="0"/>
              <a:t>50</a:t>
            </a:r>
            <a:endParaRPr lang="en-US" sz="1800" dirty="0"/>
          </a:p>
        </p:txBody>
      </p:sp>
      <p:sp>
        <p:nvSpPr>
          <p:cNvPr id="26638" name="Line 15"/>
          <p:cNvSpPr>
            <a:spLocks noChangeShapeType="1"/>
          </p:cNvSpPr>
          <p:nvPr/>
        </p:nvSpPr>
        <p:spPr bwMode="auto">
          <a:xfrm rot="19062483" flipH="1">
            <a:off x="3550223" y="5240386"/>
            <a:ext cx="138552" cy="4920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9" name="Text Box 16"/>
          <p:cNvSpPr txBox="1">
            <a:spLocks noChangeArrowheads="1"/>
          </p:cNvSpPr>
          <p:nvPr/>
        </p:nvSpPr>
        <p:spPr bwMode="auto">
          <a:xfrm>
            <a:off x="3276600" y="48768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p:txBody>
      </p:sp>
      <p:sp>
        <p:nvSpPr>
          <p:cNvPr id="26640" name="Line 18"/>
          <p:cNvSpPr>
            <a:spLocks noChangeShapeType="1"/>
          </p:cNvSpPr>
          <p:nvPr/>
        </p:nvSpPr>
        <p:spPr bwMode="auto">
          <a:xfrm rot="2537517">
            <a:off x="3999368" y="5390868"/>
            <a:ext cx="469403" cy="1910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1" name="Text Box 19"/>
          <p:cNvSpPr txBox="1">
            <a:spLocks noChangeArrowheads="1"/>
          </p:cNvSpPr>
          <p:nvPr/>
        </p:nvSpPr>
        <p:spPr bwMode="auto">
          <a:xfrm>
            <a:off x="4114800" y="5715000"/>
            <a:ext cx="642936" cy="78483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p>
          <a:p>
            <a:pPr>
              <a:spcBef>
                <a:spcPct val="50000"/>
              </a:spcBef>
              <a:buFontTx/>
              <a:buNone/>
            </a:pPr>
            <a:r>
              <a:rPr lang="en-US" sz="1800" dirty="0" smtClean="0"/>
              <a:t>20</a:t>
            </a:r>
            <a:endParaRPr lang="en-US" sz="1800" dirty="0"/>
          </a:p>
        </p:txBody>
      </p:sp>
      <p:sp>
        <p:nvSpPr>
          <p:cNvPr id="26643" name="Text Box 21"/>
          <p:cNvSpPr txBox="1">
            <a:spLocks noChangeArrowheads="1"/>
          </p:cNvSpPr>
          <p:nvPr/>
        </p:nvSpPr>
        <p:spPr bwMode="auto">
          <a:xfrm>
            <a:off x="3886200" y="48768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p:txBody>
      </p:sp>
      <p:sp>
        <p:nvSpPr>
          <p:cNvPr id="26662" name="Line 41"/>
          <p:cNvSpPr>
            <a:spLocks noChangeShapeType="1"/>
          </p:cNvSpPr>
          <p:nvPr/>
        </p:nvSpPr>
        <p:spPr bwMode="auto">
          <a:xfrm>
            <a:off x="3409950" y="2200275"/>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5" name="Text Box 44"/>
          <p:cNvSpPr txBox="1">
            <a:spLocks noChangeArrowheads="1"/>
          </p:cNvSpPr>
          <p:nvPr/>
        </p:nvSpPr>
        <p:spPr bwMode="auto">
          <a:xfrm>
            <a:off x="3585131" y="4111467"/>
            <a:ext cx="51617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4</a:t>
            </a:r>
            <a:endParaRPr lang="en-US" sz="1800" dirty="0"/>
          </a:p>
        </p:txBody>
      </p:sp>
      <p:sp>
        <p:nvSpPr>
          <p:cNvPr id="26666" name="Line 45"/>
          <p:cNvSpPr>
            <a:spLocks noChangeShapeType="1"/>
          </p:cNvSpPr>
          <p:nvPr/>
        </p:nvSpPr>
        <p:spPr bwMode="auto">
          <a:xfrm rot="2537517">
            <a:off x="3509579" y="4494106"/>
            <a:ext cx="143644" cy="384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7" name="Line 46"/>
          <p:cNvSpPr>
            <a:spLocks noChangeShapeType="1"/>
          </p:cNvSpPr>
          <p:nvPr/>
        </p:nvSpPr>
        <p:spPr bwMode="auto">
          <a:xfrm rot="19062483" flipH="1">
            <a:off x="3920635" y="4494106"/>
            <a:ext cx="143644" cy="384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6" name="Group 48"/>
          <p:cNvGrpSpPr>
            <a:grpSpLocks/>
          </p:cNvGrpSpPr>
          <p:nvPr/>
        </p:nvGrpSpPr>
        <p:grpSpPr bwMode="auto">
          <a:xfrm>
            <a:off x="3067844" y="2193926"/>
            <a:ext cx="2636838" cy="1736726"/>
            <a:chOff x="1782" y="1674"/>
            <a:chExt cx="1661" cy="1094"/>
          </a:xfrm>
        </p:grpSpPr>
        <p:sp>
          <p:nvSpPr>
            <p:cNvPr id="49"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25"/>
            <p:cNvSpPr>
              <a:spLocks noChangeShapeType="1"/>
            </p:cNvSpPr>
            <p:nvPr/>
          </p:nvSpPr>
          <p:spPr bwMode="auto">
            <a:xfrm>
              <a:off x="3109"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Text Box 37"/>
            <p:cNvSpPr txBox="1">
              <a:spLocks noChangeArrowheads="1"/>
            </p:cNvSpPr>
            <p:nvPr/>
          </p:nvSpPr>
          <p:spPr bwMode="auto">
            <a:xfrm>
              <a:off x="1782" y="2031"/>
              <a:ext cx="434"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13</a:t>
              </a:r>
              <a:endParaRPr lang="en-US" dirty="0"/>
            </a:p>
          </p:txBody>
        </p:sp>
        <p:sp>
          <p:nvSpPr>
            <p:cNvPr id="53" name="Text Box 39"/>
            <p:cNvSpPr txBox="1">
              <a:spLocks noChangeArrowheads="1"/>
            </p:cNvSpPr>
            <p:nvPr/>
          </p:nvSpPr>
          <p:spPr bwMode="auto">
            <a:xfrm>
              <a:off x="2445" y="2016"/>
              <a:ext cx="386"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19</a:t>
              </a:r>
              <a:endParaRPr lang="en-US" dirty="0"/>
            </a:p>
          </p:txBody>
        </p:sp>
        <p:sp>
          <p:nvSpPr>
            <p:cNvPr id="54" name="Text Box 40"/>
            <p:cNvSpPr txBox="1">
              <a:spLocks noChangeArrowheads="1"/>
            </p:cNvSpPr>
            <p:nvPr/>
          </p:nvSpPr>
          <p:spPr bwMode="auto">
            <a:xfrm>
              <a:off x="2983" y="2016"/>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6</a:t>
              </a:r>
            </a:p>
            <a:p>
              <a:pPr>
                <a:spcBef>
                  <a:spcPct val="50000"/>
                </a:spcBef>
                <a:buFontTx/>
                <a:buNone/>
              </a:pPr>
              <a:r>
                <a:rPr lang="en-US" dirty="0" smtClean="0"/>
                <a:t>30</a:t>
              </a:r>
              <a:endParaRPr lang="en-US" dirty="0"/>
            </a:p>
          </p:txBody>
        </p:sp>
      </p:grpSp>
    </p:spTree>
    <p:extLst>
      <p:ext uri="{BB962C8B-B14F-4D97-AF65-F5344CB8AC3E}">
        <p14:creationId xmlns:p14="http://schemas.microsoft.com/office/powerpoint/2010/main" val="129022203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65113"/>
            <a:ext cx="8077200" cy="1143000"/>
          </a:xfrm>
        </p:spPr>
        <p:txBody>
          <a:bodyPr/>
          <a:lstStyle/>
          <a:p>
            <a:r>
              <a:rPr lang="en-US" dirty="0" smtClean="0">
                <a:solidFill>
                  <a:srgbClr val="C00000"/>
                </a:solidFill>
              </a:rPr>
              <a:t>Building a </a:t>
            </a:r>
            <a:r>
              <a:rPr lang="en-US" dirty="0">
                <a:solidFill>
                  <a:srgbClr val="C00000"/>
                </a:solidFill>
              </a:rPr>
              <a:t>Tree..</a:t>
            </a:r>
            <a:endParaRPr lang="en-US" dirty="0" smtClean="0">
              <a:solidFill>
                <a:srgbClr val="C00000"/>
              </a:solidFill>
            </a:endParaRPr>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2"/>
          <p:cNvSpPr>
            <a:spLocks noChangeShapeType="1"/>
          </p:cNvSpPr>
          <p:nvPr/>
        </p:nvSpPr>
        <p:spPr bwMode="auto">
          <a:xfrm>
            <a:off x="457200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3"/>
          <p:cNvSpPr>
            <a:spLocks noChangeShapeType="1"/>
          </p:cNvSpPr>
          <p:nvPr/>
        </p:nvSpPr>
        <p:spPr bwMode="auto">
          <a:xfrm>
            <a:off x="53101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Rectangle 38"/>
          <p:cNvSpPr>
            <a:spLocks noChangeArrowheads="1"/>
          </p:cNvSpPr>
          <p:nvPr/>
        </p:nvSpPr>
        <p:spPr bwMode="auto">
          <a:xfrm>
            <a:off x="1462960" y="1748789"/>
            <a:ext cx="4785440" cy="521971"/>
          </a:xfrm>
          <a:prstGeom prst="rect">
            <a:avLst/>
          </a:prstGeom>
          <a:solidFill>
            <a:schemeClr val="bg1"/>
          </a:solidFill>
          <a:ln w="9525">
            <a:solidFill>
              <a:srgbClr val="FF0000"/>
            </a:solidFill>
            <a:miter lim="800000"/>
            <a:headEnd/>
            <a:tailEnd/>
          </a:ln>
        </p:spPr>
        <p:txBody>
          <a:bodyPr wrap="none" anchor="ctr"/>
          <a:lstStyle/>
          <a:p>
            <a:endParaRPr lang="en-US"/>
          </a:p>
        </p:txBody>
      </p:sp>
      <p:grpSp>
        <p:nvGrpSpPr>
          <p:cNvPr id="64" name="Group 48"/>
          <p:cNvGrpSpPr>
            <a:grpSpLocks/>
          </p:cNvGrpSpPr>
          <p:nvPr/>
        </p:nvGrpSpPr>
        <p:grpSpPr bwMode="auto">
          <a:xfrm>
            <a:off x="1371600" y="2133600"/>
            <a:ext cx="4862674" cy="1893889"/>
            <a:chOff x="593" y="1664"/>
            <a:chExt cx="2341" cy="1193"/>
          </a:xfrm>
        </p:grpSpPr>
        <p:sp>
          <p:nvSpPr>
            <p:cNvPr id="66" name="Line 20"/>
            <p:cNvSpPr>
              <a:spLocks noChangeShapeType="1"/>
            </p:cNvSpPr>
            <p:nvPr/>
          </p:nvSpPr>
          <p:spPr bwMode="auto">
            <a:xfrm>
              <a:off x="1375" y="166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5"/>
            <p:cNvSpPr>
              <a:spLocks noChangeShapeType="1"/>
            </p:cNvSpPr>
            <p:nvPr/>
          </p:nvSpPr>
          <p:spPr bwMode="auto">
            <a:xfrm>
              <a:off x="2060" y="1760"/>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 name="Text Box 37"/>
            <p:cNvSpPr txBox="1">
              <a:spLocks noChangeArrowheads="1"/>
            </p:cNvSpPr>
            <p:nvPr/>
          </p:nvSpPr>
          <p:spPr bwMode="auto">
            <a:xfrm>
              <a:off x="593" y="2120"/>
              <a:ext cx="434"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13</a:t>
              </a:r>
              <a:endParaRPr lang="en-US" dirty="0"/>
            </a:p>
          </p:txBody>
        </p:sp>
        <p:sp>
          <p:nvSpPr>
            <p:cNvPr id="74" name="Text Box 39"/>
            <p:cNvSpPr txBox="1">
              <a:spLocks noChangeArrowheads="1"/>
            </p:cNvSpPr>
            <p:nvPr/>
          </p:nvSpPr>
          <p:spPr bwMode="auto">
            <a:xfrm>
              <a:off x="1119" y="2096"/>
              <a:ext cx="386"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19</a:t>
              </a:r>
              <a:endParaRPr lang="en-US" dirty="0"/>
            </a:p>
          </p:txBody>
        </p:sp>
        <p:sp>
          <p:nvSpPr>
            <p:cNvPr id="75" name="Text Box 40"/>
            <p:cNvSpPr txBox="1">
              <a:spLocks noChangeArrowheads="1"/>
            </p:cNvSpPr>
            <p:nvPr/>
          </p:nvSpPr>
          <p:spPr bwMode="auto">
            <a:xfrm>
              <a:off x="2474" y="2031"/>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6</a:t>
              </a:r>
            </a:p>
            <a:p>
              <a:pPr>
                <a:spcBef>
                  <a:spcPct val="50000"/>
                </a:spcBef>
                <a:buFontTx/>
                <a:buNone/>
              </a:pPr>
              <a:r>
                <a:rPr lang="en-US" dirty="0" smtClean="0"/>
                <a:t>30</a:t>
              </a:r>
              <a:endParaRPr lang="en-US" dirty="0"/>
            </a:p>
          </p:txBody>
        </p:sp>
      </p:grpSp>
      <p:sp>
        <p:nvSpPr>
          <p:cNvPr id="76" name="Line 21"/>
          <p:cNvSpPr>
            <a:spLocks noChangeShapeType="1"/>
          </p:cNvSpPr>
          <p:nvPr/>
        </p:nvSpPr>
        <p:spPr bwMode="auto">
          <a:xfrm>
            <a:off x="1828800" y="2209800"/>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Straight Connector 2"/>
          <p:cNvCxnSpPr/>
          <p:nvPr/>
        </p:nvCxnSpPr>
        <p:spPr>
          <a:xfrm>
            <a:off x="2588892"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505200"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24400" y="17526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Line 10"/>
          <p:cNvSpPr>
            <a:spLocks noChangeShapeType="1"/>
          </p:cNvSpPr>
          <p:nvPr/>
        </p:nvSpPr>
        <p:spPr bwMode="auto">
          <a:xfrm rot="2537517">
            <a:off x="3789453" y="3864673"/>
            <a:ext cx="41092" cy="271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11"/>
          <p:cNvSpPr txBox="1">
            <a:spLocks noChangeArrowheads="1"/>
          </p:cNvSpPr>
          <p:nvPr/>
        </p:nvSpPr>
        <p:spPr bwMode="auto">
          <a:xfrm>
            <a:off x="3505200" y="4114800"/>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    </a:t>
            </a:r>
            <a:endParaRPr lang="en-US" sz="1800" dirty="0"/>
          </a:p>
          <a:p>
            <a:pPr>
              <a:lnSpc>
                <a:spcPct val="0"/>
              </a:lnSpc>
              <a:spcBef>
                <a:spcPct val="50000"/>
              </a:spcBef>
              <a:buFontTx/>
              <a:buNone/>
            </a:pPr>
            <a:r>
              <a:rPr lang="en-US" sz="1800" dirty="0"/>
              <a:t>1</a:t>
            </a:r>
            <a:r>
              <a:rPr lang="en-US" sz="1800" dirty="0" smtClean="0"/>
              <a:t>0</a:t>
            </a:r>
            <a:endParaRPr lang="en-US" dirty="0"/>
          </a:p>
        </p:txBody>
      </p:sp>
      <p:sp>
        <p:nvSpPr>
          <p:cNvPr id="46" name="Line 15"/>
          <p:cNvSpPr>
            <a:spLocks noChangeShapeType="1"/>
          </p:cNvSpPr>
          <p:nvPr/>
        </p:nvSpPr>
        <p:spPr bwMode="auto">
          <a:xfrm rot="19062483">
            <a:off x="4238940" y="3845796"/>
            <a:ext cx="411" cy="309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16"/>
          <p:cNvSpPr txBox="1">
            <a:spLocks noChangeArrowheads="1"/>
          </p:cNvSpPr>
          <p:nvPr/>
        </p:nvSpPr>
        <p:spPr bwMode="auto">
          <a:xfrm>
            <a:off x="3810000" y="35052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48" name="Line 18"/>
          <p:cNvSpPr>
            <a:spLocks noChangeShapeType="1"/>
          </p:cNvSpPr>
          <p:nvPr/>
        </p:nvSpPr>
        <p:spPr bwMode="auto">
          <a:xfrm rot="2537517" flipV="1">
            <a:off x="4726186" y="3968124"/>
            <a:ext cx="410901" cy="647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19"/>
          <p:cNvSpPr txBox="1">
            <a:spLocks noChangeArrowheads="1"/>
          </p:cNvSpPr>
          <p:nvPr/>
        </p:nvSpPr>
        <p:spPr bwMode="auto">
          <a:xfrm>
            <a:off x="4800600" y="4114800"/>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50" name="Text Box 21"/>
          <p:cNvSpPr txBox="1">
            <a:spLocks noChangeArrowheads="1"/>
          </p:cNvSpPr>
          <p:nvPr/>
        </p:nvSpPr>
        <p:spPr bwMode="auto">
          <a:xfrm>
            <a:off x="4648200" y="35052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51" name="Text Box 44"/>
          <p:cNvSpPr txBox="1">
            <a:spLocks noChangeArrowheads="1"/>
          </p:cNvSpPr>
          <p:nvPr/>
        </p:nvSpPr>
        <p:spPr bwMode="auto">
          <a:xfrm>
            <a:off x="4191000" y="28956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52" name="Line 45"/>
          <p:cNvSpPr>
            <a:spLocks noChangeShapeType="1"/>
          </p:cNvSpPr>
          <p:nvPr/>
        </p:nvSpPr>
        <p:spPr bwMode="auto">
          <a:xfrm rot="2537517">
            <a:off x="4111951" y="3259584"/>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6"/>
          <p:cNvSpPr>
            <a:spLocks noChangeShapeType="1"/>
          </p:cNvSpPr>
          <p:nvPr/>
        </p:nvSpPr>
        <p:spPr bwMode="auto">
          <a:xfrm rot="19062483" flipH="1">
            <a:off x="4569150" y="3259584"/>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12"/>
          <p:cNvSpPr txBox="1">
            <a:spLocks noChangeArrowheads="1"/>
          </p:cNvSpPr>
          <p:nvPr/>
        </p:nvSpPr>
        <p:spPr bwMode="auto">
          <a:xfrm>
            <a:off x="4114800" y="4114800"/>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Tree>
    <p:extLst>
      <p:ext uri="{BB962C8B-B14F-4D97-AF65-F5344CB8AC3E}">
        <p14:creationId xmlns:p14="http://schemas.microsoft.com/office/powerpoint/2010/main" val="85125642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65113"/>
            <a:ext cx="8077200" cy="1143000"/>
          </a:xfrm>
        </p:spPr>
        <p:txBody>
          <a:bodyPr/>
          <a:lstStyle/>
          <a:p>
            <a:r>
              <a:rPr lang="en-US" dirty="0" smtClean="0">
                <a:solidFill>
                  <a:srgbClr val="C00000"/>
                </a:solidFill>
              </a:rPr>
              <a:t>Building a </a:t>
            </a:r>
            <a:r>
              <a:rPr lang="en-US" dirty="0">
                <a:solidFill>
                  <a:srgbClr val="C00000"/>
                </a:solidFill>
              </a:rPr>
              <a:t>Tree..</a:t>
            </a:r>
            <a:endParaRPr lang="en-US" dirty="0" smtClean="0">
              <a:solidFill>
                <a:srgbClr val="C00000"/>
              </a:solidFill>
            </a:endParaRPr>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2"/>
          <p:cNvSpPr>
            <a:spLocks noChangeShapeType="1"/>
          </p:cNvSpPr>
          <p:nvPr/>
        </p:nvSpPr>
        <p:spPr bwMode="auto">
          <a:xfrm>
            <a:off x="457200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3"/>
          <p:cNvSpPr>
            <a:spLocks noChangeShapeType="1"/>
          </p:cNvSpPr>
          <p:nvPr/>
        </p:nvSpPr>
        <p:spPr bwMode="auto">
          <a:xfrm>
            <a:off x="53101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Rectangle 38"/>
          <p:cNvSpPr>
            <a:spLocks noChangeArrowheads="1"/>
          </p:cNvSpPr>
          <p:nvPr/>
        </p:nvSpPr>
        <p:spPr bwMode="auto">
          <a:xfrm>
            <a:off x="1462960" y="1748789"/>
            <a:ext cx="4861640" cy="521971"/>
          </a:xfrm>
          <a:prstGeom prst="rect">
            <a:avLst/>
          </a:prstGeom>
          <a:solidFill>
            <a:schemeClr val="bg1"/>
          </a:solidFill>
          <a:ln w="9525">
            <a:solidFill>
              <a:srgbClr val="FF0000"/>
            </a:solidFill>
            <a:miter lim="800000"/>
            <a:headEnd/>
            <a:tailEnd/>
          </a:ln>
        </p:spPr>
        <p:txBody>
          <a:bodyPr wrap="none" anchor="ctr"/>
          <a:lstStyle/>
          <a:p>
            <a:endParaRPr lang="en-US"/>
          </a:p>
        </p:txBody>
      </p:sp>
      <p:grpSp>
        <p:nvGrpSpPr>
          <p:cNvPr id="64" name="Group 48"/>
          <p:cNvGrpSpPr>
            <a:grpSpLocks/>
          </p:cNvGrpSpPr>
          <p:nvPr/>
        </p:nvGrpSpPr>
        <p:grpSpPr bwMode="auto">
          <a:xfrm>
            <a:off x="1371600" y="2133600"/>
            <a:ext cx="4862674" cy="1893889"/>
            <a:chOff x="593" y="1664"/>
            <a:chExt cx="2341" cy="1193"/>
          </a:xfrm>
        </p:grpSpPr>
        <p:sp>
          <p:nvSpPr>
            <p:cNvPr id="66" name="Line 20"/>
            <p:cNvSpPr>
              <a:spLocks noChangeShapeType="1"/>
            </p:cNvSpPr>
            <p:nvPr/>
          </p:nvSpPr>
          <p:spPr bwMode="auto">
            <a:xfrm>
              <a:off x="1375" y="166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5"/>
            <p:cNvSpPr>
              <a:spLocks noChangeShapeType="1"/>
            </p:cNvSpPr>
            <p:nvPr/>
          </p:nvSpPr>
          <p:spPr bwMode="auto">
            <a:xfrm>
              <a:off x="2060" y="1760"/>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 name="Text Box 37"/>
            <p:cNvSpPr txBox="1">
              <a:spLocks noChangeArrowheads="1"/>
            </p:cNvSpPr>
            <p:nvPr/>
          </p:nvSpPr>
          <p:spPr bwMode="auto">
            <a:xfrm>
              <a:off x="593" y="2120"/>
              <a:ext cx="434"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13</a:t>
              </a:r>
              <a:endParaRPr lang="en-US" dirty="0"/>
            </a:p>
          </p:txBody>
        </p:sp>
        <p:sp>
          <p:nvSpPr>
            <p:cNvPr id="74" name="Text Box 39"/>
            <p:cNvSpPr txBox="1">
              <a:spLocks noChangeArrowheads="1"/>
            </p:cNvSpPr>
            <p:nvPr/>
          </p:nvSpPr>
          <p:spPr bwMode="auto">
            <a:xfrm>
              <a:off x="1119" y="2096"/>
              <a:ext cx="386"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19</a:t>
              </a:r>
              <a:endParaRPr lang="en-US" dirty="0"/>
            </a:p>
          </p:txBody>
        </p:sp>
        <p:sp>
          <p:nvSpPr>
            <p:cNvPr id="75" name="Text Box 40"/>
            <p:cNvSpPr txBox="1">
              <a:spLocks noChangeArrowheads="1"/>
            </p:cNvSpPr>
            <p:nvPr/>
          </p:nvSpPr>
          <p:spPr bwMode="auto">
            <a:xfrm>
              <a:off x="2474" y="2031"/>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6</a:t>
              </a:r>
            </a:p>
            <a:p>
              <a:pPr>
                <a:spcBef>
                  <a:spcPct val="50000"/>
                </a:spcBef>
                <a:buFontTx/>
                <a:buNone/>
              </a:pPr>
              <a:r>
                <a:rPr lang="en-US" dirty="0" smtClean="0"/>
                <a:t>30</a:t>
              </a:r>
              <a:endParaRPr lang="en-US" dirty="0"/>
            </a:p>
          </p:txBody>
        </p:sp>
      </p:grpSp>
      <p:sp>
        <p:nvSpPr>
          <p:cNvPr id="76" name="Line 21"/>
          <p:cNvSpPr>
            <a:spLocks noChangeShapeType="1"/>
          </p:cNvSpPr>
          <p:nvPr/>
        </p:nvSpPr>
        <p:spPr bwMode="auto">
          <a:xfrm>
            <a:off x="1828800" y="2209800"/>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Straight Connector 2"/>
          <p:cNvCxnSpPr/>
          <p:nvPr/>
        </p:nvCxnSpPr>
        <p:spPr>
          <a:xfrm>
            <a:off x="2588892"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505200"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24400" y="17526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Line 10"/>
          <p:cNvSpPr>
            <a:spLocks noChangeShapeType="1"/>
          </p:cNvSpPr>
          <p:nvPr/>
        </p:nvSpPr>
        <p:spPr bwMode="auto">
          <a:xfrm rot="2537517">
            <a:off x="3789453" y="3864673"/>
            <a:ext cx="41092" cy="271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11"/>
          <p:cNvSpPr txBox="1">
            <a:spLocks noChangeArrowheads="1"/>
          </p:cNvSpPr>
          <p:nvPr/>
        </p:nvSpPr>
        <p:spPr bwMode="auto">
          <a:xfrm>
            <a:off x="3505200" y="4114800"/>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45" name="Text Box 12"/>
          <p:cNvSpPr txBox="1">
            <a:spLocks noChangeArrowheads="1"/>
          </p:cNvSpPr>
          <p:nvPr/>
        </p:nvSpPr>
        <p:spPr bwMode="auto">
          <a:xfrm>
            <a:off x="4114800" y="4114800"/>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
        <p:nvSpPr>
          <p:cNvPr id="46" name="Line 15"/>
          <p:cNvSpPr>
            <a:spLocks noChangeShapeType="1"/>
          </p:cNvSpPr>
          <p:nvPr/>
        </p:nvSpPr>
        <p:spPr bwMode="auto">
          <a:xfrm rot="19062483">
            <a:off x="4238940" y="3845796"/>
            <a:ext cx="411" cy="309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16"/>
          <p:cNvSpPr txBox="1">
            <a:spLocks noChangeArrowheads="1"/>
          </p:cNvSpPr>
          <p:nvPr/>
        </p:nvSpPr>
        <p:spPr bwMode="auto">
          <a:xfrm>
            <a:off x="3810000" y="35052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48" name="Line 18"/>
          <p:cNvSpPr>
            <a:spLocks noChangeShapeType="1"/>
          </p:cNvSpPr>
          <p:nvPr/>
        </p:nvSpPr>
        <p:spPr bwMode="auto">
          <a:xfrm rot="2537517" flipV="1">
            <a:off x="4726186" y="3968124"/>
            <a:ext cx="410901" cy="647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19"/>
          <p:cNvSpPr txBox="1">
            <a:spLocks noChangeArrowheads="1"/>
          </p:cNvSpPr>
          <p:nvPr/>
        </p:nvSpPr>
        <p:spPr bwMode="auto">
          <a:xfrm>
            <a:off x="4800600" y="4114800"/>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50" name="Text Box 21"/>
          <p:cNvSpPr txBox="1">
            <a:spLocks noChangeArrowheads="1"/>
          </p:cNvSpPr>
          <p:nvPr/>
        </p:nvSpPr>
        <p:spPr bwMode="auto">
          <a:xfrm>
            <a:off x="4648200" y="35052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51" name="Text Box 44"/>
          <p:cNvSpPr txBox="1">
            <a:spLocks noChangeArrowheads="1"/>
          </p:cNvSpPr>
          <p:nvPr/>
        </p:nvSpPr>
        <p:spPr bwMode="auto">
          <a:xfrm>
            <a:off x="4191000" y="28956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52" name="Line 45"/>
          <p:cNvSpPr>
            <a:spLocks noChangeShapeType="1"/>
          </p:cNvSpPr>
          <p:nvPr/>
        </p:nvSpPr>
        <p:spPr bwMode="auto">
          <a:xfrm rot="2537517">
            <a:off x="4111951" y="3259584"/>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6"/>
          <p:cNvSpPr>
            <a:spLocks noChangeShapeType="1"/>
          </p:cNvSpPr>
          <p:nvPr/>
        </p:nvSpPr>
        <p:spPr bwMode="auto">
          <a:xfrm rot="19062483" flipH="1">
            <a:off x="4569150" y="3259584"/>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30"/>
          <p:cNvSpPr txBox="1">
            <a:spLocks noChangeArrowheads="1"/>
          </p:cNvSpPr>
          <p:nvPr/>
        </p:nvSpPr>
        <p:spPr bwMode="auto">
          <a:xfrm>
            <a:off x="5568214" y="5614194"/>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34" name="Text Box 31"/>
          <p:cNvSpPr txBox="1">
            <a:spLocks noChangeArrowheads="1"/>
          </p:cNvSpPr>
          <p:nvPr/>
        </p:nvSpPr>
        <p:spPr bwMode="auto">
          <a:xfrm>
            <a:off x="6525478" y="5595144"/>
            <a:ext cx="736440"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35" name="Line 43"/>
          <p:cNvSpPr>
            <a:spLocks noChangeShapeType="1"/>
          </p:cNvSpPr>
          <p:nvPr/>
        </p:nvSpPr>
        <p:spPr bwMode="auto">
          <a:xfrm rot="19062483">
            <a:off x="6598503" y="5195094"/>
            <a:ext cx="55562"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45"/>
          <p:cNvSpPr txBox="1">
            <a:spLocks noChangeArrowheads="1"/>
          </p:cNvSpPr>
          <p:nvPr/>
        </p:nvSpPr>
        <p:spPr bwMode="auto">
          <a:xfrm>
            <a:off x="6101615" y="4509294"/>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37" name="Line 18"/>
          <p:cNvSpPr>
            <a:spLocks noChangeShapeType="1"/>
          </p:cNvSpPr>
          <p:nvPr/>
        </p:nvSpPr>
        <p:spPr bwMode="auto">
          <a:xfrm rot="2537517" flipH="1">
            <a:off x="5952390" y="5203032"/>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85920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65113"/>
            <a:ext cx="8077200" cy="1143000"/>
          </a:xfrm>
        </p:spPr>
        <p:txBody>
          <a:bodyPr/>
          <a:lstStyle/>
          <a:p>
            <a:r>
              <a:rPr lang="en-US" dirty="0" smtClean="0">
                <a:solidFill>
                  <a:srgbClr val="C00000"/>
                </a:solidFill>
              </a:rPr>
              <a:t>Building a </a:t>
            </a:r>
            <a:r>
              <a:rPr lang="en-US" dirty="0">
                <a:solidFill>
                  <a:srgbClr val="C00000"/>
                </a:solidFill>
              </a:rPr>
              <a:t>Tree..</a:t>
            </a:r>
            <a:endParaRPr lang="en-US" dirty="0" smtClean="0">
              <a:solidFill>
                <a:srgbClr val="C00000"/>
              </a:solidFill>
            </a:endParaRPr>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2"/>
          <p:cNvSpPr>
            <a:spLocks noChangeShapeType="1"/>
          </p:cNvSpPr>
          <p:nvPr/>
        </p:nvSpPr>
        <p:spPr bwMode="auto">
          <a:xfrm>
            <a:off x="457200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3"/>
          <p:cNvSpPr>
            <a:spLocks noChangeShapeType="1"/>
          </p:cNvSpPr>
          <p:nvPr/>
        </p:nvSpPr>
        <p:spPr bwMode="auto">
          <a:xfrm>
            <a:off x="53101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Rectangle 38"/>
          <p:cNvSpPr>
            <a:spLocks noChangeArrowheads="1"/>
          </p:cNvSpPr>
          <p:nvPr/>
        </p:nvSpPr>
        <p:spPr bwMode="auto">
          <a:xfrm>
            <a:off x="1462960" y="1748789"/>
            <a:ext cx="4861640" cy="521971"/>
          </a:xfrm>
          <a:prstGeom prst="rect">
            <a:avLst/>
          </a:prstGeom>
          <a:solidFill>
            <a:schemeClr val="bg1"/>
          </a:solidFill>
          <a:ln w="9525">
            <a:solidFill>
              <a:srgbClr val="FF0000"/>
            </a:solidFill>
            <a:miter lim="800000"/>
            <a:headEnd/>
            <a:tailEnd/>
          </a:ln>
        </p:spPr>
        <p:txBody>
          <a:bodyPr wrap="none" anchor="ctr"/>
          <a:lstStyle/>
          <a:p>
            <a:endParaRPr lang="en-US"/>
          </a:p>
        </p:txBody>
      </p:sp>
      <p:grpSp>
        <p:nvGrpSpPr>
          <p:cNvPr id="64" name="Group 48"/>
          <p:cNvGrpSpPr>
            <a:grpSpLocks/>
          </p:cNvGrpSpPr>
          <p:nvPr/>
        </p:nvGrpSpPr>
        <p:grpSpPr bwMode="auto">
          <a:xfrm>
            <a:off x="4418821" y="2149474"/>
            <a:ext cx="1815454" cy="1736726"/>
            <a:chOff x="2060" y="1674"/>
            <a:chExt cx="874" cy="1094"/>
          </a:xfrm>
        </p:grpSpPr>
        <p:sp>
          <p:nvSpPr>
            <p:cNvPr id="68"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5"/>
            <p:cNvSpPr>
              <a:spLocks noChangeShapeType="1"/>
            </p:cNvSpPr>
            <p:nvPr/>
          </p:nvSpPr>
          <p:spPr bwMode="auto">
            <a:xfrm>
              <a:off x="2060" y="1760"/>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 name="Text Box 40"/>
            <p:cNvSpPr txBox="1">
              <a:spLocks noChangeArrowheads="1"/>
            </p:cNvSpPr>
            <p:nvPr/>
          </p:nvSpPr>
          <p:spPr bwMode="auto">
            <a:xfrm>
              <a:off x="2474" y="2031"/>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a:t>6</a:t>
              </a:r>
            </a:p>
            <a:p>
              <a:pPr>
                <a:spcBef>
                  <a:spcPct val="50000"/>
                </a:spcBef>
                <a:buFontTx/>
                <a:buNone/>
              </a:pPr>
              <a:r>
                <a:rPr lang="en-US" dirty="0" smtClean="0"/>
                <a:t>30</a:t>
              </a:r>
              <a:endParaRPr lang="en-US" dirty="0"/>
            </a:p>
          </p:txBody>
        </p:sp>
      </p:grpSp>
      <p:sp>
        <p:nvSpPr>
          <p:cNvPr id="76" name="Line 21"/>
          <p:cNvSpPr>
            <a:spLocks noChangeShapeType="1"/>
          </p:cNvSpPr>
          <p:nvPr/>
        </p:nvSpPr>
        <p:spPr bwMode="auto">
          <a:xfrm>
            <a:off x="1828800" y="2209800"/>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Straight Connector 2"/>
          <p:cNvCxnSpPr/>
          <p:nvPr/>
        </p:nvCxnSpPr>
        <p:spPr>
          <a:xfrm>
            <a:off x="3505200" y="17526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505200"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24400" y="17526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Line 10"/>
          <p:cNvSpPr>
            <a:spLocks noChangeShapeType="1"/>
          </p:cNvSpPr>
          <p:nvPr/>
        </p:nvSpPr>
        <p:spPr bwMode="auto">
          <a:xfrm rot="2537517">
            <a:off x="3789453" y="3864673"/>
            <a:ext cx="41092" cy="271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11"/>
          <p:cNvSpPr txBox="1">
            <a:spLocks noChangeArrowheads="1"/>
          </p:cNvSpPr>
          <p:nvPr/>
        </p:nvSpPr>
        <p:spPr bwMode="auto">
          <a:xfrm>
            <a:off x="3505200" y="4114800"/>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45" name="Text Box 12"/>
          <p:cNvSpPr txBox="1">
            <a:spLocks noChangeArrowheads="1"/>
          </p:cNvSpPr>
          <p:nvPr/>
        </p:nvSpPr>
        <p:spPr bwMode="auto">
          <a:xfrm>
            <a:off x="4114800" y="4114800"/>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50</a:t>
            </a:r>
            <a:endParaRPr lang="en-US" dirty="0"/>
          </a:p>
        </p:txBody>
      </p:sp>
      <p:sp>
        <p:nvSpPr>
          <p:cNvPr id="46" name="Line 15"/>
          <p:cNvSpPr>
            <a:spLocks noChangeShapeType="1"/>
          </p:cNvSpPr>
          <p:nvPr/>
        </p:nvSpPr>
        <p:spPr bwMode="auto">
          <a:xfrm rot="19062483">
            <a:off x="4238940" y="3845796"/>
            <a:ext cx="411" cy="309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16"/>
          <p:cNvSpPr txBox="1">
            <a:spLocks noChangeArrowheads="1"/>
          </p:cNvSpPr>
          <p:nvPr/>
        </p:nvSpPr>
        <p:spPr bwMode="auto">
          <a:xfrm>
            <a:off x="3810000" y="35052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48" name="Line 18"/>
          <p:cNvSpPr>
            <a:spLocks noChangeShapeType="1"/>
          </p:cNvSpPr>
          <p:nvPr/>
        </p:nvSpPr>
        <p:spPr bwMode="auto">
          <a:xfrm rot="2537517" flipV="1">
            <a:off x="4726186" y="3968124"/>
            <a:ext cx="410901" cy="647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19"/>
          <p:cNvSpPr txBox="1">
            <a:spLocks noChangeArrowheads="1"/>
          </p:cNvSpPr>
          <p:nvPr/>
        </p:nvSpPr>
        <p:spPr bwMode="auto">
          <a:xfrm>
            <a:off x="4800600" y="4114800"/>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50" name="Text Box 21"/>
          <p:cNvSpPr txBox="1">
            <a:spLocks noChangeArrowheads="1"/>
          </p:cNvSpPr>
          <p:nvPr/>
        </p:nvSpPr>
        <p:spPr bwMode="auto">
          <a:xfrm>
            <a:off x="4648200" y="35052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51" name="Text Box 44"/>
          <p:cNvSpPr txBox="1">
            <a:spLocks noChangeArrowheads="1"/>
          </p:cNvSpPr>
          <p:nvPr/>
        </p:nvSpPr>
        <p:spPr bwMode="auto">
          <a:xfrm>
            <a:off x="4191000" y="28956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52" name="Line 45"/>
          <p:cNvSpPr>
            <a:spLocks noChangeShapeType="1"/>
          </p:cNvSpPr>
          <p:nvPr/>
        </p:nvSpPr>
        <p:spPr bwMode="auto">
          <a:xfrm rot="2537517">
            <a:off x="4111951" y="3259584"/>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6"/>
          <p:cNvSpPr>
            <a:spLocks noChangeShapeType="1"/>
          </p:cNvSpPr>
          <p:nvPr/>
        </p:nvSpPr>
        <p:spPr bwMode="auto">
          <a:xfrm rot="19062483" flipH="1">
            <a:off x="4569150" y="3259584"/>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30"/>
          <p:cNvSpPr txBox="1">
            <a:spLocks noChangeArrowheads="1"/>
          </p:cNvSpPr>
          <p:nvPr/>
        </p:nvSpPr>
        <p:spPr bwMode="auto">
          <a:xfrm>
            <a:off x="1066799" y="3924300"/>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34" name="Text Box 31"/>
          <p:cNvSpPr txBox="1">
            <a:spLocks noChangeArrowheads="1"/>
          </p:cNvSpPr>
          <p:nvPr/>
        </p:nvSpPr>
        <p:spPr bwMode="auto">
          <a:xfrm>
            <a:off x="2024063" y="3905250"/>
            <a:ext cx="736440"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35" name="Line 43"/>
          <p:cNvSpPr>
            <a:spLocks noChangeShapeType="1"/>
          </p:cNvSpPr>
          <p:nvPr/>
        </p:nvSpPr>
        <p:spPr bwMode="auto">
          <a:xfrm rot="19062483">
            <a:off x="2097088" y="3505200"/>
            <a:ext cx="55562"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45"/>
          <p:cNvSpPr txBox="1">
            <a:spLocks noChangeArrowheads="1"/>
          </p:cNvSpPr>
          <p:nvPr/>
        </p:nvSpPr>
        <p:spPr bwMode="auto">
          <a:xfrm>
            <a:off x="1600200" y="2819400"/>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37" name="Line 18"/>
          <p:cNvSpPr>
            <a:spLocks noChangeShapeType="1"/>
          </p:cNvSpPr>
          <p:nvPr/>
        </p:nvSpPr>
        <p:spPr bwMode="auto">
          <a:xfrm rot="2537517" flipH="1">
            <a:off x="1450975" y="3513138"/>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666574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65113"/>
            <a:ext cx="8077200" cy="1143000"/>
          </a:xfrm>
        </p:spPr>
        <p:txBody>
          <a:bodyPr/>
          <a:lstStyle/>
          <a:p>
            <a:r>
              <a:rPr lang="en-US" dirty="0" smtClean="0">
                <a:solidFill>
                  <a:srgbClr val="C00000"/>
                </a:solidFill>
              </a:rPr>
              <a:t>Building a </a:t>
            </a:r>
            <a:r>
              <a:rPr lang="en-US" dirty="0">
                <a:solidFill>
                  <a:srgbClr val="C00000"/>
                </a:solidFill>
              </a:rPr>
              <a:t>Tree..</a:t>
            </a:r>
            <a:endParaRPr lang="en-US" dirty="0" smtClean="0">
              <a:solidFill>
                <a:srgbClr val="C00000"/>
              </a:solidFill>
            </a:endParaRPr>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2"/>
          <p:cNvSpPr>
            <a:spLocks noChangeShapeType="1"/>
          </p:cNvSpPr>
          <p:nvPr/>
        </p:nvSpPr>
        <p:spPr bwMode="auto">
          <a:xfrm>
            <a:off x="457200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3"/>
          <p:cNvSpPr>
            <a:spLocks noChangeShapeType="1"/>
          </p:cNvSpPr>
          <p:nvPr/>
        </p:nvSpPr>
        <p:spPr bwMode="auto">
          <a:xfrm>
            <a:off x="53101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Rectangle 38"/>
          <p:cNvSpPr>
            <a:spLocks noChangeArrowheads="1"/>
          </p:cNvSpPr>
          <p:nvPr/>
        </p:nvSpPr>
        <p:spPr bwMode="auto">
          <a:xfrm>
            <a:off x="1462960" y="1748789"/>
            <a:ext cx="4861640" cy="521971"/>
          </a:xfrm>
          <a:prstGeom prst="rect">
            <a:avLst/>
          </a:prstGeom>
          <a:solidFill>
            <a:schemeClr val="bg1"/>
          </a:solidFill>
          <a:ln w="9525">
            <a:solidFill>
              <a:srgbClr val="FF0000"/>
            </a:solidFill>
            <a:miter lim="800000"/>
            <a:headEnd/>
            <a:tailEnd/>
          </a:ln>
        </p:spPr>
        <p:txBody>
          <a:bodyPr wrap="none" anchor="ctr"/>
          <a:lstStyle/>
          <a:p>
            <a:endParaRPr lang="en-US"/>
          </a:p>
        </p:txBody>
      </p:sp>
      <p:grpSp>
        <p:nvGrpSpPr>
          <p:cNvPr id="64" name="Group 48"/>
          <p:cNvGrpSpPr>
            <a:grpSpLocks/>
          </p:cNvGrpSpPr>
          <p:nvPr/>
        </p:nvGrpSpPr>
        <p:grpSpPr bwMode="auto">
          <a:xfrm>
            <a:off x="2133924" y="2149474"/>
            <a:ext cx="4100350" cy="1736726"/>
            <a:chOff x="960" y="1674"/>
            <a:chExt cx="1974" cy="1094"/>
          </a:xfrm>
        </p:grpSpPr>
        <p:sp>
          <p:nvSpPr>
            <p:cNvPr id="68"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5"/>
            <p:cNvSpPr>
              <a:spLocks noChangeShapeType="1"/>
            </p:cNvSpPr>
            <p:nvPr/>
          </p:nvSpPr>
          <p:spPr bwMode="auto">
            <a:xfrm>
              <a:off x="960" y="1712"/>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 name="Text Box 40"/>
            <p:cNvSpPr txBox="1">
              <a:spLocks noChangeArrowheads="1"/>
            </p:cNvSpPr>
            <p:nvPr/>
          </p:nvSpPr>
          <p:spPr bwMode="auto">
            <a:xfrm>
              <a:off x="2474" y="2031"/>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a:t>6</a:t>
              </a:r>
            </a:p>
            <a:p>
              <a:pPr>
                <a:spcBef>
                  <a:spcPct val="50000"/>
                </a:spcBef>
                <a:buFontTx/>
                <a:buNone/>
              </a:pPr>
              <a:r>
                <a:rPr lang="en-US" dirty="0" smtClean="0"/>
                <a:t>30</a:t>
              </a:r>
              <a:endParaRPr lang="en-US" dirty="0"/>
            </a:p>
          </p:txBody>
        </p:sp>
      </p:grpSp>
      <p:sp>
        <p:nvSpPr>
          <p:cNvPr id="76" name="Line 21"/>
          <p:cNvSpPr>
            <a:spLocks noChangeShapeType="1"/>
          </p:cNvSpPr>
          <p:nvPr/>
        </p:nvSpPr>
        <p:spPr bwMode="auto">
          <a:xfrm>
            <a:off x="4114800" y="2133600"/>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Straight Connector 2"/>
          <p:cNvCxnSpPr/>
          <p:nvPr/>
        </p:nvCxnSpPr>
        <p:spPr>
          <a:xfrm>
            <a:off x="3505200" y="17526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505200"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24400" y="17526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Line 10"/>
          <p:cNvSpPr>
            <a:spLocks noChangeShapeType="1"/>
          </p:cNvSpPr>
          <p:nvPr/>
        </p:nvSpPr>
        <p:spPr bwMode="auto">
          <a:xfrm rot="2537517">
            <a:off x="1503453" y="3788473"/>
            <a:ext cx="41092" cy="271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11"/>
          <p:cNvSpPr txBox="1">
            <a:spLocks noChangeArrowheads="1"/>
          </p:cNvSpPr>
          <p:nvPr/>
        </p:nvSpPr>
        <p:spPr bwMode="auto">
          <a:xfrm>
            <a:off x="1219200" y="4038600"/>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45" name="Text Box 12"/>
          <p:cNvSpPr txBox="1">
            <a:spLocks noChangeArrowheads="1"/>
          </p:cNvSpPr>
          <p:nvPr/>
        </p:nvSpPr>
        <p:spPr bwMode="auto">
          <a:xfrm>
            <a:off x="1828800" y="4038600"/>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
        <p:nvSpPr>
          <p:cNvPr id="46" name="Line 15"/>
          <p:cNvSpPr>
            <a:spLocks noChangeShapeType="1"/>
          </p:cNvSpPr>
          <p:nvPr/>
        </p:nvSpPr>
        <p:spPr bwMode="auto">
          <a:xfrm rot="19062483">
            <a:off x="1952940" y="3769596"/>
            <a:ext cx="411" cy="309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16"/>
          <p:cNvSpPr txBox="1">
            <a:spLocks noChangeArrowheads="1"/>
          </p:cNvSpPr>
          <p:nvPr/>
        </p:nvSpPr>
        <p:spPr bwMode="auto">
          <a:xfrm>
            <a:off x="1524000" y="34290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48" name="Line 18"/>
          <p:cNvSpPr>
            <a:spLocks noChangeShapeType="1"/>
          </p:cNvSpPr>
          <p:nvPr/>
        </p:nvSpPr>
        <p:spPr bwMode="auto">
          <a:xfrm rot="2537517" flipV="1">
            <a:off x="2440186" y="3891924"/>
            <a:ext cx="410901" cy="647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19"/>
          <p:cNvSpPr txBox="1">
            <a:spLocks noChangeArrowheads="1"/>
          </p:cNvSpPr>
          <p:nvPr/>
        </p:nvSpPr>
        <p:spPr bwMode="auto">
          <a:xfrm>
            <a:off x="2514600" y="4038600"/>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50" name="Text Box 21"/>
          <p:cNvSpPr txBox="1">
            <a:spLocks noChangeArrowheads="1"/>
          </p:cNvSpPr>
          <p:nvPr/>
        </p:nvSpPr>
        <p:spPr bwMode="auto">
          <a:xfrm>
            <a:off x="2362200" y="34290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51" name="Text Box 44"/>
          <p:cNvSpPr txBox="1">
            <a:spLocks noChangeArrowheads="1"/>
          </p:cNvSpPr>
          <p:nvPr/>
        </p:nvSpPr>
        <p:spPr bwMode="auto">
          <a:xfrm>
            <a:off x="1905000" y="28194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52" name="Line 45"/>
          <p:cNvSpPr>
            <a:spLocks noChangeShapeType="1"/>
          </p:cNvSpPr>
          <p:nvPr/>
        </p:nvSpPr>
        <p:spPr bwMode="auto">
          <a:xfrm rot="2537517">
            <a:off x="1825951" y="3183384"/>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6"/>
          <p:cNvSpPr>
            <a:spLocks noChangeShapeType="1"/>
          </p:cNvSpPr>
          <p:nvPr/>
        </p:nvSpPr>
        <p:spPr bwMode="auto">
          <a:xfrm rot="19062483" flipH="1">
            <a:off x="2283150" y="3183384"/>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30"/>
          <p:cNvSpPr txBox="1">
            <a:spLocks noChangeArrowheads="1"/>
          </p:cNvSpPr>
          <p:nvPr/>
        </p:nvSpPr>
        <p:spPr bwMode="auto">
          <a:xfrm>
            <a:off x="3352799" y="3848100"/>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34" name="Text Box 31"/>
          <p:cNvSpPr txBox="1">
            <a:spLocks noChangeArrowheads="1"/>
          </p:cNvSpPr>
          <p:nvPr/>
        </p:nvSpPr>
        <p:spPr bwMode="auto">
          <a:xfrm>
            <a:off x="4343399" y="3829050"/>
            <a:ext cx="703103"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35" name="Line 43"/>
          <p:cNvSpPr>
            <a:spLocks noChangeShapeType="1"/>
          </p:cNvSpPr>
          <p:nvPr/>
        </p:nvSpPr>
        <p:spPr bwMode="auto">
          <a:xfrm rot="19062483">
            <a:off x="4493201" y="3463157"/>
            <a:ext cx="55562"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45"/>
          <p:cNvSpPr txBox="1">
            <a:spLocks noChangeArrowheads="1"/>
          </p:cNvSpPr>
          <p:nvPr/>
        </p:nvSpPr>
        <p:spPr bwMode="auto">
          <a:xfrm>
            <a:off x="3962400" y="2743200"/>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37" name="Line 18"/>
          <p:cNvSpPr>
            <a:spLocks noChangeShapeType="1"/>
          </p:cNvSpPr>
          <p:nvPr/>
        </p:nvSpPr>
        <p:spPr bwMode="auto">
          <a:xfrm rot="2537517" flipH="1">
            <a:off x="3736975" y="3436938"/>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82410573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65113"/>
            <a:ext cx="8077200" cy="1143000"/>
          </a:xfrm>
        </p:spPr>
        <p:txBody>
          <a:bodyPr/>
          <a:lstStyle/>
          <a:p>
            <a:r>
              <a:rPr lang="en-US" dirty="0" smtClean="0">
                <a:solidFill>
                  <a:srgbClr val="C00000"/>
                </a:solidFill>
              </a:rPr>
              <a:t>Building a </a:t>
            </a:r>
            <a:r>
              <a:rPr lang="en-US" dirty="0">
                <a:solidFill>
                  <a:srgbClr val="C00000"/>
                </a:solidFill>
              </a:rPr>
              <a:t>Tree..</a:t>
            </a:r>
            <a:endParaRPr lang="en-US" dirty="0" smtClean="0">
              <a:solidFill>
                <a:srgbClr val="C00000"/>
              </a:solidFill>
            </a:endParaRPr>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2"/>
          <p:cNvSpPr>
            <a:spLocks noChangeShapeType="1"/>
          </p:cNvSpPr>
          <p:nvPr/>
        </p:nvSpPr>
        <p:spPr bwMode="auto">
          <a:xfrm>
            <a:off x="457200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3"/>
          <p:cNvSpPr>
            <a:spLocks noChangeShapeType="1"/>
          </p:cNvSpPr>
          <p:nvPr/>
        </p:nvSpPr>
        <p:spPr bwMode="auto">
          <a:xfrm>
            <a:off x="53101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Rectangle 38"/>
          <p:cNvSpPr>
            <a:spLocks noChangeArrowheads="1"/>
          </p:cNvSpPr>
          <p:nvPr/>
        </p:nvSpPr>
        <p:spPr bwMode="auto">
          <a:xfrm>
            <a:off x="1462960" y="1748789"/>
            <a:ext cx="4861640" cy="521971"/>
          </a:xfrm>
          <a:prstGeom prst="rect">
            <a:avLst/>
          </a:prstGeom>
          <a:solidFill>
            <a:schemeClr val="bg1"/>
          </a:solidFill>
          <a:ln w="9525">
            <a:solidFill>
              <a:srgbClr val="FF0000"/>
            </a:solidFill>
            <a:miter lim="800000"/>
            <a:headEnd/>
            <a:tailEnd/>
          </a:ln>
        </p:spPr>
        <p:txBody>
          <a:bodyPr wrap="none" anchor="ctr"/>
          <a:lstStyle/>
          <a:p>
            <a:endParaRPr lang="en-US"/>
          </a:p>
        </p:txBody>
      </p:sp>
      <p:grpSp>
        <p:nvGrpSpPr>
          <p:cNvPr id="64" name="Group 48"/>
          <p:cNvGrpSpPr>
            <a:grpSpLocks/>
          </p:cNvGrpSpPr>
          <p:nvPr/>
        </p:nvGrpSpPr>
        <p:grpSpPr bwMode="auto">
          <a:xfrm>
            <a:off x="2133924" y="2149474"/>
            <a:ext cx="4100350" cy="1736726"/>
            <a:chOff x="960" y="1674"/>
            <a:chExt cx="1974" cy="1094"/>
          </a:xfrm>
        </p:grpSpPr>
        <p:sp>
          <p:nvSpPr>
            <p:cNvPr id="68"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5"/>
            <p:cNvSpPr>
              <a:spLocks noChangeShapeType="1"/>
            </p:cNvSpPr>
            <p:nvPr/>
          </p:nvSpPr>
          <p:spPr bwMode="auto">
            <a:xfrm>
              <a:off x="960" y="1712"/>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 name="Text Box 40"/>
            <p:cNvSpPr txBox="1">
              <a:spLocks noChangeArrowheads="1"/>
            </p:cNvSpPr>
            <p:nvPr/>
          </p:nvSpPr>
          <p:spPr bwMode="auto">
            <a:xfrm>
              <a:off x="2474" y="2031"/>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a:t>6</a:t>
              </a:r>
            </a:p>
            <a:p>
              <a:pPr>
                <a:spcBef>
                  <a:spcPct val="50000"/>
                </a:spcBef>
                <a:buFontTx/>
                <a:buNone/>
              </a:pPr>
              <a:r>
                <a:rPr lang="en-US" dirty="0" smtClean="0"/>
                <a:t>30</a:t>
              </a:r>
              <a:endParaRPr lang="en-US" dirty="0"/>
            </a:p>
          </p:txBody>
        </p:sp>
      </p:grpSp>
      <p:sp>
        <p:nvSpPr>
          <p:cNvPr id="76" name="Line 21"/>
          <p:cNvSpPr>
            <a:spLocks noChangeShapeType="1"/>
          </p:cNvSpPr>
          <p:nvPr/>
        </p:nvSpPr>
        <p:spPr bwMode="auto">
          <a:xfrm>
            <a:off x="4114800" y="2133600"/>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Straight Connector 2"/>
          <p:cNvCxnSpPr/>
          <p:nvPr/>
        </p:nvCxnSpPr>
        <p:spPr>
          <a:xfrm>
            <a:off x="3505200" y="17526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505200"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24400" y="17526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Line 10"/>
          <p:cNvSpPr>
            <a:spLocks noChangeShapeType="1"/>
          </p:cNvSpPr>
          <p:nvPr/>
        </p:nvSpPr>
        <p:spPr bwMode="auto">
          <a:xfrm rot="2537517">
            <a:off x="1503453" y="3788473"/>
            <a:ext cx="41092" cy="271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11"/>
          <p:cNvSpPr txBox="1">
            <a:spLocks noChangeArrowheads="1"/>
          </p:cNvSpPr>
          <p:nvPr/>
        </p:nvSpPr>
        <p:spPr bwMode="auto">
          <a:xfrm>
            <a:off x="1219200" y="4038600"/>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45" name="Text Box 12"/>
          <p:cNvSpPr txBox="1">
            <a:spLocks noChangeArrowheads="1"/>
          </p:cNvSpPr>
          <p:nvPr/>
        </p:nvSpPr>
        <p:spPr bwMode="auto">
          <a:xfrm>
            <a:off x="1828800" y="4038600"/>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
        <p:nvSpPr>
          <p:cNvPr id="46" name="Line 15"/>
          <p:cNvSpPr>
            <a:spLocks noChangeShapeType="1"/>
          </p:cNvSpPr>
          <p:nvPr/>
        </p:nvSpPr>
        <p:spPr bwMode="auto">
          <a:xfrm rot="19062483">
            <a:off x="1952940" y="3769596"/>
            <a:ext cx="411" cy="309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16"/>
          <p:cNvSpPr txBox="1">
            <a:spLocks noChangeArrowheads="1"/>
          </p:cNvSpPr>
          <p:nvPr/>
        </p:nvSpPr>
        <p:spPr bwMode="auto">
          <a:xfrm>
            <a:off x="1524000" y="34290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48" name="Line 18"/>
          <p:cNvSpPr>
            <a:spLocks noChangeShapeType="1"/>
          </p:cNvSpPr>
          <p:nvPr/>
        </p:nvSpPr>
        <p:spPr bwMode="auto">
          <a:xfrm rot="2537517" flipV="1">
            <a:off x="2440186" y="3891924"/>
            <a:ext cx="410901" cy="647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19"/>
          <p:cNvSpPr txBox="1">
            <a:spLocks noChangeArrowheads="1"/>
          </p:cNvSpPr>
          <p:nvPr/>
        </p:nvSpPr>
        <p:spPr bwMode="auto">
          <a:xfrm>
            <a:off x="2514600" y="4038600"/>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50" name="Text Box 21"/>
          <p:cNvSpPr txBox="1">
            <a:spLocks noChangeArrowheads="1"/>
          </p:cNvSpPr>
          <p:nvPr/>
        </p:nvSpPr>
        <p:spPr bwMode="auto">
          <a:xfrm>
            <a:off x="2362200" y="34290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51" name="Text Box 44"/>
          <p:cNvSpPr txBox="1">
            <a:spLocks noChangeArrowheads="1"/>
          </p:cNvSpPr>
          <p:nvPr/>
        </p:nvSpPr>
        <p:spPr bwMode="auto">
          <a:xfrm>
            <a:off x="1905000" y="281940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52" name="Line 45"/>
          <p:cNvSpPr>
            <a:spLocks noChangeShapeType="1"/>
          </p:cNvSpPr>
          <p:nvPr/>
        </p:nvSpPr>
        <p:spPr bwMode="auto">
          <a:xfrm rot="2537517">
            <a:off x="1825951" y="3183384"/>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6"/>
          <p:cNvSpPr>
            <a:spLocks noChangeShapeType="1"/>
          </p:cNvSpPr>
          <p:nvPr/>
        </p:nvSpPr>
        <p:spPr bwMode="auto">
          <a:xfrm rot="19062483" flipH="1">
            <a:off x="2283150" y="3183384"/>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30"/>
          <p:cNvSpPr txBox="1">
            <a:spLocks noChangeArrowheads="1"/>
          </p:cNvSpPr>
          <p:nvPr/>
        </p:nvSpPr>
        <p:spPr bwMode="auto">
          <a:xfrm>
            <a:off x="3352799" y="3848100"/>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34" name="Text Box 31"/>
          <p:cNvSpPr txBox="1">
            <a:spLocks noChangeArrowheads="1"/>
          </p:cNvSpPr>
          <p:nvPr/>
        </p:nvSpPr>
        <p:spPr bwMode="auto">
          <a:xfrm>
            <a:off x="4343399" y="3829050"/>
            <a:ext cx="703103"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35" name="Line 43"/>
          <p:cNvSpPr>
            <a:spLocks noChangeShapeType="1"/>
          </p:cNvSpPr>
          <p:nvPr/>
        </p:nvSpPr>
        <p:spPr bwMode="auto">
          <a:xfrm rot="19062483">
            <a:off x="4493201" y="3463157"/>
            <a:ext cx="55562"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45"/>
          <p:cNvSpPr txBox="1">
            <a:spLocks noChangeArrowheads="1"/>
          </p:cNvSpPr>
          <p:nvPr/>
        </p:nvSpPr>
        <p:spPr bwMode="auto">
          <a:xfrm>
            <a:off x="3962400" y="2743200"/>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37" name="Line 18"/>
          <p:cNvSpPr>
            <a:spLocks noChangeShapeType="1"/>
          </p:cNvSpPr>
          <p:nvPr/>
        </p:nvSpPr>
        <p:spPr bwMode="auto">
          <a:xfrm rot="2537517" flipH="1">
            <a:off x="3736975" y="3436938"/>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0"/>
          <p:cNvSpPr>
            <a:spLocks noChangeShapeType="1"/>
          </p:cNvSpPr>
          <p:nvPr/>
        </p:nvSpPr>
        <p:spPr bwMode="auto">
          <a:xfrm rot="2537517">
            <a:off x="5843445" y="5246710"/>
            <a:ext cx="141287" cy="269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 name="Text Box 11"/>
          <p:cNvSpPr txBox="1">
            <a:spLocks noChangeArrowheads="1"/>
          </p:cNvSpPr>
          <p:nvPr/>
        </p:nvSpPr>
        <p:spPr bwMode="auto">
          <a:xfrm>
            <a:off x="5442601" y="5511822"/>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72" name="Text Box 12"/>
          <p:cNvSpPr txBox="1">
            <a:spLocks noChangeArrowheads="1"/>
          </p:cNvSpPr>
          <p:nvPr/>
        </p:nvSpPr>
        <p:spPr bwMode="auto">
          <a:xfrm>
            <a:off x="5932345" y="5511822"/>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
        <p:nvSpPr>
          <p:cNvPr id="73" name="Line 15"/>
          <p:cNvSpPr>
            <a:spLocks noChangeShapeType="1"/>
          </p:cNvSpPr>
          <p:nvPr/>
        </p:nvSpPr>
        <p:spPr bwMode="auto">
          <a:xfrm rot="19062483" flipH="1">
            <a:off x="6130782" y="5257822"/>
            <a:ext cx="130175" cy="236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 name="Text Box 16"/>
          <p:cNvSpPr txBox="1">
            <a:spLocks noChangeArrowheads="1"/>
          </p:cNvSpPr>
          <p:nvPr/>
        </p:nvSpPr>
        <p:spPr bwMode="auto">
          <a:xfrm>
            <a:off x="5932345" y="485936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77" name="Line 18"/>
          <p:cNvSpPr>
            <a:spLocks noChangeShapeType="1"/>
          </p:cNvSpPr>
          <p:nvPr/>
        </p:nvSpPr>
        <p:spPr bwMode="auto">
          <a:xfrm rot="2537517">
            <a:off x="6692757" y="5241947"/>
            <a:ext cx="117475"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 name="Text Box 19"/>
          <p:cNvSpPr txBox="1">
            <a:spLocks noChangeArrowheads="1"/>
          </p:cNvSpPr>
          <p:nvPr/>
        </p:nvSpPr>
        <p:spPr bwMode="auto">
          <a:xfrm>
            <a:off x="6513370" y="5516585"/>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79" name="Text Box 21"/>
          <p:cNvSpPr txBox="1">
            <a:spLocks noChangeArrowheads="1"/>
          </p:cNvSpPr>
          <p:nvPr/>
        </p:nvSpPr>
        <p:spPr bwMode="auto">
          <a:xfrm>
            <a:off x="6656245" y="485936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80" name="Text Box 44"/>
          <p:cNvSpPr txBox="1">
            <a:spLocks noChangeArrowheads="1"/>
          </p:cNvSpPr>
          <p:nvPr/>
        </p:nvSpPr>
        <p:spPr bwMode="auto">
          <a:xfrm>
            <a:off x="6280007" y="4278335"/>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81" name="Line 18"/>
          <p:cNvSpPr>
            <a:spLocks noChangeShapeType="1"/>
          </p:cNvSpPr>
          <p:nvPr/>
        </p:nvSpPr>
        <p:spPr bwMode="auto">
          <a:xfrm rot="2537517">
            <a:off x="7471978" y="5103708"/>
            <a:ext cx="143644" cy="3843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 name="Text Box 30"/>
          <p:cNvSpPr txBox="1">
            <a:spLocks noChangeArrowheads="1"/>
          </p:cNvSpPr>
          <p:nvPr/>
        </p:nvSpPr>
        <p:spPr bwMode="auto">
          <a:xfrm>
            <a:off x="7220158" y="5511822"/>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83" name="Text Box 31"/>
          <p:cNvSpPr txBox="1">
            <a:spLocks noChangeArrowheads="1"/>
          </p:cNvSpPr>
          <p:nvPr/>
        </p:nvSpPr>
        <p:spPr bwMode="auto">
          <a:xfrm>
            <a:off x="8001000" y="5486400"/>
            <a:ext cx="736440"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84" name="Line 43"/>
          <p:cNvSpPr>
            <a:spLocks noChangeShapeType="1"/>
          </p:cNvSpPr>
          <p:nvPr/>
        </p:nvSpPr>
        <p:spPr bwMode="auto">
          <a:xfrm rot="19062483" flipH="1">
            <a:off x="8061745" y="5052431"/>
            <a:ext cx="30909" cy="486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 name="Text Box 45"/>
          <p:cNvSpPr txBox="1">
            <a:spLocks noChangeArrowheads="1"/>
          </p:cNvSpPr>
          <p:nvPr/>
        </p:nvSpPr>
        <p:spPr bwMode="auto">
          <a:xfrm>
            <a:off x="7557284" y="4292622"/>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86" name="Text Box 44"/>
          <p:cNvSpPr txBox="1">
            <a:spLocks noChangeArrowheads="1"/>
          </p:cNvSpPr>
          <p:nvPr/>
        </p:nvSpPr>
        <p:spPr bwMode="auto">
          <a:xfrm>
            <a:off x="6858000" y="3581400"/>
            <a:ext cx="69928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10</a:t>
            </a:r>
            <a:endParaRPr lang="en-US" sz="1800" dirty="0"/>
          </a:p>
        </p:txBody>
      </p:sp>
      <p:sp>
        <p:nvSpPr>
          <p:cNvPr id="87" name="Line 18"/>
          <p:cNvSpPr>
            <a:spLocks noChangeShapeType="1"/>
          </p:cNvSpPr>
          <p:nvPr/>
        </p:nvSpPr>
        <p:spPr bwMode="auto">
          <a:xfrm rot="2537517" flipH="1">
            <a:off x="6708988" y="3878654"/>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Line 43"/>
          <p:cNvSpPr>
            <a:spLocks noChangeShapeType="1"/>
          </p:cNvSpPr>
          <p:nvPr/>
        </p:nvSpPr>
        <p:spPr bwMode="auto">
          <a:xfrm rot="19062483">
            <a:off x="7528761" y="3900112"/>
            <a:ext cx="55562"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46"/>
          <p:cNvSpPr>
            <a:spLocks noChangeShapeType="1"/>
          </p:cNvSpPr>
          <p:nvPr/>
        </p:nvSpPr>
        <p:spPr bwMode="auto">
          <a:xfrm rot="19062483" flipH="1">
            <a:off x="6626550" y="4631184"/>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45"/>
          <p:cNvSpPr>
            <a:spLocks noChangeShapeType="1"/>
          </p:cNvSpPr>
          <p:nvPr/>
        </p:nvSpPr>
        <p:spPr bwMode="auto">
          <a:xfrm rot="2537517">
            <a:off x="6245551" y="4631184"/>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31022603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65113"/>
            <a:ext cx="8077200" cy="1143000"/>
          </a:xfrm>
        </p:spPr>
        <p:txBody>
          <a:bodyPr/>
          <a:lstStyle/>
          <a:p>
            <a:r>
              <a:rPr lang="en-US" dirty="0" smtClean="0">
                <a:solidFill>
                  <a:srgbClr val="C00000"/>
                </a:solidFill>
              </a:rPr>
              <a:t>Building a </a:t>
            </a:r>
            <a:r>
              <a:rPr lang="en-US" dirty="0">
                <a:solidFill>
                  <a:srgbClr val="C00000"/>
                </a:solidFill>
              </a:rPr>
              <a:t>Tree..</a:t>
            </a:r>
            <a:endParaRPr lang="en-US" dirty="0" smtClean="0">
              <a:solidFill>
                <a:srgbClr val="C00000"/>
              </a:solidFill>
            </a:endParaRPr>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Rectangle 38"/>
          <p:cNvSpPr>
            <a:spLocks noChangeArrowheads="1"/>
          </p:cNvSpPr>
          <p:nvPr/>
        </p:nvSpPr>
        <p:spPr bwMode="auto">
          <a:xfrm>
            <a:off x="1462960" y="1748789"/>
            <a:ext cx="2369265" cy="521971"/>
          </a:xfrm>
          <a:prstGeom prst="rect">
            <a:avLst/>
          </a:prstGeom>
          <a:solidFill>
            <a:schemeClr val="bg1"/>
          </a:solidFill>
          <a:ln w="9525">
            <a:solidFill>
              <a:srgbClr val="FF0000"/>
            </a:solidFill>
            <a:miter lim="800000"/>
            <a:headEnd/>
            <a:tailEnd/>
          </a:ln>
        </p:spPr>
        <p:txBody>
          <a:bodyPr wrap="none" anchor="ctr"/>
          <a:lstStyle/>
          <a:p>
            <a:endParaRPr lang="en-US"/>
          </a:p>
        </p:txBody>
      </p:sp>
      <p:grpSp>
        <p:nvGrpSpPr>
          <p:cNvPr id="64" name="Group 48"/>
          <p:cNvGrpSpPr>
            <a:grpSpLocks/>
          </p:cNvGrpSpPr>
          <p:nvPr/>
        </p:nvGrpSpPr>
        <p:grpSpPr bwMode="auto">
          <a:xfrm>
            <a:off x="1623693" y="2222052"/>
            <a:ext cx="730250" cy="1700213"/>
            <a:chOff x="1370" y="1638"/>
            <a:chExt cx="460" cy="1071"/>
          </a:xfrm>
        </p:grpSpPr>
        <p:sp>
          <p:nvSpPr>
            <p:cNvPr id="68" name="Line 24"/>
            <p:cNvSpPr>
              <a:spLocks noChangeShapeType="1"/>
            </p:cNvSpPr>
            <p:nvPr/>
          </p:nvSpPr>
          <p:spPr bwMode="auto">
            <a:xfrm>
              <a:off x="1566" y="1638"/>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 name="Text Box 40"/>
            <p:cNvSpPr txBox="1">
              <a:spLocks noChangeArrowheads="1"/>
            </p:cNvSpPr>
            <p:nvPr/>
          </p:nvSpPr>
          <p:spPr bwMode="auto">
            <a:xfrm>
              <a:off x="1370" y="1972"/>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6</a:t>
              </a:r>
            </a:p>
            <a:p>
              <a:pPr>
                <a:spcBef>
                  <a:spcPct val="50000"/>
                </a:spcBef>
                <a:buFontTx/>
                <a:buNone/>
              </a:pPr>
              <a:r>
                <a:rPr lang="en-US" dirty="0" smtClean="0"/>
                <a:t>30</a:t>
              </a:r>
              <a:endParaRPr lang="en-US" dirty="0"/>
            </a:p>
          </p:txBody>
        </p:sp>
      </p:grpSp>
      <p:cxnSp>
        <p:nvCxnSpPr>
          <p:cNvPr id="3" name="Straight Connector 2"/>
          <p:cNvCxnSpPr/>
          <p:nvPr/>
        </p:nvCxnSpPr>
        <p:spPr>
          <a:xfrm>
            <a:off x="2588892"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31906" y="1748789"/>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Line 25"/>
          <p:cNvSpPr>
            <a:spLocks noChangeShapeType="1"/>
          </p:cNvSpPr>
          <p:nvPr/>
        </p:nvSpPr>
        <p:spPr bwMode="auto">
          <a:xfrm>
            <a:off x="3352800" y="2286000"/>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10"/>
          <p:cNvSpPr>
            <a:spLocks noChangeShapeType="1"/>
          </p:cNvSpPr>
          <p:nvPr/>
        </p:nvSpPr>
        <p:spPr bwMode="auto">
          <a:xfrm rot="2537517">
            <a:off x="2109645" y="4560910"/>
            <a:ext cx="141287" cy="269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Text Box 11"/>
          <p:cNvSpPr txBox="1">
            <a:spLocks noChangeArrowheads="1"/>
          </p:cNvSpPr>
          <p:nvPr/>
        </p:nvSpPr>
        <p:spPr bwMode="auto">
          <a:xfrm>
            <a:off x="1708801" y="4826022"/>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35" name="Text Box 12"/>
          <p:cNvSpPr txBox="1">
            <a:spLocks noChangeArrowheads="1"/>
          </p:cNvSpPr>
          <p:nvPr/>
        </p:nvSpPr>
        <p:spPr bwMode="auto">
          <a:xfrm>
            <a:off x="2198545" y="4826022"/>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
        <p:nvSpPr>
          <p:cNvPr id="36" name="Line 15"/>
          <p:cNvSpPr>
            <a:spLocks noChangeShapeType="1"/>
          </p:cNvSpPr>
          <p:nvPr/>
        </p:nvSpPr>
        <p:spPr bwMode="auto">
          <a:xfrm rot="19062483" flipH="1">
            <a:off x="2396982" y="4572022"/>
            <a:ext cx="130175" cy="236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16"/>
          <p:cNvSpPr txBox="1">
            <a:spLocks noChangeArrowheads="1"/>
          </p:cNvSpPr>
          <p:nvPr/>
        </p:nvSpPr>
        <p:spPr bwMode="auto">
          <a:xfrm>
            <a:off x="2198545" y="417356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38" name="Line 18"/>
          <p:cNvSpPr>
            <a:spLocks noChangeShapeType="1"/>
          </p:cNvSpPr>
          <p:nvPr/>
        </p:nvSpPr>
        <p:spPr bwMode="auto">
          <a:xfrm rot="2537517">
            <a:off x="2958957" y="4556147"/>
            <a:ext cx="117475"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Text Box 19"/>
          <p:cNvSpPr txBox="1">
            <a:spLocks noChangeArrowheads="1"/>
          </p:cNvSpPr>
          <p:nvPr/>
        </p:nvSpPr>
        <p:spPr bwMode="auto">
          <a:xfrm>
            <a:off x="2779570" y="4830785"/>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41" name="Text Box 21"/>
          <p:cNvSpPr txBox="1">
            <a:spLocks noChangeArrowheads="1"/>
          </p:cNvSpPr>
          <p:nvPr/>
        </p:nvSpPr>
        <p:spPr bwMode="auto">
          <a:xfrm>
            <a:off x="2922445" y="4173560"/>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42" name="Text Box 44"/>
          <p:cNvSpPr txBox="1">
            <a:spLocks noChangeArrowheads="1"/>
          </p:cNvSpPr>
          <p:nvPr/>
        </p:nvSpPr>
        <p:spPr bwMode="auto">
          <a:xfrm>
            <a:off x="2546207" y="3592535"/>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43" name="Line 18"/>
          <p:cNvSpPr>
            <a:spLocks noChangeShapeType="1"/>
          </p:cNvSpPr>
          <p:nvPr/>
        </p:nvSpPr>
        <p:spPr bwMode="auto">
          <a:xfrm rot="2537517">
            <a:off x="3738178" y="4417908"/>
            <a:ext cx="143644" cy="3843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30"/>
          <p:cNvSpPr txBox="1">
            <a:spLocks noChangeArrowheads="1"/>
          </p:cNvSpPr>
          <p:nvPr/>
        </p:nvSpPr>
        <p:spPr bwMode="auto">
          <a:xfrm>
            <a:off x="3486358" y="4826022"/>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45" name="Text Box 31"/>
          <p:cNvSpPr txBox="1">
            <a:spLocks noChangeArrowheads="1"/>
          </p:cNvSpPr>
          <p:nvPr/>
        </p:nvSpPr>
        <p:spPr bwMode="auto">
          <a:xfrm>
            <a:off x="4267200" y="4800600"/>
            <a:ext cx="736440"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46" name="Line 43"/>
          <p:cNvSpPr>
            <a:spLocks noChangeShapeType="1"/>
          </p:cNvSpPr>
          <p:nvPr/>
        </p:nvSpPr>
        <p:spPr bwMode="auto">
          <a:xfrm rot="19062483" flipH="1">
            <a:off x="4327945" y="4366631"/>
            <a:ext cx="30909" cy="486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45"/>
          <p:cNvSpPr txBox="1">
            <a:spLocks noChangeArrowheads="1"/>
          </p:cNvSpPr>
          <p:nvPr/>
        </p:nvSpPr>
        <p:spPr bwMode="auto">
          <a:xfrm>
            <a:off x="3823484" y="3606822"/>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48" name="Text Box 44"/>
          <p:cNvSpPr txBox="1">
            <a:spLocks noChangeArrowheads="1"/>
          </p:cNvSpPr>
          <p:nvPr/>
        </p:nvSpPr>
        <p:spPr bwMode="auto">
          <a:xfrm>
            <a:off x="3124200" y="2895600"/>
            <a:ext cx="69928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10</a:t>
            </a:r>
            <a:endParaRPr lang="en-US" sz="1800" dirty="0"/>
          </a:p>
        </p:txBody>
      </p:sp>
      <p:sp>
        <p:nvSpPr>
          <p:cNvPr id="49" name="Line 18"/>
          <p:cNvSpPr>
            <a:spLocks noChangeShapeType="1"/>
          </p:cNvSpPr>
          <p:nvPr/>
        </p:nvSpPr>
        <p:spPr bwMode="auto">
          <a:xfrm rot="2537517" flipH="1">
            <a:off x="2975188" y="3192854"/>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43"/>
          <p:cNvSpPr>
            <a:spLocks noChangeShapeType="1"/>
          </p:cNvSpPr>
          <p:nvPr/>
        </p:nvSpPr>
        <p:spPr bwMode="auto">
          <a:xfrm rot="19062483">
            <a:off x="3794961" y="3214312"/>
            <a:ext cx="55562"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46"/>
          <p:cNvSpPr>
            <a:spLocks noChangeShapeType="1"/>
          </p:cNvSpPr>
          <p:nvPr/>
        </p:nvSpPr>
        <p:spPr bwMode="auto">
          <a:xfrm rot="19062483" flipH="1">
            <a:off x="2892750" y="3945384"/>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5"/>
          <p:cNvSpPr>
            <a:spLocks noChangeShapeType="1"/>
          </p:cNvSpPr>
          <p:nvPr/>
        </p:nvSpPr>
        <p:spPr bwMode="auto">
          <a:xfrm rot="2537517">
            <a:off x="2511751" y="3945384"/>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130123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Final tree</a:t>
            </a:r>
            <a:endParaRPr lang="en-US" dirty="0">
              <a:solidFill>
                <a:srgbClr val="C00000"/>
              </a:solidFill>
            </a:endParaRP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8" name="Line 10"/>
          <p:cNvSpPr>
            <a:spLocks noChangeShapeType="1"/>
          </p:cNvSpPr>
          <p:nvPr/>
        </p:nvSpPr>
        <p:spPr bwMode="auto">
          <a:xfrm rot="2537517" flipH="1">
            <a:off x="2799770" y="4457339"/>
            <a:ext cx="118509" cy="440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11"/>
          <p:cNvSpPr txBox="1">
            <a:spLocks noChangeArrowheads="1"/>
          </p:cNvSpPr>
          <p:nvPr/>
        </p:nvSpPr>
        <p:spPr bwMode="auto">
          <a:xfrm>
            <a:off x="2362200" y="4800600"/>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10" name="Text Box 12"/>
          <p:cNvSpPr txBox="1">
            <a:spLocks noChangeArrowheads="1"/>
          </p:cNvSpPr>
          <p:nvPr/>
        </p:nvSpPr>
        <p:spPr bwMode="auto">
          <a:xfrm>
            <a:off x="3030761" y="4832059"/>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
        <p:nvSpPr>
          <p:cNvPr id="11" name="Line 15"/>
          <p:cNvSpPr>
            <a:spLocks noChangeShapeType="1"/>
          </p:cNvSpPr>
          <p:nvPr/>
        </p:nvSpPr>
        <p:spPr bwMode="auto">
          <a:xfrm rot="19062483" flipH="1">
            <a:off x="3229198" y="4578059"/>
            <a:ext cx="130175" cy="236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6"/>
          <p:cNvSpPr txBox="1">
            <a:spLocks noChangeArrowheads="1"/>
          </p:cNvSpPr>
          <p:nvPr/>
        </p:nvSpPr>
        <p:spPr bwMode="auto">
          <a:xfrm>
            <a:off x="3030761" y="4179597"/>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13" name="Line 18"/>
          <p:cNvSpPr>
            <a:spLocks noChangeShapeType="1"/>
          </p:cNvSpPr>
          <p:nvPr/>
        </p:nvSpPr>
        <p:spPr bwMode="auto">
          <a:xfrm rot="2537517">
            <a:off x="3791173" y="4562184"/>
            <a:ext cx="117475"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19"/>
          <p:cNvSpPr txBox="1">
            <a:spLocks noChangeArrowheads="1"/>
          </p:cNvSpPr>
          <p:nvPr/>
        </p:nvSpPr>
        <p:spPr bwMode="auto">
          <a:xfrm>
            <a:off x="3657600" y="4800600"/>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15" name="Text Box 21"/>
          <p:cNvSpPr txBox="1">
            <a:spLocks noChangeArrowheads="1"/>
          </p:cNvSpPr>
          <p:nvPr/>
        </p:nvSpPr>
        <p:spPr bwMode="auto">
          <a:xfrm>
            <a:off x="3754661" y="4179597"/>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16" name="Text Box 44"/>
          <p:cNvSpPr txBox="1">
            <a:spLocks noChangeArrowheads="1"/>
          </p:cNvSpPr>
          <p:nvPr/>
        </p:nvSpPr>
        <p:spPr bwMode="auto">
          <a:xfrm>
            <a:off x="3378423" y="3598572"/>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17" name="Line 45"/>
          <p:cNvSpPr>
            <a:spLocks noChangeShapeType="1"/>
          </p:cNvSpPr>
          <p:nvPr/>
        </p:nvSpPr>
        <p:spPr bwMode="auto">
          <a:xfrm rot="2537517">
            <a:off x="3367311" y="3963697"/>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46"/>
          <p:cNvSpPr>
            <a:spLocks noChangeShapeType="1"/>
          </p:cNvSpPr>
          <p:nvPr/>
        </p:nvSpPr>
        <p:spPr bwMode="auto">
          <a:xfrm rot="19062483" flipH="1">
            <a:off x="3772123" y="3954172"/>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rot="2537517">
            <a:off x="4875375" y="4390679"/>
            <a:ext cx="83778" cy="4388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30"/>
          <p:cNvSpPr txBox="1">
            <a:spLocks noChangeArrowheads="1"/>
          </p:cNvSpPr>
          <p:nvPr/>
        </p:nvSpPr>
        <p:spPr bwMode="auto">
          <a:xfrm>
            <a:off x="4648200" y="4800600"/>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21" name="Text Box 31"/>
          <p:cNvSpPr txBox="1">
            <a:spLocks noChangeArrowheads="1"/>
          </p:cNvSpPr>
          <p:nvPr/>
        </p:nvSpPr>
        <p:spPr bwMode="auto">
          <a:xfrm>
            <a:off x="5410200" y="4800600"/>
            <a:ext cx="736440"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22" name="Line 43"/>
          <p:cNvSpPr>
            <a:spLocks noChangeShapeType="1"/>
          </p:cNvSpPr>
          <p:nvPr/>
        </p:nvSpPr>
        <p:spPr bwMode="auto">
          <a:xfrm rot="-2537517" flipH="1">
            <a:off x="5470944" y="4366631"/>
            <a:ext cx="30910" cy="486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45"/>
          <p:cNvSpPr txBox="1">
            <a:spLocks noChangeArrowheads="1"/>
          </p:cNvSpPr>
          <p:nvPr/>
        </p:nvSpPr>
        <p:spPr bwMode="auto">
          <a:xfrm>
            <a:off x="4978924" y="3627066"/>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24" name="Text Box 44"/>
          <p:cNvSpPr txBox="1">
            <a:spLocks noChangeArrowheads="1"/>
          </p:cNvSpPr>
          <p:nvPr/>
        </p:nvSpPr>
        <p:spPr bwMode="auto">
          <a:xfrm>
            <a:off x="3956416" y="2901637"/>
            <a:ext cx="69928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10</a:t>
            </a:r>
            <a:endParaRPr lang="en-US" sz="1800" dirty="0"/>
          </a:p>
        </p:txBody>
      </p:sp>
      <p:sp>
        <p:nvSpPr>
          <p:cNvPr id="25" name="Line 18"/>
          <p:cNvSpPr>
            <a:spLocks noChangeShapeType="1"/>
          </p:cNvSpPr>
          <p:nvPr/>
        </p:nvSpPr>
        <p:spPr bwMode="auto">
          <a:xfrm rot="2537517" flipH="1">
            <a:off x="3807404" y="3198891"/>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3"/>
          <p:cNvSpPr>
            <a:spLocks noChangeShapeType="1"/>
          </p:cNvSpPr>
          <p:nvPr/>
        </p:nvSpPr>
        <p:spPr bwMode="auto">
          <a:xfrm rot="-2537517">
            <a:off x="4697846" y="3099482"/>
            <a:ext cx="255871" cy="6994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8"/>
          <p:cNvSpPr>
            <a:spLocks noChangeShapeType="1"/>
          </p:cNvSpPr>
          <p:nvPr/>
        </p:nvSpPr>
        <p:spPr bwMode="auto">
          <a:xfrm rot="2537517" flipH="1">
            <a:off x="2801224" y="2078365"/>
            <a:ext cx="78704" cy="8823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3"/>
          <p:cNvSpPr>
            <a:spLocks noChangeShapeType="1"/>
          </p:cNvSpPr>
          <p:nvPr/>
        </p:nvSpPr>
        <p:spPr bwMode="auto">
          <a:xfrm rot="-2537517">
            <a:off x="3893602" y="2057089"/>
            <a:ext cx="82615" cy="9598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44"/>
          <p:cNvSpPr txBox="1">
            <a:spLocks noChangeArrowheads="1"/>
          </p:cNvSpPr>
          <p:nvPr/>
        </p:nvSpPr>
        <p:spPr bwMode="auto">
          <a:xfrm>
            <a:off x="3054573" y="1851083"/>
            <a:ext cx="69928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16</a:t>
            </a:r>
            <a:endParaRPr lang="en-US" sz="1800" dirty="0"/>
          </a:p>
        </p:txBody>
      </p:sp>
      <p:sp>
        <p:nvSpPr>
          <p:cNvPr id="30" name="Text Box 30"/>
          <p:cNvSpPr txBox="1">
            <a:spLocks noChangeArrowheads="1"/>
          </p:cNvSpPr>
          <p:nvPr/>
        </p:nvSpPr>
        <p:spPr bwMode="auto">
          <a:xfrm>
            <a:off x="2224806" y="2848064"/>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6</a:t>
            </a:r>
          </a:p>
          <a:p>
            <a:pPr>
              <a:lnSpc>
                <a:spcPct val="0"/>
              </a:lnSpc>
              <a:spcBef>
                <a:spcPct val="50000"/>
              </a:spcBef>
              <a:buFontTx/>
              <a:buNone/>
            </a:pPr>
            <a:r>
              <a:rPr lang="en-US" sz="1800" dirty="0" smtClean="0"/>
              <a:t>30</a:t>
            </a:r>
            <a:endParaRPr lang="en-US" dirty="0"/>
          </a:p>
        </p:txBody>
      </p:sp>
    </p:spTree>
    <p:extLst>
      <p:ext uri="{BB962C8B-B14F-4D97-AF65-F5344CB8AC3E}">
        <p14:creationId xmlns:p14="http://schemas.microsoft.com/office/powerpoint/2010/main" val="189542768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Final tree</a:t>
            </a:r>
            <a:endParaRPr lang="en-US" dirty="0">
              <a:solidFill>
                <a:srgbClr val="C00000"/>
              </a:solidFill>
            </a:endParaRP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8" name="Line 10"/>
          <p:cNvSpPr>
            <a:spLocks noChangeShapeType="1"/>
          </p:cNvSpPr>
          <p:nvPr/>
        </p:nvSpPr>
        <p:spPr bwMode="auto">
          <a:xfrm rot="2537517" flipH="1">
            <a:off x="2799770" y="4457339"/>
            <a:ext cx="118509" cy="440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11"/>
          <p:cNvSpPr txBox="1">
            <a:spLocks noChangeArrowheads="1"/>
          </p:cNvSpPr>
          <p:nvPr/>
        </p:nvSpPr>
        <p:spPr bwMode="auto">
          <a:xfrm>
            <a:off x="2362200" y="4800600"/>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10" name="Text Box 12"/>
          <p:cNvSpPr txBox="1">
            <a:spLocks noChangeArrowheads="1"/>
          </p:cNvSpPr>
          <p:nvPr/>
        </p:nvSpPr>
        <p:spPr bwMode="auto">
          <a:xfrm>
            <a:off x="3030761" y="4832059"/>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
        <p:nvSpPr>
          <p:cNvPr id="11" name="Line 15"/>
          <p:cNvSpPr>
            <a:spLocks noChangeShapeType="1"/>
          </p:cNvSpPr>
          <p:nvPr/>
        </p:nvSpPr>
        <p:spPr bwMode="auto">
          <a:xfrm rot="19062483" flipH="1">
            <a:off x="3229198" y="4578059"/>
            <a:ext cx="130175" cy="236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6"/>
          <p:cNvSpPr txBox="1">
            <a:spLocks noChangeArrowheads="1"/>
          </p:cNvSpPr>
          <p:nvPr/>
        </p:nvSpPr>
        <p:spPr bwMode="auto">
          <a:xfrm>
            <a:off x="3030761" y="4179597"/>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13" name="Line 18"/>
          <p:cNvSpPr>
            <a:spLocks noChangeShapeType="1"/>
          </p:cNvSpPr>
          <p:nvPr/>
        </p:nvSpPr>
        <p:spPr bwMode="auto">
          <a:xfrm rot="2537517">
            <a:off x="3791173" y="4562184"/>
            <a:ext cx="117475"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19"/>
          <p:cNvSpPr txBox="1">
            <a:spLocks noChangeArrowheads="1"/>
          </p:cNvSpPr>
          <p:nvPr/>
        </p:nvSpPr>
        <p:spPr bwMode="auto">
          <a:xfrm>
            <a:off x="3657600" y="4800600"/>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15" name="Text Box 21"/>
          <p:cNvSpPr txBox="1">
            <a:spLocks noChangeArrowheads="1"/>
          </p:cNvSpPr>
          <p:nvPr/>
        </p:nvSpPr>
        <p:spPr bwMode="auto">
          <a:xfrm>
            <a:off x="3754661" y="4179597"/>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16" name="Text Box 44"/>
          <p:cNvSpPr txBox="1">
            <a:spLocks noChangeArrowheads="1"/>
          </p:cNvSpPr>
          <p:nvPr/>
        </p:nvSpPr>
        <p:spPr bwMode="auto">
          <a:xfrm>
            <a:off x="3378423" y="3598572"/>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17" name="Line 45"/>
          <p:cNvSpPr>
            <a:spLocks noChangeShapeType="1"/>
          </p:cNvSpPr>
          <p:nvPr/>
        </p:nvSpPr>
        <p:spPr bwMode="auto">
          <a:xfrm rot="2537517">
            <a:off x="3367311" y="3963697"/>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46"/>
          <p:cNvSpPr>
            <a:spLocks noChangeShapeType="1"/>
          </p:cNvSpPr>
          <p:nvPr/>
        </p:nvSpPr>
        <p:spPr bwMode="auto">
          <a:xfrm rot="19062483" flipH="1">
            <a:off x="3772123" y="3954172"/>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rot="2537517">
            <a:off x="4875375" y="4390679"/>
            <a:ext cx="83778" cy="4388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30"/>
          <p:cNvSpPr txBox="1">
            <a:spLocks noChangeArrowheads="1"/>
          </p:cNvSpPr>
          <p:nvPr/>
        </p:nvSpPr>
        <p:spPr bwMode="auto">
          <a:xfrm>
            <a:off x="4648200" y="4800600"/>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21" name="Text Box 31"/>
          <p:cNvSpPr txBox="1">
            <a:spLocks noChangeArrowheads="1"/>
          </p:cNvSpPr>
          <p:nvPr/>
        </p:nvSpPr>
        <p:spPr bwMode="auto">
          <a:xfrm>
            <a:off x="5410200" y="4800600"/>
            <a:ext cx="736440"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22" name="Line 43"/>
          <p:cNvSpPr>
            <a:spLocks noChangeShapeType="1"/>
          </p:cNvSpPr>
          <p:nvPr/>
        </p:nvSpPr>
        <p:spPr bwMode="auto">
          <a:xfrm rot="-2537517" flipH="1">
            <a:off x="5470944" y="4366631"/>
            <a:ext cx="30910" cy="486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45"/>
          <p:cNvSpPr txBox="1">
            <a:spLocks noChangeArrowheads="1"/>
          </p:cNvSpPr>
          <p:nvPr/>
        </p:nvSpPr>
        <p:spPr bwMode="auto">
          <a:xfrm>
            <a:off x="4978924" y="3627066"/>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24" name="Text Box 44"/>
          <p:cNvSpPr txBox="1">
            <a:spLocks noChangeArrowheads="1"/>
          </p:cNvSpPr>
          <p:nvPr/>
        </p:nvSpPr>
        <p:spPr bwMode="auto">
          <a:xfrm>
            <a:off x="3956416" y="2901637"/>
            <a:ext cx="69928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10</a:t>
            </a:r>
            <a:endParaRPr lang="en-US" sz="1800" dirty="0"/>
          </a:p>
        </p:txBody>
      </p:sp>
      <p:sp>
        <p:nvSpPr>
          <p:cNvPr id="25" name="Line 18"/>
          <p:cNvSpPr>
            <a:spLocks noChangeShapeType="1"/>
          </p:cNvSpPr>
          <p:nvPr/>
        </p:nvSpPr>
        <p:spPr bwMode="auto">
          <a:xfrm rot="2537517" flipH="1">
            <a:off x="3807404" y="3198891"/>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3"/>
          <p:cNvSpPr>
            <a:spLocks noChangeShapeType="1"/>
          </p:cNvSpPr>
          <p:nvPr/>
        </p:nvSpPr>
        <p:spPr bwMode="auto">
          <a:xfrm rot="-2537517">
            <a:off x="4697846" y="3099482"/>
            <a:ext cx="255871" cy="6994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8"/>
          <p:cNvSpPr>
            <a:spLocks noChangeShapeType="1"/>
          </p:cNvSpPr>
          <p:nvPr/>
        </p:nvSpPr>
        <p:spPr bwMode="auto">
          <a:xfrm rot="2537517" flipH="1">
            <a:off x="2801224" y="2078365"/>
            <a:ext cx="78704" cy="8823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3"/>
          <p:cNvSpPr>
            <a:spLocks noChangeShapeType="1"/>
          </p:cNvSpPr>
          <p:nvPr/>
        </p:nvSpPr>
        <p:spPr bwMode="auto">
          <a:xfrm rot="-2537517">
            <a:off x="3893602" y="2057089"/>
            <a:ext cx="82615" cy="9598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44"/>
          <p:cNvSpPr txBox="1">
            <a:spLocks noChangeArrowheads="1"/>
          </p:cNvSpPr>
          <p:nvPr/>
        </p:nvSpPr>
        <p:spPr bwMode="auto">
          <a:xfrm>
            <a:off x="3054573" y="1851083"/>
            <a:ext cx="69928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16</a:t>
            </a:r>
            <a:endParaRPr lang="en-US" sz="1800" dirty="0"/>
          </a:p>
        </p:txBody>
      </p:sp>
      <p:sp>
        <p:nvSpPr>
          <p:cNvPr id="30" name="Text Box 30"/>
          <p:cNvSpPr txBox="1">
            <a:spLocks noChangeArrowheads="1"/>
          </p:cNvSpPr>
          <p:nvPr/>
        </p:nvSpPr>
        <p:spPr bwMode="auto">
          <a:xfrm>
            <a:off x="2224806" y="2848064"/>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6</a:t>
            </a:r>
          </a:p>
          <a:p>
            <a:pPr>
              <a:lnSpc>
                <a:spcPct val="0"/>
              </a:lnSpc>
              <a:spcBef>
                <a:spcPct val="50000"/>
              </a:spcBef>
              <a:buFontTx/>
              <a:buNone/>
            </a:pPr>
            <a:r>
              <a:rPr lang="en-US" sz="1800" dirty="0" smtClean="0"/>
              <a:t>30</a:t>
            </a:r>
            <a:endParaRPr lang="en-US" dirty="0"/>
          </a:p>
        </p:txBody>
      </p:sp>
      <p:sp>
        <p:nvSpPr>
          <p:cNvPr id="40" name="TextBox 39"/>
          <p:cNvSpPr txBox="1"/>
          <p:nvPr/>
        </p:nvSpPr>
        <p:spPr>
          <a:xfrm>
            <a:off x="3733800" y="1905000"/>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41" name="TextBox 40"/>
          <p:cNvSpPr txBox="1"/>
          <p:nvPr/>
        </p:nvSpPr>
        <p:spPr>
          <a:xfrm>
            <a:off x="4648200" y="2895600"/>
            <a:ext cx="301660" cy="369332"/>
          </a:xfrm>
          <a:prstGeom prst="rect">
            <a:avLst/>
          </a:prstGeom>
          <a:noFill/>
        </p:spPr>
        <p:txBody>
          <a:bodyPr wrap="none" rtlCol="0">
            <a:spAutoFit/>
          </a:bodyPr>
          <a:lstStyle/>
          <a:p>
            <a:r>
              <a:rPr lang="en-US" b="1" dirty="0">
                <a:solidFill>
                  <a:schemeClr val="accent2"/>
                </a:solidFill>
              </a:rPr>
              <a:t>1</a:t>
            </a:r>
          </a:p>
        </p:txBody>
      </p:sp>
      <p:sp>
        <p:nvSpPr>
          <p:cNvPr id="42" name="TextBox 41"/>
          <p:cNvSpPr txBox="1"/>
          <p:nvPr/>
        </p:nvSpPr>
        <p:spPr>
          <a:xfrm>
            <a:off x="5410200" y="3581400"/>
            <a:ext cx="301660" cy="369332"/>
          </a:xfrm>
          <a:prstGeom prst="rect">
            <a:avLst/>
          </a:prstGeom>
          <a:noFill/>
        </p:spPr>
        <p:txBody>
          <a:bodyPr wrap="none" rtlCol="0">
            <a:spAutoFit/>
          </a:bodyPr>
          <a:lstStyle/>
          <a:p>
            <a:r>
              <a:rPr lang="en-US" b="1" dirty="0">
                <a:solidFill>
                  <a:schemeClr val="accent2"/>
                </a:solidFill>
              </a:rPr>
              <a:t>1</a:t>
            </a:r>
          </a:p>
        </p:txBody>
      </p:sp>
      <p:sp>
        <p:nvSpPr>
          <p:cNvPr id="43" name="TextBox 42"/>
          <p:cNvSpPr txBox="1"/>
          <p:nvPr/>
        </p:nvSpPr>
        <p:spPr>
          <a:xfrm>
            <a:off x="6096000" y="4800600"/>
            <a:ext cx="301660" cy="369332"/>
          </a:xfrm>
          <a:prstGeom prst="rect">
            <a:avLst/>
          </a:prstGeom>
          <a:noFill/>
        </p:spPr>
        <p:txBody>
          <a:bodyPr wrap="none" rtlCol="0">
            <a:spAutoFit/>
          </a:bodyPr>
          <a:lstStyle/>
          <a:p>
            <a:r>
              <a:rPr lang="en-US" b="1" dirty="0">
                <a:solidFill>
                  <a:schemeClr val="accent2"/>
                </a:solidFill>
              </a:rPr>
              <a:t>1</a:t>
            </a:r>
          </a:p>
        </p:txBody>
      </p:sp>
      <p:sp>
        <p:nvSpPr>
          <p:cNvPr id="44" name="TextBox 43"/>
          <p:cNvSpPr txBox="1"/>
          <p:nvPr/>
        </p:nvSpPr>
        <p:spPr>
          <a:xfrm>
            <a:off x="4114800" y="3962400"/>
            <a:ext cx="301660" cy="369332"/>
          </a:xfrm>
          <a:prstGeom prst="rect">
            <a:avLst/>
          </a:prstGeom>
          <a:noFill/>
        </p:spPr>
        <p:txBody>
          <a:bodyPr wrap="none" rtlCol="0">
            <a:spAutoFit/>
          </a:bodyPr>
          <a:lstStyle/>
          <a:p>
            <a:r>
              <a:rPr lang="en-US" b="1" dirty="0">
                <a:solidFill>
                  <a:schemeClr val="accent2"/>
                </a:solidFill>
              </a:rPr>
              <a:t>1</a:t>
            </a:r>
          </a:p>
        </p:txBody>
      </p:sp>
      <p:sp>
        <p:nvSpPr>
          <p:cNvPr id="46" name="TextBox 45"/>
          <p:cNvSpPr txBox="1"/>
          <p:nvPr/>
        </p:nvSpPr>
        <p:spPr>
          <a:xfrm>
            <a:off x="3352800" y="4495800"/>
            <a:ext cx="301660" cy="369332"/>
          </a:xfrm>
          <a:prstGeom prst="rect">
            <a:avLst/>
          </a:prstGeom>
          <a:noFill/>
        </p:spPr>
        <p:txBody>
          <a:bodyPr wrap="none" rtlCol="0">
            <a:spAutoFit/>
          </a:bodyPr>
          <a:lstStyle/>
          <a:p>
            <a:r>
              <a:rPr lang="en-US" b="1" dirty="0">
                <a:solidFill>
                  <a:schemeClr val="accent2"/>
                </a:solidFill>
              </a:rPr>
              <a:t>1</a:t>
            </a:r>
          </a:p>
        </p:txBody>
      </p:sp>
      <p:sp>
        <p:nvSpPr>
          <p:cNvPr id="47" name="TextBox 46"/>
          <p:cNvSpPr txBox="1"/>
          <p:nvPr/>
        </p:nvSpPr>
        <p:spPr>
          <a:xfrm>
            <a:off x="1905000" y="2819400"/>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48" name="TextBox 47"/>
          <p:cNvSpPr txBox="1"/>
          <p:nvPr/>
        </p:nvSpPr>
        <p:spPr>
          <a:xfrm>
            <a:off x="3124200" y="3581400"/>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50" name="TextBox 49"/>
          <p:cNvSpPr txBox="1"/>
          <p:nvPr/>
        </p:nvSpPr>
        <p:spPr>
          <a:xfrm>
            <a:off x="2743200" y="4191000"/>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51" name="TextBox 50"/>
          <p:cNvSpPr txBox="1"/>
          <p:nvPr/>
        </p:nvSpPr>
        <p:spPr>
          <a:xfrm>
            <a:off x="2133600" y="4876800"/>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52" name="TextBox 51"/>
          <p:cNvSpPr txBox="1"/>
          <p:nvPr/>
        </p:nvSpPr>
        <p:spPr>
          <a:xfrm>
            <a:off x="4419600" y="4800600"/>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pic>
        <p:nvPicPr>
          <p:cNvPr id="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828800"/>
            <a:ext cx="20764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4114800" y="4495800"/>
            <a:ext cx="301660" cy="369332"/>
          </a:xfrm>
          <a:prstGeom prst="rect">
            <a:avLst/>
          </a:prstGeom>
          <a:noFill/>
        </p:spPr>
        <p:txBody>
          <a:bodyPr wrap="none" rtlCol="0">
            <a:spAutoFit/>
          </a:bodyPr>
          <a:lstStyle/>
          <a:p>
            <a:r>
              <a:rPr lang="en-US" b="1" dirty="0">
                <a:solidFill>
                  <a:schemeClr val="accent2"/>
                </a:solidFill>
              </a:rPr>
              <a:t>0</a:t>
            </a:r>
          </a:p>
        </p:txBody>
      </p:sp>
    </p:spTree>
    <p:extLst>
      <p:ext uri="{BB962C8B-B14F-4D97-AF65-F5344CB8AC3E}">
        <p14:creationId xmlns:p14="http://schemas.microsoft.com/office/powerpoint/2010/main" val="166556822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solidFill>
                  <a:srgbClr val="C00000"/>
                </a:solidFill>
              </a:rPr>
              <a:t>Need for Image compression</a:t>
            </a:r>
            <a:endParaRPr lang="en-US" dirty="0">
              <a:solidFill>
                <a:srgbClr val="C0000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Images need </a:t>
            </a:r>
            <a:r>
              <a:rPr lang="en-US" dirty="0"/>
              <a:t>large amounts of disk </a:t>
            </a:r>
            <a:r>
              <a:rPr lang="en-US" dirty="0" smtClean="0"/>
              <a:t>space.</a:t>
            </a:r>
          </a:p>
          <a:p>
            <a:r>
              <a:rPr lang="en-US" dirty="0" smtClean="0"/>
              <a:t>Big </a:t>
            </a:r>
            <a:r>
              <a:rPr lang="en-US" dirty="0"/>
              <a:t>disadvantage during transmission &amp; </a:t>
            </a:r>
            <a:r>
              <a:rPr lang="en-US" dirty="0" smtClean="0"/>
              <a:t>storage. </a:t>
            </a:r>
          </a:p>
          <a:p>
            <a:r>
              <a:rPr lang="en-US" dirty="0" smtClean="0"/>
              <a:t>Image Compression is a process of reducing the size of image at the time of storing on the disk and transmitting the image from one place to another.</a:t>
            </a:r>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Encoding the file</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sz="2800" dirty="0"/>
              <a:t>P2</a:t>
            </a:r>
          </a:p>
          <a:p>
            <a:pPr marL="0" indent="0">
              <a:buNone/>
            </a:pPr>
            <a:r>
              <a:rPr lang="en-US" sz="2800" dirty="0"/>
              <a:t>4 4 </a:t>
            </a:r>
          </a:p>
          <a:p>
            <a:pPr marL="0" indent="0">
              <a:buNone/>
            </a:pPr>
            <a:r>
              <a:rPr lang="en-US" sz="2800" dirty="0"/>
              <a:t>255</a:t>
            </a:r>
          </a:p>
          <a:p>
            <a:pPr marL="0" indent="0">
              <a:buNone/>
            </a:pPr>
            <a:r>
              <a:rPr lang="en-US" sz="2800" dirty="0"/>
              <a:t>30 30 19 20 </a:t>
            </a:r>
          </a:p>
          <a:p>
            <a:pPr marL="0" indent="0">
              <a:buNone/>
            </a:pPr>
            <a:r>
              <a:rPr lang="en-US" sz="2800" dirty="0"/>
              <a:t>50 19 13 19</a:t>
            </a:r>
          </a:p>
          <a:p>
            <a:pPr marL="0" indent="0">
              <a:buNone/>
            </a:pPr>
            <a:r>
              <a:rPr lang="en-US" sz="2800" dirty="0"/>
              <a:t>10 30 13 20</a:t>
            </a:r>
          </a:p>
          <a:p>
            <a:pPr marL="0" indent="0">
              <a:buNone/>
            </a:pPr>
            <a:r>
              <a:rPr lang="en-US" sz="2800" dirty="0"/>
              <a:t>30 30 30 </a:t>
            </a:r>
            <a:r>
              <a:rPr lang="en-US" sz="2800" dirty="0" smtClean="0"/>
              <a:t>13</a:t>
            </a:r>
          </a:p>
          <a:p>
            <a:pPr marL="0" indent="0">
              <a:buNone/>
            </a:pPr>
            <a:endParaRPr lang="en-US" sz="2000" dirty="0" smtClean="0"/>
          </a:p>
          <a:p>
            <a:pPr marL="0" indent="0">
              <a:buNone/>
            </a:pPr>
            <a:r>
              <a:rPr lang="en-US" sz="2400" dirty="0" smtClean="0"/>
              <a:t>Size reduced to 7 bytes</a:t>
            </a:r>
          </a:p>
          <a:p>
            <a:pPr marL="0" indent="0">
              <a:buNone/>
            </a:pPr>
            <a:endParaRPr lang="en-US" sz="2000" dirty="0"/>
          </a:p>
          <a:p>
            <a:pPr marL="0" indent="0">
              <a:buNone/>
            </a:pPr>
            <a:endParaRPr lang="en-US" sz="2000" dirty="0" smtClean="0"/>
          </a:p>
          <a:p>
            <a:pPr marL="0" indent="0">
              <a:buNone/>
            </a:pPr>
            <a:endParaRPr lang="en-US" sz="2000" dirty="0" smtClean="0"/>
          </a:p>
          <a:p>
            <a:endParaRPr lang="en-US" dirty="0"/>
          </a:p>
        </p:txBody>
      </p:sp>
      <p:sp>
        <p:nvSpPr>
          <p:cNvPr id="4" name="Text Box 52"/>
          <p:cNvSpPr txBox="1">
            <a:spLocks noChangeArrowheads="1"/>
          </p:cNvSpPr>
          <p:nvPr/>
        </p:nvSpPr>
        <p:spPr bwMode="auto">
          <a:xfrm>
            <a:off x="3810000" y="1371600"/>
            <a:ext cx="4572000"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charset="0"/>
                <a:ea typeface="ＭＳ Ｐゴシック" charset="0"/>
              </a:defRPr>
            </a:lvl1pPr>
            <a:lvl2pPr marL="742950" indent="-285750">
              <a:defRPr sz="2800" b="1">
                <a:solidFill>
                  <a:schemeClr val="tx1"/>
                </a:solidFill>
                <a:latin typeface="Courier New" charset="0"/>
                <a:ea typeface="ＭＳ Ｐゴシック" charset="0"/>
              </a:defRPr>
            </a:lvl2pPr>
            <a:lvl3pPr marL="1143000" indent="-228600">
              <a:defRPr sz="2800" b="1">
                <a:solidFill>
                  <a:schemeClr val="tx1"/>
                </a:solidFill>
                <a:latin typeface="Courier New" charset="0"/>
                <a:ea typeface="ＭＳ Ｐゴシック" charset="0"/>
              </a:defRPr>
            </a:lvl3pPr>
            <a:lvl4pPr marL="1600200" indent="-228600">
              <a:defRPr sz="2800" b="1">
                <a:solidFill>
                  <a:schemeClr val="tx1"/>
                </a:solidFill>
                <a:latin typeface="Courier New" charset="0"/>
                <a:ea typeface="ＭＳ Ｐゴシック" charset="0"/>
              </a:defRPr>
            </a:lvl4pPr>
            <a:lvl5pPr marL="2057400" indent="-228600">
              <a:defRPr sz="2800" b="1">
                <a:solidFill>
                  <a:schemeClr val="tx1"/>
                </a:solidFill>
                <a:latin typeface="Courier New" charset="0"/>
                <a:ea typeface="ＭＳ Ｐゴシック" charset="0"/>
              </a:defRPr>
            </a:lvl5pPr>
            <a:lvl6pPr marL="2514600" indent="-228600" eaLnBrk="0" fontAlgn="base" hangingPunct="0">
              <a:spcBef>
                <a:spcPct val="20000"/>
              </a:spcBef>
              <a:spcAft>
                <a:spcPct val="0"/>
              </a:spcAft>
              <a:buChar char="•"/>
              <a:defRPr sz="2800" b="1">
                <a:solidFill>
                  <a:schemeClr val="tx1"/>
                </a:solidFill>
                <a:latin typeface="Courier New" charset="0"/>
                <a:ea typeface="ＭＳ Ｐゴシック" charset="0"/>
              </a:defRPr>
            </a:lvl6pPr>
            <a:lvl7pPr marL="2971800" indent="-228600" eaLnBrk="0" fontAlgn="base" hangingPunct="0">
              <a:spcBef>
                <a:spcPct val="20000"/>
              </a:spcBef>
              <a:spcAft>
                <a:spcPct val="0"/>
              </a:spcAft>
              <a:buChar char="•"/>
              <a:defRPr sz="2800" b="1">
                <a:solidFill>
                  <a:schemeClr val="tx1"/>
                </a:solidFill>
                <a:latin typeface="Courier New" charset="0"/>
                <a:ea typeface="ＭＳ Ｐゴシック" charset="0"/>
              </a:defRPr>
            </a:lvl7pPr>
            <a:lvl8pPr marL="3429000" indent="-228600" eaLnBrk="0" fontAlgn="base" hangingPunct="0">
              <a:spcBef>
                <a:spcPct val="20000"/>
              </a:spcBef>
              <a:spcAft>
                <a:spcPct val="0"/>
              </a:spcAft>
              <a:buChar char="•"/>
              <a:defRPr sz="2800" b="1">
                <a:solidFill>
                  <a:schemeClr val="tx1"/>
                </a:solidFill>
                <a:latin typeface="Courier New" charset="0"/>
                <a:ea typeface="ＭＳ Ｐゴシック" charset="0"/>
              </a:defRPr>
            </a:lvl8pPr>
            <a:lvl9pPr marL="3886200" indent="-228600" eaLnBrk="0" fontAlgn="base" hangingPunct="0">
              <a:spcBef>
                <a:spcPct val="20000"/>
              </a:spcBef>
              <a:spcAft>
                <a:spcPct val="0"/>
              </a:spcAft>
              <a:buChar char="•"/>
              <a:defRPr sz="2800" b="1">
                <a:solidFill>
                  <a:schemeClr val="tx1"/>
                </a:solidFill>
                <a:latin typeface="Courier New" charset="0"/>
                <a:ea typeface="ＭＳ Ｐゴシック" charset="0"/>
              </a:defRPr>
            </a:lvl9pPr>
          </a:lstStyle>
          <a:p>
            <a:r>
              <a:rPr lang="en-US" sz="3200" dirty="0"/>
              <a:t>00000111 01010010 01011101 10011101 00000011 00101000 00000110</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581400"/>
            <a:ext cx="20764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04210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Compressed File</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Add distinct gray levels and frequencies to the file for decompression.</a:t>
            </a:r>
          </a:p>
          <a:p>
            <a:pPr marL="0" indent="0">
              <a:buNone/>
            </a:pPr>
            <a:endParaRPr lang="en-US" dirty="0" smtClean="0"/>
          </a:p>
          <a:p>
            <a:r>
              <a:rPr lang="en-US" dirty="0"/>
              <a:t>Perform </a:t>
            </a:r>
            <a:r>
              <a:rPr lang="en-US" dirty="0" smtClean="0"/>
              <a:t>padding </a:t>
            </a:r>
          </a:p>
          <a:p>
            <a:pPr marL="0" indent="0">
              <a:buNone/>
            </a:pPr>
            <a:endParaRPr lang="en-US" dirty="0"/>
          </a:p>
          <a:p>
            <a:r>
              <a:rPr lang="en-US" dirty="0" smtClean="0"/>
              <a:t>Add the encoded info</a:t>
            </a:r>
          </a:p>
          <a:p>
            <a:endParaRPr lang="en-US" dirty="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16857292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19400"/>
            <a:ext cx="8077200" cy="1143000"/>
          </a:xfrm>
        </p:spPr>
        <p:txBody>
          <a:bodyPr/>
          <a:lstStyle/>
          <a:p>
            <a:r>
              <a:rPr lang="en-US" dirty="0" smtClean="0"/>
              <a:t>		</a:t>
            </a:r>
            <a:r>
              <a:rPr lang="en-US" dirty="0" smtClean="0">
                <a:solidFill>
                  <a:srgbClr val="C00000"/>
                </a:solidFill>
              </a:rPr>
              <a:t>	Decoding</a:t>
            </a:r>
            <a:endParaRPr lang="en-US" dirty="0">
              <a:solidFill>
                <a:srgbClr val="C00000"/>
              </a:solidFill>
            </a:endParaRPr>
          </a:p>
        </p:txBody>
      </p:sp>
    </p:spTree>
    <p:extLst>
      <p:ext uri="{BB962C8B-B14F-4D97-AF65-F5344CB8AC3E}">
        <p14:creationId xmlns:p14="http://schemas.microsoft.com/office/powerpoint/2010/main" val="162484272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Decoding</a:t>
            </a:r>
            <a:endParaRPr lang="en-US" dirty="0">
              <a:solidFill>
                <a:srgbClr val="C00000"/>
              </a:solidFill>
            </a:endParaRPr>
          </a:p>
        </p:txBody>
      </p:sp>
      <p:sp>
        <p:nvSpPr>
          <p:cNvPr id="3" name="Content Placeholder 2"/>
          <p:cNvSpPr>
            <a:spLocks noGrp="1"/>
          </p:cNvSpPr>
          <p:nvPr>
            <p:ph idx="1"/>
          </p:nvPr>
        </p:nvSpPr>
        <p:spPr/>
        <p:txBody>
          <a:bodyPr>
            <a:normAutofit/>
          </a:bodyPr>
          <a:lstStyle/>
          <a:p>
            <a:pPr lvl="0"/>
            <a:r>
              <a:rPr lang="en-US" dirty="0">
                <a:cs typeface="Courier New"/>
              </a:rPr>
              <a:t>The original image is </a:t>
            </a:r>
            <a:r>
              <a:rPr lang="en-US" dirty="0" smtClean="0">
                <a:cs typeface="Courier New"/>
              </a:rPr>
              <a:t>reconstructed by generating </a:t>
            </a:r>
            <a:r>
              <a:rPr lang="en-US" dirty="0">
                <a:cs typeface="Courier New"/>
              </a:rPr>
              <a:t>a tree equivalent to the encoding tree</a:t>
            </a:r>
            <a:r>
              <a:rPr lang="en-US" dirty="0" smtClean="0">
                <a:cs typeface="Courier New"/>
              </a:rPr>
              <a:t>.</a:t>
            </a:r>
          </a:p>
          <a:p>
            <a:r>
              <a:rPr lang="en-US" dirty="0" smtClean="0">
                <a:cs typeface="Courier New"/>
              </a:rPr>
              <a:t>To construct the tree </a:t>
            </a:r>
            <a:r>
              <a:rPr lang="en-US" dirty="0" smtClean="0"/>
              <a:t>distinct </a:t>
            </a:r>
            <a:r>
              <a:rPr lang="en-US" dirty="0"/>
              <a:t>gray levels and frequencies </a:t>
            </a:r>
            <a:r>
              <a:rPr lang="en-US" dirty="0" smtClean="0"/>
              <a:t>are retrieved from the compressed file.</a:t>
            </a:r>
            <a:endParaRPr lang="en-US" dirty="0"/>
          </a:p>
          <a:p>
            <a:pPr marL="0" lvl="0" indent="0">
              <a:buNone/>
            </a:pPr>
            <a:endParaRPr lang="en-US" dirty="0">
              <a:cs typeface="Courier New"/>
            </a:endParaRPr>
          </a:p>
          <a:p>
            <a:endParaRPr lang="en-US" dirty="0"/>
          </a:p>
        </p:txBody>
      </p:sp>
    </p:spTree>
    <p:extLst>
      <p:ext uri="{BB962C8B-B14F-4D97-AF65-F5344CB8AC3E}">
        <p14:creationId xmlns:p14="http://schemas.microsoft.com/office/powerpoint/2010/main" val="32312356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Decoding..</a:t>
            </a:r>
            <a:endParaRPr lang="en-US" dirty="0">
              <a:solidFill>
                <a:srgbClr val="C00000"/>
              </a:solidFill>
            </a:endParaRPr>
          </a:p>
        </p:txBody>
      </p:sp>
      <p:sp>
        <p:nvSpPr>
          <p:cNvPr id="3" name="Content Placeholder 2"/>
          <p:cNvSpPr>
            <a:spLocks noGrp="1"/>
          </p:cNvSpPr>
          <p:nvPr>
            <p:ph idx="1"/>
          </p:nvPr>
        </p:nvSpPr>
        <p:spPr/>
        <p:txBody>
          <a:bodyPr>
            <a:normAutofit/>
          </a:bodyPr>
          <a:lstStyle/>
          <a:p>
            <a:pPr lvl="0"/>
            <a:r>
              <a:rPr lang="en-US" dirty="0" smtClean="0">
                <a:cs typeface="Courier New"/>
              </a:rPr>
              <a:t>Read the </a:t>
            </a:r>
            <a:r>
              <a:rPr lang="en-US" dirty="0">
                <a:cs typeface="Courier New"/>
              </a:rPr>
              <a:t>input </a:t>
            </a:r>
            <a:r>
              <a:rPr lang="en-US" dirty="0" smtClean="0">
                <a:cs typeface="Courier New"/>
              </a:rPr>
              <a:t>from the file bitwise </a:t>
            </a:r>
            <a:r>
              <a:rPr lang="en-US" dirty="0">
                <a:cs typeface="Courier New"/>
              </a:rPr>
              <a:t>until last element is reached. </a:t>
            </a:r>
            <a:endParaRPr lang="en-US" dirty="0" smtClean="0">
              <a:cs typeface="Courier New"/>
            </a:endParaRPr>
          </a:p>
          <a:p>
            <a:pPr lvl="0"/>
            <a:r>
              <a:rPr lang="en-US" dirty="0" smtClean="0">
                <a:cs typeface="Courier New"/>
              </a:rPr>
              <a:t>For each bit traverse the tree to get the </a:t>
            </a:r>
            <a:r>
              <a:rPr lang="en-US" dirty="0">
                <a:cs typeface="Courier New"/>
              </a:rPr>
              <a:t>pixel encode in the leaf and return to the </a:t>
            </a:r>
            <a:r>
              <a:rPr lang="en-US" dirty="0" smtClean="0">
                <a:cs typeface="Courier New"/>
              </a:rPr>
              <a:t>root</a:t>
            </a:r>
            <a:endParaRPr lang="en-US" dirty="0">
              <a:cs typeface="Courier New"/>
            </a:endParaRPr>
          </a:p>
          <a:p>
            <a:pPr lvl="0"/>
            <a:r>
              <a:rPr lang="en-US" dirty="0" smtClean="0">
                <a:cs typeface="Courier New"/>
              </a:rPr>
              <a:t> </a:t>
            </a:r>
            <a:r>
              <a:rPr lang="en-US" dirty="0">
                <a:cs typeface="Courier New"/>
              </a:rPr>
              <a:t>C</a:t>
            </a:r>
            <a:r>
              <a:rPr lang="en-US" dirty="0" smtClean="0">
                <a:cs typeface="Courier New"/>
              </a:rPr>
              <a:t>ontinue </a:t>
            </a:r>
            <a:r>
              <a:rPr lang="en-US" dirty="0">
                <a:cs typeface="Courier New"/>
              </a:rPr>
              <a:t>this process until all the codes of corresponding pixels are known</a:t>
            </a:r>
            <a:r>
              <a:rPr lang="en-US" dirty="0"/>
              <a:t>.</a:t>
            </a:r>
          </a:p>
          <a:p>
            <a:endParaRPr lang="en-US" dirty="0"/>
          </a:p>
        </p:txBody>
      </p:sp>
    </p:spTree>
    <p:extLst>
      <p:ext uri="{BB962C8B-B14F-4D97-AF65-F5344CB8AC3E}">
        <p14:creationId xmlns:p14="http://schemas.microsoft.com/office/powerpoint/2010/main" val="343923843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solidFill>
                  <a:srgbClr val="C00000"/>
                </a:solidFill>
              </a:rPr>
              <a:t>Decoding..</a:t>
            </a:r>
            <a:endParaRPr lang="en-US" dirty="0">
              <a:solidFill>
                <a:srgbClr val="C00000"/>
              </a:solidFill>
            </a:endParaRPr>
          </a:p>
        </p:txBody>
      </p:sp>
      <p:sp>
        <p:nvSpPr>
          <p:cNvPr id="3" name="Content Placeholder 2"/>
          <p:cNvSpPr>
            <a:spLocks noGrp="1"/>
          </p:cNvSpPr>
          <p:nvPr>
            <p:ph idx="1"/>
          </p:nvPr>
        </p:nvSpPr>
        <p:spPr>
          <a:xfrm>
            <a:off x="762000" y="1143000"/>
            <a:ext cx="8077200" cy="5257799"/>
          </a:xfrm>
        </p:spPr>
        <p:txBody>
          <a:bodyPr/>
          <a:lstStyle/>
          <a:p>
            <a:r>
              <a:rPr lang="en-US" dirty="0"/>
              <a:t>Once </a:t>
            </a:r>
            <a:r>
              <a:rPr lang="en-US" dirty="0" smtClean="0"/>
              <a:t>we have tree we scan bit  stream.</a:t>
            </a:r>
            <a:endParaRPr lang="en-US" dirty="0"/>
          </a:p>
          <a:p>
            <a:r>
              <a:rPr lang="en-US" dirty="0" smtClean="0"/>
              <a:t>0 </a:t>
            </a:r>
            <a:r>
              <a:rPr lang="en-US" dirty="0">
                <a:sym typeface="Symbol" charset="0"/>
              </a:rPr>
              <a:t> go left</a:t>
            </a:r>
          </a:p>
          <a:p>
            <a:r>
              <a:rPr lang="en-US" dirty="0">
                <a:sym typeface="Symbol" charset="0"/>
              </a:rPr>
              <a:t>1  go right</a:t>
            </a:r>
            <a:endParaRPr lang="en-US" dirty="0"/>
          </a:p>
          <a:p>
            <a:pPr marL="0" indent="0">
              <a:buNone/>
            </a:pPr>
            <a:endParaRPr lang="en-US" dirty="0"/>
          </a:p>
        </p:txBody>
      </p:sp>
      <p:sp>
        <p:nvSpPr>
          <p:cNvPr id="56" name="Text Box 52"/>
          <p:cNvSpPr txBox="1">
            <a:spLocks noChangeArrowheads="1"/>
          </p:cNvSpPr>
          <p:nvPr/>
        </p:nvSpPr>
        <p:spPr bwMode="auto">
          <a:xfrm>
            <a:off x="609600" y="3124200"/>
            <a:ext cx="4191000"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charset="0"/>
                <a:ea typeface="ＭＳ Ｐゴシック" charset="0"/>
              </a:defRPr>
            </a:lvl1pPr>
            <a:lvl2pPr marL="742950" indent="-285750">
              <a:defRPr sz="2800" b="1">
                <a:solidFill>
                  <a:schemeClr val="tx1"/>
                </a:solidFill>
                <a:latin typeface="Courier New" charset="0"/>
                <a:ea typeface="ＭＳ Ｐゴシック" charset="0"/>
              </a:defRPr>
            </a:lvl2pPr>
            <a:lvl3pPr marL="1143000" indent="-228600">
              <a:defRPr sz="2800" b="1">
                <a:solidFill>
                  <a:schemeClr val="tx1"/>
                </a:solidFill>
                <a:latin typeface="Courier New" charset="0"/>
                <a:ea typeface="ＭＳ Ｐゴシック" charset="0"/>
              </a:defRPr>
            </a:lvl3pPr>
            <a:lvl4pPr marL="1600200" indent="-228600">
              <a:defRPr sz="2800" b="1">
                <a:solidFill>
                  <a:schemeClr val="tx1"/>
                </a:solidFill>
                <a:latin typeface="Courier New" charset="0"/>
                <a:ea typeface="ＭＳ Ｐゴシック" charset="0"/>
              </a:defRPr>
            </a:lvl4pPr>
            <a:lvl5pPr marL="2057400" indent="-228600">
              <a:defRPr sz="2800" b="1">
                <a:solidFill>
                  <a:schemeClr val="tx1"/>
                </a:solidFill>
                <a:latin typeface="Courier New" charset="0"/>
                <a:ea typeface="ＭＳ Ｐゴシック" charset="0"/>
              </a:defRPr>
            </a:lvl5pPr>
            <a:lvl6pPr marL="2514600" indent="-228600" eaLnBrk="0" fontAlgn="base" hangingPunct="0">
              <a:spcBef>
                <a:spcPct val="20000"/>
              </a:spcBef>
              <a:spcAft>
                <a:spcPct val="0"/>
              </a:spcAft>
              <a:buChar char="•"/>
              <a:defRPr sz="2800" b="1">
                <a:solidFill>
                  <a:schemeClr val="tx1"/>
                </a:solidFill>
                <a:latin typeface="Courier New" charset="0"/>
                <a:ea typeface="ＭＳ Ｐゴシック" charset="0"/>
              </a:defRPr>
            </a:lvl6pPr>
            <a:lvl7pPr marL="2971800" indent="-228600" eaLnBrk="0" fontAlgn="base" hangingPunct="0">
              <a:spcBef>
                <a:spcPct val="20000"/>
              </a:spcBef>
              <a:spcAft>
                <a:spcPct val="0"/>
              </a:spcAft>
              <a:buChar char="•"/>
              <a:defRPr sz="2800" b="1">
                <a:solidFill>
                  <a:schemeClr val="tx1"/>
                </a:solidFill>
                <a:latin typeface="Courier New" charset="0"/>
                <a:ea typeface="ＭＳ Ｐゴシック" charset="0"/>
              </a:defRPr>
            </a:lvl7pPr>
            <a:lvl8pPr marL="3429000" indent="-228600" eaLnBrk="0" fontAlgn="base" hangingPunct="0">
              <a:spcBef>
                <a:spcPct val="20000"/>
              </a:spcBef>
              <a:spcAft>
                <a:spcPct val="0"/>
              </a:spcAft>
              <a:buChar char="•"/>
              <a:defRPr sz="2800" b="1">
                <a:solidFill>
                  <a:schemeClr val="tx1"/>
                </a:solidFill>
                <a:latin typeface="Courier New" charset="0"/>
                <a:ea typeface="ＭＳ Ｐゴシック" charset="0"/>
              </a:defRPr>
            </a:lvl8pPr>
            <a:lvl9pPr marL="3886200" indent="-228600" eaLnBrk="0" fontAlgn="base" hangingPunct="0">
              <a:spcBef>
                <a:spcPct val="20000"/>
              </a:spcBef>
              <a:spcAft>
                <a:spcPct val="0"/>
              </a:spcAft>
              <a:buChar char="•"/>
              <a:defRPr sz="2800" b="1">
                <a:solidFill>
                  <a:schemeClr val="tx1"/>
                </a:solidFill>
                <a:latin typeface="Courier New" charset="0"/>
                <a:ea typeface="ＭＳ Ｐゴシック" charset="0"/>
              </a:defRPr>
            </a:lvl9pPr>
          </a:lstStyle>
          <a:p>
            <a:r>
              <a:rPr lang="en-US" sz="2400" dirty="0"/>
              <a:t>00000111 01010010 01011101 10011101 00000011 00101000 00000110</a:t>
            </a:r>
          </a:p>
        </p:txBody>
      </p:sp>
      <p:sp>
        <p:nvSpPr>
          <p:cNvPr id="57" name="TextBox 56"/>
          <p:cNvSpPr txBox="1"/>
          <p:nvPr/>
        </p:nvSpPr>
        <p:spPr>
          <a:xfrm>
            <a:off x="990600" y="4953000"/>
            <a:ext cx="3048000" cy="1569660"/>
          </a:xfrm>
          <a:prstGeom prst="rect">
            <a:avLst/>
          </a:prstGeom>
          <a:noFill/>
        </p:spPr>
        <p:txBody>
          <a:bodyPr wrap="square" rtlCol="0">
            <a:spAutoFit/>
          </a:bodyPr>
          <a:lstStyle/>
          <a:p>
            <a:r>
              <a:rPr lang="en-US" sz="2400" dirty="0"/>
              <a:t>30 30 19 20 </a:t>
            </a:r>
          </a:p>
          <a:p>
            <a:r>
              <a:rPr lang="en-US" sz="2400" dirty="0"/>
              <a:t>50 19 13 19</a:t>
            </a:r>
          </a:p>
          <a:p>
            <a:r>
              <a:rPr lang="en-US" sz="2400" dirty="0"/>
              <a:t>10 30 13 20</a:t>
            </a:r>
          </a:p>
          <a:p>
            <a:r>
              <a:rPr lang="en-US" sz="2400" dirty="0"/>
              <a:t>30 30 30 13</a:t>
            </a:r>
          </a:p>
        </p:txBody>
      </p:sp>
      <p:sp>
        <p:nvSpPr>
          <p:cNvPr id="95" name="Line 10"/>
          <p:cNvSpPr>
            <a:spLocks noChangeShapeType="1"/>
          </p:cNvSpPr>
          <p:nvPr/>
        </p:nvSpPr>
        <p:spPr bwMode="auto">
          <a:xfrm rot="2537517" flipH="1">
            <a:off x="5581199" y="4358856"/>
            <a:ext cx="118509" cy="440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 name="Text Box 11"/>
          <p:cNvSpPr txBox="1">
            <a:spLocks noChangeArrowheads="1"/>
          </p:cNvSpPr>
          <p:nvPr/>
        </p:nvSpPr>
        <p:spPr bwMode="auto">
          <a:xfrm>
            <a:off x="5143629" y="4702117"/>
            <a:ext cx="51355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endParaRPr lang="en-US" sz="1800" dirty="0"/>
          </a:p>
          <a:p>
            <a:pPr>
              <a:lnSpc>
                <a:spcPct val="0"/>
              </a:lnSpc>
              <a:spcBef>
                <a:spcPct val="50000"/>
              </a:spcBef>
              <a:buFontTx/>
              <a:buNone/>
            </a:pPr>
            <a:r>
              <a:rPr lang="en-US" sz="1800" dirty="0" smtClean="0"/>
              <a:t>10</a:t>
            </a:r>
            <a:endParaRPr lang="en-US" dirty="0"/>
          </a:p>
        </p:txBody>
      </p:sp>
      <p:sp>
        <p:nvSpPr>
          <p:cNvPr id="97" name="Text Box 12"/>
          <p:cNvSpPr txBox="1">
            <a:spLocks noChangeArrowheads="1"/>
          </p:cNvSpPr>
          <p:nvPr/>
        </p:nvSpPr>
        <p:spPr bwMode="auto">
          <a:xfrm>
            <a:off x="5812190" y="4733576"/>
            <a:ext cx="490537"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1</a:t>
            </a:r>
          </a:p>
          <a:p>
            <a:pPr>
              <a:lnSpc>
                <a:spcPct val="0"/>
              </a:lnSpc>
              <a:spcBef>
                <a:spcPct val="50000"/>
              </a:spcBef>
              <a:buFontTx/>
              <a:buNone/>
            </a:pPr>
            <a:r>
              <a:rPr lang="en-US" sz="1800" dirty="0" smtClean="0"/>
              <a:t>50</a:t>
            </a:r>
            <a:endParaRPr lang="en-US" dirty="0"/>
          </a:p>
        </p:txBody>
      </p:sp>
      <p:sp>
        <p:nvSpPr>
          <p:cNvPr id="98" name="Line 15"/>
          <p:cNvSpPr>
            <a:spLocks noChangeShapeType="1"/>
          </p:cNvSpPr>
          <p:nvPr/>
        </p:nvSpPr>
        <p:spPr bwMode="auto">
          <a:xfrm rot="19062483" flipH="1">
            <a:off x="6010627" y="4479576"/>
            <a:ext cx="130175" cy="236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 name="Text Box 16"/>
          <p:cNvSpPr txBox="1">
            <a:spLocks noChangeArrowheads="1"/>
          </p:cNvSpPr>
          <p:nvPr/>
        </p:nvSpPr>
        <p:spPr bwMode="auto">
          <a:xfrm>
            <a:off x="5812190" y="4081114"/>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2</a:t>
            </a:r>
          </a:p>
        </p:txBody>
      </p:sp>
      <p:sp>
        <p:nvSpPr>
          <p:cNvPr id="100" name="Line 18"/>
          <p:cNvSpPr>
            <a:spLocks noChangeShapeType="1"/>
          </p:cNvSpPr>
          <p:nvPr/>
        </p:nvSpPr>
        <p:spPr bwMode="auto">
          <a:xfrm rot="2537517">
            <a:off x="6572602" y="4463701"/>
            <a:ext cx="117475"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 name="Text Box 19"/>
          <p:cNvSpPr txBox="1">
            <a:spLocks noChangeArrowheads="1"/>
          </p:cNvSpPr>
          <p:nvPr/>
        </p:nvSpPr>
        <p:spPr bwMode="auto">
          <a:xfrm>
            <a:off x="6439029" y="4702117"/>
            <a:ext cx="642936"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2</a:t>
            </a:r>
            <a:endParaRPr lang="en-US" sz="1800" dirty="0"/>
          </a:p>
          <a:p>
            <a:pPr>
              <a:lnSpc>
                <a:spcPct val="0"/>
              </a:lnSpc>
              <a:spcBef>
                <a:spcPct val="50000"/>
              </a:spcBef>
              <a:buFontTx/>
              <a:buNone/>
            </a:pPr>
            <a:r>
              <a:rPr lang="en-US" sz="1800" dirty="0" smtClean="0"/>
              <a:t>20</a:t>
            </a:r>
            <a:endParaRPr lang="en-US" dirty="0"/>
          </a:p>
        </p:txBody>
      </p:sp>
      <p:sp>
        <p:nvSpPr>
          <p:cNvPr id="102" name="Text Box 21"/>
          <p:cNvSpPr txBox="1">
            <a:spLocks noChangeArrowheads="1"/>
          </p:cNvSpPr>
          <p:nvPr/>
        </p:nvSpPr>
        <p:spPr bwMode="auto">
          <a:xfrm>
            <a:off x="6536090" y="4081114"/>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a:t>2</a:t>
            </a:r>
          </a:p>
        </p:txBody>
      </p:sp>
      <p:sp>
        <p:nvSpPr>
          <p:cNvPr id="103" name="Text Box 44"/>
          <p:cNvSpPr txBox="1">
            <a:spLocks noChangeArrowheads="1"/>
          </p:cNvSpPr>
          <p:nvPr/>
        </p:nvSpPr>
        <p:spPr bwMode="auto">
          <a:xfrm>
            <a:off x="6159852" y="3500089"/>
            <a:ext cx="400050" cy="3762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4</a:t>
            </a:r>
          </a:p>
        </p:txBody>
      </p:sp>
      <p:sp>
        <p:nvSpPr>
          <p:cNvPr id="104" name="Line 45"/>
          <p:cNvSpPr>
            <a:spLocks noChangeShapeType="1"/>
          </p:cNvSpPr>
          <p:nvPr/>
        </p:nvSpPr>
        <p:spPr bwMode="auto">
          <a:xfrm rot="2537517">
            <a:off x="6148740" y="3865214"/>
            <a:ext cx="39687"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 name="Line 46"/>
          <p:cNvSpPr>
            <a:spLocks noChangeShapeType="1"/>
          </p:cNvSpPr>
          <p:nvPr/>
        </p:nvSpPr>
        <p:spPr bwMode="auto">
          <a:xfrm rot="19062483" flipH="1">
            <a:off x="6553552" y="3855689"/>
            <a:ext cx="39688" cy="233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18"/>
          <p:cNvSpPr>
            <a:spLocks noChangeShapeType="1"/>
          </p:cNvSpPr>
          <p:nvPr/>
        </p:nvSpPr>
        <p:spPr bwMode="auto">
          <a:xfrm rot="2537517">
            <a:off x="7656804" y="4292196"/>
            <a:ext cx="83778" cy="4388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Text Box 30"/>
          <p:cNvSpPr txBox="1">
            <a:spLocks noChangeArrowheads="1"/>
          </p:cNvSpPr>
          <p:nvPr/>
        </p:nvSpPr>
        <p:spPr bwMode="auto">
          <a:xfrm>
            <a:off x="7429629" y="4702117"/>
            <a:ext cx="589539"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a:t>
            </a:r>
            <a:endParaRPr lang="en-US" sz="1800" dirty="0"/>
          </a:p>
          <a:p>
            <a:pPr>
              <a:lnSpc>
                <a:spcPct val="0"/>
              </a:lnSpc>
              <a:spcBef>
                <a:spcPct val="50000"/>
              </a:spcBef>
              <a:buFontTx/>
              <a:buNone/>
            </a:pPr>
            <a:r>
              <a:rPr lang="en-US" sz="1800" dirty="0" smtClean="0"/>
              <a:t>13</a:t>
            </a:r>
            <a:endParaRPr lang="en-US" dirty="0"/>
          </a:p>
        </p:txBody>
      </p:sp>
      <p:sp>
        <p:nvSpPr>
          <p:cNvPr id="108" name="Text Box 31"/>
          <p:cNvSpPr txBox="1">
            <a:spLocks noChangeArrowheads="1"/>
          </p:cNvSpPr>
          <p:nvPr/>
        </p:nvSpPr>
        <p:spPr bwMode="auto">
          <a:xfrm>
            <a:off x="8191629" y="4702117"/>
            <a:ext cx="736440" cy="55399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a:t>3</a:t>
            </a:r>
          </a:p>
          <a:p>
            <a:pPr>
              <a:lnSpc>
                <a:spcPct val="0"/>
              </a:lnSpc>
              <a:spcBef>
                <a:spcPct val="50000"/>
              </a:spcBef>
              <a:buFontTx/>
              <a:buNone/>
            </a:pPr>
            <a:r>
              <a:rPr lang="en-US" sz="1800" dirty="0" smtClean="0"/>
              <a:t>19</a:t>
            </a:r>
            <a:endParaRPr lang="en-US" dirty="0"/>
          </a:p>
        </p:txBody>
      </p:sp>
      <p:sp>
        <p:nvSpPr>
          <p:cNvPr id="109" name="Line 43"/>
          <p:cNvSpPr>
            <a:spLocks noChangeShapeType="1"/>
          </p:cNvSpPr>
          <p:nvPr/>
        </p:nvSpPr>
        <p:spPr bwMode="auto">
          <a:xfrm rot="19062483" flipH="1">
            <a:off x="8252373" y="4268148"/>
            <a:ext cx="30910" cy="486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0" name="Text Box 45"/>
          <p:cNvSpPr txBox="1">
            <a:spLocks noChangeArrowheads="1"/>
          </p:cNvSpPr>
          <p:nvPr/>
        </p:nvSpPr>
        <p:spPr bwMode="auto">
          <a:xfrm>
            <a:off x="7760353" y="3528583"/>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smtClean="0"/>
              <a:t>6</a:t>
            </a:r>
            <a:endParaRPr lang="en-US" sz="1800" dirty="0"/>
          </a:p>
        </p:txBody>
      </p:sp>
      <p:sp>
        <p:nvSpPr>
          <p:cNvPr id="111" name="Text Box 44"/>
          <p:cNvSpPr txBox="1">
            <a:spLocks noChangeArrowheads="1"/>
          </p:cNvSpPr>
          <p:nvPr/>
        </p:nvSpPr>
        <p:spPr bwMode="auto">
          <a:xfrm>
            <a:off x="6737845" y="2803154"/>
            <a:ext cx="69928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10</a:t>
            </a:r>
            <a:endParaRPr lang="en-US" sz="1800" dirty="0"/>
          </a:p>
        </p:txBody>
      </p:sp>
      <p:sp>
        <p:nvSpPr>
          <p:cNvPr id="112" name="Line 18"/>
          <p:cNvSpPr>
            <a:spLocks noChangeShapeType="1"/>
          </p:cNvSpPr>
          <p:nvPr/>
        </p:nvSpPr>
        <p:spPr bwMode="auto">
          <a:xfrm rot="2537517" flipH="1">
            <a:off x="6588833" y="3100408"/>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 name="Line 43"/>
          <p:cNvSpPr>
            <a:spLocks noChangeShapeType="1"/>
          </p:cNvSpPr>
          <p:nvPr/>
        </p:nvSpPr>
        <p:spPr bwMode="auto">
          <a:xfrm rot="19062483">
            <a:off x="7479275" y="3000999"/>
            <a:ext cx="255871" cy="6994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18"/>
          <p:cNvSpPr>
            <a:spLocks noChangeShapeType="1"/>
          </p:cNvSpPr>
          <p:nvPr/>
        </p:nvSpPr>
        <p:spPr bwMode="auto">
          <a:xfrm rot="2537517" flipH="1">
            <a:off x="5582653" y="1979882"/>
            <a:ext cx="78704" cy="8823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43"/>
          <p:cNvSpPr>
            <a:spLocks noChangeShapeType="1"/>
          </p:cNvSpPr>
          <p:nvPr/>
        </p:nvSpPr>
        <p:spPr bwMode="auto">
          <a:xfrm rot="19062483">
            <a:off x="6675031" y="1958606"/>
            <a:ext cx="82615" cy="9598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6" name="Text Box 44"/>
          <p:cNvSpPr txBox="1">
            <a:spLocks noChangeArrowheads="1"/>
          </p:cNvSpPr>
          <p:nvPr/>
        </p:nvSpPr>
        <p:spPr bwMode="auto">
          <a:xfrm>
            <a:off x="5836002" y="1752600"/>
            <a:ext cx="699283" cy="36933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16</a:t>
            </a:r>
            <a:endParaRPr lang="en-US" sz="1800" dirty="0"/>
          </a:p>
        </p:txBody>
      </p:sp>
      <p:sp>
        <p:nvSpPr>
          <p:cNvPr id="117" name="Text Box 30"/>
          <p:cNvSpPr txBox="1">
            <a:spLocks noChangeArrowheads="1"/>
          </p:cNvSpPr>
          <p:nvPr/>
        </p:nvSpPr>
        <p:spPr bwMode="auto">
          <a:xfrm>
            <a:off x="5006235" y="2749581"/>
            <a:ext cx="589539" cy="510589"/>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30</a:t>
            </a:r>
            <a:endParaRPr lang="en-US" sz="1800" dirty="0"/>
          </a:p>
          <a:p>
            <a:pPr>
              <a:lnSpc>
                <a:spcPct val="0"/>
              </a:lnSpc>
              <a:spcBef>
                <a:spcPct val="50000"/>
              </a:spcBef>
              <a:buFontTx/>
              <a:buNone/>
            </a:pPr>
            <a:r>
              <a:rPr lang="en-US" sz="1800" dirty="0"/>
              <a:t>6</a:t>
            </a:r>
            <a:endParaRPr lang="en-US" dirty="0"/>
          </a:p>
        </p:txBody>
      </p:sp>
      <p:sp>
        <p:nvSpPr>
          <p:cNvPr id="118" name="TextBox 117"/>
          <p:cNvSpPr txBox="1"/>
          <p:nvPr/>
        </p:nvSpPr>
        <p:spPr>
          <a:xfrm>
            <a:off x="6515229" y="1806517"/>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119" name="TextBox 118"/>
          <p:cNvSpPr txBox="1"/>
          <p:nvPr/>
        </p:nvSpPr>
        <p:spPr>
          <a:xfrm>
            <a:off x="7429629" y="2797117"/>
            <a:ext cx="301660" cy="369332"/>
          </a:xfrm>
          <a:prstGeom prst="rect">
            <a:avLst/>
          </a:prstGeom>
          <a:noFill/>
        </p:spPr>
        <p:txBody>
          <a:bodyPr wrap="none" rtlCol="0">
            <a:spAutoFit/>
          </a:bodyPr>
          <a:lstStyle/>
          <a:p>
            <a:r>
              <a:rPr lang="en-US" b="1" dirty="0">
                <a:solidFill>
                  <a:schemeClr val="accent2"/>
                </a:solidFill>
              </a:rPr>
              <a:t>1</a:t>
            </a:r>
          </a:p>
        </p:txBody>
      </p:sp>
      <p:sp>
        <p:nvSpPr>
          <p:cNvPr id="120" name="TextBox 119"/>
          <p:cNvSpPr txBox="1"/>
          <p:nvPr/>
        </p:nvSpPr>
        <p:spPr>
          <a:xfrm>
            <a:off x="8191629" y="3482917"/>
            <a:ext cx="301660" cy="369332"/>
          </a:xfrm>
          <a:prstGeom prst="rect">
            <a:avLst/>
          </a:prstGeom>
          <a:noFill/>
        </p:spPr>
        <p:txBody>
          <a:bodyPr wrap="none" rtlCol="0">
            <a:spAutoFit/>
          </a:bodyPr>
          <a:lstStyle/>
          <a:p>
            <a:r>
              <a:rPr lang="en-US" b="1" dirty="0">
                <a:solidFill>
                  <a:schemeClr val="accent2"/>
                </a:solidFill>
              </a:rPr>
              <a:t>1</a:t>
            </a:r>
          </a:p>
        </p:txBody>
      </p:sp>
      <p:sp>
        <p:nvSpPr>
          <p:cNvPr id="121" name="TextBox 120"/>
          <p:cNvSpPr txBox="1"/>
          <p:nvPr/>
        </p:nvSpPr>
        <p:spPr>
          <a:xfrm>
            <a:off x="8877429" y="4702117"/>
            <a:ext cx="301660" cy="369332"/>
          </a:xfrm>
          <a:prstGeom prst="rect">
            <a:avLst/>
          </a:prstGeom>
          <a:noFill/>
        </p:spPr>
        <p:txBody>
          <a:bodyPr wrap="none" rtlCol="0">
            <a:spAutoFit/>
          </a:bodyPr>
          <a:lstStyle/>
          <a:p>
            <a:r>
              <a:rPr lang="en-US" b="1" dirty="0">
                <a:solidFill>
                  <a:schemeClr val="accent2"/>
                </a:solidFill>
              </a:rPr>
              <a:t>1</a:t>
            </a:r>
          </a:p>
        </p:txBody>
      </p:sp>
      <p:sp>
        <p:nvSpPr>
          <p:cNvPr id="122" name="TextBox 121"/>
          <p:cNvSpPr txBox="1"/>
          <p:nvPr/>
        </p:nvSpPr>
        <p:spPr>
          <a:xfrm>
            <a:off x="6896229" y="4092517"/>
            <a:ext cx="301660" cy="369332"/>
          </a:xfrm>
          <a:prstGeom prst="rect">
            <a:avLst/>
          </a:prstGeom>
          <a:noFill/>
        </p:spPr>
        <p:txBody>
          <a:bodyPr wrap="none" rtlCol="0">
            <a:spAutoFit/>
          </a:bodyPr>
          <a:lstStyle/>
          <a:p>
            <a:r>
              <a:rPr lang="en-US" b="1" dirty="0">
                <a:solidFill>
                  <a:schemeClr val="accent2"/>
                </a:solidFill>
              </a:rPr>
              <a:t>1</a:t>
            </a:r>
          </a:p>
        </p:txBody>
      </p:sp>
      <p:sp>
        <p:nvSpPr>
          <p:cNvPr id="123" name="TextBox 122"/>
          <p:cNvSpPr txBox="1"/>
          <p:nvPr/>
        </p:nvSpPr>
        <p:spPr>
          <a:xfrm>
            <a:off x="6858000" y="4343400"/>
            <a:ext cx="301660" cy="369332"/>
          </a:xfrm>
          <a:prstGeom prst="rect">
            <a:avLst/>
          </a:prstGeom>
          <a:noFill/>
        </p:spPr>
        <p:txBody>
          <a:bodyPr wrap="none" rtlCol="0">
            <a:spAutoFit/>
          </a:bodyPr>
          <a:lstStyle/>
          <a:p>
            <a:r>
              <a:rPr lang="en-US" b="1" dirty="0">
                <a:solidFill>
                  <a:schemeClr val="accent2"/>
                </a:solidFill>
              </a:rPr>
              <a:t>0</a:t>
            </a:r>
          </a:p>
        </p:txBody>
      </p:sp>
      <p:sp>
        <p:nvSpPr>
          <p:cNvPr id="124" name="TextBox 123"/>
          <p:cNvSpPr txBox="1"/>
          <p:nvPr/>
        </p:nvSpPr>
        <p:spPr>
          <a:xfrm>
            <a:off x="6134229" y="4473517"/>
            <a:ext cx="301660" cy="369332"/>
          </a:xfrm>
          <a:prstGeom prst="rect">
            <a:avLst/>
          </a:prstGeom>
          <a:noFill/>
        </p:spPr>
        <p:txBody>
          <a:bodyPr wrap="none" rtlCol="0">
            <a:spAutoFit/>
          </a:bodyPr>
          <a:lstStyle/>
          <a:p>
            <a:r>
              <a:rPr lang="en-US" b="1" dirty="0">
                <a:solidFill>
                  <a:schemeClr val="accent2"/>
                </a:solidFill>
              </a:rPr>
              <a:t>1</a:t>
            </a:r>
          </a:p>
        </p:txBody>
      </p:sp>
      <p:sp>
        <p:nvSpPr>
          <p:cNvPr id="125" name="TextBox 124"/>
          <p:cNvSpPr txBox="1"/>
          <p:nvPr/>
        </p:nvSpPr>
        <p:spPr>
          <a:xfrm>
            <a:off x="4686429" y="2720917"/>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126" name="TextBox 125"/>
          <p:cNvSpPr txBox="1"/>
          <p:nvPr/>
        </p:nvSpPr>
        <p:spPr>
          <a:xfrm>
            <a:off x="5905629" y="3482917"/>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128" name="TextBox 127"/>
          <p:cNvSpPr txBox="1"/>
          <p:nvPr/>
        </p:nvSpPr>
        <p:spPr>
          <a:xfrm>
            <a:off x="5524629" y="4092517"/>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129" name="TextBox 128"/>
          <p:cNvSpPr txBox="1"/>
          <p:nvPr/>
        </p:nvSpPr>
        <p:spPr>
          <a:xfrm>
            <a:off x="4915029" y="4778317"/>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
        <p:nvSpPr>
          <p:cNvPr id="130" name="TextBox 129"/>
          <p:cNvSpPr txBox="1"/>
          <p:nvPr/>
        </p:nvSpPr>
        <p:spPr>
          <a:xfrm>
            <a:off x="7201029" y="4702117"/>
            <a:ext cx="301660" cy="369332"/>
          </a:xfrm>
          <a:prstGeom prst="rect">
            <a:avLst/>
          </a:prstGeom>
          <a:noFill/>
        </p:spPr>
        <p:txBody>
          <a:bodyPr wrap="none" rtlCol="0">
            <a:spAutoFit/>
          </a:bodyPr>
          <a:lstStyle/>
          <a:p>
            <a:r>
              <a:rPr lang="en-US" b="1" dirty="0" smtClean="0">
                <a:solidFill>
                  <a:schemeClr val="accent2"/>
                </a:solidFill>
              </a:rPr>
              <a:t>0</a:t>
            </a:r>
            <a:endParaRPr lang="en-US" b="1" dirty="0">
              <a:solidFill>
                <a:schemeClr val="accent2"/>
              </a:solidFill>
            </a:endParaRPr>
          </a:p>
        </p:txBody>
      </p:sp>
    </p:spTree>
    <p:extLst>
      <p:ext uri="{BB962C8B-B14F-4D97-AF65-F5344CB8AC3E}">
        <p14:creationId xmlns:p14="http://schemas.microsoft.com/office/powerpoint/2010/main" val="1182817472"/>
      </p:ext>
    </p:extLst>
  </p:cSld>
  <p:clrMapOvr>
    <a:masterClrMapping/>
  </p:clrMapOvr>
  <p:transition xmlns:p14="http://schemas.microsoft.com/office/powerpoint/2010/main" spd="slow" advClick="0">
    <p:wipe dir="d"/>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1"/>
            <a:ext cx="8077200" cy="5588976"/>
          </a:xfrm>
        </p:spPr>
        <p:txBody>
          <a:bodyPr/>
          <a:lstStyle/>
          <a:p>
            <a:endParaRPr lang="en-US" dirty="0" smtClean="0"/>
          </a:p>
          <a:p>
            <a:endParaRPr lang="en-US" dirty="0"/>
          </a:p>
          <a:p>
            <a:endParaRPr lang="en-US" dirty="0" smtClean="0"/>
          </a:p>
          <a:p>
            <a:endParaRPr lang="en-US" dirty="0"/>
          </a:p>
          <a:p>
            <a:pPr marL="914400" lvl="2" indent="0">
              <a:buNone/>
            </a:pPr>
            <a:r>
              <a:rPr lang="en-US" sz="6000" dirty="0" smtClean="0">
                <a:solidFill>
                  <a:srgbClr val="C00000"/>
                </a:solidFill>
              </a:rPr>
              <a:t>          Demo</a:t>
            </a:r>
            <a:endParaRPr lang="en-US" sz="6000" dirty="0">
              <a:solidFill>
                <a:srgbClr val="C00000"/>
              </a:solidFill>
            </a:endParaRPr>
          </a:p>
        </p:txBody>
      </p:sp>
    </p:spTree>
    <p:extLst>
      <p:ext uri="{BB962C8B-B14F-4D97-AF65-F5344CB8AC3E}">
        <p14:creationId xmlns:p14="http://schemas.microsoft.com/office/powerpoint/2010/main" val="176697787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5445368"/>
          </a:xfrm>
        </p:spPr>
        <p:txBody>
          <a:bodyPr/>
          <a:lstStyle/>
          <a:p>
            <a:r>
              <a:rPr lang="en-US" dirty="0" smtClean="0"/>
              <a:t>             </a:t>
            </a:r>
            <a:r>
              <a:rPr lang="en-US" dirty="0" smtClean="0">
                <a:solidFill>
                  <a:srgbClr val="C00000"/>
                </a:solidFill>
              </a:rPr>
              <a:t>Results and Analysis</a:t>
            </a:r>
            <a:endParaRPr lang="en-US" dirty="0">
              <a:solidFill>
                <a:srgbClr val="C00000"/>
              </a:solidFill>
            </a:endParaRPr>
          </a:p>
        </p:txBody>
      </p:sp>
    </p:spTree>
    <p:extLst>
      <p:ext uri="{BB962C8B-B14F-4D97-AF65-F5344CB8AC3E}">
        <p14:creationId xmlns:p14="http://schemas.microsoft.com/office/powerpoint/2010/main" val="139924613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lstStyle/>
          <a:p>
            <a:r>
              <a:rPr lang="en-US" dirty="0" smtClean="0"/>
              <a:t>		</a:t>
            </a:r>
            <a:r>
              <a:rPr lang="en-US" dirty="0" smtClean="0">
                <a:solidFill>
                  <a:schemeClr val="bg2">
                    <a:lumMod val="25000"/>
                  </a:schemeClr>
                </a:solidFill>
              </a:rPr>
              <a:t>	   </a:t>
            </a:r>
            <a:r>
              <a:rPr lang="en-US" dirty="0" smtClean="0">
                <a:solidFill>
                  <a:srgbClr val="C00000"/>
                </a:solidFill>
              </a:rPr>
              <a:t>Results</a:t>
            </a:r>
            <a:endParaRPr lang="en-US" dirty="0">
              <a:solidFill>
                <a:srgbClr val="C00000"/>
              </a:solidFill>
            </a:endParaRPr>
          </a:p>
        </p:txBody>
      </p:sp>
      <p:pic>
        <p:nvPicPr>
          <p:cNvPr id="4" name="Content Placeholder 3"/>
          <p:cNvPicPr>
            <a:picLocks noGrp="1" noChangeAspect="1"/>
          </p:cNvPicPr>
          <p:nvPr>
            <p:ph idx="1"/>
          </p:nvPr>
        </p:nvPicPr>
        <p:blipFill>
          <a:blip r:embed="rId2"/>
          <a:srcRect l="-11811" r="-11811"/>
          <a:stretch>
            <a:fillRect/>
          </a:stretch>
        </p:blipFill>
        <p:spPr>
          <a:xfrm>
            <a:off x="228600" y="1143001"/>
            <a:ext cx="9067800" cy="4750776"/>
          </a:xfrm>
        </p:spPr>
      </p:pic>
    </p:spTree>
    <p:extLst>
      <p:ext uri="{BB962C8B-B14F-4D97-AF65-F5344CB8AC3E}">
        <p14:creationId xmlns:p14="http://schemas.microsoft.com/office/powerpoint/2010/main" val="129856858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1025768"/>
          </a:xfrm>
        </p:spPr>
        <p:txBody>
          <a:bodyPr>
            <a:normAutofit fontScale="90000"/>
          </a:bodyPr>
          <a:lstStyle/>
          <a:p>
            <a:r>
              <a:rPr lang="en-US" dirty="0" smtClean="0">
                <a:solidFill>
                  <a:srgbClr val="C00000"/>
                </a:solidFill>
              </a:rPr>
              <a:t>Compressed  and Decompressed file</a:t>
            </a:r>
            <a:endParaRPr lang="en-US" dirty="0">
              <a:solidFill>
                <a:srgbClr val="C00000"/>
              </a:solidFill>
            </a:endParaRPr>
          </a:p>
        </p:txBody>
      </p:sp>
      <p:pic>
        <p:nvPicPr>
          <p:cNvPr id="4" name="Content Placeholder 3"/>
          <p:cNvPicPr>
            <a:picLocks noGrp="1" noChangeAspect="1"/>
          </p:cNvPicPr>
          <p:nvPr>
            <p:ph idx="1"/>
          </p:nvPr>
        </p:nvPicPr>
        <p:blipFill>
          <a:blip r:embed="rId2"/>
          <a:srcRect l="-12054" r="-12054"/>
          <a:stretch>
            <a:fillRect/>
          </a:stretch>
        </p:blipFill>
        <p:spPr>
          <a:xfrm>
            <a:off x="0" y="1524001"/>
            <a:ext cx="5257800" cy="4876800"/>
          </a:xfrm>
        </p:spPr>
      </p:pic>
      <p:pic>
        <p:nvPicPr>
          <p:cNvPr id="5" name="Picture 4"/>
          <p:cNvPicPr>
            <a:picLocks noChangeAspect="1"/>
          </p:cNvPicPr>
          <p:nvPr/>
        </p:nvPicPr>
        <p:blipFill>
          <a:blip r:embed="rId3"/>
          <a:stretch>
            <a:fillRect/>
          </a:stretch>
        </p:blipFill>
        <p:spPr>
          <a:xfrm>
            <a:off x="4724400" y="1524000"/>
            <a:ext cx="4419600" cy="4916196"/>
          </a:xfrm>
          <a:prstGeom prst="rect">
            <a:avLst/>
          </a:prstGeom>
        </p:spPr>
      </p:pic>
    </p:spTree>
    <p:extLst>
      <p:ext uri="{BB962C8B-B14F-4D97-AF65-F5344CB8AC3E}">
        <p14:creationId xmlns:p14="http://schemas.microsoft.com/office/powerpoint/2010/main" val="292267829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Huffman coding </a:t>
            </a:r>
          </a:p>
        </p:txBody>
      </p:sp>
      <p:sp>
        <p:nvSpPr>
          <p:cNvPr id="3" name="Content Placeholder 2"/>
          <p:cNvSpPr>
            <a:spLocks noGrp="1"/>
          </p:cNvSpPr>
          <p:nvPr>
            <p:ph idx="1"/>
          </p:nvPr>
        </p:nvSpPr>
        <p:spPr/>
        <p:txBody>
          <a:bodyPr>
            <a:normAutofit/>
          </a:bodyPr>
          <a:lstStyle/>
          <a:p>
            <a:r>
              <a:rPr lang="en-US" dirty="0" smtClean="0"/>
              <a:t>Huffman </a:t>
            </a:r>
            <a:r>
              <a:rPr lang="en-US" dirty="0"/>
              <a:t>coding is a lossless data compression technique used to reduce the size of the image</a:t>
            </a:r>
            <a:r>
              <a:rPr lang="en-US" dirty="0" smtClean="0"/>
              <a:t>.</a:t>
            </a:r>
          </a:p>
          <a:p>
            <a:r>
              <a:rPr lang="en-US" dirty="0"/>
              <a:t>It was developed by David A. Huffman while he was a Ph.D. student at MIT, 1952 </a:t>
            </a:r>
            <a:r>
              <a:rPr lang="en-US" dirty="0" smtClean="0"/>
              <a:t>.</a:t>
            </a:r>
            <a:endParaRPr lang="en-US" dirty="0"/>
          </a:p>
          <a:p>
            <a:r>
              <a:rPr lang="en-US" dirty="0"/>
              <a:t>Applications: Supports various file types such as </a:t>
            </a:r>
            <a:r>
              <a:rPr lang="en-US" dirty="0" smtClean="0"/>
              <a:t>JPEG,MPEG and text files. </a:t>
            </a:r>
            <a:endParaRPr lang="en-US" dirty="0"/>
          </a:p>
          <a:p>
            <a:pPr marL="0" indent="0">
              <a:buNone/>
            </a:pPr>
            <a:endParaRPr lang="en-US" dirty="0" smtClean="0"/>
          </a:p>
          <a:p>
            <a:endParaRPr lang="en-US" dirty="0"/>
          </a:p>
          <a:p>
            <a:endParaRPr lang="en-US" dirty="0"/>
          </a:p>
        </p:txBody>
      </p:sp>
      <p:pic>
        <p:nvPicPr>
          <p:cNvPr id="5" name="Picture 4" descr="huffman_david.99-10-11.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34200" y="5371"/>
            <a:ext cx="1600200" cy="2232279"/>
          </a:xfrm>
          <a:prstGeom prst="rect">
            <a:avLst/>
          </a:prstGeom>
        </p:spPr>
      </p:pic>
    </p:spTree>
    <p:extLst>
      <p:ext uri="{BB962C8B-B14F-4D97-AF65-F5344CB8AC3E}">
        <p14:creationId xmlns:p14="http://schemas.microsoft.com/office/powerpoint/2010/main" val="2667015490"/>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C00000"/>
                </a:solidFill>
              </a:rPr>
              <a:t>Empirical Analysis</a:t>
            </a:r>
            <a:endParaRPr lang="en-US"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327773"/>
              </p:ext>
            </p:extLst>
          </p:nvPr>
        </p:nvGraphicFramePr>
        <p:xfrm>
          <a:off x="838200" y="1600200"/>
          <a:ext cx="7924800" cy="46228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24000"/>
                <a:gridCol w="1371600"/>
                <a:gridCol w="1676400"/>
                <a:gridCol w="1752600"/>
                <a:gridCol w="1600200"/>
              </a:tblGrid>
              <a:tr h="660400">
                <a:tc gridSpan="2">
                  <a:txBody>
                    <a:bodyPr/>
                    <a:lstStyle/>
                    <a:p>
                      <a:endParaRPr lang="en-US" dirty="0"/>
                    </a:p>
                  </a:txBody>
                  <a:tcPr/>
                </a:tc>
                <a:tc hMerge="1">
                  <a:txBody>
                    <a:bodyPr/>
                    <a:lstStyle/>
                    <a:p>
                      <a:endParaRPr lang="en-US" dirty="0"/>
                    </a:p>
                  </a:txBody>
                  <a:tcPr/>
                </a:tc>
                <a:tc gridSpan="2">
                  <a:txBody>
                    <a:bodyPr/>
                    <a:lstStyle/>
                    <a:p>
                      <a:r>
                        <a:rPr lang="en-US" dirty="0" smtClean="0"/>
                        <a:t>Huffman Variable</a:t>
                      </a:r>
                      <a:r>
                        <a:rPr lang="en-US" baseline="0" dirty="0" smtClean="0"/>
                        <a:t> Length </a:t>
                      </a:r>
                      <a:r>
                        <a:rPr lang="en-US" dirty="0" smtClean="0"/>
                        <a:t>Coding</a:t>
                      </a:r>
                      <a:br>
                        <a:rPr lang="en-US" dirty="0" smtClean="0"/>
                      </a:br>
                      <a:endParaRPr lang="en-US" dirty="0"/>
                    </a:p>
                  </a:txBody>
                  <a:tcPr/>
                </a:tc>
                <a:tc hMerge="1">
                  <a:txBody>
                    <a:bodyPr/>
                    <a:lstStyle/>
                    <a:p>
                      <a:endParaRPr lang="en-US" dirty="0"/>
                    </a:p>
                  </a:txBody>
                  <a:tcPr/>
                </a:tc>
                <a:tc>
                  <a:txBody>
                    <a:bodyPr/>
                    <a:lstStyle/>
                    <a:p>
                      <a:r>
                        <a:rPr lang="en-US" dirty="0" smtClean="0"/>
                        <a:t>Fixed Length</a:t>
                      </a:r>
                    </a:p>
                    <a:p>
                      <a:r>
                        <a:rPr lang="en-US" dirty="0" smtClean="0"/>
                        <a:t>Coding</a:t>
                      </a:r>
                      <a:endParaRPr lang="en-US" dirty="0"/>
                    </a:p>
                  </a:txBody>
                  <a:tcPr/>
                </a:tc>
              </a:tr>
              <a:tr h="660400">
                <a:tc>
                  <a:txBody>
                    <a:bodyPr/>
                    <a:lstStyle/>
                    <a:p>
                      <a:r>
                        <a:rPr lang="en-US" dirty="0" smtClean="0">
                          <a:solidFill>
                            <a:schemeClr val="bg1"/>
                          </a:solidFill>
                        </a:rPr>
                        <a:t>Image</a:t>
                      </a:r>
                      <a:endParaRPr lang="en-US" dirty="0">
                        <a:solidFill>
                          <a:schemeClr val="bg1"/>
                        </a:solidFill>
                      </a:endParaRPr>
                    </a:p>
                  </a:txBody>
                  <a:tcPr>
                    <a:solidFill>
                      <a:schemeClr val="accent1"/>
                    </a:solidFill>
                  </a:tcPr>
                </a:tc>
                <a:tc>
                  <a:txBody>
                    <a:bodyPr/>
                    <a:lstStyle/>
                    <a:p>
                      <a:r>
                        <a:rPr lang="en-US" dirty="0" smtClean="0">
                          <a:solidFill>
                            <a:srgbClr val="FFFFFF"/>
                          </a:solidFill>
                        </a:rPr>
                        <a:t>Original size</a:t>
                      </a:r>
                    </a:p>
                    <a:p>
                      <a:r>
                        <a:rPr lang="en-US" dirty="0" smtClean="0">
                          <a:solidFill>
                            <a:srgbClr val="FFFFFF"/>
                          </a:solidFill>
                        </a:rPr>
                        <a:t>(kb)</a:t>
                      </a:r>
                      <a:endParaRPr lang="en-US" dirty="0">
                        <a:solidFill>
                          <a:srgbClr val="FFFFFF"/>
                        </a:solidFill>
                      </a:endParaRPr>
                    </a:p>
                  </a:txBody>
                  <a:tcPr>
                    <a:solidFill>
                      <a:schemeClr val="accent1"/>
                    </a:solidFill>
                  </a:tcPr>
                </a:tc>
                <a:tc>
                  <a:txBody>
                    <a:bodyPr/>
                    <a:lstStyle/>
                    <a:p>
                      <a:r>
                        <a:rPr lang="en-US" dirty="0" smtClean="0">
                          <a:solidFill>
                            <a:srgbClr val="FFFFFF"/>
                          </a:solidFill>
                        </a:rPr>
                        <a:t>Compressed size(kb)</a:t>
                      </a:r>
                      <a:endParaRPr lang="en-US" dirty="0">
                        <a:solidFill>
                          <a:srgbClr val="FFFFFF"/>
                        </a:solidFill>
                      </a:endParaRPr>
                    </a:p>
                  </a:txBody>
                  <a:tcPr>
                    <a:solidFill>
                      <a:schemeClr val="accent1"/>
                    </a:solidFill>
                  </a:tcPr>
                </a:tc>
                <a:tc>
                  <a:txBody>
                    <a:bodyPr/>
                    <a:lstStyle/>
                    <a:p>
                      <a:r>
                        <a:rPr lang="en-US" dirty="0" smtClean="0">
                          <a:solidFill>
                            <a:srgbClr val="FFFFFF"/>
                          </a:solidFill>
                        </a:rPr>
                        <a:t>Decompressed size(kb)</a:t>
                      </a:r>
                      <a:endParaRPr lang="en-US" dirty="0">
                        <a:solidFill>
                          <a:srgbClr val="FFFFFF"/>
                        </a:solidFill>
                      </a:endParaRPr>
                    </a:p>
                  </a:txBody>
                  <a:tcPr>
                    <a:solidFill>
                      <a:schemeClr val="accent1"/>
                    </a:solidFill>
                  </a:tcPr>
                </a:tc>
                <a:tc>
                  <a:txBody>
                    <a:bodyPr/>
                    <a:lstStyle/>
                    <a:p>
                      <a:r>
                        <a:rPr lang="en-US" dirty="0" smtClean="0">
                          <a:solidFill>
                            <a:srgbClr val="FFFFFF"/>
                          </a:solidFill>
                        </a:rPr>
                        <a:t>Compressed size(kb)</a:t>
                      </a:r>
                      <a:endParaRPr lang="en-US" dirty="0">
                        <a:solidFill>
                          <a:srgbClr val="FFFFFF"/>
                        </a:solidFill>
                      </a:endParaRPr>
                    </a:p>
                  </a:txBody>
                  <a:tcPr>
                    <a:solidFill>
                      <a:schemeClr val="accent1"/>
                    </a:solidFill>
                  </a:tcPr>
                </a:tc>
              </a:tr>
              <a:tr h="660400">
                <a:tc>
                  <a:txBody>
                    <a:bodyPr/>
                    <a:lstStyle/>
                    <a:p>
                      <a:r>
                        <a:rPr lang="en-US" dirty="0" smtClean="0"/>
                        <a:t>Bug</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660400">
                <a:tc>
                  <a:txBody>
                    <a:bodyPr/>
                    <a:lstStyle/>
                    <a:p>
                      <a:r>
                        <a:rPr lang="en-US" dirty="0" smtClean="0"/>
                        <a:t>Akron Zips</a:t>
                      </a:r>
                      <a:endParaRPr lang="en-US" dirty="0"/>
                    </a:p>
                  </a:txBody>
                  <a:tcPr/>
                </a:tc>
                <a:tc>
                  <a:txBody>
                    <a:bodyPr/>
                    <a:lstStyle/>
                    <a:p>
                      <a:r>
                        <a:rPr lang="en-US" dirty="0" smtClean="0"/>
                        <a:t>142</a:t>
                      </a:r>
                      <a:endParaRPr lang="en-US" dirty="0"/>
                    </a:p>
                  </a:txBody>
                  <a:tcPr/>
                </a:tc>
                <a:tc>
                  <a:txBody>
                    <a:bodyPr/>
                    <a:lstStyle/>
                    <a:p>
                      <a:r>
                        <a:rPr lang="en-US" dirty="0" smtClean="0"/>
                        <a:t>32</a:t>
                      </a:r>
                      <a:endParaRPr lang="en-US" dirty="0"/>
                    </a:p>
                  </a:txBody>
                  <a:tcPr/>
                </a:tc>
                <a:tc>
                  <a:txBody>
                    <a:bodyPr/>
                    <a:lstStyle/>
                    <a:p>
                      <a:r>
                        <a:rPr lang="en-US" dirty="0" smtClean="0"/>
                        <a:t>139</a:t>
                      </a:r>
                      <a:endParaRPr lang="en-US" dirty="0"/>
                    </a:p>
                  </a:txBody>
                  <a:tcPr/>
                </a:tc>
                <a:tc>
                  <a:txBody>
                    <a:bodyPr/>
                    <a:lstStyle/>
                    <a:p>
                      <a:r>
                        <a:rPr lang="en-US" dirty="0" smtClean="0"/>
                        <a:t>52</a:t>
                      </a:r>
                      <a:endParaRPr lang="en-US" dirty="0"/>
                    </a:p>
                  </a:txBody>
                  <a:tcPr/>
                </a:tc>
              </a:tr>
              <a:tr h="660400">
                <a:tc>
                  <a:txBody>
                    <a:bodyPr/>
                    <a:lstStyle/>
                    <a:p>
                      <a:r>
                        <a:rPr lang="en-US" dirty="0" smtClean="0"/>
                        <a:t>Bouncing</a:t>
                      </a:r>
                      <a:endParaRPr lang="en-US" dirty="0"/>
                    </a:p>
                  </a:txBody>
                  <a:tcPr/>
                </a:tc>
                <a:tc>
                  <a:txBody>
                    <a:bodyPr/>
                    <a:lstStyle/>
                    <a:p>
                      <a:r>
                        <a:rPr lang="en-US" dirty="0" smtClean="0"/>
                        <a:t>328</a:t>
                      </a:r>
                      <a:endParaRPr lang="en-US" dirty="0"/>
                    </a:p>
                  </a:txBody>
                  <a:tcPr/>
                </a:tc>
                <a:tc>
                  <a:txBody>
                    <a:bodyPr/>
                    <a:lstStyle/>
                    <a:p>
                      <a:r>
                        <a:rPr lang="en-US" dirty="0" smtClean="0"/>
                        <a:t>83</a:t>
                      </a:r>
                      <a:endParaRPr lang="en-US" dirty="0"/>
                    </a:p>
                  </a:txBody>
                  <a:tcPr/>
                </a:tc>
                <a:tc>
                  <a:txBody>
                    <a:bodyPr/>
                    <a:lstStyle/>
                    <a:p>
                      <a:r>
                        <a:rPr lang="en-US" dirty="0" smtClean="0"/>
                        <a:t>321</a:t>
                      </a:r>
                      <a:endParaRPr lang="en-US" dirty="0"/>
                    </a:p>
                  </a:txBody>
                  <a:tcPr/>
                </a:tc>
                <a:tc>
                  <a:txBody>
                    <a:bodyPr/>
                    <a:lstStyle/>
                    <a:p>
                      <a:r>
                        <a:rPr lang="en-US" dirty="0" smtClean="0"/>
                        <a:t>123</a:t>
                      </a:r>
                      <a:endParaRPr lang="en-US" dirty="0"/>
                    </a:p>
                  </a:txBody>
                  <a:tcPr/>
                </a:tc>
              </a:tr>
              <a:tr h="660400">
                <a:tc>
                  <a:txBody>
                    <a:bodyPr/>
                    <a:lstStyle/>
                    <a:p>
                      <a:r>
                        <a:rPr lang="en-US" dirty="0" smtClean="0"/>
                        <a:t>Two balls</a:t>
                      </a:r>
                      <a:endParaRPr lang="en-US" dirty="0"/>
                    </a:p>
                  </a:txBody>
                  <a:tcPr/>
                </a:tc>
                <a:tc>
                  <a:txBody>
                    <a:bodyPr/>
                    <a:lstStyle/>
                    <a:p>
                      <a:r>
                        <a:rPr lang="en-US" dirty="0" smtClean="0"/>
                        <a:t>334</a:t>
                      </a:r>
                      <a:endParaRPr lang="en-US" dirty="0"/>
                    </a:p>
                  </a:txBody>
                  <a:tcPr/>
                </a:tc>
                <a:tc>
                  <a:txBody>
                    <a:bodyPr/>
                    <a:lstStyle/>
                    <a:p>
                      <a:r>
                        <a:rPr lang="en-US" dirty="0" smtClean="0"/>
                        <a:t>22</a:t>
                      </a:r>
                      <a:endParaRPr lang="en-US" dirty="0"/>
                    </a:p>
                  </a:txBody>
                  <a:tcPr/>
                </a:tc>
                <a:tc>
                  <a:txBody>
                    <a:bodyPr/>
                    <a:lstStyle/>
                    <a:p>
                      <a:r>
                        <a:rPr lang="en-US" dirty="0" smtClean="0"/>
                        <a:t>329</a:t>
                      </a:r>
                      <a:endParaRPr lang="en-US" dirty="0"/>
                    </a:p>
                  </a:txBody>
                  <a:tcPr/>
                </a:tc>
                <a:tc>
                  <a:txBody>
                    <a:bodyPr/>
                    <a:lstStyle/>
                    <a:p>
                      <a:r>
                        <a:rPr lang="en-US" dirty="0" smtClean="0"/>
                        <a:t>88</a:t>
                      </a:r>
                      <a:endParaRPr lang="en-US" dirty="0"/>
                    </a:p>
                  </a:txBody>
                  <a:tcPr/>
                </a:tc>
              </a:tr>
              <a:tr h="660400">
                <a:tc>
                  <a:txBody>
                    <a:bodyPr/>
                    <a:lstStyle/>
                    <a:p>
                      <a:r>
                        <a:rPr lang="en-US" dirty="0" smtClean="0"/>
                        <a:t>Circles</a:t>
                      </a:r>
                      <a:endParaRPr lang="en-US" dirty="0"/>
                    </a:p>
                  </a:txBody>
                  <a:tcPr/>
                </a:tc>
                <a:tc>
                  <a:txBody>
                    <a:bodyPr/>
                    <a:lstStyle/>
                    <a:p>
                      <a:r>
                        <a:rPr lang="en-US" dirty="0" smtClean="0"/>
                        <a:t>1197</a:t>
                      </a:r>
                      <a:endParaRPr lang="en-US" dirty="0"/>
                    </a:p>
                  </a:txBody>
                  <a:tcPr/>
                </a:tc>
                <a:tc>
                  <a:txBody>
                    <a:bodyPr/>
                    <a:lstStyle/>
                    <a:p>
                      <a:r>
                        <a:rPr lang="en-US" dirty="0" smtClean="0"/>
                        <a:t>126</a:t>
                      </a:r>
                      <a:endParaRPr lang="en-US" dirty="0"/>
                    </a:p>
                  </a:txBody>
                  <a:tcPr/>
                </a:tc>
                <a:tc>
                  <a:txBody>
                    <a:bodyPr/>
                    <a:lstStyle/>
                    <a:p>
                      <a:r>
                        <a:rPr lang="en-US" dirty="0" smtClean="0"/>
                        <a:t>1178</a:t>
                      </a:r>
                      <a:endParaRPr lang="en-US" dirty="0"/>
                    </a:p>
                  </a:txBody>
                  <a:tcPr/>
                </a:tc>
                <a:tc>
                  <a:txBody>
                    <a:bodyPr/>
                    <a:lstStyle/>
                    <a:p>
                      <a:r>
                        <a:rPr lang="en-US" dirty="0" smtClean="0"/>
                        <a:t>323</a:t>
                      </a:r>
                      <a:endParaRPr lang="en-US" dirty="0"/>
                    </a:p>
                  </a:txBody>
                  <a:tcPr/>
                </a:tc>
              </a:tr>
            </a:tbl>
          </a:graphicData>
        </a:graphic>
      </p:graphicFrame>
    </p:spTree>
    <p:extLst>
      <p:ext uri="{BB962C8B-B14F-4D97-AF65-F5344CB8AC3E}">
        <p14:creationId xmlns:p14="http://schemas.microsoft.com/office/powerpoint/2010/main" val="192976696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C00000"/>
                </a:solidFill>
              </a:rPr>
              <a:t>Conclusion</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Huffman </a:t>
            </a:r>
            <a:r>
              <a:rPr lang="en-US" dirty="0"/>
              <a:t>is </a:t>
            </a:r>
            <a:r>
              <a:rPr lang="en-US" dirty="0" smtClean="0"/>
              <a:t>very much effective and hence widely </a:t>
            </a:r>
            <a:r>
              <a:rPr lang="en-US" dirty="0"/>
              <a:t>used in all the mainstream compression formats that you might encounter - from GZIP, PKZIP (</a:t>
            </a:r>
            <a:r>
              <a:rPr lang="en-US" dirty="0" err="1"/>
              <a:t>winzip</a:t>
            </a:r>
            <a:r>
              <a:rPr lang="en-US" dirty="0"/>
              <a:t> </a:t>
            </a:r>
            <a:r>
              <a:rPr lang="en-US" dirty="0" err="1"/>
              <a:t>etc</a:t>
            </a:r>
            <a:r>
              <a:rPr lang="en-US" dirty="0"/>
              <a:t>) and BZIP2, to image formats such as JPEG and PNG.</a:t>
            </a:r>
          </a:p>
          <a:p>
            <a:endParaRPr lang="en-US" dirty="0" smtClean="0"/>
          </a:p>
          <a:p>
            <a:endParaRPr lang="en-US" dirty="0"/>
          </a:p>
        </p:txBody>
      </p:sp>
    </p:spTree>
    <p:extLst>
      <p:ext uri="{BB962C8B-B14F-4D97-AF65-F5344CB8AC3E}">
        <p14:creationId xmlns:p14="http://schemas.microsoft.com/office/powerpoint/2010/main" val="354409332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C00000"/>
                </a:solidFill>
              </a:rPr>
              <a:t>Questions?</a:t>
            </a:r>
            <a:endParaRPr lang="en-US" dirty="0">
              <a:solidFill>
                <a:srgbClr val="C00000"/>
              </a:solidFill>
            </a:endParaRPr>
          </a:p>
        </p:txBody>
      </p:sp>
      <p:pic>
        <p:nvPicPr>
          <p:cNvPr id="10" name="Content Placeholder 9" descr="Questions1.jpg"/>
          <p:cNvPicPr>
            <a:picLocks noGrp="1" noChangeAspect="1"/>
          </p:cNvPicPr>
          <p:nvPr>
            <p:ph idx="1"/>
          </p:nvPr>
        </p:nvPicPr>
        <p:blipFill>
          <a:blip r:embed="rId2" cstate="email">
            <a:extLst>
              <a:ext uri="{28A0092B-C50C-407E-A947-70E740481C1C}">
                <a14:useLocalDpi xmlns:a14="http://schemas.microsoft.com/office/drawing/2010/main" val="0"/>
              </a:ext>
            </a:extLst>
          </a:blip>
          <a:srcRect l="-8936" r="-8936"/>
          <a:stretch>
            <a:fillRect/>
          </a:stretch>
        </p:blipFill>
        <p:spPr>
          <a:xfrm>
            <a:off x="762000" y="1371601"/>
            <a:ext cx="8077200" cy="4522176"/>
          </a:xfrm>
        </p:spPr>
      </p:pic>
    </p:spTree>
    <p:extLst>
      <p:ext uri="{BB962C8B-B14F-4D97-AF65-F5344CB8AC3E}">
        <p14:creationId xmlns:p14="http://schemas.microsoft.com/office/powerpoint/2010/main" val="150635013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Basic Idea of the Algorithm</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Not </a:t>
            </a:r>
            <a:r>
              <a:rPr lang="en-US" dirty="0"/>
              <a:t>all </a:t>
            </a:r>
            <a:r>
              <a:rPr lang="en-US" dirty="0" smtClean="0"/>
              <a:t>pixels occur </a:t>
            </a:r>
            <a:r>
              <a:rPr lang="en-US" dirty="0"/>
              <a:t>with the same </a:t>
            </a:r>
            <a:r>
              <a:rPr lang="en-US" dirty="0" smtClean="0"/>
              <a:t>frequency.  </a:t>
            </a:r>
            <a:r>
              <a:rPr lang="en-US" dirty="0"/>
              <a:t>Yet all pixels </a:t>
            </a:r>
            <a:r>
              <a:rPr lang="en-US" dirty="0" smtClean="0"/>
              <a:t>are </a:t>
            </a:r>
            <a:r>
              <a:rPr lang="en-US" dirty="0"/>
              <a:t>allocated the same amount of space</a:t>
            </a:r>
            <a:r>
              <a:rPr lang="en-US" dirty="0" smtClean="0"/>
              <a:t>.</a:t>
            </a:r>
          </a:p>
          <a:p>
            <a:endParaRPr lang="en-US" dirty="0" smtClean="0"/>
          </a:p>
          <a:p>
            <a:r>
              <a:rPr lang="en-US" dirty="0" smtClean="0"/>
              <a:t>Variable length coding</a:t>
            </a:r>
          </a:p>
          <a:p>
            <a:endParaRPr lang="en-US" dirty="0" smtClean="0"/>
          </a:p>
          <a:p>
            <a:r>
              <a:rPr lang="en-US" dirty="0" smtClean="0"/>
              <a:t>Fixed length coding</a:t>
            </a:r>
            <a:endParaRPr lang="en-US" dirty="0"/>
          </a:p>
        </p:txBody>
      </p:sp>
    </p:spTree>
    <p:extLst>
      <p:ext uri="{BB962C8B-B14F-4D97-AF65-F5344CB8AC3E}">
        <p14:creationId xmlns:p14="http://schemas.microsoft.com/office/powerpoint/2010/main" val="154000991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226" y="2819400"/>
            <a:ext cx="8077200" cy="1143000"/>
          </a:xfrm>
        </p:spPr>
        <p:txBody>
          <a:bodyPr/>
          <a:lstStyle/>
          <a:p>
            <a:r>
              <a:rPr lang="en-US" dirty="0" smtClean="0"/>
              <a:t>	</a:t>
            </a:r>
            <a:r>
              <a:rPr lang="en-US" smtClean="0"/>
              <a:t>	   </a:t>
            </a:r>
            <a:r>
              <a:rPr lang="en-US" smtClean="0">
                <a:solidFill>
                  <a:srgbClr val="C00000"/>
                </a:solidFill>
              </a:rPr>
              <a:t>Encoding</a:t>
            </a:r>
            <a:endParaRPr lang="en-US" dirty="0">
              <a:solidFill>
                <a:srgbClr val="C00000"/>
              </a:solidFill>
            </a:endParaRPr>
          </a:p>
        </p:txBody>
      </p:sp>
    </p:spTree>
    <p:extLst>
      <p:ext uri="{BB962C8B-B14F-4D97-AF65-F5344CB8AC3E}">
        <p14:creationId xmlns:p14="http://schemas.microsoft.com/office/powerpoint/2010/main" val="63281445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Implementation</a:t>
            </a:r>
            <a:endParaRPr lang="en-US" dirty="0">
              <a:solidFill>
                <a:srgbClr val="C00000"/>
              </a:solidFill>
            </a:endParaRPr>
          </a:p>
        </p:txBody>
      </p:sp>
      <p:sp>
        <p:nvSpPr>
          <p:cNvPr id="3" name="Content Placeholder 2"/>
          <p:cNvSpPr>
            <a:spLocks noGrp="1"/>
          </p:cNvSpPr>
          <p:nvPr>
            <p:ph idx="1"/>
          </p:nvPr>
        </p:nvSpPr>
        <p:spPr>
          <a:xfrm>
            <a:off x="762000" y="1219200"/>
            <a:ext cx="8077200" cy="5105399"/>
          </a:xfrm>
        </p:spPr>
        <p:txBody>
          <a:bodyPr>
            <a:normAutofit/>
          </a:bodyPr>
          <a:lstStyle/>
          <a:p>
            <a:r>
              <a:rPr lang="en-US" sz="2000" dirty="0" smtClean="0"/>
              <a:t>Consider an image file in PGM format.</a:t>
            </a:r>
          </a:p>
          <a:p>
            <a:pPr marL="0" indent="0">
              <a:buNone/>
            </a:pPr>
            <a:r>
              <a:rPr lang="en-US" sz="2000" dirty="0" smtClean="0">
                <a:solidFill>
                  <a:schemeClr val="accent1">
                    <a:lumMod val="75000"/>
                  </a:schemeClr>
                </a:solidFill>
              </a:rPr>
              <a:t>P2</a:t>
            </a:r>
          </a:p>
          <a:p>
            <a:pPr marL="0" indent="0">
              <a:buNone/>
            </a:pPr>
            <a:r>
              <a:rPr lang="en-US" sz="2000" dirty="0" smtClean="0">
                <a:solidFill>
                  <a:schemeClr val="accent1">
                    <a:lumMod val="75000"/>
                  </a:schemeClr>
                </a:solidFill>
              </a:rPr>
              <a:t>4 4 </a:t>
            </a:r>
          </a:p>
          <a:p>
            <a:pPr marL="0" indent="0">
              <a:buNone/>
            </a:pPr>
            <a:r>
              <a:rPr lang="en-US" sz="2000" dirty="0" smtClean="0">
                <a:solidFill>
                  <a:schemeClr val="accent1">
                    <a:lumMod val="75000"/>
                  </a:schemeClr>
                </a:solidFill>
              </a:rPr>
              <a:t>255</a:t>
            </a:r>
          </a:p>
          <a:p>
            <a:pPr marL="0" indent="0">
              <a:buNone/>
            </a:pPr>
            <a:r>
              <a:rPr lang="en-US" sz="2000" dirty="0" smtClean="0">
                <a:solidFill>
                  <a:schemeClr val="accent1">
                    <a:lumMod val="75000"/>
                  </a:schemeClr>
                </a:solidFill>
              </a:rPr>
              <a:t>30 30 19 20 </a:t>
            </a:r>
          </a:p>
          <a:p>
            <a:pPr marL="0" indent="0">
              <a:buNone/>
            </a:pPr>
            <a:r>
              <a:rPr lang="en-US" sz="2000" dirty="0" smtClean="0">
                <a:solidFill>
                  <a:schemeClr val="accent1">
                    <a:lumMod val="75000"/>
                  </a:schemeClr>
                </a:solidFill>
              </a:rPr>
              <a:t>50 19 13 19</a:t>
            </a:r>
          </a:p>
          <a:p>
            <a:pPr marL="0" indent="0">
              <a:buNone/>
            </a:pPr>
            <a:r>
              <a:rPr lang="en-US" sz="2000" dirty="0" smtClean="0">
                <a:solidFill>
                  <a:schemeClr val="accent1">
                    <a:lumMod val="75000"/>
                  </a:schemeClr>
                </a:solidFill>
              </a:rPr>
              <a:t>10 30 13 20</a:t>
            </a:r>
          </a:p>
          <a:p>
            <a:pPr marL="0" indent="0">
              <a:buNone/>
            </a:pPr>
            <a:r>
              <a:rPr lang="en-US" sz="2000" dirty="0" smtClean="0">
                <a:solidFill>
                  <a:schemeClr val="accent1">
                    <a:lumMod val="75000"/>
                  </a:schemeClr>
                </a:solidFill>
              </a:rPr>
              <a:t>30 30 30 13</a:t>
            </a:r>
          </a:p>
          <a:p>
            <a:pPr marL="0" indent="0">
              <a:buNone/>
            </a:pPr>
            <a:endParaRPr lang="en-US" sz="2000" dirty="0"/>
          </a:p>
          <a:p>
            <a:pPr marL="0" indent="0">
              <a:buNone/>
            </a:pPr>
            <a:endParaRPr lang="en-US" sz="2000" dirty="0" smtClean="0"/>
          </a:p>
          <a:p>
            <a:pPr marL="0" indent="0">
              <a:buNone/>
            </a:pPr>
            <a:endParaRPr lang="en-US" dirty="0" smtClean="0"/>
          </a:p>
        </p:txBody>
      </p:sp>
      <p:grpSp>
        <p:nvGrpSpPr>
          <p:cNvPr id="4" name="Group 12"/>
          <p:cNvGrpSpPr>
            <a:grpSpLocks/>
          </p:cNvGrpSpPr>
          <p:nvPr/>
        </p:nvGrpSpPr>
        <p:grpSpPr bwMode="auto">
          <a:xfrm>
            <a:off x="838200" y="4129891"/>
            <a:ext cx="6324600" cy="2422529"/>
            <a:chOff x="215" y="2640"/>
            <a:chExt cx="5557" cy="1526"/>
          </a:xfrm>
        </p:grpSpPr>
        <p:sp>
          <p:nvSpPr>
            <p:cNvPr id="5" name="Text Box 4"/>
            <p:cNvSpPr txBox="1">
              <a:spLocks noChangeArrowheads="1"/>
            </p:cNvSpPr>
            <p:nvPr/>
          </p:nvSpPr>
          <p:spPr bwMode="auto">
            <a:xfrm>
              <a:off x="215" y="2640"/>
              <a:ext cx="5557" cy="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lnSpc>
                  <a:spcPct val="70000"/>
                </a:lnSpc>
                <a:buFontTx/>
                <a:buNone/>
              </a:pPr>
              <a:r>
                <a:rPr lang="en-US" dirty="0" smtClean="0">
                  <a:latin typeface="+mn-lt"/>
                </a:rPr>
                <a:t>Gray-scale      Frequency</a:t>
              </a:r>
              <a:endParaRPr lang="en-US" dirty="0">
                <a:latin typeface="+mn-lt"/>
              </a:endParaRPr>
            </a:p>
            <a:p>
              <a:pPr>
                <a:lnSpc>
                  <a:spcPct val="50000"/>
                </a:lnSpc>
                <a:buFontTx/>
                <a:buNone/>
              </a:pPr>
              <a:r>
                <a:rPr lang="en-US" sz="3200" dirty="0" smtClean="0">
                  <a:latin typeface="+mn-lt"/>
                </a:rPr>
                <a:t>  </a:t>
              </a:r>
              <a:r>
                <a:rPr lang="en-US" sz="3200" dirty="0">
                  <a:latin typeface="+mn-lt"/>
                </a:rPr>
                <a:t>			   	</a:t>
              </a:r>
            </a:p>
            <a:p>
              <a:pPr>
                <a:lnSpc>
                  <a:spcPct val="50000"/>
                </a:lnSpc>
                <a:buFontTx/>
                <a:buNone/>
              </a:pPr>
              <a:r>
                <a:rPr lang="en-US" sz="2000" dirty="0" smtClean="0">
                  <a:latin typeface="+mn-lt"/>
                </a:rPr>
                <a:t>10            		    1</a:t>
              </a:r>
            </a:p>
            <a:p>
              <a:pPr>
                <a:lnSpc>
                  <a:spcPct val="50000"/>
                </a:lnSpc>
                <a:buFontTx/>
                <a:buNone/>
              </a:pPr>
              <a:endParaRPr lang="en-US" sz="2000" dirty="0" smtClean="0">
                <a:latin typeface="+mn-lt"/>
              </a:endParaRPr>
            </a:p>
            <a:p>
              <a:pPr>
                <a:lnSpc>
                  <a:spcPct val="50000"/>
                </a:lnSpc>
                <a:buFontTx/>
                <a:buNone/>
              </a:pPr>
              <a:r>
                <a:rPr lang="en-US" sz="2000" dirty="0" smtClean="0">
                  <a:latin typeface="+mn-lt"/>
                </a:rPr>
                <a:t>50            		    1   </a:t>
              </a:r>
            </a:p>
            <a:p>
              <a:pPr>
                <a:lnSpc>
                  <a:spcPct val="50000"/>
                </a:lnSpc>
                <a:buFontTx/>
                <a:buNone/>
              </a:pPr>
              <a:endParaRPr lang="en-US" sz="2000" dirty="0" smtClean="0">
                <a:latin typeface="+mn-lt"/>
              </a:endParaRPr>
            </a:p>
            <a:p>
              <a:pPr>
                <a:lnSpc>
                  <a:spcPct val="50000"/>
                </a:lnSpc>
                <a:buFontTx/>
                <a:buNone/>
              </a:pPr>
              <a:r>
                <a:rPr lang="en-US" sz="2000" dirty="0" smtClean="0">
                  <a:latin typeface="+mn-lt"/>
                </a:rPr>
                <a:t>20            		    2</a:t>
              </a:r>
            </a:p>
            <a:p>
              <a:pPr>
                <a:lnSpc>
                  <a:spcPct val="50000"/>
                </a:lnSpc>
                <a:buFontTx/>
                <a:buNone/>
              </a:pPr>
              <a:endParaRPr lang="en-US" sz="2000" dirty="0" smtClean="0">
                <a:latin typeface="+mn-lt"/>
              </a:endParaRPr>
            </a:p>
            <a:p>
              <a:pPr>
                <a:lnSpc>
                  <a:spcPct val="50000"/>
                </a:lnSpc>
                <a:buFontTx/>
                <a:buNone/>
              </a:pPr>
              <a:r>
                <a:rPr lang="en-US" sz="2000" dirty="0" smtClean="0">
                  <a:latin typeface="+mn-lt"/>
                </a:rPr>
                <a:t>13            		    3</a:t>
              </a:r>
            </a:p>
            <a:p>
              <a:pPr>
                <a:lnSpc>
                  <a:spcPct val="50000"/>
                </a:lnSpc>
                <a:buFontTx/>
                <a:buNone/>
              </a:pPr>
              <a:endParaRPr lang="en-US" sz="2000" dirty="0" smtClean="0">
                <a:latin typeface="+mn-lt"/>
              </a:endParaRPr>
            </a:p>
            <a:p>
              <a:pPr>
                <a:lnSpc>
                  <a:spcPct val="50000"/>
                </a:lnSpc>
                <a:buFontTx/>
                <a:buNone/>
              </a:pPr>
              <a:r>
                <a:rPr lang="en-US" sz="2000" dirty="0" smtClean="0">
                  <a:latin typeface="+mn-lt"/>
                </a:rPr>
                <a:t>19            		    3	</a:t>
              </a:r>
            </a:p>
            <a:p>
              <a:pPr>
                <a:lnSpc>
                  <a:spcPct val="50000"/>
                </a:lnSpc>
                <a:buFontTx/>
                <a:buNone/>
              </a:pPr>
              <a:r>
                <a:rPr lang="en-US" sz="2000" dirty="0" smtClean="0">
                  <a:latin typeface="+mn-lt"/>
                </a:rPr>
                <a:t>30            		    6</a:t>
              </a:r>
              <a:r>
                <a:rPr lang="en-US" sz="3200" dirty="0" smtClean="0">
                  <a:latin typeface="+mn-lt"/>
                </a:rPr>
                <a:t>  </a:t>
              </a:r>
              <a:r>
                <a:rPr lang="en-US" sz="3200" dirty="0">
                  <a:latin typeface="+mn-lt"/>
                </a:rPr>
                <a:t>	</a:t>
              </a:r>
              <a:r>
                <a:rPr lang="en-US" sz="3200" dirty="0">
                  <a:solidFill>
                    <a:srgbClr val="0000FF"/>
                  </a:solidFill>
                  <a:latin typeface="+mn-lt"/>
                </a:rPr>
                <a:t>	</a:t>
              </a:r>
            </a:p>
          </p:txBody>
        </p:sp>
        <p:sp>
          <p:nvSpPr>
            <p:cNvPr id="8" name="Line 8"/>
            <p:cNvSpPr>
              <a:spLocks noChangeShapeType="1"/>
            </p:cNvSpPr>
            <p:nvPr/>
          </p:nvSpPr>
          <p:spPr bwMode="auto">
            <a:xfrm flipH="1">
              <a:off x="1889" y="2678"/>
              <a:ext cx="0" cy="14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4592055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Using Binary Tree</a:t>
            </a:r>
            <a:endParaRPr lang="en-US" dirty="0">
              <a:solidFill>
                <a:srgbClr val="C00000"/>
              </a:solidFill>
            </a:endParaRPr>
          </a:p>
        </p:txBody>
      </p:sp>
      <p:sp>
        <p:nvSpPr>
          <p:cNvPr id="3" name="Content Placeholder 2"/>
          <p:cNvSpPr>
            <a:spLocks noGrp="1"/>
          </p:cNvSpPr>
          <p:nvPr>
            <p:ph idx="1"/>
          </p:nvPr>
        </p:nvSpPr>
        <p:spPr/>
        <p:txBody>
          <a:bodyPr/>
          <a:lstStyle/>
          <a:p>
            <a:r>
              <a:rPr lang="en-US" dirty="0"/>
              <a:t>public class </a:t>
            </a:r>
            <a:r>
              <a:rPr lang="en-US" dirty="0" err="1"/>
              <a:t>HuffNode</a:t>
            </a:r>
            <a:r>
              <a:rPr lang="en-US" dirty="0"/>
              <a:t> </a:t>
            </a:r>
            <a:r>
              <a:rPr lang="en-US" dirty="0" smtClean="0"/>
              <a:t>{</a:t>
            </a:r>
            <a:endParaRPr lang="en-US" dirty="0"/>
          </a:p>
          <a:p>
            <a:pPr marL="0" indent="0">
              <a:buNone/>
            </a:pPr>
            <a:r>
              <a:rPr lang="en-US" dirty="0"/>
              <a:t>	public </a:t>
            </a:r>
            <a:r>
              <a:rPr lang="en-US" dirty="0" err="1"/>
              <a:t>int</a:t>
            </a:r>
            <a:r>
              <a:rPr lang="en-US" dirty="0"/>
              <a:t> </a:t>
            </a:r>
            <a:r>
              <a:rPr lang="en-US" dirty="0" err="1"/>
              <a:t>myImg</a:t>
            </a:r>
            <a:r>
              <a:rPr lang="en-US" dirty="0" smtClean="0"/>
              <a:t>;//grey scale value</a:t>
            </a:r>
            <a:endParaRPr lang="en-US" dirty="0"/>
          </a:p>
          <a:p>
            <a:pPr marL="0" indent="0">
              <a:buNone/>
            </a:pPr>
            <a:r>
              <a:rPr lang="en-US" dirty="0"/>
              <a:t>	public </a:t>
            </a:r>
            <a:r>
              <a:rPr lang="en-US" dirty="0" err="1"/>
              <a:t>int</a:t>
            </a:r>
            <a:r>
              <a:rPr lang="en-US" dirty="0"/>
              <a:t> </a:t>
            </a:r>
            <a:r>
              <a:rPr lang="en-US" dirty="0" err="1"/>
              <a:t>myFrequency</a:t>
            </a:r>
            <a:r>
              <a:rPr lang="en-US" dirty="0" smtClean="0"/>
              <a:t>;//frequency</a:t>
            </a:r>
            <a:endParaRPr lang="en-US" dirty="0"/>
          </a:p>
          <a:p>
            <a:pPr marL="0" indent="0">
              <a:buNone/>
            </a:pPr>
            <a:r>
              <a:rPr lang="en-US" dirty="0"/>
              <a:t>	public </a:t>
            </a:r>
            <a:r>
              <a:rPr lang="en-US" dirty="0" err="1"/>
              <a:t>HuffNode</a:t>
            </a:r>
            <a:r>
              <a:rPr lang="en-US" dirty="0"/>
              <a:t> </a:t>
            </a:r>
            <a:r>
              <a:rPr lang="en-US" dirty="0" err="1"/>
              <a:t>myLeft</a:t>
            </a:r>
            <a:r>
              <a:rPr lang="en-US" dirty="0"/>
              <a:t>, </a:t>
            </a:r>
            <a:r>
              <a:rPr lang="en-US" dirty="0" err="1"/>
              <a:t>myRight</a:t>
            </a:r>
            <a:r>
              <a:rPr lang="en-US" dirty="0" smtClean="0"/>
              <a:t>;</a:t>
            </a:r>
          </a:p>
          <a:p>
            <a:pPr marL="0" indent="0">
              <a:buNone/>
            </a:pPr>
            <a:r>
              <a:rPr lang="en-US" dirty="0" smtClean="0"/>
              <a:t>      }</a:t>
            </a:r>
          </a:p>
          <a:p>
            <a:r>
              <a:rPr lang="en-US" dirty="0" err="1"/>
              <a:t>PriorityQueue</a:t>
            </a:r>
            <a:r>
              <a:rPr lang="en-US" dirty="0"/>
              <a:t>&lt;</a:t>
            </a:r>
            <a:r>
              <a:rPr lang="en-US" dirty="0" err="1" smtClean="0"/>
              <a:t>HuxffNode</a:t>
            </a:r>
            <a:r>
              <a:rPr lang="en-US" dirty="0"/>
              <a:t>&gt; queue = new </a:t>
            </a:r>
            <a:r>
              <a:rPr lang="en-US" dirty="0" err="1"/>
              <a:t>PriorityQueue</a:t>
            </a:r>
            <a:r>
              <a:rPr lang="en-US" dirty="0"/>
              <a:t>&lt;</a:t>
            </a:r>
            <a:r>
              <a:rPr lang="en-US" dirty="0" err="1"/>
              <a:t>HuffNode</a:t>
            </a:r>
            <a:r>
              <a:rPr lang="en-US" dirty="0"/>
              <a:t>&gt;();</a:t>
            </a:r>
          </a:p>
        </p:txBody>
      </p:sp>
    </p:spTree>
    <p:extLst>
      <p:ext uri="{BB962C8B-B14F-4D97-AF65-F5344CB8AC3E}">
        <p14:creationId xmlns:p14="http://schemas.microsoft.com/office/powerpoint/2010/main" val="151756977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Building a Tree</a:t>
            </a:r>
          </a:p>
        </p:txBody>
      </p:sp>
      <p:sp>
        <p:nvSpPr>
          <p:cNvPr id="3" name="Content Placeholder 2"/>
          <p:cNvSpPr>
            <a:spLocks noGrp="1"/>
          </p:cNvSpPr>
          <p:nvPr>
            <p:ph idx="1"/>
          </p:nvPr>
        </p:nvSpPr>
        <p:spPr/>
        <p:txBody>
          <a:bodyPr/>
          <a:lstStyle/>
          <a:p>
            <a:r>
              <a:rPr lang="en-US" dirty="0" smtClean="0"/>
              <a:t>Priority Queue with Nodes</a:t>
            </a:r>
            <a:endParaRPr lang="en-US" dirty="0"/>
          </a:p>
        </p:txBody>
      </p:sp>
      <p:sp>
        <p:nvSpPr>
          <p:cNvPr id="43" name="Line 31"/>
          <p:cNvSpPr>
            <a:spLocks noChangeShapeType="1"/>
          </p:cNvSpPr>
          <p:nvPr/>
        </p:nvSpPr>
        <p:spPr bwMode="auto">
          <a:xfrm>
            <a:off x="3881437" y="2771775"/>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Rectangle 43"/>
          <p:cNvSpPr>
            <a:spLocks noChangeArrowheads="1"/>
          </p:cNvSpPr>
          <p:nvPr/>
        </p:nvSpPr>
        <p:spPr bwMode="auto">
          <a:xfrm>
            <a:off x="713104" y="2287905"/>
            <a:ext cx="5763895" cy="521971"/>
          </a:xfrm>
          <a:prstGeom prst="rect">
            <a:avLst/>
          </a:prstGeom>
          <a:solidFill>
            <a:schemeClr val="bg1"/>
          </a:solidFill>
          <a:ln w="9525">
            <a:solidFill>
              <a:srgbClr val="FF0000"/>
            </a:solidFill>
            <a:miter lim="800000"/>
            <a:headEnd/>
            <a:tailEnd/>
          </a:ln>
        </p:spPr>
        <p:txBody>
          <a:bodyPr wrap="none" anchor="ctr"/>
          <a:lstStyle/>
          <a:p>
            <a:endParaRPr lang="en-US"/>
          </a:p>
        </p:txBody>
      </p:sp>
      <p:cxnSp>
        <p:nvCxnSpPr>
          <p:cNvPr id="47" name="Straight Connector 46"/>
          <p:cNvCxnSpPr/>
          <p:nvPr/>
        </p:nvCxnSpPr>
        <p:spPr>
          <a:xfrm>
            <a:off x="1586862" y="2287905"/>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409187" y="2287905"/>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406138" y="2287905"/>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19600" y="2287905"/>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334000" y="2287905"/>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 name="Group 48"/>
          <p:cNvGrpSpPr>
            <a:grpSpLocks/>
          </p:cNvGrpSpPr>
          <p:nvPr/>
        </p:nvGrpSpPr>
        <p:grpSpPr bwMode="auto">
          <a:xfrm>
            <a:off x="958212" y="2757488"/>
            <a:ext cx="5218113" cy="1774826"/>
            <a:chOff x="156" y="1650"/>
            <a:chExt cx="3287" cy="1118"/>
          </a:xfrm>
        </p:grpSpPr>
        <p:sp>
          <p:nvSpPr>
            <p:cNvPr id="6" name="Line 18"/>
            <p:cNvSpPr>
              <a:spLocks noChangeShapeType="1"/>
            </p:cNvSpPr>
            <p:nvPr/>
          </p:nvSpPr>
          <p:spPr bwMode="auto">
            <a:xfrm>
              <a:off x="28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 name="Line 20"/>
            <p:cNvSpPr>
              <a:spLocks noChangeShapeType="1"/>
            </p:cNvSpPr>
            <p:nvPr/>
          </p:nvSpPr>
          <p:spPr bwMode="auto">
            <a:xfrm>
              <a:off x="822" y="1683"/>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21"/>
            <p:cNvSpPr>
              <a:spLocks noChangeShapeType="1"/>
            </p:cNvSpPr>
            <p:nvPr/>
          </p:nvSpPr>
          <p:spPr bwMode="auto">
            <a:xfrm>
              <a:off x="1506" y="1650"/>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25"/>
            <p:cNvSpPr>
              <a:spLocks noChangeShapeType="1"/>
            </p:cNvSpPr>
            <p:nvPr/>
          </p:nvSpPr>
          <p:spPr bwMode="auto">
            <a:xfrm>
              <a:off x="3109"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34"/>
            <p:cNvSpPr txBox="1">
              <a:spLocks noChangeArrowheads="1"/>
            </p:cNvSpPr>
            <p:nvPr/>
          </p:nvSpPr>
          <p:spPr bwMode="auto">
            <a:xfrm>
              <a:off x="156" y="2016"/>
              <a:ext cx="396"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1</a:t>
              </a:r>
            </a:p>
            <a:p>
              <a:pPr>
                <a:spcBef>
                  <a:spcPct val="50000"/>
                </a:spcBef>
                <a:buFontTx/>
                <a:buNone/>
              </a:pPr>
              <a:r>
                <a:rPr lang="en-US" dirty="0" smtClean="0"/>
                <a:t>10</a:t>
              </a:r>
              <a:endParaRPr lang="en-US" dirty="0"/>
            </a:p>
          </p:txBody>
        </p:sp>
        <p:sp>
          <p:nvSpPr>
            <p:cNvPr id="19" name="Text Box 35"/>
            <p:cNvSpPr txBox="1">
              <a:spLocks noChangeArrowheads="1"/>
            </p:cNvSpPr>
            <p:nvPr/>
          </p:nvSpPr>
          <p:spPr bwMode="auto">
            <a:xfrm>
              <a:off x="680" y="2031"/>
              <a:ext cx="39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1</a:t>
              </a:r>
            </a:p>
            <a:p>
              <a:pPr>
                <a:spcBef>
                  <a:spcPct val="50000"/>
                </a:spcBef>
                <a:buFontTx/>
                <a:buNone/>
              </a:pPr>
              <a:r>
                <a:rPr lang="en-US" dirty="0" smtClean="0"/>
                <a:t>50</a:t>
              </a:r>
              <a:endParaRPr lang="en-US" dirty="0"/>
            </a:p>
          </p:txBody>
        </p:sp>
        <p:sp>
          <p:nvSpPr>
            <p:cNvPr id="20" name="Text Box 36"/>
            <p:cNvSpPr txBox="1">
              <a:spLocks noChangeArrowheads="1"/>
            </p:cNvSpPr>
            <p:nvPr/>
          </p:nvSpPr>
          <p:spPr bwMode="auto">
            <a:xfrm>
              <a:off x="1313" y="2031"/>
              <a:ext cx="385"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2</a:t>
              </a:r>
            </a:p>
            <a:p>
              <a:pPr>
                <a:spcBef>
                  <a:spcPct val="50000"/>
                </a:spcBef>
                <a:buFontTx/>
                <a:buNone/>
              </a:pPr>
              <a:r>
                <a:rPr lang="en-US" dirty="0" smtClean="0"/>
                <a:t>20</a:t>
              </a:r>
              <a:endParaRPr lang="en-US" dirty="0"/>
            </a:p>
          </p:txBody>
        </p:sp>
        <p:sp>
          <p:nvSpPr>
            <p:cNvPr id="21" name="Text Box 37"/>
            <p:cNvSpPr txBox="1">
              <a:spLocks noChangeArrowheads="1"/>
            </p:cNvSpPr>
            <p:nvPr/>
          </p:nvSpPr>
          <p:spPr bwMode="auto">
            <a:xfrm>
              <a:off x="1782" y="2031"/>
              <a:ext cx="434"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13</a:t>
              </a:r>
              <a:endParaRPr lang="en-US" dirty="0"/>
            </a:p>
          </p:txBody>
        </p:sp>
        <p:sp>
          <p:nvSpPr>
            <p:cNvPr id="23" name="Text Box 39"/>
            <p:cNvSpPr txBox="1">
              <a:spLocks noChangeArrowheads="1"/>
            </p:cNvSpPr>
            <p:nvPr/>
          </p:nvSpPr>
          <p:spPr bwMode="auto">
            <a:xfrm>
              <a:off x="2445" y="2016"/>
              <a:ext cx="386"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19</a:t>
              </a:r>
              <a:endParaRPr lang="en-US" dirty="0"/>
            </a:p>
          </p:txBody>
        </p:sp>
        <p:sp>
          <p:nvSpPr>
            <p:cNvPr id="24" name="Text Box 40"/>
            <p:cNvSpPr txBox="1">
              <a:spLocks noChangeArrowheads="1"/>
            </p:cNvSpPr>
            <p:nvPr/>
          </p:nvSpPr>
          <p:spPr bwMode="auto">
            <a:xfrm>
              <a:off x="2983" y="2016"/>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6</a:t>
              </a:r>
            </a:p>
            <a:p>
              <a:pPr>
                <a:spcBef>
                  <a:spcPct val="50000"/>
                </a:spcBef>
                <a:buFontTx/>
                <a:buNone/>
              </a:pPr>
              <a:r>
                <a:rPr lang="en-US" dirty="0" smtClean="0"/>
                <a:t>30</a:t>
              </a:r>
              <a:endParaRPr lang="en-US" dirty="0"/>
            </a:p>
          </p:txBody>
        </p:sp>
      </p:grpSp>
    </p:spTree>
    <p:extLst>
      <p:ext uri="{BB962C8B-B14F-4D97-AF65-F5344CB8AC3E}">
        <p14:creationId xmlns:p14="http://schemas.microsoft.com/office/powerpoint/2010/main" val="176075881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38200" y="265113"/>
            <a:ext cx="8077200" cy="1143000"/>
          </a:xfrm>
        </p:spPr>
        <p:txBody>
          <a:bodyPr/>
          <a:lstStyle/>
          <a:p>
            <a:r>
              <a:rPr lang="en-US" dirty="0" smtClean="0">
                <a:solidFill>
                  <a:srgbClr val="C00000"/>
                </a:solidFill>
              </a:rPr>
              <a:t>Building a Tree..</a:t>
            </a:r>
          </a:p>
        </p:txBody>
      </p:sp>
      <p:sp>
        <p:nvSpPr>
          <p:cNvPr id="16408" name="Line 18"/>
          <p:cNvSpPr>
            <a:spLocks noChangeShapeType="1"/>
          </p:cNvSpPr>
          <p:nvPr/>
        </p:nvSpPr>
        <p:spPr bwMode="auto">
          <a:xfrm rot="2537517" flipH="1">
            <a:off x="4327525" y="4808538"/>
            <a:ext cx="555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09" name="Text Box 30"/>
          <p:cNvSpPr txBox="1">
            <a:spLocks noChangeArrowheads="1"/>
          </p:cNvSpPr>
          <p:nvPr/>
        </p:nvSpPr>
        <p:spPr bwMode="auto">
          <a:xfrm>
            <a:off x="3943349" y="5219700"/>
            <a:ext cx="589539" cy="78483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p>
          <a:p>
            <a:pPr>
              <a:spcBef>
                <a:spcPct val="50000"/>
              </a:spcBef>
              <a:buFontTx/>
              <a:buNone/>
            </a:pPr>
            <a:r>
              <a:rPr lang="en-US" sz="1800" dirty="0" smtClean="0"/>
              <a:t>10</a:t>
            </a:r>
            <a:endParaRPr lang="en-US" sz="1800" dirty="0"/>
          </a:p>
        </p:txBody>
      </p:sp>
      <p:sp>
        <p:nvSpPr>
          <p:cNvPr id="16410" name="Text Box 31"/>
          <p:cNvSpPr txBox="1">
            <a:spLocks noChangeArrowheads="1"/>
          </p:cNvSpPr>
          <p:nvPr/>
        </p:nvSpPr>
        <p:spPr bwMode="auto">
          <a:xfrm>
            <a:off x="4900613" y="5200650"/>
            <a:ext cx="736440" cy="78483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sz="1800" dirty="0" smtClean="0"/>
              <a:t>1</a:t>
            </a:r>
          </a:p>
          <a:p>
            <a:pPr>
              <a:spcBef>
                <a:spcPct val="50000"/>
              </a:spcBef>
              <a:buFontTx/>
              <a:buNone/>
            </a:pPr>
            <a:r>
              <a:rPr lang="en-US" sz="1800" dirty="0" smtClean="0"/>
              <a:t>50</a:t>
            </a:r>
            <a:endParaRPr lang="en-US" sz="1800" dirty="0"/>
          </a:p>
        </p:txBody>
      </p:sp>
      <p:sp>
        <p:nvSpPr>
          <p:cNvPr id="16421" name="Line 43"/>
          <p:cNvSpPr>
            <a:spLocks noChangeShapeType="1"/>
          </p:cNvSpPr>
          <p:nvPr/>
        </p:nvSpPr>
        <p:spPr bwMode="auto">
          <a:xfrm rot="-2537517">
            <a:off x="4973638" y="4800600"/>
            <a:ext cx="55562"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22" name="Text Box 45"/>
          <p:cNvSpPr txBox="1">
            <a:spLocks noChangeArrowheads="1"/>
          </p:cNvSpPr>
          <p:nvPr/>
        </p:nvSpPr>
        <p:spPr bwMode="auto">
          <a:xfrm>
            <a:off x="4476750" y="4114800"/>
            <a:ext cx="400050" cy="7889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endParaRPr lang="en-US" sz="1800" dirty="0"/>
          </a:p>
          <a:p>
            <a:pPr>
              <a:spcBef>
                <a:spcPct val="50000"/>
              </a:spcBef>
              <a:buFontTx/>
              <a:buNone/>
            </a:pPr>
            <a:r>
              <a:rPr lang="en-US" sz="1800" dirty="0"/>
              <a:t>2</a:t>
            </a:r>
          </a:p>
        </p:txBody>
      </p:sp>
      <p:grpSp>
        <p:nvGrpSpPr>
          <p:cNvPr id="35" name="Group 48"/>
          <p:cNvGrpSpPr>
            <a:grpSpLocks/>
          </p:cNvGrpSpPr>
          <p:nvPr/>
        </p:nvGrpSpPr>
        <p:grpSpPr bwMode="auto">
          <a:xfrm>
            <a:off x="1159508" y="2069783"/>
            <a:ext cx="5218113" cy="1774826"/>
            <a:chOff x="156" y="1650"/>
            <a:chExt cx="3287" cy="1118"/>
          </a:xfrm>
        </p:grpSpPr>
        <p:sp>
          <p:nvSpPr>
            <p:cNvPr id="36" name="Line 18"/>
            <p:cNvSpPr>
              <a:spLocks noChangeShapeType="1"/>
            </p:cNvSpPr>
            <p:nvPr/>
          </p:nvSpPr>
          <p:spPr bwMode="auto">
            <a:xfrm>
              <a:off x="28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20"/>
            <p:cNvSpPr>
              <a:spLocks noChangeShapeType="1"/>
            </p:cNvSpPr>
            <p:nvPr/>
          </p:nvSpPr>
          <p:spPr bwMode="auto">
            <a:xfrm>
              <a:off x="822" y="1683"/>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21"/>
            <p:cNvSpPr>
              <a:spLocks noChangeShapeType="1"/>
            </p:cNvSpPr>
            <p:nvPr/>
          </p:nvSpPr>
          <p:spPr bwMode="auto">
            <a:xfrm>
              <a:off x="1506" y="1650"/>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25"/>
            <p:cNvSpPr>
              <a:spLocks noChangeShapeType="1"/>
            </p:cNvSpPr>
            <p:nvPr/>
          </p:nvSpPr>
          <p:spPr bwMode="auto">
            <a:xfrm>
              <a:off x="3109" y="1674"/>
              <a:ext cx="0"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Text Box 34"/>
            <p:cNvSpPr txBox="1">
              <a:spLocks noChangeArrowheads="1"/>
            </p:cNvSpPr>
            <p:nvPr/>
          </p:nvSpPr>
          <p:spPr bwMode="auto">
            <a:xfrm>
              <a:off x="156" y="2016"/>
              <a:ext cx="396"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1</a:t>
              </a:r>
            </a:p>
            <a:p>
              <a:pPr>
                <a:spcBef>
                  <a:spcPct val="50000"/>
                </a:spcBef>
                <a:buFontTx/>
                <a:buNone/>
              </a:pPr>
              <a:r>
                <a:rPr lang="en-US" dirty="0" smtClean="0"/>
                <a:t>10</a:t>
              </a:r>
              <a:endParaRPr lang="en-US" dirty="0"/>
            </a:p>
          </p:txBody>
        </p:sp>
        <p:sp>
          <p:nvSpPr>
            <p:cNvPr id="43" name="Text Box 35"/>
            <p:cNvSpPr txBox="1">
              <a:spLocks noChangeArrowheads="1"/>
            </p:cNvSpPr>
            <p:nvPr/>
          </p:nvSpPr>
          <p:spPr bwMode="auto">
            <a:xfrm>
              <a:off x="680" y="2031"/>
              <a:ext cx="39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1</a:t>
              </a:r>
            </a:p>
            <a:p>
              <a:pPr>
                <a:spcBef>
                  <a:spcPct val="50000"/>
                </a:spcBef>
                <a:buFontTx/>
                <a:buNone/>
              </a:pPr>
              <a:r>
                <a:rPr lang="en-US" dirty="0" smtClean="0"/>
                <a:t>50</a:t>
              </a:r>
              <a:endParaRPr lang="en-US" dirty="0"/>
            </a:p>
          </p:txBody>
        </p:sp>
        <p:sp>
          <p:nvSpPr>
            <p:cNvPr id="44" name="Text Box 36"/>
            <p:cNvSpPr txBox="1">
              <a:spLocks noChangeArrowheads="1"/>
            </p:cNvSpPr>
            <p:nvPr/>
          </p:nvSpPr>
          <p:spPr bwMode="auto">
            <a:xfrm>
              <a:off x="1313" y="2031"/>
              <a:ext cx="385"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2</a:t>
              </a:r>
            </a:p>
            <a:p>
              <a:pPr>
                <a:spcBef>
                  <a:spcPct val="50000"/>
                </a:spcBef>
                <a:buFontTx/>
                <a:buNone/>
              </a:pPr>
              <a:r>
                <a:rPr lang="en-US" dirty="0" smtClean="0"/>
                <a:t>20</a:t>
              </a:r>
              <a:endParaRPr lang="en-US" dirty="0"/>
            </a:p>
          </p:txBody>
        </p:sp>
        <p:sp>
          <p:nvSpPr>
            <p:cNvPr id="45" name="Text Box 37"/>
            <p:cNvSpPr txBox="1">
              <a:spLocks noChangeArrowheads="1"/>
            </p:cNvSpPr>
            <p:nvPr/>
          </p:nvSpPr>
          <p:spPr bwMode="auto">
            <a:xfrm>
              <a:off x="1782" y="2031"/>
              <a:ext cx="434"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13</a:t>
              </a:r>
              <a:endParaRPr lang="en-US" dirty="0"/>
            </a:p>
          </p:txBody>
        </p:sp>
        <p:sp>
          <p:nvSpPr>
            <p:cNvPr id="46" name="Text Box 39"/>
            <p:cNvSpPr txBox="1">
              <a:spLocks noChangeArrowheads="1"/>
            </p:cNvSpPr>
            <p:nvPr/>
          </p:nvSpPr>
          <p:spPr bwMode="auto">
            <a:xfrm>
              <a:off x="2445" y="2016"/>
              <a:ext cx="386"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3</a:t>
              </a:r>
            </a:p>
            <a:p>
              <a:pPr>
                <a:spcBef>
                  <a:spcPct val="50000"/>
                </a:spcBef>
                <a:buFontTx/>
                <a:buNone/>
              </a:pPr>
              <a:r>
                <a:rPr lang="en-US" dirty="0" smtClean="0"/>
                <a:t>19</a:t>
              </a:r>
              <a:endParaRPr lang="en-US" dirty="0"/>
            </a:p>
          </p:txBody>
        </p:sp>
        <p:sp>
          <p:nvSpPr>
            <p:cNvPr id="47" name="Text Box 40"/>
            <p:cNvSpPr txBox="1">
              <a:spLocks noChangeArrowheads="1"/>
            </p:cNvSpPr>
            <p:nvPr/>
          </p:nvSpPr>
          <p:spPr bwMode="auto">
            <a:xfrm>
              <a:off x="2983" y="2016"/>
              <a:ext cx="460" cy="7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chemeClr val="tx1"/>
                  </a:solidFill>
                  <a:latin typeface="Courier New" pitchFamily="49" charset="0"/>
                </a:defRPr>
              </a:lvl1pPr>
              <a:lvl2pPr marL="742950" indent="-285750">
                <a:defRPr sz="2800" b="1">
                  <a:solidFill>
                    <a:schemeClr val="tx1"/>
                  </a:solidFill>
                  <a:latin typeface="Courier New" pitchFamily="49" charset="0"/>
                </a:defRPr>
              </a:lvl2pPr>
              <a:lvl3pPr marL="1143000" indent="-228600">
                <a:defRPr sz="2800" b="1">
                  <a:solidFill>
                    <a:schemeClr val="tx1"/>
                  </a:solidFill>
                  <a:latin typeface="Courier New" pitchFamily="49" charset="0"/>
                </a:defRPr>
              </a:lvl3pPr>
              <a:lvl4pPr marL="1600200" indent="-228600">
                <a:defRPr sz="2800" b="1">
                  <a:solidFill>
                    <a:schemeClr val="tx1"/>
                  </a:solidFill>
                  <a:latin typeface="Courier New" pitchFamily="49" charset="0"/>
                </a:defRPr>
              </a:lvl4pPr>
              <a:lvl5pPr marL="2057400" indent="-228600">
                <a:defRPr sz="2800" b="1">
                  <a:solidFill>
                    <a:schemeClr val="tx1"/>
                  </a:solidFill>
                  <a:latin typeface="Courier New" pitchFamily="49" charset="0"/>
                </a:defRPr>
              </a:lvl5pPr>
              <a:lvl6pPr marL="2514600" indent="-228600" eaLnBrk="0" fontAlgn="base" hangingPunct="0">
                <a:spcBef>
                  <a:spcPct val="20000"/>
                </a:spcBef>
                <a:spcAft>
                  <a:spcPct val="0"/>
                </a:spcAft>
                <a:buChar char="•"/>
                <a:defRPr sz="2800" b="1">
                  <a:solidFill>
                    <a:schemeClr val="tx1"/>
                  </a:solidFill>
                  <a:latin typeface="Courier New" pitchFamily="49" charset="0"/>
                </a:defRPr>
              </a:lvl6pPr>
              <a:lvl7pPr marL="2971800" indent="-228600" eaLnBrk="0" fontAlgn="base" hangingPunct="0">
                <a:spcBef>
                  <a:spcPct val="20000"/>
                </a:spcBef>
                <a:spcAft>
                  <a:spcPct val="0"/>
                </a:spcAft>
                <a:buChar char="•"/>
                <a:defRPr sz="2800" b="1">
                  <a:solidFill>
                    <a:schemeClr val="tx1"/>
                  </a:solidFill>
                  <a:latin typeface="Courier New" pitchFamily="49" charset="0"/>
                </a:defRPr>
              </a:lvl7pPr>
              <a:lvl8pPr marL="3429000" indent="-228600" eaLnBrk="0" fontAlgn="base" hangingPunct="0">
                <a:spcBef>
                  <a:spcPct val="20000"/>
                </a:spcBef>
                <a:spcAft>
                  <a:spcPct val="0"/>
                </a:spcAft>
                <a:buChar char="•"/>
                <a:defRPr sz="2800" b="1">
                  <a:solidFill>
                    <a:schemeClr val="tx1"/>
                  </a:solidFill>
                  <a:latin typeface="Courier New" pitchFamily="49" charset="0"/>
                </a:defRPr>
              </a:lvl8pPr>
              <a:lvl9pPr marL="3886200" indent="-228600" eaLnBrk="0" fontAlgn="base" hangingPunct="0">
                <a:spcBef>
                  <a:spcPct val="20000"/>
                </a:spcBef>
                <a:spcAft>
                  <a:spcPct val="0"/>
                </a:spcAft>
                <a:buChar char="•"/>
                <a:defRPr sz="2800" b="1">
                  <a:solidFill>
                    <a:schemeClr val="tx1"/>
                  </a:solidFill>
                  <a:latin typeface="Courier New" pitchFamily="49" charset="0"/>
                </a:defRPr>
              </a:lvl9pPr>
            </a:lstStyle>
            <a:p>
              <a:pPr>
                <a:spcBef>
                  <a:spcPct val="50000"/>
                </a:spcBef>
                <a:buFontTx/>
                <a:buNone/>
              </a:pPr>
              <a:r>
                <a:rPr lang="en-US" dirty="0" smtClean="0"/>
                <a:t>6</a:t>
              </a:r>
            </a:p>
            <a:p>
              <a:pPr>
                <a:spcBef>
                  <a:spcPct val="50000"/>
                </a:spcBef>
                <a:buFontTx/>
                <a:buNone/>
              </a:pPr>
              <a:r>
                <a:rPr lang="en-US" dirty="0" smtClean="0"/>
                <a:t>30</a:t>
              </a:r>
              <a:endParaRPr lang="en-US" dirty="0"/>
            </a:p>
          </p:txBody>
        </p:sp>
      </p:grpSp>
      <p:sp>
        <p:nvSpPr>
          <p:cNvPr id="48" name="Line 31"/>
          <p:cNvSpPr>
            <a:spLocks noChangeShapeType="1"/>
          </p:cNvSpPr>
          <p:nvPr/>
        </p:nvSpPr>
        <p:spPr bwMode="auto">
          <a:xfrm>
            <a:off x="4082733" y="2084070"/>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Rectangle 48"/>
          <p:cNvSpPr>
            <a:spLocks noChangeArrowheads="1"/>
          </p:cNvSpPr>
          <p:nvPr/>
        </p:nvSpPr>
        <p:spPr bwMode="auto">
          <a:xfrm>
            <a:off x="914400" y="1600200"/>
            <a:ext cx="5763895" cy="521971"/>
          </a:xfrm>
          <a:prstGeom prst="rect">
            <a:avLst/>
          </a:prstGeom>
          <a:solidFill>
            <a:schemeClr val="bg1"/>
          </a:solidFill>
          <a:ln w="9525">
            <a:solidFill>
              <a:srgbClr val="FF0000"/>
            </a:solidFill>
            <a:miter lim="800000"/>
            <a:headEnd/>
            <a:tailEnd/>
          </a:ln>
        </p:spPr>
        <p:txBody>
          <a:bodyPr wrap="none" anchor="ctr"/>
          <a:lstStyle/>
          <a:p>
            <a:endParaRPr lang="en-US"/>
          </a:p>
        </p:txBody>
      </p:sp>
      <p:cxnSp>
        <p:nvCxnSpPr>
          <p:cNvPr id="50" name="Straight Connector 49"/>
          <p:cNvCxnSpPr/>
          <p:nvPr/>
        </p:nvCxnSpPr>
        <p:spPr>
          <a:xfrm>
            <a:off x="1788158" y="16002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610483" y="16002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607434" y="16002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620896" y="16002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535296" y="1600200"/>
            <a:ext cx="0" cy="521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22024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1035</Words>
  <Application>Microsoft Macintosh PowerPoint</Application>
  <PresentationFormat>On-screen Show (4:3)</PresentationFormat>
  <Paragraphs>457</Paragraphs>
  <Slides>32</Slides>
  <Notes>14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Training New Employees</vt:lpstr>
      <vt:lpstr>Image Compression Using Huffman Coding</vt:lpstr>
      <vt:lpstr>Need for Image compression</vt:lpstr>
      <vt:lpstr>Huffman coding </vt:lpstr>
      <vt:lpstr>Basic Idea of the Algorithm</vt:lpstr>
      <vt:lpstr>     Encoding</vt:lpstr>
      <vt:lpstr>Implementation</vt:lpstr>
      <vt:lpstr>Using Binary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Final tree</vt:lpstr>
      <vt:lpstr>Final tree</vt:lpstr>
      <vt:lpstr>Encoding the file</vt:lpstr>
      <vt:lpstr>Compressed File</vt:lpstr>
      <vt:lpstr>   Decoding</vt:lpstr>
      <vt:lpstr>Decoding</vt:lpstr>
      <vt:lpstr>Decoding..</vt:lpstr>
      <vt:lpstr>Decoding..</vt:lpstr>
      <vt:lpstr>PowerPoint Presentation</vt:lpstr>
      <vt:lpstr>             Results and Analysis</vt:lpstr>
      <vt:lpstr>      Results</vt:lpstr>
      <vt:lpstr>Compressed  and Decompressed file</vt:lpstr>
      <vt:lpstr>  Empirical Analysis</vt:lpstr>
      <vt:lpstr>   Conclusion</vt:lpstr>
      <vt:lpstr>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2015-05-10T14:31:20Z</dcterms:modified>
</cp:coreProperties>
</file>