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72" r:id="rId11"/>
    <p:sldId id="274" r:id="rId12"/>
    <p:sldId id="275" r:id="rId13"/>
    <p:sldId id="276" r:id="rId14"/>
    <p:sldId id="263" r:id="rId15"/>
    <p:sldId id="271" r:id="rId16"/>
    <p:sldId id="269" r:id="rId17"/>
    <p:sldId id="270" r:id="rId18"/>
    <p:sldId id="265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antafe Zorrilla" initials="DSZ" lastIdx="1" clrIdx="0">
    <p:extLst>
      <p:ext uri="{19B8F6BF-5375-455C-9EA6-DF929625EA0E}">
        <p15:presenceInfo xmlns:p15="http://schemas.microsoft.com/office/powerpoint/2012/main" userId="David Santafe Zorril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C688F-52D1-4334-8681-D76895965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522A99-A8F7-4E18-BA00-D9A09964B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0B9FEA-7BAE-4D0F-A6D6-66502DD7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F4C257-F3E8-415B-9701-BC06500A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434C0-682A-4526-A67C-09F2C005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761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5ED05-8212-435C-B5ED-DF0AA2E6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2E99CD-583D-49C2-8152-4138267DE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56C8E-278C-4073-9FAA-DA5D964B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E76CE4-CD48-43BD-8D2C-EAFCCF3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9C0F3-C7E0-4783-9520-47B585F4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824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D0BBC6-6889-4A12-BDBC-5600AC340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A94A52-DC71-47B7-9CD0-0673FB43D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4C933-A9F0-4540-9B93-E55D28F7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531F7-FBB4-474F-9CAE-C505A581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E2BEA-2970-473B-9428-3F55E236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4458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E88FA-2E6B-428E-A34A-036A05BA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1FF02-9D91-46A5-BB58-915720F6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445FA-C016-44B7-A01F-FDB6473C8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BBA57-A0CB-458A-8964-24DA312C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ADC1C-E21D-43A9-880E-455FFE00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009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8065E-DD6D-45DD-B87A-4385CC959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A4B219-7720-4597-9BFE-FE99B40AF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856E5-E343-4E6E-B7A7-FC69AD37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606A48-1824-4535-B1A0-0F83107E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FF18B3-0669-47D0-942E-DADD2095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801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1F31-980F-43CE-8BC3-0771C409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FCCE8-73EB-4DE0-9E0B-A180BF81B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5F6089-3B79-49BE-BA81-46B3A1FA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8C7B31-8E83-4DD8-A29C-0707BB7F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72ECE3-BA62-40E8-B06C-F36F4E0D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817E4-A7D8-4F03-9634-4100A2E9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756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51F6A-6A0B-437A-A436-2F0D84A5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D7F227-02B4-4B42-AE08-DFFD9E83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C640DE-DB81-45A9-92B1-D5849C0A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785C26F-2A92-49F3-9549-561675628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ED76F0-A7F7-4B62-A442-247A1F8BF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B1CE5B-FA67-4F41-B521-BC1C58B9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8CE834-F843-4B35-8B3E-781E2501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31543F-BC81-49A8-B0AB-CE20B9F8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894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BA642-1743-4499-90A2-9798D9CF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E88C85-B943-4A51-B5D8-2482AAC1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FC670F-A2F9-4686-8C31-1719C0DB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6AF73B-2A6E-4CC4-A4AC-42340415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44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415C36-BA1E-4130-BE98-C1A54CAA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FEE333-6B09-4815-854F-09FA41A6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54DC47-6244-4371-9813-75055B3F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659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75158-9236-4D4D-AD94-993E6980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48069-6C67-4463-A743-850B619B0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4F83F7-4715-48C2-A6CE-9811B138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576BFC-BCE9-4F90-A9B1-12C48E2D4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87BA8C-C831-45A2-B5DC-C2C11187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0C7FE0-68D1-47A9-B735-2865FC66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925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B1103-6E4E-433D-BBFB-198B8EC1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23D367-BC79-4EC7-BC49-73502E9EE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86456A-0A82-48EC-852D-56CE315A1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287EB8-B1CE-4199-BF1C-A4AB0DE8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078D5-5FA9-449C-BF4D-6B81BE63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0813FB-1F25-4053-A790-184DAFC6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424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">
              <a:schemeClr val="accent5">
                <a:lumMod val="20000"/>
                <a:lumOff val="80000"/>
              </a:schemeClr>
            </a:gs>
            <a:gs pos="28000">
              <a:schemeClr val="accent1">
                <a:lumMod val="20000"/>
                <a:lumOff val="80000"/>
                <a:alpha val="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AE4005-316A-4BC2-901E-E33B6A33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00BB0-BF30-48AA-B5B8-6F70775C1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48C25-F11D-484B-B160-9F8A70E6F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019ED-86BB-4A5F-913A-9C604CE21FC6}" type="datetimeFigureOut">
              <a:rPr lang="es-CO" smtClean="0"/>
              <a:t>21/03/2025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8221BE-F7E0-4305-AF04-B0A33E463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32D7E-0EAF-40ED-A334-3C5F7ECB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025E3-0810-4A24-BDE4-98791F086D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99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40.jpeg"/><Relationship Id="rId7" Type="http://schemas.openxmlformats.org/officeDocument/2006/relationships/image" Target="../media/image42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1.jpeg"/><Relationship Id="rId9" Type="http://schemas.openxmlformats.org/officeDocument/2006/relationships/image" Target="../media/image4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2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5.png"/><Relationship Id="rId9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C16FC-4140-4425-8194-AADCB9E7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818" y="2664335"/>
            <a:ext cx="6906017" cy="1529327"/>
          </a:xfrm>
        </p:spPr>
        <p:txBody>
          <a:bodyPr>
            <a:normAutofit/>
          </a:bodyPr>
          <a:lstStyle/>
          <a:p>
            <a:pPr algn="l"/>
            <a:r>
              <a:rPr lang="es-CO" sz="2400" dirty="0">
                <a:latin typeface="+mn-lt"/>
                <a:cs typeface="Arial" panose="020B0604020202020204" pitchFamily="34" charset="0"/>
              </a:rPr>
              <a:t>MICROSOFT</a:t>
            </a:r>
            <a:br>
              <a:rPr lang="es-CO" sz="2400" dirty="0">
                <a:latin typeface="+mn-lt"/>
                <a:cs typeface="Arial" panose="020B0604020202020204" pitchFamily="34" charset="0"/>
              </a:rPr>
            </a:br>
            <a:r>
              <a:rPr lang="es-CO" sz="2400" b="1" dirty="0">
                <a:latin typeface="+mn-lt"/>
                <a:cs typeface="Arial" panose="020B0604020202020204" pitchFamily="34" charset="0"/>
              </a:rPr>
              <a:t>HACKATHON INNOVATION CHALLENGE </a:t>
            </a:r>
            <a:br>
              <a:rPr lang="es-CO" sz="2400" dirty="0">
                <a:latin typeface="+mn-lt"/>
                <a:cs typeface="Arial" panose="020B0604020202020204" pitchFamily="34" charset="0"/>
              </a:rPr>
            </a:br>
            <a:r>
              <a:rPr lang="es-CO" sz="2400" dirty="0">
                <a:latin typeface="+mn-lt"/>
                <a:cs typeface="Arial" panose="020B0604020202020204" pitchFamily="34" charset="0"/>
              </a:rPr>
              <a:t>MARZO 2025</a:t>
            </a:r>
            <a:br>
              <a:rPr lang="es-CO" sz="2400" dirty="0">
                <a:latin typeface="+mn-lt"/>
                <a:cs typeface="Arial" panose="020B0604020202020204" pitchFamily="34" charset="0"/>
              </a:rPr>
            </a:br>
            <a:r>
              <a:rPr lang="es-CO" sz="2400" dirty="0">
                <a:latin typeface="+mn-lt"/>
                <a:cs typeface="Arial" panose="020B0604020202020204" pitchFamily="34" charset="0"/>
              </a:rPr>
              <a:t>CÓDIGO FACILITO</a:t>
            </a:r>
            <a:endParaRPr lang="es-CO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Picture 2" descr="Microsoft 365 Blog -">
            <a:extLst>
              <a:ext uri="{FF2B5EF4-FFF2-40B4-BE49-F238E27FC236}">
                <a16:creationId xmlns:a16="http://schemas.microsoft.com/office/drawing/2014/main" id="{E1CAA6B0-BFA1-44AF-A32C-F93AA0C35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69" y="2582973"/>
            <a:ext cx="1692049" cy="169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A0C6D1-87A9-468A-A3F0-A5B79474D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515" y="5261956"/>
            <a:ext cx="1762485" cy="1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27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LangGraph - Agente de preguntas </a:t>
            </a:r>
          </a:p>
        </p:txBody>
      </p:sp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22D5-B491-4096-91E8-FC2A9CC0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0025" cy="177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/>
              <a:t>El agente genera preguntas relacionadas con el tema que está estudiando el usuario, ayudando a reforzar su comprensión y promoviendo la interactividad durante el proceso de aprendizaje.</a:t>
            </a:r>
            <a:endParaRPr lang="es-CO" sz="1600" dirty="0"/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EEC8A159-E28E-4760-9380-D76EC4405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25" y="1487234"/>
            <a:ext cx="1795549" cy="509859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6BA3C98-A165-44F4-BB3F-3F948C05CD18}"/>
              </a:ext>
            </a:extLst>
          </p:cNvPr>
          <p:cNvSpPr txBox="1"/>
          <p:nvPr/>
        </p:nvSpPr>
        <p:spPr>
          <a:xfrm>
            <a:off x="7495655" y="1690688"/>
            <a:ext cx="385814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600" dirty="0" err="1"/>
              <a:t>estado_inicial</a:t>
            </a:r>
            <a:r>
              <a:rPr lang="es-CO" sz="1600" dirty="0"/>
              <a:t> : Envía el estado inicial al siguiente nodo para continuar el flujo del proceso.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genera_question</a:t>
            </a:r>
            <a:r>
              <a:rPr lang="en-US" sz="1600" dirty="0"/>
              <a:t> </a:t>
            </a:r>
            <a:r>
              <a:rPr lang="es-CO" sz="1600" dirty="0"/>
              <a:t>: Genera preguntas en formato JSON relacionadas con un tema específico, basándose en su contenido.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save_question</a:t>
            </a:r>
            <a:r>
              <a:rPr lang="en-US" sz="1600" dirty="0"/>
              <a:t> </a:t>
            </a:r>
            <a:r>
              <a:rPr lang="es-CO" sz="1600" dirty="0"/>
              <a:t>: Guarda las preguntas generadas en Cosmos DB para su posterior acceso y análisis.</a:t>
            </a:r>
          </a:p>
        </p:txBody>
      </p:sp>
    </p:spTree>
    <p:extLst>
      <p:ext uri="{BB962C8B-B14F-4D97-AF65-F5344CB8AC3E}">
        <p14:creationId xmlns:p14="http://schemas.microsoft.com/office/powerpoint/2010/main" val="226490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LangGraph - Agente de temas</a:t>
            </a:r>
          </a:p>
        </p:txBody>
      </p:sp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22D5-B491-4096-91E8-FC2A9CC0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0025" cy="177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/>
              <a:t>El agente genera contenido relacionado con el tema que está estudiando, adaptando la información de forma precisa y relevante para apoyar el proceso de aprendizaje.</a:t>
            </a:r>
            <a:endParaRPr lang="es-CO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BA3C98-A165-44F4-BB3F-3F948C05CD18}"/>
              </a:ext>
            </a:extLst>
          </p:cNvPr>
          <p:cNvSpPr txBox="1"/>
          <p:nvPr/>
        </p:nvSpPr>
        <p:spPr>
          <a:xfrm>
            <a:off x="7495655" y="1690688"/>
            <a:ext cx="422529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start</a:t>
            </a:r>
            <a:r>
              <a:rPr lang="es-MX" sz="1600" dirty="0"/>
              <a:t> : Primero, verifica si ya se ha iniciado una conversación con el usuario o si es la primera vez que accede al tema. Si es la primera vez, inicia el proceso desde cero.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initialize</a:t>
            </a:r>
            <a:r>
              <a:rPr lang="es-MX" sz="1600" dirty="0"/>
              <a:t> : El agente consulta el tema que el usuario estudiará, proporcionando información relevante para presentarle el contenido.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 err="1"/>
              <a:t>chatbot</a:t>
            </a:r>
            <a:r>
              <a:rPr lang="es-MX" sz="1600" dirty="0"/>
              <a:t> : El usuario comienza a interactuar con el contenido del tema que está estudiando, haciendo preguntas o recibiendo explicaciones detalladas según sea necesario.</a:t>
            </a:r>
            <a:endParaRPr lang="es-CO" sz="1600" dirty="0"/>
          </a:p>
        </p:txBody>
      </p:sp>
      <p:pic>
        <p:nvPicPr>
          <p:cNvPr id="11" name="Marcador de contenido 4">
            <a:extLst>
              <a:ext uri="{FF2B5EF4-FFF2-40B4-BE49-F238E27FC236}">
                <a16:creationId xmlns:a16="http://schemas.microsoft.com/office/drawing/2014/main" id="{1E7A5A94-3295-420C-B473-C2FA4ECBA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90" y="1825625"/>
            <a:ext cx="2594619" cy="258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LangGraph - Agente de contenido </a:t>
            </a:r>
          </a:p>
        </p:txBody>
      </p:sp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22D5-B491-4096-91E8-FC2A9CC0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775" y="1655214"/>
            <a:ext cx="4360025" cy="1052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400" dirty="0"/>
              <a:t>El agente genera contenido relacionado con los temas que el usuario está estudiando, adaptando la información para apoyar su proceso de aprendizaje de forma personalizada.</a:t>
            </a:r>
            <a:endParaRPr lang="es-CO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BA3C98-A165-44F4-BB3F-3F948C05CD18}"/>
              </a:ext>
            </a:extLst>
          </p:cNvPr>
          <p:cNvSpPr txBox="1"/>
          <p:nvPr/>
        </p:nvSpPr>
        <p:spPr>
          <a:xfrm>
            <a:off x="838200" y="1655214"/>
            <a:ext cx="583414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start</a:t>
            </a:r>
            <a:r>
              <a:rPr lang="es-MX" sz="1400" dirty="0"/>
              <a:t> : Primero, valida si el usuario proporciona una URL. Si es válida, genera temas a partir del contenido de la URL; si no, genera temas utilizando el nombre y la descripción del entrenamiento.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save_embeddings</a:t>
            </a:r>
            <a:r>
              <a:rPr lang="en-US" sz="1400" dirty="0"/>
              <a:t> </a:t>
            </a:r>
            <a:r>
              <a:rPr lang="es-MX" sz="1400" dirty="0"/>
              <a:t>: Genera incrustaciones a partir del documento proporcionado, transformando su contenido en representaciones numéricas que facilitan el análisis.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generate_topics</a:t>
            </a:r>
            <a:r>
              <a:rPr lang="en-US" sz="1400" dirty="0"/>
              <a:t> </a:t>
            </a:r>
            <a:r>
              <a:rPr lang="es-MX" sz="1400" dirty="0"/>
              <a:t>: Genera temas relevantes a partir de los documentos procesados, identificando los puntos clave del contenido.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generate_json_topics</a:t>
            </a:r>
            <a:r>
              <a:rPr lang="en-US" sz="1400" dirty="0"/>
              <a:t> </a:t>
            </a:r>
            <a:r>
              <a:rPr lang="es-MX" sz="1400" dirty="0"/>
              <a:t>: Transforma los temas generados a formato JSON para facilitar su almacenamiento y posterior procesamiento.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topics_from_training_description</a:t>
            </a:r>
            <a:r>
              <a:rPr lang="en-US" sz="1400" dirty="0"/>
              <a:t> </a:t>
            </a:r>
            <a:r>
              <a:rPr lang="es-MX" sz="1400" dirty="0"/>
              <a:t>: Genera temas en formato JSON utilizando el nombre y la descripción del entrenamiento, proporcionando una estructura organizada para el análisis.</a:t>
            </a:r>
            <a:endParaRPr lang="es-CO" sz="1400" dirty="0"/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38970A53-BB1C-4624-AD0F-E10D48766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75" y="2435630"/>
            <a:ext cx="4451645" cy="409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0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LangGraph - Agente de retroalimentación</a:t>
            </a:r>
          </a:p>
        </p:txBody>
      </p:sp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1422D5-B491-4096-91E8-FC2A9CC0B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0025" cy="1773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dirty="0"/>
              <a:t>El agente proporciona retroalimentación al usuario sobre los resultados obtenidos tras completar el cuestionario, ayudándole a identificar áreas de mejora y ofreciendo sugerencias para optimizar el aprendizaje.</a:t>
            </a:r>
            <a:endParaRPr lang="es-CO" sz="1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6BA3C98-A165-44F4-BB3F-3F948C05CD18}"/>
              </a:ext>
            </a:extLst>
          </p:cNvPr>
          <p:cNvSpPr txBox="1"/>
          <p:nvPr/>
        </p:nvSpPr>
        <p:spPr>
          <a:xfrm>
            <a:off x="7495655" y="1690688"/>
            <a:ext cx="42252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feedback_node: The questionnaire and the user's responses are provided to offer detailed feedback on their performance.</a:t>
            </a:r>
          </a:p>
          <a:p>
            <a:endParaRPr lang="es-CO" sz="1600" dirty="0"/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9329BACB-B3C2-4E9A-A676-D13F54241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64" y="1825624"/>
            <a:ext cx="1987436" cy="30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6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A2507-49C4-45B4-93AD-17843C69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base de datos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2950435F-A494-4171-A133-42E8E17A7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729" y="1539926"/>
            <a:ext cx="6728540" cy="5158778"/>
          </a:xfrm>
        </p:spPr>
      </p:pic>
      <p:pic>
        <p:nvPicPr>
          <p:cNvPr id="8" name="Picture 6" descr="Microsoft | Microsoft Wiki | Fandom">
            <a:extLst>
              <a:ext uri="{FF2B5EF4-FFF2-40B4-BE49-F238E27FC236}">
                <a16:creationId xmlns:a16="http://schemas.microsoft.com/office/drawing/2014/main" id="{4ADE9C69-ABB3-44DB-BAB2-D3508934C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ogo de Código Facilito">
            <a:extLst>
              <a:ext uri="{FF2B5EF4-FFF2-40B4-BE49-F238E27FC236}">
                <a16:creationId xmlns:a16="http://schemas.microsoft.com/office/drawing/2014/main" id="{3F9B5C7E-221F-45BB-969D-510D53CE4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Marcador de contenido 14" descr="Icono&#10;&#10;Descripción generada automáticamente">
            <a:extLst>
              <a:ext uri="{FF2B5EF4-FFF2-40B4-BE49-F238E27FC236}">
                <a16:creationId xmlns:a16="http://schemas.microsoft.com/office/drawing/2014/main" id="{4F90EA6C-456E-4805-BEDB-232AB10A86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46" t="7395" r="20569"/>
          <a:stretch/>
        </p:blipFill>
        <p:spPr>
          <a:xfrm>
            <a:off x="9519153" y="2891201"/>
            <a:ext cx="662631" cy="9399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670F24-40FC-40DF-9197-9228BDA82C7E}"/>
              </a:ext>
            </a:extLst>
          </p:cNvPr>
          <p:cNvSpPr txBox="1"/>
          <p:nvPr/>
        </p:nvSpPr>
        <p:spPr>
          <a:xfrm>
            <a:off x="7996915" y="3682170"/>
            <a:ext cx="1581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Define la capacitación, incluyendo nombre, descripción y estado.</a:t>
            </a:r>
            <a:endParaRPr lang="es-CO" sz="12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48FC29F-CBF5-4844-9D9B-4CEFD9BBBF4A}"/>
              </a:ext>
            </a:extLst>
          </p:cNvPr>
          <p:cNvSpPr txBox="1"/>
          <p:nvPr/>
        </p:nvSpPr>
        <p:spPr>
          <a:xfrm>
            <a:off x="3054888" y="5773192"/>
            <a:ext cx="165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Almacena las cuentas de usuario asociadas a los colaboradores.</a:t>
            </a:r>
            <a:endParaRPr lang="es-CO" sz="12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732BA02-E3C3-41E1-9D7D-3156693112FB}"/>
              </a:ext>
            </a:extLst>
          </p:cNvPr>
          <p:cNvSpPr txBox="1"/>
          <p:nvPr/>
        </p:nvSpPr>
        <p:spPr>
          <a:xfrm>
            <a:off x="6260008" y="5332433"/>
            <a:ext cx="169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Guarda la información de los colaboradores que participan en los entrenamientos.</a:t>
            </a:r>
            <a:endParaRPr lang="es-CO" sz="12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CAA8379-7DF3-42CC-B92F-02E5EA6977B4}"/>
              </a:ext>
            </a:extLst>
          </p:cNvPr>
          <p:cNvSpPr txBox="1"/>
          <p:nvPr/>
        </p:nvSpPr>
        <p:spPr>
          <a:xfrm>
            <a:off x="3090344" y="4384993"/>
            <a:ext cx="1581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Registra las inscripciones de colaboradores en entrenamientos.</a:t>
            </a:r>
            <a:endParaRPr lang="es-CO" sz="12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8B571BC-DD13-4004-97A2-DCB8BECED126}"/>
              </a:ext>
            </a:extLst>
          </p:cNvPr>
          <p:cNvSpPr txBox="1"/>
          <p:nvPr/>
        </p:nvSpPr>
        <p:spPr>
          <a:xfrm>
            <a:off x="2939995" y="3204142"/>
            <a:ext cx="1731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Contiene los recursos o materiales asociados a los temas de un entrenamiento.</a:t>
            </a:r>
            <a:endParaRPr lang="es-CO" sz="12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CFDDC0A-DFF9-47F6-9E45-38A407F8814B}"/>
              </a:ext>
            </a:extLst>
          </p:cNvPr>
          <p:cNvSpPr txBox="1"/>
          <p:nvPr/>
        </p:nvSpPr>
        <p:spPr>
          <a:xfrm>
            <a:off x="1464733" y="1660957"/>
            <a:ext cx="1344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/>
              <a:t>Guarda las respuestas de los colaboradores en los cuestionarios.</a:t>
            </a:r>
            <a:endParaRPr lang="es-CO" sz="12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A4B8318-2AD3-4ED9-89BC-65E2F9305992}"/>
              </a:ext>
            </a:extLst>
          </p:cNvPr>
          <p:cNvSpPr txBox="1"/>
          <p:nvPr/>
        </p:nvSpPr>
        <p:spPr>
          <a:xfrm>
            <a:off x="5968999" y="1587425"/>
            <a:ext cx="1691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Almacena los resultados de los cuestionarios completados por los colaboradores.</a:t>
            </a:r>
            <a:endParaRPr lang="es-CO" sz="1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7D84074-C761-4850-8794-D220380AE4CC}"/>
              </a:ext>
            </a:extLst>
          </p:cNvPr>
          <p:cNvSpPr txBox="1"/>
          <p:nvPr/>
        </p:nvSpPr>
        <p:spPr>
          <a:xfrm>
            <a:off x="7938563" y="5150186"/>
            <a:ext cx="158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Define los roles de los colaboradores dentro del sistema.</a:t>
            </a:r>
            <a:endParaRPr lang="es-CO" sz="12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8E94D91-2CA0-45F7-963A-F7010AD85D74}"/>
              </a:ext>
            </a:extLst>
          </p:cNvPr>
          <p:cNvSpPr txBox="1"/>
          <p:nvPr/>
        </p:nvSpPr>
        <p:spPr>
          <a:xfrm>
            <a:off x="6424017" y="3600773"/>
            <a:ext cx="136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Representa los temas dentro de un entrenamiento.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3551971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3D340-CE83-4600-BF48-EFA05C9D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base de datos</a:t>
            </a:r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848102C-BC86-45CF-A98D-06B9D2F6A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4" t="7877" r="10584" b="6424"/>
          <a:stretch/>
        </p:blipFill>
        <p:spPr>
          <a:xfrm>
            <a:off x="2336799" y="1947333"/>
            <a:ext cx="2810933" cy="3869267"/>
          </a:xfrm>
        </p:spPr>
      </p:pic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C0B25D27-B785-4614-99A0-20B07AEAC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431C8F25-5F21-4026-9B71-118DA08D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BFAA6049-2394-48C5-8305-2492550A5F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4" t="5144" r="9516" b="3859"/>
          <a:stretch/>
        </p:blipFill>
        <p:spPr>
          <a:xfrm>
            <a:off x="7413285" y="1947333"/>
            <a:ext cx="2696554" cy="4792132"/>
          </a:xfrm>
          <a:prstGeom prst="rect">
            <a:avLst/>
          </a:prstGeom>
        </p:spPr>
      </p:pic>
      <p:pic>
        <p:nvPicPr>
          <p:cNvPr id="10" name="Picture 2" descr="Cosmos DB - Wikipedia">
            <a:extLst>
              <a:ext uri="{FF2B5EF4-FFF2-40B4-BE49-F238E27FC236}">
                <a16:creationId xmlns:a16="http://schemas.microsoft.com/office/drawing/2014/main" id="{9893F767-9DD5-4EDB-B88E-BCE6CC07D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445" y="3471080"/>
            <a:ext cx="1175834" cy="82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E097A44-CAD8-4974-9B54-6C9EBC70323A}"/>
              </a:ext>
            </a:extLst>
          </p:cNvPr>
          <p:cNvSpPr txBox="1"/>
          <p:nvPr/>
        </p:nvSpPr>
        <p:spPr>
          <a:xfrm>
            <a:off x="1175096" y="2727804"/>
            <a:ext cx="15129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Representa un curso en línea con información como título, instructor, URL y calificación.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E37BDA6-B5D0-49E2-8389-ADFD247BCB3E}"/>
              </a:ext>
            </a:extLst>
          </p:cNvPr>
          <p:cNvSpPr txBox="1"/>
          <p:nvPr/>
        </p:nvSpPr>
        <p:spPr>
          <a:xfrm>
            <a:off x="5361870" y="3004803"/>
            <a:ext cx="20514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Contiene una lista de preguntas de evaluación asociadas a un curso y un tema específico.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7954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584EB-CE43-4ABC-AF2F-05BD2C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/>
              <a:t>MentorIA+ </a:t>
            </a:r>
            <a:r>
              <a:rPr lang="es-CO" dirty="0"/>
              <a:t>IA responsable</a:t>
            </a:r>
          </a:p>
        </p:txBody>
      </p:sp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6DBF9A4A-E0FC-4988-AA4C-78F7031B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D3F29ABD-2778-4481-A95D-3AFE647D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6FD6B1-286F-4F7B-8EC4-646D2C8BB7BB}"/>
              </a:ext>
            </a:extLst>
          </p:cNvPr>
          <p:cNvSpPr txBox="1"/>
          <p:nvPr/>
        </p:nvSpPr>
        <p:spPr>
          <a:xfrm>
            <a:off x="794760" y="3121082"/>
            <a:ext cx="22121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000" b="1" dirty="0"/>
              <a:t>Equidad:</a:t>
            </a:r>
            <a:r>
              <a:rPr lang="es-CO" sz="1000" dirty="0"/>
              <a:t> </a:t>
            </a:r>
            <a:r>
              <a:rPr lang="es-MX" sz="1000" dirty="0"/>
              <a:t>Garantizar un aprendizaje equitativo al ofrecer contenido accesible y recomendaciones basadas en habilidades individuales. Proporciona cuestionarios objetivos, sin sesgos por nivel de experiencia, asegurando una evaluación justa y centrada en la formación.</a:t>
            </a:r>
            <a:endParaRPr lang="es-MX" sz="1000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A32DAC-7349-40EA-93ED-76DD7C268EE1}"/>
              </a:ext>
            </a:extLst>
          </p:cNvPr>
          <p:cNvSpPr txBox="1"/>
          <p:nvPr/>
        </p:nvSpPr>
        <p:spPr>
          <a:xfrm>
            <a:off x="3171489" y="4785675"/>
            <a:ext cx="22121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000" b="1" dirty="0"/>
              <a:t>Confiabilidad y seguridad: </a:t>
            </a:r>
            <a:r>
              <a:rPr lang="es-MX" sz="1000" dirty="0"/>
              <a:t>Configurar una autenticación segura y encriptación en el almacenamiento de contraseñas y garantizar respuestas precisas mediante mecanismos de validación para evitar información errónea y asegurar la protección de los datos.</a:t>
            </a:r>
            <a:endParaRPr lang="es-MX" sz="1000" dirty="0">
              <a:ea typeface="+mn-lt"/>
              <a:cs typeface="+mn-l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D443A57-72EF-4DE6-8049-1087DEA84758}"/>
              </a:ext>
            </a:extLst>
          </p:cNvPr>
          <p:cNvSpPr txBox="1"/>
          <p:nvPr/>
        </p:nvSpPr>
        <p:spPr>
          <a:xfrm>
            <a:off x="5776359" y="3288866"/>
            <a:ext cx="22121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000" b="1" dirty="0"/>
              <a:t>Privacidad y seguridad de datos: </a:t>
            </a:r>
            <a:r>
              <a:rPr lang="es-MX" sz="1000" dirty="0"/>
              <a:t>Cumplir con normativas de protección como GDPR y HIPAA, garantizando el almacenamiento seguro y encriptado de la información. Proteger la privacidad del progreso de aprendizaje de cada usuario, asegurando que solo el colaborador y su entrenador laboral autorizado tengan acceso a sus datos.</a:t>
            </a:r>
            <a:endParaRPr lang="es-MX" sz="1000" dirty="0">
              <a:ea typeface="+mn-lt"/>
              <a:cs typeface="+mn-lt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F1DDC83-35D6-4A2F-B1BD-31389F64AB60}"/>
              </a:ext>
            </a:extLst>
          </p:cNvPr>
          <p:cNvSpPr txBox="1"/>
          <p:nvPr/>
        </p:nvSpPr>
        <p:spPr>
          <a:xfrm>
            <a:off x="8657539" y="4788307"/>
            <a:ext cx="266881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000" b="1" dirty="0"/>
              <a:t>Inclusión: </a:t>
            </a:r>
            <a:r>
              <a:rPr lang="es-MX" sz="1000" dirty="0"/>
              <a:t>Incluir accesibilidad en MentorIA+ mediante interacción por voz y alto contraste, facilitando la participación activa de personas con discapacidad y garantizando un entorno de aprendizaje inclusivo para todos. </a:t>
            </a:r>
            <a:endParaRPr lang="es-MX" sz="1000" dirty="0">
              <a:ea typeface="+mn-lt"/>
              <a:cs typeface="+mn-lt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D0AD10E-93D3-4DBB-A198-B17D66C3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891" y="1564697"/>
            <a:ext cx="1285875" cy="1323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715CCCD-0B67-4FF0-BAB1-11434EC43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9382" y="3121082"/>
            <a:ext cx="1276350" cy="1333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D8DE8A6-9C02-4718-ADB1-73855B8DB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726" y="1564697"/>
            <a:ext cx="1295400" cy="13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C8A1BDC-AC9B-4E51-AA6A-8563D755D6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721" y="3111557"/>
            <a:ext cx="1314450" cy="1343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7234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584EB-CE43-4ABC-AF2F-05BD2C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400" dirty="0"/>
              <a:t>MentorIA+ </a:t>
            </a:r>
            <a:r>
              <a:rPr lang="es-CO" dirty="0"/>
              <a:t>IA responsable</a:t>
            </a:r>
          </a:p>
        </p:txBody>
      </p:sp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6DBF9A4A-E0FC-4988-AA4C-78F7031B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D3F29ABD-2778-4481-A95D-3AFE647D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FB46931-3A4D-418A-B87E-2D7EFB00E1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t="47818" r="2705" b="4027"/>
          <a:stretch/>
        </p:blipFill>
        <p:spPr bwMode="auto">
          <a:xfrm>
            <a:off x="2547551" y="2747120"/>
            <a:ext cx="7096897" cy="202114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6FD6B1-286F-4F7B-8EC4-646D2C8BB7BB}"/>
              </a:ext>
            </a:extLst>
          </p:cNvPr>
          <p:cNvSpPr txBox="1"/>
          <p:nvPr/>
        </p:nvSpPr>
        <p:spPr>
          <a:xfrm>
            <a:off x="2547551" y="2042788"/>
            <a:ext cx="70968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000" b="1" dirty="0"/>
              <a:t>Transparencia: </a:t>
            </a:r>
            <a:r>
              <a:rPr lang="es-MX" sz="1000" dirty="0"/>
              <a:t>Garantizar que la IA explique sus recomendaciones y brinde justificaciones claras sobre los contenidos sugeridos, permitiendo a los entrenadores revisar y ajustar las rutas de aprendizaje generadas. Además, proporcionar cuestionarios únicos adaptados a cada colaborador para medir de manera precisa el conocimiento adquirido.</a:t>
            </a:r>
            <a:endParaRPr lang="es-MX" sz="1000" dirty="0"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A32DAC-7349-40EA-93ED-76DD7C268EE1}"/>
              </a:ext>
            </a:extLst>
          </p:cNvPr>
          <p:cNvSpPr txBox="1"/>
          <p:nvPr/>
        </p:nvSpPr>
        <p:spPr>
          <a:xfrm>
            <a:off x="2547550" y="4890562"/>
            <a:ext cx="70968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000" b="1" dirty="0"/>
              <a:t>Responsabilidad: </a:t>
            </a:r>
            <a:r>
              <a:rPr lang="es-MX" sz="1000" dirty="0"/>
              <a:t>Implementar métricas de calidad para evaluar la efectividad del sistema y permitir que los entrenadores intervengan en el proceso, asegurando que el contenido sea adecuado y alineado con las necesidades de los colaboradores.</a:t>
            </a:r>
            <a:endParaRPr lang="es-MX" sz="1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84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A30291D-839D-4856-B02B-B9C2C8820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378976"/>
            <a:ext cx="5157787" cy="823912"/>
          </a:xfrm>
        </p:spPr>
        <p:txBody>
          <a:bodyPr>
            <a:normAutofit/>
          </a:bodyPr>
          <a:lstStyle/>
          <a:p>
            <a:r>
              <a:rPr lang="en-US" sz="4800" dirty="0"/>
              <a:t>Hackers</a:t>
            </a:r>
            <a:endParaRPr lang="es-CO" sz="4800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D509310-1193-4DFC-AFC8-0CD479E84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378976"/>
            <a:ext cx="5183188" cy="823912"/>
          </a:xfrm>
        </p:spPr>
        <p:txBody>
          <a:bodyPr>
            <a:normAutofit/>
          </a:bodyPr>
          <a:lstStyle/>
          <a:p>
            <a:r>
              <a:rPr lang="en-US" sz="4400" dirty="0"/>
              <a:t>Advisors</a:t>
            </a:r>
            <a:endParaRPr lang="es-CO" sz="4400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78ABF1B-8935-42DC-9A3B-1D2061EEB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55094" y="2535129"/>
            <a:ext cx="2315095" cy="46130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CO" sz="7200" b="1" i="0" dirty="0">
                <a:solidFill>
                  <a:srgbClr val="3C4043"/>
                </a:solidFill>
                <a:effectLst/>
              </a:rPr>
              <a:t>Daniela Vallejo</a:t>
            </a:r>
          </a:p>
          <a:p>
            <a:pPr marL="0" indent="0">
              <a:buNone/>
            </a:pPr>
            <a:r>
              <a:rPr lang="es-CO" sz="5600" i="1" dirty="0">
                <a:solidFill>
                  <a:srgbClr val="3C4043"/>
                </a:solidFill>
              </a:rPr>
              <a:t>ML Engineer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CBC1062-84E7-4120-9AF7-04F2B7338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141" y="5149465"/>
            <a:ext cx="1583837" cy="168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@jonanfu">
            <a:extLst>
              <a:ext uri="{FF2B5EF4-FFF2-40B4-BE49-F238E27FC236}">
                <a16:creationId xmlns:a16="http://schemas.microsoft.com/office/drawing/2014/main" id="{4D87E7E1-3F28-468C-9AE2-6B316D73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38" y="4346873"/>
            <a:ext cx="823910" cy="82391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Marcador de contenido 10">
            <a:extLst>
              <a:ext uri="{FF2B5EF4-FFF2-40B4-BE49-F238E27FC236}">
                <a16:creationId xmlns:a16="http://schemas.microsoft.com/office/drawing/2014/main" id="{C27B364F-E7CD-4CEE-9D5C-F52882F1CE1E}"/>
              </a:ext>
            </a:extLst>
          </p:cNvPr>
          <p:cNvSpPr txBox="1">
            <a:spLocks/>
          </p:cNvSpPr>
          <p:nvPr/>
        </p:nvSpPr>
        <p:spPr>
          <a:xfrm>
            <a:off x="2755094" y="3509979"/>
            <a:ext cx="2315095" cy="461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7000" b="1" dirty="0">
                <a:solidFill>
                  <a:srgbClr val="3C4043"/>
                </a:solidFill>
              </a:rPr>
              <a:t>Liseth Ramos</a:t>
            </a:r>
          </a:p>
          <a:p>
            <a:pPr marL="0" indent="0">
              <a:buNone/>
            </a:pPr>
            <a:r>
              <a:rPr lang="es-CO" sz="5600" i="1" dirty="0">
                <a:solidFill>
                  <a:srgbClr val="3C4043"/>
                </a:solidFill>
              </a:rPr>
              <a:t>ML Engineer</a:t>
            </a:r>
          </a:p>
          <a:p>
            <a:pPr marL="0" indent="0">
              <a:buNone/>
            </a:pPr>
            <a:endParaRPr lang="es-CO" sz="5600" i="1" dirty="0">
              <a:solidFill>
                <a:srgbClr val="3C4043"/>
              </a:solidFill>
            </a:endParaRP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4191EA29-0B4C-4DB8-B766-9508CC03E7A9}"/>
              </a:ext>
            </a:extLst>
          </p:cNvPr>
          <p:cNvSpPr txBox="1">
            <a:spLocks/>
          </p:cNvSpPr>
          <p:nvPr/>
        </p:nvSpPr>
        <p:spPr>
          <a:xfrm>
            <a:off x="2755095" y="4528175"/>
            <a:ext cx="2315095" cy="461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7000" b="1" dirty="0">
                <a:solidFill>
                  <a:srgbClr val="3C4043"/>
                </a:solidFill>
              </a:rPr>
              <a:t>Jonathan Narváez </a:t>
            </a:r>
          </a:p>
          <a:p>
            <a:pPr marL="0" indent="0">
              <a:buNone/>
            </a:pPr>
            <a:r>
              <a:rPr lang="es-CO" sz="5600" i="1" dirty="0">
                <a:solidFill>
                  <a:srgbClr val="3C4043"/>
                </a:solidFill>
              </a:rPr>
              <a:t>Python developer</a:t>
            </a:r>
          </a:p>
        </p:txBody>
      </p:sp>
      <p:pic>
        <p:nvPicPr>
          <p:cNvPr id="7184" name="Picture 16" descr="Carla Vanesa Mamani Chávez's Speaker Profile @ Sessionize">
            <a:extLst>
              <a:ext uri="{FF2B5EF4-FFF2-40B4-BE49-F238E27FC236}">
                <a16:creationId xmlns:a16="http://schemas.microsoft.com/office/drawing/2014/main" id="{5A5F3F0F-C646-4A9E-BD36-429519EC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91" y="2353828"/>
            <a:ext cx="823910" cy="82391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Marcador de contenido 10">
            <a:extLst>
              <a:ext uri="{FF2B5EF4-FFF2-40B4-BE49-F238E27FC236}">
                <a16:creationId xmlns:a16="http://schemas.microsoft.com/office/drawing/2014/main" id="{95D3256B-8F72-451C-8F53-1343F92B347C}"/>
              </a:ext>
            </a:extLst>
          </p:cNvPr>
          <p:cNvSpPr txBox="1">
            <a:spLocks/>
          </p:cNvSpPr>
          <p:nvPr/>
        </p:nvSpPr>
        <p:spPr>
          <a:xfrm>
            <a:off x="8059967" y="2535127"/>
            <a:ext cx="2315095" cy="461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7200" b="1" dirty="0">
                <a:solidFill>
                  <a:srgbClr val="3C4043"/>
                </a:solidFill>
              </a:rPr>
              <a:t>Carla</a:t>
            </a:r>
            <a:r>
              <a:rPr lang="es-CO" sz="7200" b="1" i="0" dirty="0">
                <a:solidFill>
                  <a:srgbClr val="5F6368"/>
                </a:solidFill>
                <a:effectLst/>
              </a:rPr>
              <a:t> </a:t>
            </a:r>
            <a:r>
              <a:rPr lang="es-CO" sz="7200" b="1" dirty="0">
                <a:solidFill>
                  <a:srgbClr val="3C4043"/>
                </a:solidFill>
              </a:rPr>
              <a:t>Mamani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5600" i="1" dirty="0">
                <a:solidFill>
                  <a:srgbClr val="3C4043"/>
                </a:solidFill>
              </a:rPr>
              <a:t>MSFT MVP y Especialista de Azure en Código Facilito</a:t>
            </a:r>
            <a:endParaRPr lang="es-CO" i="1" dirty="0"/>
          </a:p>
        </p:txBody>
      </p:sp>
      <p:pic>
        <p:nvPicPr>
          <p:cNvPr id="31" name="Picture 6" descr="Microsoft | Microsoft Wiki | Fandom">
            <a:extLst>
              <a:ext uri="{FF2B5EF4-FFF2-40B4-BE49-F238E27FC236}">
                <a16:creationId xmlns:a16="http://schemas.microsoft.com/office/drawing/2014/main" id="{A1F34959-4C29-4D16-846D-8335C860E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Logo de Código Facilito">
            <a:extLst>
              <a:ext uri="{FF2B5EF4-FFF2-40B4-BE49-F238E27FC236}">
                <a16:creationId xmlns:a16="http://schemas.microsoft.com/office/drawing/2014/main" id="{EDAD0939-0501-447D-9368-6855B2EF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C053E7E-96E4-476E-89EA-62370B270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5358999"/>
            <a:ext cx="823909" cy="823909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Marcador de contenido 10">
            <a:extLst>
              <a:ext uri="{FF2B5EF4-FFF2-40B4-BE49-F238E27FC236}">
                <a16:creationId xmlns:a16="http://schemas.microsoft.com/office/drawing/2014/main" id="{04689B57-B868-4D19-AE2D-841149C0E115}"/>
              </a:ext>
            </a:extLst>
          </p:cNvPr>
          <p:cNvSpPr txBox="1">
            <a:spLocks/>
          </p:cNvSpPr>
          <p:nvPr/>
        </p:nvSpPr>
        <p:spPr>
          <a:xfrm>
            <a:off x="2755095" y="5540299"/>
            <a:ext cx="2315095" cy="461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7000" b="1" dirty="0">
                <a:solidFill>
                  <a:srgbClr val="3C4043"/>
                </a:solidFill>
              </a:rPr>
              <a:t>David Santafe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5600" b="0" i="1" dirty="0">
                <a:solidFill>
                  <a:srgbClr val="444444"/>
                </a:solidFill>
                <a:effectLst/>
              </a:rPr>
              <a:t>.NET developer</a:t>
            </a:r>
          </a:p>
        </p:txBody>
      </p:sp>
      <p:pic>
        <p:nvPicPr>
          <p:cNvPr id="3074" name="Picture 2" descr="Liseth Fernanda Ramos Giraldo">
            <a:extLst>
              <a:ext uri="{FF2B5EF4-FFF2-40B4-BE49-F238E27FC236}">
                <a16:creationId xmlns:a16="http://schemas.microsoft.com/office/drawing/2014/main" id="{BD002368-EC4D-42EC-94CD-BEE2EBF6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13" y="3365955"/>
            <a:ext cx="823910" cy="82391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Una persona con una tabla de surf&#10;&#10;Descripción generada automáticamente">
            <a:extLst>
              <a:ext uri="{FF2B5EF4-FFF2-40B4-BE49-F238E27FC236}">
                <a16:creationId xmlns:a16="http://schemas.microsoft.com/office/drawing/2014/main" id="{F2BFBF05-6466-46B7-9CC2-33D6E17D9C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813" y="2385037"/>
            <a:ext cx="823910" cy="823910"/>
          </a:xfrm>
          <a:prstGeom prst="ellipse">
            <a:avLst/>
          </a:prstGeom>
          <a:ln w="31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0464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59F30-EA42-4FDD-9379-60A99709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844046"/>
            <a:ext cx="5257800" cy="1325563"/>
          </a:xfrm>
        </p:spPr>
        <p:txBody>
          <a:bodyPr>
            <a:noAutofit/>
          </a:bodyPr>
          <a:lstStyle/>
          <a:p>
            <a:r>
              <a:rPr lang="es-MX" sz="3200" dirty="0"/>
              <a:t>MentorIA+: Inclusión y aprendizaje accesible para el éxito laboral</a:t>
            </a:r>
            <a:endParaRPr lang="es-CO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3E998C-A0D0-4132-B750-764AEA96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168743"/>
            <a:ext cx="5257800" cy="12095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Powered by      Microsoft Azure</a:t>
            </a:r>
          </a:p>
        </p:txBody>
      </p:sp>
      <p:pic>
        <p:nvPicPr>
          <p:cNvPr id="1026" name="Picture 2" descr="Microsoft Azure - Wikipedia, la enciclopedia libre">
            <a:extLst>
              <a:ext uri="{FF2B5EF4-FFF2-40B4-BE49-F238E27FC236}">
                <a16:creationId xmlns:a16="http://schemas.microsoft.com/office/drawing/2014/main" id="{A16F2966-219C-4BE4-A6A5-E75ECE2E1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891" y="3168743"/>
            <a:ext cx="438604" cy="43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88650D4-0812-4293-9C43-E86FEDE3C9F9}"/>
              </a:ext>
            </a:extLst>
          </p:cNvPr>
          <p:cNvSpPr txBox="1"/>
          <p:nvPr/>
        </p:nvSpPr>
        <p:spPr>
          <a:xfrm>
            <a:off x="6934201" y="6274523"/>
            <a:ext cx="5257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400" dirty="0">
                <a:cs typeface="Calibri"/>
              </a:rPr>
              <a:t>EXECUTIVE CHALLENGE: </a:t>
            </a:r>
          </a:p>
          <a:p>
            <a:pPr algn="r"/>
            <a:r>
              <a:rPr lang="en-US" sz="1400" dirty="0">
                <a:cs typeface="Calibri"/>
              </a:rPr>
              <a:t>AI for supported employment job coaches</a:t>
            </a:r>
            <a:endParaRPr lang="es-MX" dirty="0">
              <a:cs typeface="Calibri"/>
            </a:endParaRPr>
          </a:p>
        </p:txBody>
      </p:sp>
      <p:pic>
        <p:nvPicPr>
          <p:cNvPr id="1030" name="Picture 6" descr="Microsoft | Microsoft Wiki | Fandom">
            <a:extLst>
              <a:ext uri="{FF2B5EF4-FFF2-40B4-BE49-F238E27FC236}">
                <a16:creationId xmlns:a16="http://schemas.microsoft.com/office/drawing/2014/main" id="{10ACC3FE-0050-4B98-9DC0-2953ECDE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ogo de Código Facilito">
            <a:extLst>
              <a:ext uri="{FF2B5EF4-FFF2-40B4-BE49-F238E27FC236}">
                <a16:creationId xmlns:a16="http://schemas.microsoft.com/office/drawing/2014/main" id="{8D7804C3-142C-4205-9A00-1B140D1EE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CF02BEC5-5E7A-4131-8758-E6FCBE72F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909" y="1844046"/>
            <a:ext cx="3305092" cy="31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3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263CF-70DC-4744-97BE-E51E2816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cs typeface="Calibri Light"/>
              </a:rPr>
              <a:t>Descripción del proyecto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D23BE-4A58-43B5-96E4-278CD20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>
                <a:ea typeface="+mn-lt"/>
                <a:cs typeface="+mn-lt"/>
              </a:rPr>
              <a:t>MentorIA+ es una solución de inteligencia artificial diseñada para potenciar el trabajo de los entrenadores laborales, brindando un sistema de apoyo interactivo e inclusivo para facilitar la capacitación y el desarrollo profesional de personas con discapacidad o barreras para el empleo. A través de una interfaz conversacional intuitiva y accesible, MentorIA+ permite a los entrenadores crear rutas de aprendizaje personalizadas, automatizar consultas rutinarias y ofrecer asistencia motivacional.</a:t>
            </a:r>
          </a:p>
          <a:p>
            <a:endParaRPr lang="es-MX" sz="2000" dirty="0">
              <a:ea typeface="+mn-lt"/>
              <a:cs typeface="+mn-lt"/>
            </a:endParaRPr>
          </a:p>
          <a:p>
            <a:r>
              <a:rPr lang="es-MX" sz="2000" dirty="0">
                <a:ea typeface="+mn-lt"/>
                <a:cs typeface="+mn-lt"/>
              </a:rPr>
              <a:t>Para los colaboradores, MentorIA+ proporciona una experiencia de aprendizaje accesible, con interacción por voz, alto contraste y adaptabilidad a diferentes necesidades. Además, el sistema permite evaluar el progreso a través de cuestionarios y generar reportes detallados para optimizar la curva de aprendizaje. Esto no solo mejora la eficiencia del entrenamiento laboral, sino que también garantiza un acompañamiento constante que refuerza la inclusión y la equidad en el empleo.</a:t>
            </a:r>
            <a:endParaRPr lang="es-CO" sz="2400" dirty="0"/>
          </a:p>
        </p:txBody>
      </p:sp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53E2802C-ECD6-44E4-86C2-DB819165E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12039F67-E2D8-43AA-8BFC-BD176EDC9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C9754AE-EA9F-4D4F-AED2-B6C8B60FC130}"/>
              </a:ext>
            </a:extLst>
          </p:cNvPr>
          <p:cNvSpPr txBox="1"/>
          <p:nvPr/>
        </p:nvSpPr>
        <p:spPr>
          <a:xfrm>
            <a:off x="4630057" y="1934238"/>
            <a:ext cx="29318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ea typeface="+mn-lt"/>
                <a:cs typeface="+mn-lt"/>
              </a:rPr>
              <a:t>Automatizar y personalizar la capacitación: Generar rutas de aprendizaje personalizadas a partir del contenido proporcionado por entrenadores laborales.</a:t>
            </a:r>
            <a:endParaRPr lang="es-MX" sz="1800" dirty="0">
              <a:ea typeface="+mn-lt"/>
              <a:cs typeface="+mn-lt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05C668-F97C-49C6-B30B-E315FF7C8C8A}"/>
              </a:ext>
            </a:extLst>
          </p:cNvPr>
          <p:cNvSpPr txBox="1"/>
          <p:nvPr/>
        </p:nvSpPr>
        <p:spPr>
          <a:xfrm>
            <a:off x="8694056" y="3822831"/>
            <a:ext cx="3367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Clr>
                <a:srgbClr val="FFFFFF"/>
              </a:buClr>
              <a:buAutoNum type="arabicPeriod"/>
            </a:pPr>
            <a:r>
              <a:rPr lang="es-MX" sz="1400" dirty="0">
                <a:ea typeface="+mn-lt"/>
                <a:cs typeface="+mn-lt"/>
              </a:rPr>
              <a:t>Monitorear y mejorar el proceso de aprendizaje: Evaluar la curva de aprendizaje de los colaboradores a través de cuestionarios y reportes detallados para los entrenadores.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F60D87-9F3A-4A1B-BFD0-DDF4E35FBE25}"/>
              </a:ext>
            </a:extLst>
          </p:cNvPr>
          <p:cNvSpPr txBox="1"/>
          <p:nvPr/>
        </p:nvSpPr>
        <p:spPr>
          <a:xfrm>
            <a:off x="-80244" y="3604458"/>
            <a:ext cx="35474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Clr>
                <a:srgbClr val="FFFFFF"/>
              </a:buClr>
              <a:buAutoNum type="arabicPeriod"/>
            </a:pPr>
            <a:r>
              <a:rPr lang="es-MX" sz="1400" dirty="0">
                <a:ea typeface="+mn-lt"/>
                <a:cs typeface="+mn-lt"/>
              </a:rPr>
              <a:t>Brindar accesibilidad e inclusión en el proceso de aprendizaje: Diseñar una interfaz conversacional con soporte de voz y alto contraste, adaptada a personas con discapacidad visual.</a:t>
            </a:r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F618DCC2-07A1-43FF-85BB-0F64E936C818}"/>
              </a:ext>
            </a:extLst>
          </p:cNvPr>
          <p:cNvSpPr/>
          <p:nvPr/>
        </p:nvSpPr>
        <p:spPr>
          <a:xfrm>
            <a:off x="2895600" y="3229851"/>
            <a:ext cx="6400800" cy="6073806"/>
          </a:xfrm>
          <a:prstGeom prst="arc">
            <a:avLst>
              <a:gd name="adj1" fmla="val 10760532"/>
              <a:gd name="adj2" fmla="val 0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084" name="Picture 12" descr="Objetivo - Iconos gratis de márketing">
            <a:extLst>
              <a:ext uri="{FF2B5EF4-FFF2-40B4-BE49-F238E27FC236}">
                <a16:creationId xmlns:a16="http://schemas.microsoft.com/office/drawing/2014/main" id="{CF8C15BC-7380-49C1-B5C9-6DBB2E53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713" y="4687813"/>
            <a:ext cx="1309972" cy="130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3313B2AD-CFF1-424B-A8AB-B6B6F9C27736}"/>
              </a:ext>
            </a:extLst>
          </p:cNvPr>
          <p:cNvSpPr txBox="1"/>
          <p:nvPr/>
        </p:nvSpPr>
        <p:spPr>
          <a:xfrm>
            <a:off x="4363952" y="5882033"/>
            <a:ext cx="35474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Clr>
                <a:srgbClr val="FFFFFF"/>
              </a:buClr>
              <a:buAutoNum type="arabicPeriod"/>
            </a:pPr>
            <a:r>
              <a:rPr lang="es-MX" sz="4400" dirty="0">
                <a:latin typeface="+mj-lt"/>
                <a:ea typeface="+mn-lt"/>
                <a:cs typeface="+mn-lt"/>
              </a:rPr>
              <a:t>Objetivos</a:t>
            </a:r>
          </a:p>
        </p:txBody>
      </p:sp>
      <p:pic>
        <p:nvPicPr>
          <p:cNvPr id="33" name="Picture 6" descr="Microsoft | Microsoft Wiki | Fandom">
            <a:extLst>
              <a:ext uri="{FF2B5EF4-FFF2-40B4-BE49-F238E27FC236}">
                <a16:creationId xmlns:a16="http://schemas.microsoft.com/office/drawing/2014/main" id="{06A5DDA2-D7C3-41B5-99F7-4C275357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Logo de Código Facilito">
            <a:extLst>
              <a:ext uri="{FF2B5EF4-FFF2-40B4-BE49-F238E27FC236}">
                <a16:creationId xmlns:a16="http://schemas.microsoft.com/office/drawing/2014/main" id="{C1EF5C82-AE20-434A-BA05-BA44190A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erdsapiens – AI Automation Studio">
            <a:extLst>
              <a:ext uri="{FF2B5EF4-FFF2-40B4-BE49-F238E27FC236}">
                <a16:creationId xmlns:a16="http://schemas.microsoft.com/office/drawing/2014/main" id="{4A4CA2B4-487E-498C-9A03-42DB1D8E0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90" y="467679"/>
            <a:ext cx="1536020" cy="146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roceso de aprendizaje Infografía diseño de burbuja de 10  pasos.Investigación, motivación, educación, logro iconos simples | Vector  Premium">
            <a:extLst>
              <a:ext uri="{FF2B5EF4-FFF2-40B4-BE49-F238E27FC236}">
                <a16:creationId xmlns:a16="http://schemas.microsoft.com/office/drawing/2014/main" id="{2C79498E-E4FF-4553-9A0A-3D85C18A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69" y="1862635"/>
            <a:ext cx="2594381" cy="201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ursos Accesibilidad Web | Formación | Alura">
            <a:extLst>
              <a:ext uri="{FF2B5EF4-FFF2-40B4-BE49-F238E27FC236}">
                <a16:creationId xmlns:a16="http://schemas.microsoft.com/office/drawing/2014/main" id="{AA57F87C-A317-4F9B-89B8-241F2CE29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62" y="2092242"/>
            <a:ext cx="1583839" cy="151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97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Rectángulo - Iconos gratis de formas y simbolos">
            <a:extLst>
              <a:ext uri="{FF2B5EF4-FFF2-40B4-BE49-F238E27FC236}">
                <a16:creationId xmlns:a16="http://schemas.microsoft.com/office/drawing/2014/main" id="{99982055-A698-4D6C-8C46-D931336B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806" y="1285476"/>
            <a:ext cx="2803074" cy="280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C9754AE-EA9F-4D4F-AED2-B6C8B60FC130}"/>
              </a:ext>
            </a:extLst>
          </p:cNvPr>
          <p:cNvSpPr txBox="1"/>
          <p:nvPr/>
        </p:nvSpPr>
        <p:spPr>
          <a:xfrm>
            <a:off x="130630" y="3429000"/>
            <a:ext cx="293188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400" dirty="0">
                <a:ea typeface="+mn-lt"/>
                <a:cs typeface="+mn-lt"/>
              </a:rPr>
              <a:t>Monitoreo de la curva de aprendizaje: Ayuda a los entrenadores a evaluar el progreso de cada colaborador y adaptar el contenido según su nivel de conocimiento.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05C668-F97C-49C6-B30B-E315FF7C8C8A}"/>
              </a:ext>
            </a:extLst>
          </p:cNvPr>
          <p:cNvSpPr txBox="1"/>
          <p:nvPr/>
        </p:nvSpPr>
        <p:spPr>
          <a:xfrm>
            <a:off x="8694056" y="3428563"/>
            <a:ext cx="3367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FFFFF"/>
              </a:buClr>
            </a:pPr>
            <a:r>
              <a:rPr lang="es-MX" sz="1400" dirty="0">
                <a:ea typeface="+mn-lt"/>
                <a:cs typeface="+mn-lt"/>
              </a:rPr>
              <a:t>Accesibilidad e inclusión digital: Proporciona interacción por voz y diseño de alto contraste para personas con discapacidad visual, promoviendo la equidad en el acceso al conocimiento.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F60D87-9F3A-4A1B-BFD0-DDF4E35FBE25}"/>
              </a:ext>
            </a:extLst>
          </p:cNvPr>
          <p:cNvSpPr txBox="1"/>
          <p:nvPr/>
        </p:nvSpPr>
        <p:spPr>
          <a:xfrm>
            <a:off x="3884595" y="5634720"/>
            <a:ext cx="35474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rgbClr val="FFFFFF"/>
              </a:buClr>
            </a:pPr>
            <a:r>
              <a:rPr lang="es-MX" sz="1400" dirty="0">
                <a:ea typeface="+mn-lt"/>
                <a:cs typeface="+mn-lt"/>
              </a:rPr>
              <a:t>Automatización de consultas y apoyo motivacional: Reduce la carga administrativa de los entrenadores laborales al responder preguntas frecuentes y brindar retroalimentación inmediata.</a:t>
            </a:r>
          </a:p>
        </p:txBody>
      </p:sp>
      <p:pic>
        <p:nvPicPr>
          <p:cNvPr id="33" name="Picture 6" descr="Microsoft | Microsoft Wiki | Fandom">
            <a:extLst>
              <a:ext uri="{FF2B5EF4-FFF2-40B4-BE49-F238E27FC236}">
                <a16:creationId xmlns:a16="http://schemas.microsoft.com/office/drawing/2014/main" id="{06A5DDA2-D7C3-41B5-99F7-4C2753576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Logo de Código Facilito">
            <a:extLst>
              <a:ext uri="{FF2B5EF4-FFF2-40B4-BE49-F238E27FC236}">
                <a16:creationId xmlns:a16="http://schemas.microsoft.com/office/drawing/2014/main" id="{C1EF5C82-AE20-434A-BA05-BA44190A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onitoreo - Iconos gratis de márketing">
            <a:extLst>
              <a:ext uri="{FF2B5EF4-FFF2-40B4-BE49-F238E27FC236}">
                <a16:creationId xmlns:a16="http://schemas.microsoft.com/office/drawing/2014/main" id="{EE9A3E4A-A3DA-4B1A-85AB-DD109B9EA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321" y="1782577"/>
            <a:ext cx="1536783" cy="15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icono de vector de monitoreo 21040447 Vector en Vecteezy">
            <a:extLst>
              <a:ext uri="{FF2B5EF4-FFF2-40B4-BE49-F238E27FC236}">
                <a16:creationId xmlns:a16="http://schemas.microsoft.com/office/drawing/2014/main" id="{4EDB1028-1F4B-45FF-8C4A-1CC97ADDD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78" y="1782577"/>
            <a:ext cx="1491917" cy="15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oftware de automatización de marketing | HubSpot">
            <a:extLst>
              <a:ext uri="{FF2B5EF4-FFF2-40B4-BE49-F238E27FC236}">
                <a16:creationId xmlns:a16="http://schemas.microsoft.com/office/drawing/2014/main" id="{4E242BEC-5265-4E20-B6BD-86C57D691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4" t="10464" r="8837" b="11445"/>
          <a:stretch/>
        </p:blipFill>
        <p:spPr bwMode="auto">
          <a:xfrm>
            <a:off x="4889404" y="4121497"/>
            <a:ext cx="1537877" cy="15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 descr="Un dibujo de una cara feliz&#10;&#10;Descripción generada automáticamente con confianza media">
            <a:extLst>
              <a:ext uri="{FF2B5EF4-FFF2-40B4-BE49-F238E27FC236}">
                <a16:creationId xmlns:a16="http://schemas.microsoft.com/office/drawing/2014/main" id="{7AB405B5-14FD-4449-BBC0-A3D0A23539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27" y="1838729"/>
            <a:ext cx="1773684" cy="169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7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C1CC92E-2AF4-443C-950E-FE31CB6E7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743" y="2032548"/>
            <a:ext cx="8260510" cy="3161307"/>
          </a:xfrm>
        </p:spPr>
      </p:pic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7D45D9A5-245F-4B37-A122-8B0E0386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0E251358-C4BD-447B-B316-59F203A9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FCBAAC-19F0-4C9F-A2E0-5AF7B47B5976}"/>
              </a:ext>
            </a:extLst>
          </p:cNvPr>
          <p:cNvSpPr txBox="1"/>
          <p:nvPr/>
        </p:nvSpPr>
        <p:spPr>
          <a:xfrm>
            <a:off x="2082937" y="557196"/>
            <a:ext cx="22121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ea typeface="+mn-lt"/>
                <a:cs typeface="+mn-lt"/>
              </a:rPr>
              <a:t>1. Inicio de sesión y selección de rol, Los usuarios inician sesión y eligen entre dos roles: Entrenador Laboral o Colaborador.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DAC2F1D-A503-4B53-A08D-EF77430A3B7F}"/>
              </a:ext>
            </a:extLst>
          </p:cNvPr>
          <p:cNvSpPr txBox="1"/>
          <p:nvPr/>
        </p:nvSpPr>
        <p:spPr>
          <a:xfrm>
            <a:off x="3349359" y="5004246"/>
            <a:ext cx="27466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ea typeface="+mn-lt"/>
                <a:cs typeface="+mn-lt"/>
              </a:rPr>
              <a:t>2. Creación de rutas de aprendizaje (Entrenador Laboral), Los entrenadores pueden cargar documentos PDF con contenido de capacitación. El modelo analiza el contenido y segmenta los temas principales, generando rutas de aprendizaje personalizadas o generales.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2374E5-E709-44C8-BE2E-E25F26C8304D}"/>
              </a:ext>
            </a:extLst>
          </p:cNvPr>
          <p:cNvSpPr txBox="1"/>
          <p:nvPr/>
        </p:nvSpPr>
        <p:spPr>
          <a:xfrm>
            <a:off x="6373546" y="5004246"/>
            <a:ext cx="22121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ea typeface="+mn-lt"/>
                <a:cs typeface="+mn-lt"/>
              </a:rPr>
              <a:t>4. Evaluación y retroalimentación, Se presentan cuestionarios interactivos para medir el conocimiento adquirido. El sistema proporciona retroalimentación sobre áreas de mejora y refuerza conceptos clave.</a:t>
            </a:r>
          </a:p>
        </p:txBody>
      </p:sp>
      <p:pic>
        <p:nvPicPr>
          <p:cNvPr id="11" name="Marcador de contenido 14" descr="Icono&#10;&#10;Descripción generada automáticamente">
            <a:extLst>
              <a:ext uri="{FF2B5EF4-FFF2-40B4-BE49-F238E27FC236}">
                <a16:creationId xmlns:a16="http://schemas.microsoft.com/office/drawing/2014/main" id="{2E2285A7-DFC2-413F-AEF7-8EF203A60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107" y="4319120"/>
            <a:ext cx="375214" cy="37521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5217CDD-634D-4CDA-80FA-5CDFC19A412E}"/>
              </a:ext>
            </a:extLst>
          </p:cNvPr>
          <p:cNvSpPr txBox="1"/>
          <p:nvPr/>
        </p:nvSpPr>
        <p:spPr>
          <a:xfrm>
            <a:off x="4989931" y="557196"/>
            <a:ext cx="22121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ea typeface="+mn-lt"/>
                <a:cs typeface="+mn-lt"/>
              </a:rPr>
              <a:t>3. Selección de ruta de aprendizaje (Colaborador), Los colaboradores acceden a las rutas de aprendizaje asignadas y eligen con cuál desean iniciar. Pueden interactuar con el entrenador IA para resolver dudas y recibir orientación.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1A3D450-F3B2-4BD1-B738-F132B745127C}"/>
              </a:ext>
            </a:extLst>
          </p:cNvPr>
          <p:cNvSpPr txBox="1"/>
          <p:nvPr/>
        </p:nvSpPr>
        <p:spPr>
          <a:xfrm>
            <a:off x="7592077" y="557196"/>
            <a:ext cx="22121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200" dirty="0">
                <a:ea typeface="+mn-lt"/>
                <a:cs typeface="+mn-lt"/>
              </a:rPr>
              <a:t>5. Monitoreo y reportes para entrenadores. Los entrenadores acceden a reportes sobre el avance de los colaboradores. Se generan insights sobre la efectividad del entrenamiento y se sugieren mejoras en el contenido.</a:t>
            </a:r>
          </a:p>
        </p:txBody>
      </p:sp>
      <p:pic>
        <p:nvPicPr>
          <p:cNvPr id="2050" name="Picture 2" descr="Table - Free web icons">
            <a:extLst>
              <a:ext uri="{FF2B5EF4-FFF2-40B4-BE49-F238E27FC236}">
                <a16:creationId xmlns:a16="http://schemas.microsoft.com/office/drawing/2014/main" id="{355DF273-66A3-481A-8390-C44AB68A7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52" y="2547354"/>
            <a:ext cx="369975" cy="36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áfico de barras - Iconos gratis de negocio">
            <a:extLst>
              <a:ext uri="{FF2B5EF4-FFF2-40B4-BE49-F238E27FC236}">
                <a16:creationId xmlns:a16="http://schemas.microsoft.com/office/drawing/2014/main" id="{54C206A8-3A0E-482D-846D-3E4ABAA5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52" y="2192964"/>
            <a:ext cx="356785" cy="35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in icons for free download | Freepik">
            <a:extLst>
              <a:ext uri="{FF2B5EF4-FFF2-40B4-BE49-F238E27FC236}">
                <a16:creationId xmlns:a16="http://schemas.microsoft.com/office/drawing/2014/main" id="{61D2AEAE-23AE-487E-8D79-BE1B7821E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229" y="2229333"/>
            <a:ext cx="437705" cy="43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Cosmos DB - Wikipedia">
            <a:extLst>
              <a:ext uri="{FF2B5EF4-FFF2-40B4-BE49-F238E27FC236}">
                <a16:creationId xmlns:a16="http://schemas.microsoft.com/office/drawing/2014/main" id="{AC8E98C3-51EC-4965-8CDB-752E5BA6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861" y="4687581"/>
            <a:ext cx="437706" cy="3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recios: Búsqueda de Azure AI | Microsoft Azure">
            <a:extLst>
              <a:ext uri="{FF2B5EF4-FFF2-40B4-BE49-F238E27FC236}">
                <a16:creationId xmlns:a16="http://schemas.microsoft.com/office/drawing/2014/main" id="{4C8E094E-A669-41C8-ADF5-D5FC288D7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53" y="4031231"/>
            <a:ext cx="521523" cy="3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Azure OpenAI Integrations – Celigo">
            <a:extLst>
              <a:ext uri="{FF2B5EF4-FFF2-40B4-BE49-F238E27FC236}">
                <a16:creationId xmlns:a16="http://schemas.microsoft.com/office/drawing/2014/main" id="{D268EA0E-4C03-4BAD-989B-225D5C68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22" y="2148838"/>
            <a:ext cx="514815" cy="5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ob Exam Test Vector Icon Illustration: vector de stock (libre de regalías)  1500193907 | Shutterstock">
            <a:extLst>
              <a:ext uri="{FF2B5EF4-FFF2-40B4-BE49-F238E27FC236}">
                <a16:creationId xmlns:a16="http://schemas.microsoft.com/office/drawing/2014/main" id="{2762A7B5-25C7-42EE-A824-92C028D754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1" t="13030" r="9326" b="21482"/>
          <a:stretch/>
        </p:blipFill>
        <p:spPr bwMode="auto">
          <a:xfrm>
            <a:off x="6217035" y="4015084"/>
            <a:ext cx="521522" cy="45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57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Diagrama&#10;&#10;Descripción generada automáticamente">
            <a:extLst>
              <a:ext uri="{FF2B5EF4-FFF2-40B4-BE49-F238E27FC236}">
                <a16:creationId xmlns:a16="http://schemas.microsoft.com/office/drawing/2014/main" id="{FB3F83E9-37E1-47B6-A5EE-6A40AAF40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58" y="1541058"/>
            <a:ext cx="6513883" cy="5030026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1584EB-CE43-4ABC-AF2F-05BD2C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</a:t>
            </a:r>
            <a:r>
              <a:rPr lang="en-US" dirty="0"/>
              <a:t> del </a:t>
            </a:r>
            <a:r>
              <a:rPr lang="es-MX" dirty="0">
                <a:cs typeface="Calibri Light"/>
              </a:rPr>
              <a:t>proyecto</a:t>
            </a:r>
            <a:endParaRPr lang="es-CO" dirty="0"/>
          </a:p>
        </p:txBody>
      </p:sp>
      <p:pic>
        <p:nvPicPr>
          <p:cNvPr id="4" name="Picture 6" descr="Microsoft | Microsoft Wiki | Fandom">
            <a:extLst>
              <a:ext uri="{FF2B5EF4-FFF2-40B4-BE49-F238E27FC236}">
                <a16:creationId xmlns:a16="http://schemas.microsoft.com/office/drawing/2014/main" id="{6DBF9A4A-E0FC-4988-AA4C-78F7031B7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 de Código Facilito">
            <a:extLst>
              <a:ext uri="{FF2B5EF4-FFF2-40B4-BE49-F238E27FC236}">
                <a16:creationId xmlns:a16="http://schemas.microsoft.com/office/drawing/2014/main" id="{D3F29ABD-2778-4481-A95D-3AFE647D0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9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3951D-242E-4120-84B6-4485E55CC5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9656" y="2201238"/>
            <a:ext cx="3492922" cy="2455523"/>
          </a:xfrm>
        </p:spPr>
        <p:txBody>
          <a:bodyPr>
            <a:noAutofit/>
          </a:bodyPr>
          <a:lstStyle/>
          <a:p>
            <a:pPr algn="ctr"/>
            <a:r>
              <a:rPr lang="es-CO" b="0" i="0" dirty="0">
                <a:solidFill>
                  <a:srgbClr val="27262B"/>
                </a:solidFill>
                <a:effectLst/>
              </a:rPr>
              <a:t>El modelo C4 para visualizar la arquitectura de software.</a:t>
            </a:r>
            <a:endParaRPr lang="es-CO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D6584461-1014-488A-AB2F-3857CC7444B6}"/>
              </a:ext>
            </a:extLst>
          </p:cNvPr>
          <p:cNvSpPr txBox="1">
            <a:spLocks/>
          </p:cNvSpPr>
          <p:nvPr/>
        </p:nvSpPr>
        <p:spPr>
          <a:xfrm>
            <a:off x="5801689" y="6419523"/>
            <a:ext cx="3363345" cy="475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400" dirty="0">
                <a:solidFill>
                  <a:srgbClr val="27262B"/>
                </a:solidFill>
                <a:latin typeface="+mn-lt"/>
              </a:rPr>
              <a:t>Diagrama de contexto del sistema</a:t>
            </a:r>
            <a:endParaRPr lang="es-CO" sz="2400" dirty="0">
              <a:latin typeface="+mn-lt"/>
            </a:endParaRPr>
          </a:p>
        </p:txBody>
      </p:sp>
      <p:pic>
        <p:nvPicPr>
          <p:cNvPr id="11" name="Picture 6" descr="Microsoft | Microsoft Wiki | Fandom">
            <a:extLst>
              <a:ext uri="{FF2B5EF4-FFF2-40B4-BE49-F238E27FC236}">
                <a16:creationId xmlns:a16="http://schemas.microsoft.com/office/drawing/2014/main" id="{57F3B4BC-886D-4CDA-8DC6-307F72F1B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Logo de Código Facilito">
            <a:extLst>
              <a:ext uri="{FF2B5EF4-FFF2-40B4-BE49-F238E27FC236}">
                <a16:creationId xmlns:a16="http://schemas.microsoft.com/office/drawing/2014/main" id="{BB1B6302-0AE4-4289-940F-664CD7E4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86574F1-CB5D-4C05-B993-E836F7B7F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578" y="1724025"/>
            <a:ext cx="7661568" cy="469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6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BB346-483D-43B9-A827-90ECC2E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contenedor del sistema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0BF3B38B-D85B-4B33-B2B0-51D38F1B3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768" y="1690688"/>
            <a:ext cx="9180593" cy="4614862"/>
          </a:xfrm>
        </p:spPr>
      </p:pic>
      <p:pic>
        <p:nvPicPr>
          <p:cNvPr id="7" name="Picture 6" descr="Microsoft | Microsoft Wiki | Fandom">
            <a:extLst>
              <a:ext uri="{FF2B5EF4-FFF2-40B4-BE49-F238E27FC236}">
                <a16:creationId xmlns:a16="http://schemas.microsoft.com/office/drawing/2014/main" id="{81406BFB-CB04-4BEE-BFB4-2E7AF3160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89241"/>
            <a:ext cx="1583837" cy="40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 de Código Facilito">
            <a:extLst>
              <a:ext uri="{FF2B5EF4-FFF2-40B4-BE49-F238E27FC236}">
                <a16:creationId xmlns:a16="http://schemas.microsoft.com/office/drawing/2014/main" id="{109940E4-66D8-4F16-887F-F148D4AB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40" y="6419523"/>
            <a:ext cx="2212135" cy="34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989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1384</Words>
  <Application>Microsoft Office PowerPoint</Application>
  <PresentationFormat>Panorámica</PresentationFormat>
  <Paragraphs>86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MICROSOFT HACKATHON INNOVATION CHALLENGE  MARZO 2025 CÓDIGO FACILITO</vt:lpstr>
      <vt:lpstr>MentorIA+: Inclusión y aprendizaje accesible para el éxito laboral</vt:lpstr>
      <vt:lpstr>Descripción del proyecto</vt:lpstr>
      <vt:lpstr>Presentación de PowerPoint</vt:lpstr>
      <vt:lpstr>Presentación de PowerPoint</vt:lpstr>
      <vt:lpstr>Presentación de PowerPoint</vt:lpstr>
      <vt:lpstr>Arquitectura del proyecto</vt:lpstr>
      <vt:lpstr>El modelo C4 para visualizar la arquitectura de software.</vt:lpstr>
      <vt:lpstr>Diagrama de contenedor del sistema</vt:lpstr>
      <vt:lpstr>LangGraph - Agente de preguntas </vt:lpstr>
      <vt:lpstr>LangGraph - Agente de temas</vt:lpstr>
      <vt:lpstr>LangGraph - Agente de contenido </vt:lpstr>
      <vt:lpstr>LangGraph - Agente de retroalimentación</vt:lpstr>
      <vt:lpstr>Diagrama de base de datos</vt:lpstr>
      <vt:lpstr>Diagrama de base de datos</vt:lpstr>
      <vt:lpstr>MentorIA+ IA responsable</vt:lpstr>
      <vt:lpstr>MentorIA+ IA responsable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HACKATHON INNOVATION CHALLENGE  MARZO 2025 CÓDIGO FACILITO</dc:title>
  <dc:creator>David Santafe Zorrilla</dc:creator>
  <cp:lastModifiedBy>David Santafe Zorrilla</cp:lastModifiedBy>
  <cp:revision>173</cp:revision>
  <dcterms:created xsi:type="dcterms:W3CDTF">2024-10-31T04:59:34Z</dcterms:created>
  <dcterms:modified xsi:type="dcterms:W3CDTF">2025-03-21T21:35:21Z</dcterms:modified>
</cp:coreProperties>
</file>