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72" r:id="rId11"/>
    <p:sldId id="274" r:id="rId12"/>
    <p:sldId id="275" r:id="rId13"/>
    <p:sldId id="276" r:id="rId14"/>
    <p:sldId id="263" r:id="rId15"/>
    <p:sldId id="271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ntafe Zorrilla" initials="DSZ" lastIdx="1" clrIdx="0">
    <p:extLst>
      <p:ext uri="{19B8F6BF-5375-455C-9EA6-DF929625EA0E}">
        <p15:presenceInfo xmlns:p15="http://schemas.microsoft.com/office/powerpoint/2012/main" userId="David Santafe Zo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63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C688F-52D1-4334-8681-D76895965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22A99-A8F7-4E18-BA00-D9A09964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B9FEA-7BAE-4D0F-A6D6-66502DD7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4C257-F3E8-415B-9701-BC06500A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434C0-682A-4526-A67C-09F2C005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6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5ED05-8212-435C-B5ED-DF0AA2E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E99CD-583D-49C2-8152-4138267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6C8E-278C-4073-9FAA-DA5D964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76CE4-CD48-43BD-8D2C-EAFCCF3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9C0F3-C7E0-4783-9520-47B585F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2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0BBC6-6889-4A12-BDBC-5600AC340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94A52-DC71-47B7-9CD0-0673FB43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4C933-A9F0-4540-9B93-E55D28F7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531F7-FBB4-474F-9CAE-C505A58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E2BEA-2970-473B-9428-3F55E23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45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E88FA-2E6B-428E-A34A-036A05BA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1FF02-9D91-46A5-BB58-915720F6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45FA-C016-44B7-A01F-FDB6473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BBA57-A0CB-458A-8964-24DA312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ADC1C-E21D-43A9-880E-455FFE00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0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8065E-DD6D-45DD-B87A-4385CC95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4B219-7720-4597-9BFE-FE99B40A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856E5-E343-4E6E-B7A7-FC69AD3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06A48-1824-4535-B1A0-0F83107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F18B3-0669-47D0-942E-DADD2095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0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1F31-980F-43CE-8BC3-0771C40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FCCE8-73EB-4DE0-9E0B-A180BF81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F6089-3B79-49BE-BA81-46B3A1FA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8C7B31-8E83-4DD8-A29C-0707BB7F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2ECE3-BA62-40E8-B06C-F36F4E0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817E4-A7D8-4F03-9634-4100A2E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5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1F6A-6A0B-437A-A436-2F0D84A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7F227-02B4-4B42-AE08-DFFD9E83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640DE-DB81-45A9-92B1-D5849C0A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5C26F-2A92-49F3-9549-561675628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D76F0-A7F7-4B62-A442-247A1F8B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B1CE5B-FA67-4F41-B521-BC1C58B9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8CE834-F843-4B35-8B3E-781E2501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1543F-BC81-49A8-B0AB-CE20B9F8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9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A642-1743-4499-90A2-9798D9C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88C85-B943-4A51-B5D8-2482AAC1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FC670F-A2F9-4686-8C31-1719C0DB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AF73B-2A6E-4CC4-A4AC-4234041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415C36-BA1E-4130-BE98-C1A54CAA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EE333-6B09-4815-854F-09FA41A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54DC47-6244-4371-9813-75055B3F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5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5158-9236-4D4D-AD94-993E6980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48069-6C67-4463-A743-850B619B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4F83F7-4715-48C2-A6CE-9811B138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76BFC-BCE9-4F90-A9B1-12C48E2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7BA8C-C831-45A2-B5DC-C2C1118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C7FE0-68D1-47A9-B735-2865FC6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2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1103-6E4E-433D-BBFB-198B8EC1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23D367-BC79-4EC7-BC49-73502E9E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6456A-0A82-48EC-852D-56CE315A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87EB8-B1CE-4199-BF1C-A4AB0DE8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078D5-5FA9-449C-BF4D-6B81BE63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813FB-1F25-4053-A790-184DAFC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2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5">
                <a:lumMod val="20000"/>
                <a:lumOff val="80000"/>
              </a:schemeClr>
            </a:gs>
            <a:gs pos="13000">
              <a:schemeClr val="accent1">
                <a:lumMod val="20000"/>
                <a:lumOff val="80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E4005-316A-4BC2-901E-E33B6A33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00BB0-BF30-48AA-B5B8-6F70775C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8C25-F11D-484B-B160-9F8A70E6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21BE-F7E0-4305-AF04-B0A33E46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32D7E-0EAF-40ED-A334-3C5F7ECB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9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jpeg"/><Relationship Id="rId9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5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C16FC-4140-4425-8194-AADCB9E7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818" y="2664335"/>
            <a:ext cx="6906017" cy="1529327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latin typeface="+mn-lt"/>
                <a:cs typeface="Arial" panose="020B0604020202020204" pitchFamily="34" charset="0"/>
              </a:rPr>
              <a:t>MICROSOFT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b="1" dirty="0">
                <a:latin typeface="+mn-lt"/>
                <a:cs typeface="Arial" panose="020B0604020202020204" pitchFamily="34" charset="0"/>
              </a:rPr>
              <a:t>HACKATHON INNOVATION CHALLENGE 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MARZO 2025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CÓDIGO FACILITO</a:t>
            </a:r>
            <a:endParaRPr lang="es-CO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2" descr="Microsoft 365 Blog -">
            <a:extLst>
              <a:ext uri="{FF2B5EF4-FFF2-40B4-BE49-F238E27FC236}">
                <a16:creationId xmlns:a16="http://schemas.microsoft.com/office/drawing/2014/main" id="{E1CAA6B0-BFA1-44AF-A32C-F93AA0C3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69" y="2582973"/>
            <a:ext cx="1692049" cy="16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0C6D1-87A9-468A-A3F0-A5B79474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515" y="5261956"/>
            <a:ext cx="1762485" cy="1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preguntas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El agente genera preguntas relacionadas con el tema que está estudiando el usuario, ayudando a reforzar su comprensión y promoviendo la interactividad durante el proceso de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EEC8A159-E28E-4760-9380-D76EC440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25" y="1487234"/>
            <a:ext cx="1795549" cy="50985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38581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err="1"/>
              <a:t>estado_inicial</a:t>
            </a:r>
            <a:r>
              <a:rPr lang="es-CO" sz="1600" dirty="0"/>
              <a:t> : Envía el estado inicial al siguiente nodo para continuar el flujo del proceso.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genera_question</a:t>
            </a:r>
            <a:r>
              <a:rPr lang="en-US" sz="1600" dirty="0"/>
              <a:t> </a:t>
            </a:r>
            <a:r>
              <a:rPr lang="es-CO" sz="1600" dirty="0"/>
              <a:t>: Genera preguntas en formato JSON relacionadas con un tema específico, basándose en su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save_question</a:t>
            </a:r>
            <a:r>
              <a:rPr lang="en-US" sz="1600" dirty="0"/>
              <a:t> </a:t>
            </a:r>
            <a:r>
              <a:rPr lang="es-CO" sz="1600" dirty="0"/>
              <a:t>: Guarda las preguntas generadas en Cosmos DB para su posterior acceso y análisis.</a:t>
            </a:r>
          </a:p>
        </p:txBody>
      </p:sp>
    </p:spTree>
    <p:extLst>
      <p:ext uri="{BB962C8B-B14F-4D97-AF65-F5344CB8AC3E}">
        <p14:creationId xmlns:p14="http://schemas.microsoft.com/office/powerpoint/2010/main" val="22649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1E7A5A94-3295-420C-B473-C2FA4ECB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0" y="1825625"/>
            <a:ext cx="2594619" cy="25835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temas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/>
              <a:t>El agente genera contenido relacionado con el tema que está estudiando, adaptando la información de forma precisa y relevante para apoyar el proceso de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start</a:t>
            </a:r>
            <a:r>
              <a:rPr lang="es-MX" sz="1600" dirty="0"/>
              <a:t> : Primero, verifica si ya se ha iniciado una conversación con el usuario o si es la primera vez que accede al tema. Si es la primera vez, inicia el proceso desde cero.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initialize</a:t>
            </a:r>
            <a:r>
              <a:rPr lang="es-MX" sz="1600" dirty="0"/>
              <a:t> : El agente consulta el tema que el usuario estudiará, proporcionando información relevante para presentarle el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chatbot</a:t>
            </a:r>
            <a:r>
              <a:rPr lang="es-MX" sz="1600" dirty="0"/>
              <a:t> : El usuario comienza a interactuar con el contenido del tema que está estudiando, haciendo preguntas o recibiendo explicaciones detalladas según sea necesario.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6894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38970A53-BB1C-4624-AD0F-E10D4876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75" y="2435630"/>
            <a:ext cx="4451645" cy="40932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contenido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775" y="1655214"/>
            <a:ext cx="4360025" cy="1052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400" dirty="0"/>
              <a:t>El agente genera contenido relacionado con los temas que el usuario está estudiando, adaptando la información para apoyar su proceso de aprendizaje de forma personalizada.</a:t>
            </a:r>
            <a:endParaRPr lang="es-CO" sz="14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838200" y="1655214"/>
            <a:ext cx="583414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 err="1"/>
              <a:t>start</a:t>
            </a:r>
            <a:r>
              <a:rPr lang="es-MX" sz="1400" dirty="0"/>
              <a:t> : Primero, valida si el usuario proporciona una URL. Si es válida, genera temas a partir del contenido de la URL; si no, genera temas utilizando el nombre y la descripción del entrenamiento.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save_embeddings</a:t>
            </a:r>
            <a:r>
              <a:rPr lang="en-US" sz="1400" dirty="0"/>
              <a:t> </a:t>
            </a:r>
            <a:r>
              <a:rPr lang="es-MX" sz="1400" dirty="0"/>
              <a:t>: Genera incrustaciones a partir del documento proporcionado, transformando su contenido en representaciones numéricas que facilitan el análisis.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generate_topics</a:t>
            </a:r>
            <a:r>
              <a:rPr lang="en-US" sz="1400" dirty="0"/>
              <a:t> </a:t>
            </a:r>
            <a:r>
              <a:rPr lang="es-MX" sz="1400" dirty="0"/>
              <a:t>: Genera temas relevantes a partir de los documentos procesados, identificando los puntos clave del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generate_json_topics</a:t>
            </a:r>
            <a:r>
              <a:rPr lang="en-US" sz="1400" dirty="0"/>
              <a:t> </a:t>
            </a:r>
            <a:r>
              <a:rPr lang="es-MX" sz="1400" dirty="0"/>
              <a:t>: Transforma los temas generados a formato JSON para facilitar su almacenamiento y posterior procesamiento.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topics_from_training_description</a:t>
            </a:r>
            <a:r>
              <a:rPr lang="en-US" sz="1400" dirty="0"/>
              <a:t> </a:t>
            </a:r>
            <a:r>
              <a:rPr lang="es-MX" sz="1400" dirty="0"/>
              <a:t>: Genera temas en formato JSON utilizando el nombre y la descripción del entrenamiento, proporcionando una estructura organizada para el análisis.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4720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retroalimentación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/>
              <a:t>El agente proporciona retroalimentación al usuario sobre los resultados obtenidos tras completar el cuestionario, ayudándole a identificar áreas de mejora y ofreciendo sugerencias para optimizar el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feedback_node: The questionnaire and the user's responses are provided to offer detailed feedback on their performance.</a:t>
            </a:r>
          </a:p>
          <a:p>
            <a:endParaRPr lang="es-CO" sz="1600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9329BACB-B3C2-4E9A-A676-D13F5424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64" y="1825624"/>
            <a:ext cx="1987436" cy="3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2507-49C4-45B4-93AD-17843C69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950435F-A494-4171-A133-42E8E17A7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98" y="1825625"/>
            <a:ext cx="5675404" cy="4351338"/>
          </a:xfrm>
        </p:spPr>
      </p:pic>
      <p:pic>
        <p:nvPicPr>
          <p:cNvPr id="8" name="Picture 6" descr="Microsoft | Microsoft Wiki | Fandom">
            <a:extLst>
              <a:ext uri="{FF2B5EF4-FFF2-40B4-BE49-F238E27FC236}">
                <a16:creationId xmlns:a16="http://schemas.microsoft.com/office/drawing/2014/main" id="{4ADE9C69-ABB3-44DB-BAB2-D3508934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 de Código Facilito">
            <a:extLst>
              <a:ext uri="{FF2B5EF4-FFF2-40B4-BE49-F238E27FC236}">
                <a16:creationId xmlns:a16="http://schemas.microsoft.com/office/drawing/2014/main" id="{3F9B5C7E-221F-45BB-969D-510D53CE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4F90EA6C-456E-4805-BEDB-232AB10A8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6" t="7395" r="20569"/>
          <a:stretch/>
        </p:blipFill>
        <p:spPr>
          <a:xfrm>
            <a:off x="9519153" y="2891201"/>
            <a:ext cx="662631" cy="939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670F24-40FC-40DF-9197-9228BDA82C7E}"/>
              </a:ext>
            </a:extLst>
          </p:cNvPr>
          <p:cNvSpPr txBox="1"/>
          <p:nvPr/>
        </p:nvSpPr>
        <p:spPr>
          <a:xfrm>
            <a:off x="7996915" y="3682170"/>
            <a:ext cx="158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la capacitación, incluyendo nombre, descripción y estado.</a:t>
            </a:r>
            <a:endParaRPr lang="es-CO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8FC29F-CBF5-4844-9D9B-4CEFD9BBBF4A}"/>
              </a:ext>
            </a:extLst>
          </p:cNvPr>
          <p:cNvSpPr txBox="1"/>
          <p:nvPr/>
        </p:nvSpPr>
        <p:spPr>
          <a:xfrm>
            <a:off x="3054888" y="5773192"/>
            <a:ext cx="16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Almacena las cuentas de usuario asociadas a los colaboradores.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32BA02-E3C3-41E1-9D7D-3156693112FB}"/>
              </a:ext>
            </a:extLst>
          </p:cNvPr>
          <p:cNvSpPr txBox="1"/>
          <p:nvPr/>
        </p:nvSpPr>
        <p:spPr>
          <a:xfrm>
            <a:off x="6260008" y="5332433"/>
            <a:ext cx="16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Guarda la información de los colaboradores que participan en los entrenamientos.</a:t>
            </a:r>
            <a:endParaRPr lang="es-CO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AA8379-7DF3-42CC-B92F-02E5EA6977B4}"/>
              </a:ext>
            </a:extLst>
          </p:cNvPr>
          <p:cNvSpPr txBox="1"/>
          <p:nvPr/>
        </p:nvSpPr>
        <p:spPr>
          <a:xfrm>
            <a:off x="3090344" y="4384993"/>
            <a:ext cx="158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Registra las inscripciones de colaboradores en entrenamientos.</a:t>
            </a:r>
            <a:endParaRPr lang="es-CO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B571BC-DD13-4004-97A2-DCB8BECED126}"/>
              </a:ext>
            </a:extLst>
          </p:cNvPr>
          <p:cNvSpPr txBox="1"/>
          <p:nvPr/>
        </p:nvSpPr>
        <p:spPr>
          <a:xfrm>
            <a:off x="2939995" y="3204142"/>
            <a:ext cx="173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Contiene los recursos o materiales asociados a los temas de un entrenamiento.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FDDC0A-DFF9-47F6-9E45-38A407F8814B}"/>
              </a:ext>
            </a:extLst>
          </p:cNvPr>
          <p:cNvSpPr txBox="1"/>
          <p:nvPr/>
        </p:nvSpPr>
        <p:spPr>
          <a:xfrm>
            <a:off x="1464733" y="1660957"/>
            <a:ext cx="134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Guarda las respuestas de los colaboradores en los cuestionarios.</a:t>
            </a: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4B8318-2AD3-4ED9-89BC-65E2F9305992}"/>
              </a:ext>
            </a:extLst>
          </p:cNvPr>
          <p:cNvSpPr txBox="1"/>
          <p:nvPr/>
        </p:nvSpPr>
        <p:spPr>
          <a:xfrm>
            <a:off x="5968999" y="1587425"/>
            <a:ext cx="169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Almacena los resultados de los cuestionarios completados por los colaboradores.</a:t>
            </a: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D84074-C761-4850-8794-D220380AE4CC}"/>
              </a:ext>
            </a:extLst>
          </p:cNvPr>
          <p:cNvSpPr txBox="1"/>
          <p:nvPr/>
        </p:nvSpPr>
        <p:spPr>
          <a:xfrm>
            <a:off x="7938563" y="5150186"/>
            <a:ext cx="15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los roles de los colaboradores dentro del sistema.</a:t>
            </a:r>
            <a:endParaRPr lang="es-CO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E94D91-2CA0-45F7-963A-F7010AD85D74}"/>
              </a:ext>
            </a:extLst>
          </p:cNvPr>
          <p:cNvSpPr txBox="1"/>
          <p:nvPr/>
        </p:nvSpPr>
        <p:spPr>
          <a:xfrm>
            <a:off x="6424017" y="3600773"/>
            <a:ext cx="136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 los temas dentro de un entrenamiento.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5519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D340-CE83-4600-BF48-EFA05C9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48102C-BC86-45CF-A98D-06B9D2F6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7877" r="10584" b="6424"/>
          <a:stretch/>
        </p:blipFill>
        <p:spPr>
          <a:xfrm>
            <a:off x="2336799" y="1947333"/>
            <a:ext cx="2810933" cy="386926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C0B25D27-B785-4614-99A0-20B07AEA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431C8F25-5F21-4026-9B71-118DA0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FAA6049-2394-48C5-8305-2492550A5F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 t="5144" r="9516" b="3859"/>
          <a:stretch/>
        </p:blipFill>
        <p:spPr>
          <a:xfrm>
            <a:off x="7413285" y="1947333"/>
            <a:ext cx="2696554" cy="4792132"/>
          </a:xfrm>
          <a:prstGeom prst="rect">
            <a:avLst/>
          </a:prstGeom>
        </p:spPr>
      </p:pic>
      <p:pic>
        <p:nvPicPr>
          <p:cNvPr id="10" name="Picture 2" descr="Cosmos DB - Wikipedia">
            <a:extLst>
              <a:ext uri="{FF2B5EF4-FFF2-40B4-BE49-F238E27FC236}">
                <a16:creationId xmlns:a16="http://schemas.microsoft.com/office/drawing/2014/main" id="{9893F767-9DD5-4EDB-B88E-BCE6CC07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45" y="3471080"/>
            <a:ext cx="1175834" cy="8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E097A44-CAD8-4974-9B54-6C9EBC70323A}"/>
              </a:ext>
            </a:extLst>
          </p:cNvPr>
          <p:cNvSpPr txBox="1"/>
          <p:nvPr/>
        </p:nvSpPr>
        <p:spPr>
          <a:xfrm>
            <a:off x="1175096" y="2727804"/>
            <a:ext cx="151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Representa un curso en línea con información como título, instructor, URL y calificación.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37BDA6-B5D0-49E2-8389-ADFD247BCB3E}"/>
              </a:ext>
            </a:extLst>
          </p:cNvPr>
          <p:cNvSpPr txBox="1"/>
          <p:nvPr/>
        </p:nvSpPr>
        <p:spPr>
          <a:xfrm>
            <a:off x="5361870" y="3004803"/>
            <a:ext cx="205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Contiene una lista de preguntas de evaluación asociadas a un curso y un tema específico.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95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794760" y="3121082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Equidad:</a:t>
            </a:r>
            <a:r>
              <a:rPr lang="es-CO" sz="1000" dirty="0"/>
              <a:t> </a:t>
            </a:r>
            <a:r>
              <a:rPr lang="es-MX" sz="1000" dirty="0"/>
              <a:t>Garantizar un aprendizaje equitativo al ofrecer contenido accesible y recomendaciones basadas en habilidades individuales. Proporciona cuestionarios objetivos, sin sesgos por nivel de experiencia, asegurando una evaluación justa y centrada en la formación.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3171489" y="4785675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Confiabilidad y seguridad: </a:t>
            </a:r>
            <a:r>
              <a:rPr lang="es-MX" sz="1000" dirty="0"/>
              <a:t>Configurar una autenticación segura y encriptación en el almacenamiento de contraseñas y garantizar respuestas precisas mediante mecanismos de validación para evitar información errónea y asegurar la protección de los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D443A57-72EF-4DE6-8049-1087DEA84758}"/>
              </a:ext>
            </a:extLst>
          </p:cNvPr>
          <p:cNvSpPr txBox="1"/>
          <p:nvPr/>
        </p:nvSpPr>
        <p:spPr>
          <a:xfrm>
            <a:off x="5776359" y="3288866"/>
            <a:ext cx="2212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000" b="1" dirty="0"/>
              <a:t>Privacidad y seguridad de datos: </a:t>
            </a:r>
            <a:r>
              <a:rPr lang="es-MX" sz="1000" dirty="0"/>
              <a:t>Cumplir con normativas de protección como GDPR y HIPAA, garantizando el almacenamiento seguro y encriptado de la información. Proteger la privacidad del progreso de aprendizaje de cada usuario, asegurando que solo el colaborador y su entrenador laboral autorizado tengan acceso a sus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1DDC83-35D6-4A2F-B1BD-31389F64AB60}"/>
              </a:ext>
            </a:extLst>
          </p:cNvPr>
          <p:cNvSpPr txBox="1"/>
          <p:nvPr/>
        </p:nvSpPr>
        <p:spPr>
          <a:xfrm>
            <a:off x="8657539" y="4788307"/>
            <a:ext cx="26688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Inclusión: </a:t>
            </a:r>
            <a:r>
              <a:rPr lang="es-MX" sz="1000" dirty="0"/>
              <a:t>Incluir accesibilidad en MentorIA+ mediante interacción por voz y alto contraste, facilitando la participación activa de personas con discapacidad y garantizando un entorno de aprendizaje inclusivo para todos. </a:t>
            </a:r>
            <a:endParaRPr lang="es-MX" sz="1000" dirty="0">
              <a:ea typeface="+mn-lt"/>
              <a:cs typeface="+mn-lt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D0AD10E-93D3-4DBB-A198-B17D66C3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891" y="1564697"/>
            <a:ext cx="1285875" cy="1323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715CCCD-0B67-4FF0-BAB1-11434EC43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382" y="3121082"/>
            <a:ext cx="1276350" cy="133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D8DE8A6-9C02-4718-ADB1-73855B8D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26" y="1564697"/>
            <a:ext cx="12954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C8A1BDC-AC9B-4E51-AA6A-8563D755D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721" y="3111557"/>
            <a:ext cx="1314450" cy="134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723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B46931-3A4D-418A-B87E-2D7EFB00E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47818" r="2705" b="4027"/>
          <a:stretch/>
        </p:blipFill>
        <p:spPr bwMode="auto">
          <a:xfrm>
            <a:off x="2547551" y="2747120"/>
            <a:ext cx="7096897" cy="202114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2547551" y="2042788"/>
            <a:ext cx="70968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Transparencia: </a:t>
            </a:r>
            <a:r>
              <a:rPr lang="es-MX" sz="1000" dirty="0"/>
              <a:t>Garantizar que la IA explique sus recomendaciones y brinde justificaciones claras sobre los contenidos sugeridos, permitiendo a los entrenadores revisar y ajustar las rutas de aprendizaje generadas. Además, proporcionar cuestionarios únicos adaptados a cada colaborador para medir de manera precisa el conocimiento adquirido.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2547550" y="4890562"/>
            <a:ext cx="7096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Responsabilidad: </a:t>
            </a:r>
            <a:r>
              <a:rPr lang="es-MX" sz="1000" dirty="0"/>
              <a:t>Implementar métricas de calidad para evaluar la efectividad del sistema y permitir que los entrenadores intervengan en el proceso, asegurando que el contenido sea adecuado y alineado con las necesidades de los colaboradores.</a:t>
            </a:r>
            <a:endParaRPr lang="es-MX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4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A30291D-839D-4856-B02B-B9C2C882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378976"/>
            <a:ext cx="5157787" cy="823912"/>
          </a:xfrm>
        </p:spPr>
        <p:txBody>
          <a:bodyPr>
            <a:normAutofit/>
          </a:bodyPr>
          <a:lstStyle/>
          <a:p>
            <a:r>
              <a:rPr lang="en-US" sz="4800" dirty="0"/>
              <a:t>Hackers</a:t>
            </a:r>
            <a:endParaRPr lang="es-CO" sz="48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78ABF1B-8935-42DC-9A3B-1D2061EEB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5094" y="2535129"/>
            <a:ext cx="2315095" cy="4613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sz="7200" b="1" i="0" dirty="0">
                <a:solidFill>
                  <a:srgbClr val="3C4043"/>
                </a:solidFill>
                <a:effectLst/>
              </a:rPr>
              <a:t>Daniela Vallejo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D509310-1193-4DFC-AFC8-0CD479E8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78976"/>
            <a:ext cx="5183188" cy="823912"/>
          </a:xfrm>
        </p:spPr>
        <p:txBody>
          <a:bodyPr>
            <a:normAutofit/>
          </a:bodyPr>
          <a:lstStyle/>
          <a:p>
            <a:r>
              <a:rPr lang="en-US" sz="4400" dirty="0"/>
              <a:t>Advisors</a:t>
            </a:r>
            <a:endParaRPr lang="es-CO" sz="4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BC1062-84E7-4120-9AF7-04F2B733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41" y="5149465"/>
            <a:ext cx="1583837" cy="16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@jonanfu">
            <a:extLst>
              <a:ext uri="{FF2B5EF4-FFF2-40B4-BE49-F238E27FC236}">
                <a16:creationId xmlns:a16="http://schemas.microsoft.com/office/drawing/2014/main" id="{4D87E7E1-3F28-468C-9AE2-6B316D73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38" y="4346873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10">
            <a:extLst>
              <a:ext uri="{FF2B5EF4-FFF2-40B4-BE49-F238E27FC236}">
                <a16:creationId xmlns:a16="http://schemas.microsoft.com/office/drawing/2014/main" id="{C27B364F-E7CD-4CEE-9D5C-F52882F1CE1E}"/>
              </a:ext>
            </a:extLst>
          </p:cNvPr>
          <p:cNvSpPr txBox="1">
            <a:spLocks/>
          </p:cNvSpPr>
          <p:nvPr/>
        </p:nvSpPr>
        <p:spPr>
          <a:xfrm>
            <a:off x="2755094" y="350997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Liseth Ramos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  <a:p>
            <a:pPr marL="0" indent="0">
              <a:buNone/>
            </a:pPr>
            <a:endParaRPr lang="es-CO" sz="5600" i="1" dirty="0">
              <a:solidFill>
                <a:srgbClr val="3C4043"/>
              </a:solidFill>
            </a:endParaRP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4191EA29-0B4C-4DB8-B766-9508CC03E7A9}"/>
              </a:ext>
            </a:extLst>
          </p:cNvPr>
          <p:cNvSpPr txBox="1">
            <a:spLocks/>
          </p:cNvSpPr>
          <p:nvPr/>
        </p:nvSpPr>
        <p:spPr>
          <a:xfrm>
            <a:off x="2755095" y="4528175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Jonathan Narváez 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Python developer</a:t>
            </a:r>
          </a:p>
        </p:txBody>
      </p:sp>
      <p:pic>
        <p:nvPicPr>
          <p:cNvPr id="7184" name="Picture 16" descr="Carla Vanesa Mamani Chávez's Speaker Profile @ Sessionize">
            <a:extLst>
              <a:ext uri="{FF2B5EF4-FFF2-40B4-BE49-F238E27FC236}">
                <a16:creationId xmlns:a16="http://schemas.microsoft.com/office/drawing/2014/main" id="{5A5F3F0F-C646-4A9E-BD36-429519EC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91" y="2353828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ador de contenido 10">
            <a:extLst>
              <a:ext uri="{FF2B5EF4-FFF2-40B4-BE49-F238E27FC236}">
                <a16:creationId xmlns:a16="http://schemas.microsoft.com/office/drawing/2014/main" id="{95D3256B-8F72-451C-8F53-1343F92B347C}"/>
              </a:ext>
            </a:extLst>
          </p:cNvPr>
          <p:cNvSpPr txBox="1">
            <a:spLocks/>
          </p:cNvSpPr>
          <p:nvPr/>
        </p:nvSpPr>
        <p:spPr>
          <a:xfrm>
            <a:off x="8059967" y="2535127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200" b="1" dirty="0">
                <a:solidFill>
                  <a:srgbClr val="3C4043"/>
                </a:solidFill>
              </a:rPr>
              <a:t>Carla</a:t>
            </a:r>
            <a:r>
              <a:rPr lang="es-CO" sz="7200" b="1" i="0" dirty="0">
                <a:solidFill>
                  <a:srgbClr val="5F6368"/>
                </a:solidFill>
                <a:effectLst/>
              </a:rPr>
              <a:t> </a:t>
            </a:r>
            <a:r>
              <a:rPr lang="es-CO" sz="7200" b="1" dirty="0">
                <a:solidFill>
                  <a:srgbClr val="3C4043"/>
                </a:solidFill>
              </a:rPr>
              <a:t>Mamani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i="1" dirty="0">
                <a:solidFill>
                  <a:srgbClr val="3C4043"/>
                </a:solidFill>
              </a:rPr>
              <a:t>MSFT MVP y Especialista de Azure en Código Facilito</a:t>
            </a:r>
            <a:endParaRPr lang="es-CO" i="1" dirty="0"/>
          </a:p>
        </p:txBody>
      </p:sp>
      <p:pic>
        <p:nvPicPr>
          <p:cNvPr id="31" name="Picture 6" descr="Microsoft | Microsoft Wiki | Fandom">
            <a:extLst>
              <a:ext uri="{FF2B5EF4-FFF2-40B4-BE49-F238E27FC236}">
                <a16:creationId xmlns:a16="http://schemas.microsoft.com/office/drawing/2014/main" id="{A1F34959-4C29-4D16-846D-8335C860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o de Código Facilito">
            <a:extLst>
              <a:ext uri="{FF2B5EF4-FFF2-40B4-BE49-F238E27FC236}">
                <a16:creationId xmlns:a16="http://schemas.microsoft.com/office/drawing/2014/main" id="{EDAD0939-0501-447D-9368-6855B2EF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C053E7E-96E4-476E-89EA-62370B27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5358999"/>
            <a:ext cx="823909" cy="82390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4689B57-B868-4D19-AE2D-841149C0E115}"/>
              </a:ext>
            </a:extLst>
          </p:cNvPr>
          <p:cNvSpPr txBox="1">
            <a:spLocks/>
          </p:cNvSpPr>
          <p:nvPr/>
        </p:nvSpPr>
        <p:spPr>
          <a:xfrm>
            <a:off x="2755095" y="554029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David Santafe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b="0" i="1" dirty="0">
                <a:solidFill>
                  <a:srgbClr val="444444"/>
                </a:solidFill>
                <a:effectLst/>
              </a:rPr>
              <a:t>.NET developer</a:t>
            </a:r>
          </a:p>
        </p:txBody>
      </p:sp>
      <p:pic>
        <p:nvPicPr>
          <p:cNvPr id="3074" name="Picture 2" descr="Liseth Fernanda Ramos Giraldo">
            <a:extLst>
              <a:ext uri="{FF2B5EF4-FFF2-40B4-BE49-F238E27FC236}">
                <a16:creationId xmlns:a16="http://schemas.microsoft.com/office/drawing/2014/main" id="{BD002368-EC4D-42EC-94CD-BEE2EB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13" y="3365955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Una persona con una tabla de surf&#10;&#10;Descripción generada automáticamente">
            <a:extLst>
              <a:ext uri="{FF2B5EF4-FFF2-40B4-BE49-F238E27FC236}">
                <a16:creationId xmlns:a16="http://schemas.microsoft.com/office/drawing/2014/main" id="{F2BFBF05-6466-46B7-9CC2-33D6E17D9C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13" y="2385037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4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9F30-EA42-4FDD-9379-60A99709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44046"/>
            <a:ext cx="5257800" cy="1325563"/>
          </a:xfrm>
        </p:spPr>
        <p:txBody>
          <a:bodyPr>
            <a:noAutofit/>
          </a:bodyPr>
          <a:lstStyle/>
          <a:p>
            <a:r>
              <a:rPr lang="es-MX" sz="3200" dirty="0"/>
              <a:t>MentorIA+: Inclusión y aprendizaje accesible para el éxito laboral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E998C-A0D0-4132-B750-764AEA96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68743"/>
            <a:ext cx="5257800" cy="1209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Powered by      Microsoft Azure</a:t>
            </a:r>
          </a:p>
        </p:txBody>
      </p:sp>
      <p:pic>
        <p:nvPicPr>
          <p:cNvPr id="1026" name="Picture 2" descr="Microsoft Azure - Wikipedia, la enciclopedia libre">
            <a:extLst>
              <a:ext uri="{FF2B5EF4-FFF2-40B4-BE49-F238E27FC236}">
                <a16:creationId xmlns:a16="http://schemas.microsoft.com/office/drawing/2014/main" id="{A16F2966-219C-4BE4-A6A5-E75ECE2E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91" y="3168743"/>
            <a:ext cx="438604" cy="4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8650D4-0812-4293-9C43-E86FEDE3C9F9}"/>
              </a:ext>
            </a:extLst>
          </p:cNvPr>
          <p:cNvSpPr txBox="1"/>
          <p:nvPr/>
        </p:nvSpPr>
        <p:spPr>
          <a:xfrm>
            <a:off x="6934201" y="6274523"/>
            <a:ext cx="5257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dirty="0">
                <a:cs typeface="Calibri"/>
              </a:rPr>
              <a:t>EXECUTIVE CHALLENGE: </a:t>
            </a:r>
          </a:p>
          <a:p>
            <a:pPr algn="r"/>
            <a:r>
              <a:rPr lang="en-US" sz="1400" dirty="0">
                <a:cs typeface="Calibri"/>
              </a:rPr>
              <a:t>AI for supported employment job coaches</a:t>
            </a:r>
            <a:endParaRPr lang="es-MX" dirty="0">
              <a:cs typeface="Calibri"/>
            </a:endParaRPr>
          </a:p>
        </p:txBody>
      </p:sp>
      <p:pic>
        <p:nvPicPr>
          <p:cNvPr id="1030" name="Picture 6" descr="Microsoft | Microsoft Wiki | Fandom">
            <a:extLst>
              <a:ext uri="{FF2B5EF4-FFF2-40B4-BE49-F238E27FC236}">
                <a16:creationId xmlns:a16="http://schemas.microsoft.com/office/drawing/2014/main" id="{10ACC3FE-0050-4B98-9DC0-2953ECD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de Código Facilito">
            <a:extLst>
              <a:ext uri="{FF2B5EF4-FFF2-40B4-BE49-F238E27FC236}">
                <a16:creationId xmlns:a16="http://schemas.microsoft.com/office/drawing/2014/main" id="{8D7804C3-142C-4205-9A00-1B140D1E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CF02BEC5-5E7A-4131-8758-E6FCBE72F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09" y="1844046"/>
            <a:ext cx="3305092" cy="3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63CF-70DC-4744-97BE-E51E2816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Descripción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D23BE-4A58-43B5-96E4-278CD20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>
                <a:ea typeface="+mn-lt"/>
                <a:cs typeface="+mn-lt"/>
              </a:rPr>
              <a:t>MentorIA+ es una solución de inteligencia artificial diseñada para potenciar el trabajo de los entrenadores laborales, brindando un sistema de apoyo interactivo e inclusivo para facilitar la capacitación y el desarrollo profesional de personas con discapacidad o barreras para el empleo. A través de una interfaz conversacional intuitiva y accesible, MentorIA+ permite a los entrenadores crear rutas de aprendizaje personalizadas, automatizar consultas rutinarias y ofrecer asistencia motivacional.</a:t>
            </a:r>
          </a:p>
          <a:p>
            <a:endParaRPr lang="es-MX" sz="2000" dirty="0">
              <a:ea typeface="+mn-lt"/>
              <a:cs typeface="+mn-lt"/>
            </a:endParaRPr>
          </a:p>
          <a:p>
            <a:pPr algn="just"/>
            <a:r>
              <a:rPr lang="es-MX" sz="2000" dirty="0">
                <a:ea typeface="+mn-lt"/>
                <a:cs typeface="+mn-lt"/>
              </a:rPr>
              <a:t>Para los colaboradores, MentorIA+ proporciona una experiencia de aprendizaje accesible, con interacción por voz, alto contraste y adaptabilidad a diferentes necesidades. Además, el sistema permite evaluar el progreso a través de cuestionarios y generar reportes detallados para optimizar la curva de aprendizaje. Esto no solo mejora la eficiencia del entrenamiento laboral, sino que también garantiza un acompañamiento constante que refuerza la inclusión y la equidad en el empleo.</a:t>
            </a:r>
            <a:endParaRPr lang="es-CO" sz="2400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53E2802C-ECD6-44E4-86C2-DB819165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12039F67-E2D8-43AA-8BFC-BD176EDC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4630057" y="1934238"/>
            <a:ext cx="29318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ea typeface="+mn-lt"/>
                <a:cs typeface="+mn-lt"/>
              </a:rPr>
              <a:t>Automatizar y personalizar la capacitación: Generar rutas de aprendizaje personalizadas a partir del contenido proporcionado por entrenadores laborales.</a:t>
            </a:r>
            <a:endParaRPr lang="es-MX" sz="1800" dirty="0">
              <a:ea typeface="+mn-lt"/>
              <a:cs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8694056" y="3822831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Monitorear y mejorar el proceso de aprendizaje: Evaluar la curva de aprendizaje de los colaboradores a través de cuestionarios y reportes detallados para los entrenadores.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-80244" y="3604458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Brindar accesibilidad e inclusión en el proceso de aprendizaje: Diseñar una interfaz conversacional con soporte de voz y alto contraste, adaptada a personas con discapacidad visual.</a:t>
            </a: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F618DCC2-07A1-43FF-85BB-0F64E936C818}"/>
              </a:ext>
            </a:extLst>
          </p:cNvPr>
          <p:cNvSpPr/>
          <p:nvPr/>
        </p:nvSpPr>
        <p:spPr>
          <a:xfrm>
            <a:off x="2895600" y="3229851"/>
            <a:ext cx="6400800" cy="6073806"/>
          </a:xfrm>
          <a:prstGeom prst="arc">
            <a:avLst>
              <a:gd name="adj1" fmla="val 10760532"/>
              <a:gd name="adj2" fmla="val 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4" name="Picture 12" descr="Objetivo - Iconos gratis de márketing">
            <a:extLst>
              <a:ext uri="{FF2B5EF4-FFF2-40B4-BE49-F238E27FC236}">
                <a16:creationId xmlns:a16="http://schemas.microsoft.com/office/drawing/2014/main" id="{CF8C15BC-7380-49C1-B5C9-6DBB2E53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13" y="4687813"/>
            <a:ext cx="1309972" cy="13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13B2AD-CFF1-424B-A8AB-B6B6F9C27736}"/>
              </a:ext>
            </a:extLst>
          </p:cNvPr>
          <p:cNvSpPr txBox="1"/>
          <p:nvPr/>
        </p:nvSpPr>
        <p:spPr>
          <a:xfrm>
            <a:off x="4363952" y="5882033"/>
            <a:ext cx="3547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FFFFFF"/>
              </a:buClr>
              <a:buAutoNum type="arabicPeriod"/>
            </a:pPr>
            <a:r>
              <a:rPr lang="es-MX" sz="4400" dirty="0">
                <a:latin typeface="+mj-lt"/>
                <a:ea typeface="+mn-lt"/>
                <a:cs typeface="+mn-lt"/>
              </a:rPr>
              <a:t>Objetivos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rdsapiens – AI Automation Studio">
            <a:extLst>
              <a:ext uri="{FF2B5EF4-FFF2-40B4-BE49-F238E27FC236}">
                <a16:creationId xmlns:a16="http://schemas.microsoft.com/office/drawing/2014/main" id="{4A4CA2B4-487E-498C-9A03-42DB1D8E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90" y="467679"/>
            <a:ext cx="1536020" cy="14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oceso de aprendizaje Infografía diseño de burbuja de 10  pasos.Investigación, motivación, educación, logro iconos simples | Vector  Premium">
            <a:extLst>
              <a:ext uri="{FF2B5EF4-FFF2-40B4-BE49-F238E27FC236}">
                <a16:creationId xmlns:a16="http://schemas.microsoft.com/office/drawing/2014/main" id="{2C79498E-E4FF-4553-9A0A-3D85C18A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69" y="1862635"/>
            <a:ext cx="2594381" cy="20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rsos Accesibilidad Web | Formación | Alura">
            <a:extLst>
              <a:ext uri="{FF2B5EF4-FFF2-40B4-BE49-F238E27FC236}">
                <a16:creationId xmlns:a16="http://schemas.microsoft.com/office/drawing/2014/main" id="{AA57F87C-A317-4F9B-89B8-241F2CE2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2" y="2092242"/>
            <a:ext cx="1583839" cy="1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ctángulo - Iconos gratis de formas y simbolos">
            <a:extLst>
              <a:ext uri="{FF2B5EF4-FFF2-40B4-BE49-F238E27FC236}">
                <a16:creationId xmlns:a16="http://schemas.microsoft.com/office/drawing/2014/main" id="{99982055-A698-4D6C-8C46-D931336B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63" y="1283438"/>
            <a:ext cx="2803074" cy="28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8502346" y="3429000"/>
            <a:ext cx="2931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ea typeface="+mn-lt"/>
                <a:cs typeface="+mn-lt"/>
              </a:rPr>
              <a:t>Monitoreo de la curva de aprendizaje: Ayuda a los entrenadores a evaluar el progreso de cada colaborador y adaptar el contenido según su nivel de conocimiento.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508445" y="3426093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Accesibilidad e inclusión digital: Proporciona interacción por voz y diseño de alto contraste para personas con discapacidad visual, promoviendo la equidad en el acceso al conocimiento.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4322252" y="5424777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Automatización de consultas y apoyo motivacional: Reduce la carga administrativa de los entrenadores laborales al responder preguntas frecuentes y brindar retroalimentación inmediata.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nitoreo - Iconos gratis de márketing">
            <a:extLst>
              <a:ext uri="{FF2B5EF4-FFF2-40B4-BE49-F238E27FC236}">
                <a16:creationId xmlns:a16="http://schemas.microsoft.com/office/drawing/2014/main" id="{EE9A3E4A-A3DA-4B1A-85AB-DD109B9E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8" y="1819501"/>
            <a:ext cx="1536783" cy="1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cono de vector de monitoreo 21040447 Vector en Vecteezy">
            <a:extLst>
              <a:ext uri="{FF2B5EF4-FFF2-40B4-BE49-F238E27FC236}">
                <a16:creationId xmlns:a16="http://schemas.microsoft.com/office/drawing/2014/main" id="{4EDB1028-1F4B-45FF-8C4A-1CC97ADD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81" y="1846411"/>
            <a:ext cx="149191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ftware de automatización de marketing | HubSpot">
            <a:extLst>
              <a:ext uri="{FF2B5EF4-FFF2-40B4-BE49-F238E27FC236}">
                <a16:creationId xmlns:a16="http://schemas.microsoft.com/office/drawing/2014/main" id="{4E242BEC-5265-4E20-B6BD-86C57D691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10464" r="8837" b="11445"/>
          <a:stretch/>
        </p:blipFill>
        <p:spPr bwMode="auto">
          <a:xfrm>
            <a:off x="5327061" y="3843614"/>
            <a:ext cx="153787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7AB405B5-14FD-4449-BBC0-A3D0A2353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58" y="1838729"/>
            <a:ext cx="1773684" cy="169656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12CD156-662B-43C7-AE95-C233A421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Funcionalidades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82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1CC92E-2AF4-443C-950E-FE31CB6E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43" y="2032548"/>
            <a:ext cx="8260510" cy="316130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7D45D9A5-245F-4B37-A122-8B0E0386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0E251358-C4BD-447B-B316-59F203A9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FCBAAC-19F0-4C9F-A2E0-5AF7B47B5976}"/>
              </a:ext>
            </a:extLst>
          </p:cNvPr>
          <p:cNvSpPr txBox="1"/>
          <p:nvPr/>
        </p:nvSpPr>
        <p:spPr>
          <a:xfrm>
            <a:off x="2082937" y="557196"/>
            <a:ext cx="2212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1. Inicio de sesión y selección de rol, Los usuarios inician sesión y eligen entre dos roles: Entrenador Laboral o Colaborador.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AC2F1D-A503-4B53-A08D-EF77430A3B7F}"/>
              </a:ext>
            </a:extLst>
          </p:cNvPr>
          <p:cNvSpPr txBox="1"/>
          <p:nvPr/>
        </p:nvSpPr>
        <p:spPr>
          <a:xfrm>
            <a:off x="3349359" y="5004246"/>
            <a:ext cx="2746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2. Creación de rutas de aprendizaje (Entrenador Laboral), Los entrenadores pueden cargar documentos PDF con contenido de capacitación. El modelo analiza el contenido y segmenta los temas principales, generando rutas de aprendizaje personalizadas o generales.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374E5-E709-44C8-BE2E-E25F26C8304D}"/>
              </a:ext>
            </a:extLst>
          </p:cNvPr>
          <p:cNvSpPr txBox="1"/>
          <p:nvPr/>
        </p:nvSpPr>
        <p:spPr>
          <a:xfrm>
            <a:off x="6373546" y="500424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4. Evaluación y retroalimentación, Se presentan cuestionarios interactivos para medir el conocimiento adquirido. El sistema proporciona retroalimentación sobre áreas de mejora y refuerza conceptos clave.</a:t>
            </a:r>
          </a:p>
        </p:txBody>
      </p:sp>
      <p:pic>
        <p:nvPicPr>
          <p:cNvPr id="11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2E2285A7-DFC2-413F-AEF7-8EF203A60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07" y="4319120"/>
            <a:ext cx="375214" cy="3752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5217CDD-634D-4CDA-80FA-5CDFC19A412E}"/>
              </a:ext>
            </a:extLst>
          </p:cNvPr>
          <p:cNvSpPr txBox="1"/>
          <p:nvPr/>
        </p:nvSpPr>
        <p:spPr>
          <a:xfrm>
            <a:off x="4989931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3. Selección de ruta de aprendizaje (Colaborador), Los colaboradores acceden a las rutas de aprendizaje asignadas y eligen con cuál desean iniciar. Pueden interactuar con el entrenador IA para resolver dudas y recibir orientación.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3D450-F3B2-4BD1-B738-F132B745127C}"/>
              </a:ext>
            </a:extLst>
          </p:cNvPr>
          <p:cNvSpPr txBox="1"/>
          <p:nvPr/>
        </p:nvSpPr>
        <p:spPr>
          <a:xfrm>
            <a:off x="7592077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5. Monitoreo y reportes para entrenadores. Los entrenadores acceden a reportes sobre el avance de los colaboradores. Se generan insights sobre la efectividad del entrenamiento y se sugieren mejoras en el contenido.</a:t>
            </a:r>
          </a:p>
        </p:txBody>
      </p:sp>
      <p:pic>
        <p:nvPicPr>
          <p:cNvPr id="2050" name="Picture 2" descr="Table - Free web icons">
            <a:extLst>
              <a:ext uri="{FF2B5EF4-FFF2-40B4-BE49-F238E27FC236}">
                <a16:creationId xmlns:a16="http://schemas.microsoft.com/office/drawing/2014/main" id="{355DF273-66A3-481A-8390-C44AB6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547354"/>
            <a:ext cx="369975" cy="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barras - Iconos gratis de negocio">
            <a:extLst>
              <a:ext uri="{FF2B5EF4-FFF2-40B4-BE49-F238E27FC236}">
                <a16:creationId xmlns:a16="http://schemas.microsoft.com/office/drawing/2014/main" id="{54C206A8-3A0E-482D-846D-3E4ABAA5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192964"/>
            <a:ext cx="356785" cy="3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in icons for free download | Freepik">
            <a:extLst>
              <a:ext uri="{FF2B5EF4-FFF2-40B4-BE49-F238E27FC236}">
                <a16:creationId xmlns:a16="http://schemas.microsoft.com/office/drawing/2014/main" id="{61D2AEAE-23AE-487E-8D79-BE1B7821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29" y="2229333"/>
            <a:ext cx="437705" cy="4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smos DB - Wikipedia">
            <a:extLst>
              <a:ext uri="{FF2B5EF4-FFF2-40B4-BE49-F238E27FC236}">
                <a16:creationId xmlns:a16="http://schemas.microsoft.com/office/drawing/2014/main" id="{AC8E98C3-51EC-4965-8CDB-752E5BA6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61" y="4687581"/>
            <a:ext cx="437706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ecios: Búsqueda de Azure AI | Microsoft Azure">
            <a:extLst>
              <a:ext uri="{FF2B5EF4-FFF2-40B4-BE49-F238E27FC236}">
                <a16:creationId xmlns:a16="http://schemas.microsoft.com/office/drawing/2014/main" id="{4C8E094E-A669-41C8-ADF5-D5FC288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53" y="4031231"/>
            <a:ext cx="521523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zure OpenAI Integrations – Celigo">
            <a:extLst>
              <a:ext uri="{FF2B5EF4-FFF2-40B4-BE49-F238E27FC236}">
                <a16:creationId xmlns:a16="http://schemas.microsoft.com/office/drawing/2014/main" id="{D268EA0E-4C03-4BAD-989B-225D5C68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22" y="2148838"/>
            <a:ext cx="514815" cy="5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ob Exam Test Vector Icon Illustration: vector de stock (libre de regalías)  1500193907 | Shutterstock">
            <a:extLst>
              <a:ext uri="{FF2B5EF4-FFF2-40B4-BE49-F238E27FC236}">
                <a16:creationId xmlns:a16="http://schemas.microsoft.com/office/drawing/2014/main" id="{2762A7B5-25C7-42EE-A824-92C028D75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13030" r="9326" b="21482"/>
          <a:stretch/>
        </p:blipFill>
        <p:spPr bwMode="auto">
          <a:xfrm>
            <a:off x="6217035" y="4015084"/>
            <a:ext cx="521522" cy="4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FB3F83E9-37E1-47B6-A5EE-6A40AAF4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85" y="820071"/>
            <a:ext cx="7476577" cy="577341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</a:t>
            </a:r>
            <a:r>
              <a:rPr lang="en-US" dirty="0"/>
              <a:t> del </a:t>
            </a:r>
            <a:r>
              <a:rPr lang="es-MX" dirty="0">
                <a:cs typeface="Calibri Light"/>
              </a:rPr>
              <a:t>proyecto</a:t>
            </a:r>
            <a:endParaRPr lang="es-CO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3951D-242E-4120-84B6-4485E55C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26"/>
            <a:ext cx="11963400" cy="475286"/>
          </a:xfrm>
        </p:spPr>
        <p:txBody>
          <a:bodyPr>
            <a:noAutofit/>
          </a:bodyPr>
          <a:lstStyle/>
          <a:p>
            <a:pPr algn="ctr"/>
            <a:r>
              <a:rPr lang="es-CO" sz="4000" b="0" i="0" dirty="0">
                <a:solidFill>
                  <a:srgbClr val="27262B"/>
                </a:solidFill>
                <a:effectLst/>
              </a:rPr>
              <a:t>El modelo C4 para visualizar la arquitectura de software.</a:t>
            </a:r>
            <a:endParaRPr lang="es-CO" sz="4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6584461-1014-488A-AB2F-3857CC7444B6}"/>
              </a:ext>
            </a:extLst>
          </p:cNvPr>
          <p:cNvSpPr txBox="1">
            <a:spLocks/>
          </p:cNvSpPr>
          <p:nvPr/>
        </p:nvSpPr>
        <p:spPr>
          <a:xfrm>
            <a:off x="8714355" y="6419523"/>
            <a:ext cx="3363345" cy="47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rgbClr val="27262B"/>
                </a:solidFill>
                <a:latin typeface="+mn-lt"/>
              </a:rPr>
              <a:t>Diagrama de contexto del sistema</a:t>
            </a:r>
            <a:endParaRPr lang="es-CO" sz="2400" dirty="0">
              <a:latin typeface="+mn-lt"/>
            </a:endParaRPr>
          </a:p>
        </p:txBody>
      </p:sp>
      <p:pic>
        <p:nvPicPr>
          <p:cNvPr id="11" name="Picture 6" descr="Microsoft | Microsoft Wiki | Fandom">
            <a:extLst>
              <a:ext uri="{FF2B5EF4-FFF2-40B4-BE49-F238E27FC236}">
                <a16:creationId xmlns:a16="http://schemas.microsoft.com/office/drawing/2014/main" id="{57F3B4BC-886D-4CDA-8DC6-307F72F1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 de Código Facilito">
            <a:extLst>
              <a:ext uri="{FF2B5EF4-FFF2-40B4-BE49-F238E27FC236}">
                <a16:creationId xmlns:a16="http://schemas.microsoft.com/office/drawing/2014/main" id="{BB1B6302-0AE4-4289-940F-664CD7E4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7A2451-7C50-44E8-BB69-BF349816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31" y="840412"/>
            <a:ext cx="9945617" cy="5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rmAutofit fontScale="90000"/>
          </a:bodyPr>
          <a:lstStyle/>
          <a:p>
            <a:r>
              <a:rPr lang="es-CO" dirty="0"/>
              <a:t>Diagrama de contenedor del sistema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97707A7-79E1-4E8B-BCF9-DA7BE024E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0" y="882054"/>
            <a:ext cx="11419439" cy="5507187"/>
          </a:xfrm>
        </p:spPr>
      </p:pic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8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1385</Words>
  <Application>Microsoft Office PowerPoint</Application>
  <PresentationFormat>Panorámica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MICROSOFT HACKATHON INNOVATION CHALLENGE  MARZO 2025 CÓDIGO FACILITO</vt:lpstr>
      <vt:lpstr>MentorIA+: Inclusión y aprendizaje accesible para el éxito laboral</vt:lpstr>
      <vt:lpstr>Descripción del proyecto</vt:lpstr>
      <vt:lpstr>Presentación de PowerPoint</vt:lpstr>
      <vt:lpstr>Funcionalidades</vt:lpstr>
      <vt:lpstr>Presentación de PowerPoint</vt:lpstr>
      <vt:lpstr>Arquitectura del proyecto</vt:lpstr>
      <vt:lpstr>El modelo C4 para visualizar la arquitectura de software.</vt:lpstr>
      <vt:lpstr>Diagrama de contenedor del sistema</vt:lpstr>
      <vt:lpstr>LangGraph - Agente de preguntas </vt:lpstr>
      <vt:lpstr>LangGraph - Agente de temas</vt:lpstr>
      <vt:lpstr>LangGraph - Agente de contenido </vt:lpstr>
      <vt:lpstr>LangGraph - Agente de retroalimentación</vt:lpstr>
      <vt:lpstr>Diagrama de base de datos</vt:lpstr>
      <vt:lpstr>Diagrama de base de datos</vt:lpstr>
      <vt:lpstr>MentorIA+ IA responsable</vt:lpstr>
      <vt:lpstr>MentorIA+ IA responsable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HACKATHON INNOVATION CHALLENGE  MARZO 2025 CÓDIGO FACILITO</dc:title>
  <dc:creator>David Santafe Zorrilla</dc:creator>
  <cp:lastModifiedBy>David Santafe Zorrilla</cp:lastModifiedBy>
  <cp:revision>185</cp:revision>
  <dcterms:created xsi:type="dcterms:W3CDTF">2024-10-31T04:59:34Z</dcterms:created>
  <dcterms:modified xsi:type="dcterms:W3CDTF">2025-03-21T23:11:01Z</dcterms:modified>
</cp:coreProperties>
</file>