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4" r:id="rId1"/>
    <p:sldMasterId id="2147483696" r:id="rId2"/>
    <p:sldMasterId id="2147483708" r:id="rId3"/>
  </p:sldMasterIdLst>
  <p:notesMasterIdLst>
    <p:notesMasterId r:id="rId41"/>
  </p:notesMasterIdLst>
  <p:sldIdLst>
    <p:sldId id="1076" r:id="rId4"/>
    <p:sldId id="1077" r:id="rId5"/>
    <p:sldId id="1074" r:id="rId6"/>
    <p:sldId id="257" r:id="rId7"/>
    <p:sldId id="284" r:id="rId8"/>
    <p:sldId id="372" r:id="rId9"/>
    <p:sldId id="302" r:id="rId10"/>
    <p:sldId id="374" r:id="rId11"/>
    <p:sldId id="1078" r:id="rId12"/>
    <p:sldId id="338" r:id="rId13"/>
    <p:sldId id="375" r:id="rId14"/>
    <p:sldId id="1075" r:id="rId15"/>
    <p:sldId id="285" r:id="rId16"/>
    <p:sldId id="368" r:id="rId17"/>
    <p:sldId id="339" r:id="rId18"/>
    <p:sldId id="303" r:id="rId19"/>
    <p:sldId id="304" r:id="rId20"/>
    <p:sldId id="358" r:id="rId21"/>
    <p:sldId id="367" r:id="rId22"/>
    <p:sldId id="275" r:id="rId23"/>
    <p:sldId id="383" r:id="rId24"/>
    <p:sldId id="384" r:id="rId25"/>
    <p:sldId id="385" r:id="rId26"/>
    <p:sldId id="286" r:id="rId27"/>
    <p:sldId id="291" r:id="rId28"/>
    <p:sldId id="380" r:id="rId29"/>
    <p:sldId id="382" r:id="rId30"/>
    <p:sldId id="357" r:id="rId31"/>
    <p:sldId id="292" r:id="rId32"/>
    <p:sldId id="305" r:id="rId33"/>
    <p:sldId id="386" r:id="rId34"/>
    <p:sldId id="387" r:id="rId35"/>
    <p:sldId id="293" r:id="rId36"/>
    <p:sldId id="390" r:id="rId37"/>
    <p:sldId id="391" r:id="rId38"/>
    <p:sldId id="353" r:id="rId39"/>
    <p:sldId id="336" r:id="rId40"/>
  </p:sldIdLst>
  <p:sldSz cx="12192000" cy="6858000"/>
  <p:notesSz cx="6858000" cy="9144000"/>
  <p:defaultTextStyle>
    <a:defPPr>
      <a:defRPr lang="en-US"/>
    </a:defPPr>
    <a:lvl1pPr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1pPr>
    <a:lvl2pPr marL="4572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an WANG" initials="QW" lastIdx="2" clrIdx="0">
    <p:extLst>
      <p:ext uri="{19B8F6BF-5375-455C-9EA6-DF929625EA0E}">
        <p15:presenceInfo xmlns:p15="http://schemas.microsoft.com/office/powerpoint/2012/main" userId="03614aa53f6881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25" autoAdjust="0"/>
    <p:restoredTop sz="80261" autoAdjust="0"/>
  </p:normalViewPr>
  <p:slideViewPr>
    <p:cSldViewPr snapToGrid="0">
      <p:cViewPr varScale="1">
        <p:scale>
          <a:sx n="63" d="100"/>
          <a:sy n="63" d="100"/>
        </p:scale>
        <p:origin x="120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B2F06-0366-4824-BB60-ADD101C0A15D}" type="doc">
      <dgm:prSet loTypeId="urn:microsoft.com/office/officeart/2005/8/layout/vList6" loCatId="process" qsTypeId="urn:microsoft.com/office/officeart/2005/8/quickstyle/simple1" qsCatId="simple" csTypeId="urn:microsoft.com/office/officeart/2005/8/colors/accent1_1" csCatId="accent1" phldr="1"/>
      <dgm:spPr/>
      <dgm:t>
        <a:bodyPr/>
        <a:lstStyle/>
        <a:p>
          <a:endParaRPr lang="en-GB"/>
        </a:p>
      </dgm:t>
    </dgm:pt>
    <dgm:pt modelId="{0BFB48EF-62CC-4342-847D-3A489D0DB34E}">
      <dgm:prSet custT="1"/>
      <dgm:spPr/>
      <dgm:t>
        <a:bodyPr/>
        <a:lstStyle/>
        <a:p>
          <a:pPr>
            <a:lnSpc>
              <a:spcPct val="100000"/>
            </a:lnSpc>
          </a:pPr>
          <a:r>
            <a:rPr lang="en-US" sz="3200" b="0" i="0" baseline="0" dirty="0">
              <a:latin typeface="Times New Roman" panose="02020603050405020304" pitchFamily="18" charset="0"/>
              <a:cs typeface="Times New Roman" panose="02020603050405020304" pitchFamily="18" charset="0"/>
            </a:rPr>
            <a:t>1.  An introductory paragraph </a:t>
          </a:r>
        </a:p>
      </dgm:t>
    </dgm:pt>
    <dgm:pt modelId="{7410B67C-4842-4F4C-A7C8-53554F1B9FC9}" type="parTrans" cxnId="{1138137F-F10F-440A-A516-305E6F762231}">
      <dgm:prSet/>
      <dgm:spPr/>
      <dgm:t>
        <a:bodyPr/>
        <a:lstStyle/>
        <a:p>
          <a:endParaRPr lang="en-GB"/>
        </a:p>
      </dgm:t>
    </dgm:pt>
    <dgm:pt modelId="{84C6B0F7-9194-44FF-89AF-118B79436018}" type="sibTrans" cxnId="{1138137F-F10F-440A-A516-305E6F762231}">
      <dgm:prSet custT="1"/>
      <dgm:spPr/>
      <dgm:t>
        <a:bodyPr/>
        <a:lstStyle/>
        <a:p>
          <a:pPr>
            <a:lnSpc>
              <a:spcPct val="100000"/>
            </a:lnSpc>
          </a:pPr>
          <a:endParaRPr lang="en-GB" sz="2800"/>
        </a:p>
      </dgm:t>
    </dgm:pt>
    <dgm:pt modelId="{F25D72FA-687C-44A4-9616-B6D68C50D756}">
      <dgm:prSet custT="1"/>
      <dgm:spPr/>
      <dgm:t>
        <a:bodyPr/>
        <a:lstStyle/>
        <a:p>
          <a:pPr>
            <a:lnSpc>
              <a:spcPct val="100000"/>
            </a:lnSpc>
          </a:pPr>
          <a:r>
            <a:rPr lang="en-US" sz="3200" b="0" i="0" baseline="0" dirty="0">
              <a:latin typeface="Times New Roman" panose="02020603050405020304" pitchFamily="18" charset="0"/>
              <a:cs typeface="Times New Roman" panose="02020603050405020304" pitchFamily="18" charset="0"/>
            </a:rPr>
            <a:t>2. Two body paragraphs </a:t>
          </a:r>
        </a:p>
      </dgm:t>
    </dgm:pt>
    <dgm:pt modelId="{14FEE7F8-0990-4858-8E12-BDF6CF039E4D}" type="parTrans" cxnId="{A35D845F-CCF8-4DAB-B408-FDCA2403AA9E}">
      <dgm:prSet/>
      <dgm:spPr/>
      <dgm:t>
        <a:bodyPr/>
        <a:lstStyle/>
        <a:p>
          <a:endParaRPr lang="en-GB"/>
        </a:p>
      </dgm:t>
    </dgm:pt>
    <dgm:pt modelId="{A4D7C787-3EBD-4EE3-9713-357B3CB6988B}" type="sibTrans" cxnId="{A35D845F-CCF8-4DAB-B408-FDCA2403AA9E}">
      <dgm:prSet custT="1"/>
      <dgm:spPr/>
      <dgm:t>
        <a:bodyPr/>
        <a:lstStyle/>
        <a:p>
          <a:pPr>
            <a:lnSpc>
              <a:spcPct val="100000"/>
            </a:lnSpc>
          </a:pPr>
          <a:endParaRPr lang="en-GB" sz="2800"/>
        </a:p>
      </dgm:t>
    </dgm:pt>
    <dgm:pt modelId="{927B79D0-EB98-4502-8F6C-0981C7A9594F}">
      <dgm:prSet custT="1"/>
      <dgm:spPr/>
      <dgm:t>
        <a:bodyPr/>
        <a:lstStyle/>
        <a:p>
          <a:pPr>
            <a:lnSpc>
              <a:spcPct val="100000"/>
            </a:lnSpc>
          </a:pPr>
          <a:r>
            <a:rPr lang="en-US" sz="3200" b="0" i="0" baseline="0" dirty="0">
              <a:latin typeface="Times New Roman" panose="02020603050405020304" pitchFamily="18" charset="0"/>
              <a:cs typeface="Times New Roman" panose="02020603050405020304" pitchFamily="18" charset="0"/>
            </a:rPr>
            <a:t>3.  A third body paragraph </a:t>
          </a:r>
        </a:p>
      </dgm:t>
    </dgm:pt>
    <dgm:pt modelId="{D04289E0-C649-4B9B-9705-C2CCE083B551}" type="parTrans" cxnId="{7C487D37-4BCD-49C4-8A28-C507881E5AB8}">
      <dgm:prSet/>
      <dgm:spPr/>
      <dgm:t>
        <a:bodyPr/>
        <a:lstStyle/>
        <a:p>
          <a:endParaRPr lang="en-GB"/>
        </a:p>
      </dgm:t>
    </dgm:pt>
    <dgm:pt modelId="{C1900B0A-DC48-47FE-9A94-F17B92436D57}" type="sibTrans" cxnId="{7C487D37-4BCD-49C4-8A28-C507881E5AB8}">
      <dgm:prSet custT="1"/>
      <dgm:spPr/>
      <dgm:t>
        <a:bodyPr/>
        <a:lstStyle/>
        <a:p>
          <a:pPr>
            <a:lnSpc>
              <a:spcPct val="100000"/>
            </a:lnSpc>
          </a:pPr>
          <a:endParaRPr lang="en-GB" sz="2800"/>
        </a:p>
      </dgm:t>
    </dgm:pt>
    <dgm:pt modelId="{98BE50A9-9E1B-4596-975F-B5303B0B340A}">
      <dgm:prSet custT="1"/>
      <dgm:spPr/>
      <dgm:t>
        <a:bodyPr/>
        <a:lstStyle/>
        <a:p>
          <a:pPr>
            <a:lnSpc>
              <a:spcPct val="100000"/>
            </a:lnSpc>
          </a:pPr>
          <a:r>
            <a:rPr lang="en-US" sz="3200" b="0" i="0" baseline="0" dirty="0">
              <a:latin typeface="Times New Roman" panose="02020603050405020304" pitchFamily="18" charset="0"/>
              <a:cs typeface="Times New Roman" panose="02020603050405020304" pitchFamily="18" charset="0"/>
            </a:rPr>
            <a:t>4.  A conclusion </a:t>
          </a:r>
        </a:p>
      </dgm:t>
    </dgm:pt>
    <dgm:pt modelId="{5D498B05-FD0D-4A49-87D5-E2C62707A03B}" type="parTrans" cxnId="{4886A732-FD0D-4ED7-A345-5D68AC2C0A79}">
      <dgm:prSet/>
      <dgm:spPr/>
      <dgm:t>
        <a:bodyPr/>
        <a:lstStyle/>
        <a:p>
          <a:endParaRPr lang="en-GB"/>
        </a:p>
      </dgm:t>
    </dgm:pt>
    <dgm:pt modelId="{3A3B34D7-749D-4B60-819B-2178E6B217EF}" type="sibTrans" cxnId="{4886A732-FD0D-4ED7-A345-5D68AC2C0A79}">
      <dgm:prSet/>
      <dgm:spPr/>
      <dgm:t>
        <a:bodyPr/>
        <a:lstStyle/>
        <a:p>
          <a:endParaRPr lang="en-GB"/>
        </a:p>
      </dgm:t>
    </dgm:pt>
    <dgm:pt modelId="{B6C3798F-985E-4A39-8E51-8FFB76EAFF59}">
      <dgm:prSet custT="1"/>
      <dgm:spPr/>
      <dgm:t>
        <a:bodyPr/>
        <a:lstStyle/>
        <a:p>
          <a:r>
            <a:rPr lang="en-US" sz="3000" b="0" i="0" baseline="0" dirty="0">
              <a:latin typeface="Times New Roman" panose="02020603050405020304" pitchFamily="18" charset="0"/>
              <a:cs typeface="Times New Roman" panose="02020603050405020304" pitchFamily="18" charset="0"/>
            </a:rPr>
            <a:t>introduces the </a:t>
          </a:r>
          <a:r>
            <a:rPr lang="en-US" sz="3000" b="1" i="0" baseline="0" dirty="0">
              <a:latin typeface="Times New Roman" panose="02020603050405020304" pitchFamily="18" charset="0"/>
              <a:cs typeface="Times New Roman" panose="02020603050405020304" pitchFamily="18" charset="0"/>
            </a:rPr>
            <a:t>topic</a:t>
          </a:r>
          <a:r>
            <a:rPr lang="en-US" sz="3000" b="0" i="0" baseline="0" dirty="0">
              <a:latin typeface="Times New Roman" panose="02020603050405020304" pitchFamily="18" charset="0"/>
              <a:cs typeface="Times New Roman" panose="02020603050405020304" pitchFamily="18" charset="0"/>
            </a:rPr>
            <a:t> and </a:t>
          </a:r>
          <a:r>
            <a:rPr lang="en-US" sz="3000" b="1" i="0" baseline="0" dirty="0">
              <a:latin typeface="Times New Roman" panose="02020603050405020304" pitchFamily="18" charset="0"/>
              <a:cs typeface="Times New Roman" panose="02020603050405020304" pitchFamily="18" charset="0"/>
            </a:rPr>
            <a:t>thesis </a:t>
          </a:r>
          <a:r>
            <a:rPr lang="en-US" sz="3000" b="0" i="0" baseline="0" dirty="0">
              <a:latin typeface="Times New Roman" panose="02020603050405020304" pitchFamily="18" charset="0"/>
              <a:cs typeface="Times New Roman" panose="02020603050405020304" pitchFamily="18" charset="0"/>
            </a:rPr>
            <a:t>statement</a:t>
          </a:r>
          <a:endParaRPr lang="en-GB" sz="3000" dirty="0">
            <a:latin typeface="Times New Roman" panose="02020603050405020304" pitchFamily="18" charset="0"/>
            <a:cs typeface="Times New Roman" panose="02020603050405020304" pitchFamily="18" charset="0"/>
          </a:endParaRPr>
        </a:p>
      </dgm:t>
    </dgm:pt>
    <dgm:pt modelId="{69500FE7-0595-4333-8B83-2EDFD6D34C2F}" type="parTrans" cxnId="{3CDD2D07-AFB3-481B-B0A6-0E0BB46525A6}">
      <dgm:prSet/>
      <dgm:spPr/>
      <dgm:t>
        <a:bodyPr/>
        <a:lstStyle/>
        <a:p>
          <a:endParaRPr lang="en-GB"/>
        </a:p>
      </dgm:t>
    </dgm:pt>
    <dgm:pt modelId="{68F63E80-3C37-43E8-8AE5-739CC5F9FA43}" type="sibTrans" cxnId="{3CDD2D07-AFB3-481B-B0A6-0E0BB46525A6}">
      <dgm:prSet/>
      <dgm:spPr/>
      <dgm:t>
        <a:bodyPr/>
        <a:lstStyle/>
        <a:p>
          <a:endParaRPr lang="en-GB"/>
        </a:p>
      </dgm:t>
    </dgm:pt>
    <dgm:pt modelId="{F4F09A08-BFE4-4578-B80A-9A15CDAFABB3}">
      <dgm:prSet custT="1"/>
      <dgm:spPr/>
      <dgm:t>
        <a:bodyPr/>
        <a:lstStyle/>
        <a:p>
          <a:r>
            <a:rPr lang="en-US" sz="3200" b="1" i="0" baseline="0" dirty="0">
              <a:latin typeface="Times New Roman" panose="02020603050405020304" pitchFamily="18" charset="0"/>
              <a:cs typeface="Times New Roman" panose="02020603050405020304" pitchFamily="18" charset="0"/>
            </a:rPr>
            <a:t>support</a:t>
          </a:r>
          <a:r>
            <a:rPr lang="en-US" sz="3200" b="0" i="0" baseline="0" dirty="0">
              <a:latin typeface="Times New Roman" panose="02020603050405020304" pitchFamily="18" charset="0"/>
              <a:cs typeface="Times New Roman" panose="02020603050405020304" pitchFamily="18" charset="0"/>
            </a:rPr>
            <a:t> the thesis statement</a:t>
          </a:r>
          <a:endParaRPr lang="en-GB" sz="3200" dirty="0">
            <a:latin typeface="Times New Roman" panose="02020603050405020304" pitchFamily="18" charset="0"/>
            <a:cs typeface="Times New Roman" panose="02020603050405020304" pitchFamily="18" charset="0"/>
          </a:endParaRPr>
        </a:p>
      </dgm:t>
    </dgm:pt>
    <dgm:pt modelId="{1B3EDA04-E97A-4EBE-8E5B-78036C0BDA14}" type="parTrans" cxnId="{176E7EF4-4423-466A-A4CA-93DAACF6C251}">
      <dgm:prSet/>
      <dgm:spPr/>
      <dgm:t>
        <a:bodyPr/>
        <a:lstStyle/>
        <a:p>
          <a:endParaRPr lang="en-GB"/>
        </a:p>
      </dgm:t>
    </dgm:pt>
    <dgm:pt modelId="{8E27E72F-6CF8-4E2D-927F-91119DE9CCE1}" type="sibTrans" cxnId="{176E7EF4-4423-466A-A4CA-93DAACF6C251}">
      <dgm:prSet/>
      <dgm:spPr/>
      <dgm:t>
        <a:bodyPr/>
        <a:lstStyle/>
        <a:p>
          <a:endParaRPr lang="en-GB"/>
        </a:p>
      </dgm:t>
    </dgm:pt>
    <dgm:pt modelId="{AFB82FE7-69EB-4939-A07A-AF63D9879798}">
      <dgm:prSet custT="1"/>
      <dgm:spPr/>
      <dgm:t>
        <a:bodyPr/>
        <a:lstStyle/>
        <a:p>
          <a:r>
            <a:rPr lang="en-US" sz="3200" b="1" i="0" baseline="0" dirty="0">
              <a:latin typeface="Times New Roman" panose="02020603050405020304" pitchFamily="18" charset="0"/>
              <a:cs typeface="Times New Roman" panose="02020603050405020304" pitchFamily="18" charset="0"/>
            </a:rPr>
            <a:t>counterargument</a:t>
          </a:r>
          <a:r>
            <a:rPr lang="en-US" sz="3200" b="0" i="0" baseline="0" dirty="0">
              <a:latin typeface="Times New Roman" panose="02020603050405020304" pitchFamily="18" charset="0"/>
              <a:cs typeface="Times New Roman" panose="02020603050405020304" pitchFamily="18" charset="0"/>
            </a:rPr>
            <a:t> and a </a:t>
          </a:r>
          <a:r>
            <a:rPr lang="en-US" sz="3200" b="1" i="0" baseline="0" dirty="0">
              <a:latin typeface="Times New Roman" panose="02020603050405020304" pitchFamily="18" charset="0"/>
              <a:cs typeface="Times New Roman" panose="02020603050405020304" pitchFamily="18" charset="0"/>
            </a:rPr>
            <a:t>refutation</a:t>
          </a:r>
          <a:endParaRPr lang="en-GB" sz="3200" b="1" dirty="0">
            <a:latin typeface="Times New Roman" panose="02020603050405020304" pitchFamily="18" charset="0"/>
            <a:cs typeface="Times New Roman" panose="02020603050405020304" pitchFamily="18" charset="0"/>
          </a:endParaRPr>
        </a:p>
      </dgm:t>
    </dgm:pt>
    <dgm:pt modelId="{2F848FED-E7A4-4FE2-B9FF-CB4F2CA1AB3E}" type="parTrans" cxnId="{6D3A72AC-5A88-45B0-8478-093D7990FC16}">
      <dgm:prSet/>
      <dgm:spPr/>
      <dgm:t>
        <a:bodyPr/>
        <a:lstStyle/>
        <a:p>
          <a:endParaRPr lang="en-GB"/>
        </a:p>
      </dgm:t>
    </dgm:pt>
    <dgm:pt modelId="{10EF65F0-5CEC-4F33-8B8C-F33E6AC801C9}" type="sibTrans" cxnId="{6D3A72AC-5A88-45B0-8478-093D7990FC16}">
      <dgm:prSet/>
      <dgm:spPr/>
      <dgm:t>
        <a:bodyPr/>
        <a:lstStyle/>
        <a:p>
          <a:endParaRPr lang="en-GB"/>
        </a:p>
      </dgm:t>
    </dgm:pt>
    <dgm:pt modelId="{4DC76959-BD49-4841-8E91-728B0F7724BC}">
      <dgm:prSet custT="1"/>
      <dgm:spPr/>
      <dgm:t>
        <a:bodyPr/>
        <a:lstStyle/>
        <a:p>
          <a:r>
            <a:rPr lang="en-US" sz="3000" b="1" i="0" kern="1200" baseline="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summarizes</a:t>
          </a:r>
          <a:r>
            <a:rPr lang="en-US" sz="3000" b="0" i="0" kern="1200" baseline="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 the main points of the</a:t>
          </a:r>
          <a:r>
            <a:rPr lang="en-US" sz="3200" b="0" i="0" kern="1200" baseline="0" dirty="0">
              <a:latin typeface="Times New Roman" panose="02020603050405020304" pitchFamily="18" charset="0"/>
              <a:cs typeface="Times New Roman" panose="02020603050405020304" pitchFamily="18" charset="0"/>
            </a:rPr>
            <a:t> </a:t>
          </a:r>
          <a:r>
            <a:rPr lang="en-US" sz="3000" b="0" i="0" kern="1200" baseline="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argument and restates the thesis</a:t>
          </a:r>
          <a:endParaRPr lang="en-GB" sz="3000" b="0" i="0" kern="1200" baseline="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endParaRPr>
        </a:p>
      </dgm:t>
    </dgm:pt>
    <dgm:pt modelId="{15CF1C91-A52A-4DDC-BE2B-83531675AFB6}" type="parTrans" cxnId="{E353B4E3-8C1D-4732-97D7-8627FAA049C8}">
      <dgm:prSet/>
      <dgm:spPr/>
      <dgm:t>
        <a:bodyPr/>
        <a:lstStyle/>
        <a:p>
          <a:endParaRPr lang="en-GB"/>
        </a:p>
      </dgm:t>
    </dgm:pt>
    <dgm:pt modelId="{47659492-25D2-45F3-9AB4-E2AB5273862A}" type="sibTrans" cxnId="{E353B4E3-8C1D-4732-97D7-8627FAA049C8}">
      <dgm:prSet/>
      <dgm:spPr/>
      <dgm:t>
        <a:bodyPr/>
        <a:lstStyle/>
        <a:p>
          <a:endParaRPr lang="en-GB"/>
        </a:p>
      </dgm:t>
    </dgm:pt>
    <dgm:pt modelId="{02286688-A493-447D-9F63-F7EEBD3ED16B}" type="pres">
      <dgm:prSet presAssocID="{D9DB2F06-0366-4824-BB60-ADD101C0A15D}" presName="Name0" presStyleCnt="0">
        <dgm:presLayoutVars>
          <dgm:dir/>
          <dgm:animLvl val="lvl"/>
          <dgm:resizeHandles/>
        </dgm:presLayoutVars>
      </dgm:prSet>
      <dgm:spPr/>
    </dgm:pt>
    <dgm:pt modelId="{B09B60B4-7F45-4EC8-9467-4516CCBF90DB}" type="pres">
      <dgm:prSet presAssocID="{0BFB48EF-62CC-4342-847D-3A489D0DB34E}" presName="linNode" presStyleCnt="0"/>
      <dgm:spPr/>
    </dgm:pt>
    <dgm:pt modelId="{8CFCCE1C-3BAF-48F4-9F25-9AE437B3AAF3}" type="pres">
      <dgm:prSet presAssocID="{0BFB48EF-62CC-4342-847D-3A489D0DB34E}" presName="parentShp" presStyleLbl="node1" presStyleIdx="0" presStyleCnt="4">
        <dgm:presLayoutVars>
          <dgm:bulletEnabled val="1"/>
        </dgm:presLayoutVars>
      </dgm:prSet>
      <dgm:spPr/>
    </dgm:pt>
    <dgm:pt modelId="{A376282E-06DE-4785-96D8-D60A6FB7C6CE}" type="pres">
      <dgm:prSet presAssocID="{0BFB48EF-62CC-4342-847D-3A489D0DB34E}" presName="childShp" presStyleLbl="bgAccFollowNode1" presStyleIdx="0" presStyleCnt="4">
        <dgm:presLayoutVars>
          <dgm:bulletEnabled val="1"/>
        </dgm:presLayoutVars>
      </dgm:prSet>
      <dgm:spPr/>
    </dgm:pt>
    <dgm:pt modelId="{0B807E47-F113-4977-865D-2104E0F570D1}" type="pres">
      <dgm:prSet presAssocID="{84C6B0F7-9194-44FF-89AF-118B79436018}" presName="spacing" presStyleCnt="0"/>
      <dgm:spPr/>
    </dgm:pt>
    <dgm:pt modelId="{5AFFD57B-6C86-416D-A3B4-BD3EDC2CAE72}" type="pres">
      <dgm:prSet presAssocID="{F25D72FA-687C-44A4-9616-B6D68C50D756}" presName="linNode" presStyleCnt="0"/>
      <dgm:spPr/>
    </dgm:pt>
    <dgm:pt modelId="{B5FE15C1-6528-4641-8265-4FAF1DF2EBEB}" type="pres">
      <dgm:prSet presAssocID="{F25D72FA-687C-44A4-9616-B6D68C50D756}" presName="parentShp" presStyleLbl="node1" presStyleIdx="1" presStyleCnt="4">
        <dgm:presLayoutVars>
          <dgm:bulletEnabled val="1"/>
        </dgm:presLayoutVars>
      </dgm:prSet>
      <dgm:spPr/>
    </dgm:pt>
    <dgm:pt modelId="{F13F8499-C11F-4886-B2CC-71EE8197F9B4}" type="pres">
      <dgm:prSet presAssocID="{F25D72FA-687C-44A4-9616-B6D68C50D756}" presName="childShp" presStyleLbl="bgAccFollowNode1" presStyleIdx="1" presStyleCnt="4">
        <dgm:presLayoutVars>
          <dgm:bulletEnabled val="1"/>
        </dgm:presLayoutVars>
      </dgm:prSet>
      <dgm:spPr/>
    </dgm:pt>
    <dgm:pt modelId="{8D4AB91A-2CB1-4303-ABBF-E1BA81D10065}" type="pres">
      <dgm:prSet presAssocID="{A4D7C787-3EBD-4EE3-9713-357B3CB6988B}" presName="spacing" presStyleCnt="0"/>
      <dgm:spPr/>
    </dgm:pt>
    <dgm:pt modelId="{43AD8152-7D46-4C38-B7A6-3C68799FC46D}" type="pres">
      <dgm:prSet presAssocID="{927B79D0-EB98-4502-8F6C-0981C7A9594F}" presName="linNode" presStyleCnt="0"/>
      <dgm:spPr/>
    </dgm:pt>
    <dgm:pt modelId="{CB677C41-9FD5-4419-A99C-BC13B321B438}" type="pres">
      <dgm:prSet presAssocID="{927B79D0-EB98-4502-8F6C-0981C7A9594F}" presName="parentShp" presStyleLbl="node1" presStyleIdx="2" presStyleCnt="4">
        <dgm:presLayoutVars>
          <dgm:bulletEnabled val="1"/>
        </dgm:presLayoutVars>
      </dgm:prSet>
      <dgm:spPr/>
    </dgm:pt>
    <dgm:pt modelId="{C4565AD8-FF2F-4FD5-ABC9-6C75CD06779F}" type="pres">
      <dgm:prSet presAssocID="{927B79D0-EB98-4502-8F6C-0981C7A9594F}" presName="childShp" presStyleLbl="bgAccFollowNode1" presStyleIdx="2" presStyleCnt="4">
        <dgm:presLayoutVars>
          <dgm:bulletEnabled val="1"/>
        </dgm:presLayoutVars>
      </dgm:prSet>
      <dgm:spPr/>
    </dgm:pt>
    <dgm:pt modelId="{276C89C9-89A1-4E82-A40A-2210BB549935}" type="pres">
      <dgm:prSet presAssocID="{C1900B0A-DC48-47FE-9A94-F17B92436D57}" presName="spacing" presStyleCnt="0"/>
      <dgm:spPr/>
    </dgm:pt>
    <dgm:pt modelId="{792AC607-0212-46BB-9219-8F8E7D8535D6}" type="pres">
      <dgm:prSet presAssocID="{98BE50A9-9E1B-4596-975F-B5303B0B340A}" presName="linNode" presStyleCnt="0"/>
      <dgm:spPr/>
    </dgm:pt>
    <dgm:pt modelId="{2612F7D1-4D47-4933-B88C-84CF10FBA8DF}" type="pres">
      <dgm:prSet presAssocID="{98BE50A9-9E1B-4596-975F-B5303B0B340A}" presName="parentShp" presStyleLbl="node1" presStyleIdx="3" presStyleCnt="4">
        <dgm:presLayoutVars>
          <dgm:bulletEnabled val="1"/>
        </dgm:presLayoutVars>
      </dgm:prSet>
      <dgm:spPr/>
    </dgm:pt>
    <dgm:pt modelId="{D789622F-A9BE-4AB4-9CF2-CB89DF33646D}" type="pres">
      <dgm:prSet presAssocID="{98BE50A9-9E1B-4596-975F-B5303B0B340A}" presName="childShp" presStyleLbl="bgAccFollowNode1" presStyleIdx="3" presStyleCnt="4" custScaleX="108314">
        <dgm:presLayoutVars>
          <dgm:bulletEnabled val="1"/>
        </dgm:presLayoutVars>
      </dgm:prSet>
      <dgm:spPr/>
    </dgm:pt>
  </dgm:ptLst>
  <dgm:cxnLst>
    <dgm:cxn modelId="{3CDD2D07-AFB3-481B-B0A6-0E0BB46525A6}" srcId="{0BFB48EF-62CC-4342-847D-3A489D0DB34E}" destId="{B6C3798F-985E-4A39-8E51-8FFB76EAFF59}" srcOrd="0" destOrd="0" parTransId="{69500FE7-0595-4333-8B83-2EDFD6D34C2F}" sibTransId="{68F63E80-3C37-43E8-8AE5-739CC5F9FA43}"/>
    <dgm:cxn modelId="{4886A732-FD0D-4ED7-A345-5D68AC2C0A79}" srcId="{D9DB2F06-0366-4824-BB60-ADD101C0A15D}" destId="{98BE50A9-9E1B-4596-975F-B5303B0B340A}" srcOrd="3" destOrd="0" parTransId="{5D498B05-FD0D-4A49-87D5-E2C62707A03B}" sibTransId="{3A3B34D7-749D-4B60-819B-2178E6B217EF}"/>
    <dgm:cxn modelId="{7C487D37-4BCD-49C4-8A28-C507881E5AB8}" srcId="{D9DB2F06-0366-4824-BB60-ADD101C0A15D}" destId="{927B79D0-EB98-4502-8F6C-0981C7A9594F}" srcOrd="2" destOrd="0" parTransId="{D04289E0-C649-4B9B-9705-C2CCE083B551}" sibTransId="{C1900B0A-DC48-47FE-9A94-F17B92436D57}"/>
    <dgm:cxn modelId="{A35D845F-CCF8-4DAB-B408-FDCA2403AA9E}" srcId="{D9DB2F06-0366-4824-BB60-ADD101C0A15D}" destId="{F25D72FA-687C-44A4-9616-B6D68C50D756}" srcOrd="1" destOrd="0" parTransId="{14FEE7F8-0990-4858-8E12-BDF6CF039E4D}" sibTransId="{A4D7C787-3EBD-4EE3-9713-357B3CB6988B}"/>
    <dgm:cxn modelId="{9FEB7B6C-9E8F-4CC5-A01C-6319895AA033}" type="presOf" srcId="{D9DB2F06-0366-4824-BB60-ADD101C0A15D}" destId="{02286688-A493-447D-9F63-F7EEBD3ED16B}" srcOrd="0" destOrd="0" presId="urn:microsoft.com/office/officeart/2005/8/layout/vList6"/>
    <dgm:cxn modelId="{942ABD4C-F60C-4A20-8CE6-98A0FCCE712C}" type="presOf" srcId="{F4F09A08-BFE4-4578-B80A-9A15CDAFABB3}" destId="{F13F8499-C11F-4886-B2CC-71EE8197F9B4}" srcOrd="0" destOrd="0" presId="urn:microsoft.com/office/officeart/2005/8/layout/vList6"/>
    <dgm:cxn modelId="{AB22D14F-5550-45BB-A1AB-B046C2D639C1}" type="presOf" srcId="{98BE50A9-9E1B-4596-975F-B5303B0B340A}" destId="{2612F7D1-4D47-4933-B88C-84CF10FBA8DF}" srcOrd="0" destOrd="0" presId="urn:microsoft.com/office/officeart/2005/8/layout/vList6"/>
    <dgm:cxn modelId="{1138137F-F10F-440A-A516-305E6F762231}" srcId="{D9DB2F06-0366-4824-BB60-ADD101C0A15D}" destId="{0BFB48EF-62CC-4342-847D-3A489D0DB34E}" srcOrd="0" destOrd="0" parTransId="{7410B67C-4842-4F4C-A7C8-53554F1B9FC9}" sibTransId="{84C6B0F7-9194-44FF-89AF-118B79436018}"/>
    <dgm:cxn modelId="{40968B94-7699-424D-B420-F922ED57897B}" type="presOf" srcId="{AFB82FE7-69EB-4939-A07A-AF63D9879798}" destId="{C4565AD8-FF2F-4FD5-ABC9-6C75CD06779F}" srcOrd="0" destOrd="0" presId="urn:microsoft.com/office/officeart/2005/8/layout/vList6"/>
    <dgm:cxn modelId="{66626D95-6375-42B1-8AE9-51E99ED027CA}" type="presOf" srcId="{927B79D0-EB98-4502-8F6C-0981C7A9594F}" destId="{CB677C41-9FD5-4419-A99C-BC13B321B438}" srcOrd="0" destOrd="0" presId="urn:microsoft.com/office/officeart/2005/8/layout/vList6"/>
    <dgm:cxn modelId="{D01B019A-15C7-42A1-A136-E322A36C0A9E}" type="presOf" srcId="{F25D72FA-687C-44A4-9616-B6D68C50D756}" destId="{B5FE15C1-6528-4641-8265-4FAF1DF2EBEB}" srcOrd="0" destOrd="0" presId="urn:microsoft.com/office/officeart/2005/8/layout/vList6"/>
    <dgm:cxn modelId="{6D3A72AC-5A88-45B0-8478-093D7990FC16}" srcId="{927B79D0-EB98-4502-8F6C-0981C7A9594F}" destId="{AFB82FE7-69EB-4939-A07A-AF63D9879798}" srcOrd="0" destOrd="0" parTransId="{2F848FED-E7A4-4FE2-B9FF-CB4F2CA1AB3E}" sibTransId="{10EF65F0-5CEC-4F33-8B8C-F33E6AC801C9}"/>
    <dgm:cxn modelId="{DF4FBBC5-CB71-4E09-A2D3-1E662DFDF80A}" type="presOf" srcId="{B6C3798F-985E-4A39-8E51-8FFB76EAFF59}" destId="{A376282E-06DE-4785-96D8-D60A6FB7C6CE}" srcOrd="0" destOrd="0" presId="urn:microsoft.com/office/officeart/2005/8/layout/vList6"/>
    <dgm:cxn modelId="{9C44A7CB-8EC3-4DAE-A278-BFC76089C786}" type="presOf" srcId="{0BFB48EF-62CC-4342-847D-3A489D0DB34E}" destId="{8CFCCE1C-3BAF-48F4-9F25-9AE437B3AAF3}" srcOrd="0" destOrd="0" presId="urn:microsoft.com/office/officeart/2005/8/layout/vList6"/>
    <dgm:cxn modelId="{E353B4E3-8C1D-4732-97D7-8627FAA049C8}" srcId="{98BE50A9-9E1B-4596-975F-B5303B0B340A}" destId="{4DC76959-BD49-4841-8E91-728B0F7724BC}" srcOrd="0" destOrd="0" parTransId="{15CF1C91-A52A-4DDC-BE2B-83531675AFB6}" sibTransId="{47659492-25D2-45F3-9AB4-E2AB5273862A}"/>
    <dgm:cxn modelId="{FD6C32F2-39C8-4FB9-A5AC-C78D018B6A8F}" type="presOf" srcId="{4DC76959-BD49-4841-8E91-728B0F7724BC}" destId="{D789622F-A9BE-4AB4-9CF2-CB89DF33646D}" srcOrd="0" destOrd="0" presId="urn:microsoft.com/office/officeart/2005/8/layout/vList6"/>
    <dgm:cxn modelId="{176E7EF4-4423-466A-A4CA-93DAACF6C251}" srcId="{F25D72FA-687C-44A4-9616-B6D68C50D756}" destId="{F4F09A08-BFE4-4578-B80A-9A15CDAFABB3}" srcOrd="0" destOrd="0" parTransId="{1B3EDA04-E97A-4EBE-8E5B-78036C0BDA14}" sibTransId="{8E27E72F-6CF8-4E2D-927F-91119DE9CCE1}"/>
    <dgm:cxn modelId="{19B8A19F-8D13-4CB7-9A6C-59869E046D40}" type="presParOf" srcId="{02286688-A493-447D-9F63-F7EEBD3ED16B}" destId="{B09B60B4-7F45-4EC8-9467-4516CCBF90DB}" srcOrd="0" destOrd="0" presId="urn:microsoft.com/office/officeart/2005/8/layout/vList6"/>
    <dgm:cxn modelId="{45B9F1CA-E1E4-4656-B904-DE85548376E5}" type="presParOf" srcId="{B09B60B4-7F45-4EC8-9467-4516CCBF90DB}" destId="{8CFCCE1C-3BAF-48F4-9F25-9AE437B3AAF3}" srcOrd="0" destOrd="0" presId="urn:microsoft.com/office/officeart/2005/8/layout/vList6"/>
    <dgm:cxn modelId="{E4C3FE60-D677-4D52-9C10-CA8D92A983AC}" type="presParOf" srcId="{B09B60B4-7F45-4EC8-9467-4516CCBF90DB}" destId="{A376282E-06DE-4785-96D8-D60A6FB7C6CE}" srcOrd="1" destOrd="0" presId="urn:microsoft.com/office/officeart/2005/8/layout/vList6"/>
    <dgm:cxn modelId="{EF548A94-413B-4CE0-8737-6637B2F377D3}" type="presParOf" srcId="{02286688-A493-447D-9F63-F7EEBD3ED16B}" destId="{0B807E47-F113-4977-865D-2104E0F570D1}" srcOrd="1" destOrd="0" presId="urn:microsoft.com/office/officeart/2005/8/layout/vList6"/>
    <dgm:cxn modelId="{84D0D8B6-A876-4246-842A-CC2DCE2A52FB}" type="presParOf" srcId="{02286688-A493-447D-9F63-F7EEBD3ED16B}" destId="{5AFFD57B-6C86-416D-A3B4-BD3EDC2CAE72}" srcOrd="2" destOrd="0" presId="urn:microsoft.com/office/officeart/2005/8/layout/vList6"/>
    <dgm:cxn modelId="{B0D2DF02-4531-4522-A92D-907BA7F907CE}" type="presParOf" srcId="{5AFFD57B-6C86-416D-A3B4-BD3EDC2CAE72}" destId="{B5FE15C1-6528-4641-8265-4FAF1DF2EBEB}" srcOrd="0" destOrd="0" presId="urn:microsoft.com/office/officeart/2005/8/layout/vList6"/>
    <dgm:cxn modelId="{409A71BA-9C84-434F-A09E-A144B5B95498}" type="presParOf" srcId="{5AFFD57B-6C86-416D-A3B4-BD3EDC2CAE72}" destId="{F13F8499-C11F-4886-B2CC-71EE8197F9B4}" srcOrd="1" destOrd="0" presId="urn:microsoft.com/office/officeart/2005/8/layout/vList6"/>
    <dgm:cxn modelId="{A071FACB-F8E4-477A-AE94-DCCEBD8A108D}" type="presParOf" srcId="{02286688-A493-447D-9F63-F7EEBD3ED16B}" destId="{8D4AB91A-2CB1-4303-ABBF-E1BA81D10065}" srcOrd="3" destOrd="0" presId="urn:microsoft.com/office/officeart/2005/8/layout/vList6"/>
    <dgm:cxn modelId="{22D06DC3-D669-4640-B712-77CFC24483A9}" type="presParOf" srcId="{02286688-A493-447D-9F63-F7EEBD3ED16B}" destId="{43AD8152-7D46-4C38-B7A6-3C68799FC46D}" srcOrd="4" destOrd="0" presId="urn:microsoft.com/office/officeart/2005/8/layout/vList6"/>
    <dgm:cxn modelId="{4F391943-5C16-471C-B1F0-3A7FB3ACDCA0}" type="presParOf" srcId="{43AD8152-7D46-4C38-B7A6-3C68799FC46D}" destId="{CB677C41-9FD5-4419-A99C-BC13B321B438}" srcOrd="0" destOrd="0" presId="urn:microsoft.com/office/officeart/2005/8/layout/vList6"/>
    <dgm:cxn modelId="{04F97F7A-FE7F-4234-AC3A-39652F14E706}" type="presParOf" srcId="{43AD8152-7D46-4C38-B7A6-3C68799FC46D}" destId="{C4565AD8-FF2F-4FD5-ABC9-6C75CD06779F}" srcOrd="1" destOrd="0" presId="urn:microsoft.com/office/officeart/2005/8/layout/vList6"/>
    <dgm:cxn modelId="{D47D6232-0A55-4A1A-99C3-EB318E3E10C0}" type="presParOf" srcId="{02286688-A493-447D-9F63-F7EEBD3ED16B}" destId="{276C89C9-89A1-4E82-A40A-2210BB549935}" srcOrd="5" destOrd="0" presId="urn:microsoft.com/office/officeart/2005/8/layout/vList6"/>
    <dgm:cxn modelId="{A49BFC08-2E32-44EF-AB4D-7302C39EAE7B}" type="presParOf" srcId="{02286688-A493-447D-9F63-F7EEBD3ED16B}" destId="{792AC607-0212-46BB-9219-8F8E7D8535D6}" srcOrd="6" destOrd="0" presId="urn:microsoft.com/office/officeart/2005/8/layout/vList6"/>
    <dgm:cxn modelId="{CC5287D9-9E9F-4107-9CC0-0E94280D35B9}" type="presParOf" srcId="{792AC607-0212-46BB-9219-8F8E7D8535D6}" destId="{2612F7D1-4D47-4933-B88C-84CF10FBA8DF}" srcOrd="0" destOrd="0" presId="urn:microsoft.com/office/officeart/2005/8/layout/vList6"/>
    <dgm:cxn modelId="{EC2348A4-D1D6-4181-B315-97A589C5198C}" type="presParOf" srcId="{792AC607-0212-46BB-9219-8F8E7D8535D6}" destId="{D789622F-A9BE-4AB4-9CF2-CB89DF33646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6282E-06DE-4785-96D8-D60A6FB7C6CE}">
      <dsp:nvSpPr>
        <dsp:cNvPr id="0" name=""/>
        <dsp:cNvSpPr/>
      </dsp:nvSpPr>
      <dsp:spPr>
        <a:xfrm>
          <a:off x="4405058" y="1340"/>
          <a:ext cx="6607587" cy="1063096"/>
        </a:xfrm>
        <a:prstGeom prst="rightArrow">
          <a:avLst>
            <a:gd name="adj1" fmla="val 75000"/>
            <a:gd name="adj2" fmla="val 50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285750" lvl="1" indent="-285750" algn="l" defTabSz="1333500">
            <a:lnSpc>
              <a:spcPct val="90000"/>
            </a:lnSpc>
            <a:spcBef>
              <a:spcPct val="0"/>
            </a:spcBef>
            <a:spcAft>
              <a:spcPct val="15000"/>
            </a:spcAft>
            <a:buChar char="•"/>
          </a:pPr>
          <a:r>
            <a:rPr lang="en-US" sz="3000" b="0" i="0" kern="1200" baseline="0" dirty="0">
              <a:latin typeface="Times New Roman" panose="02020603050405020304" pitchFamily="18" charset="0"/>
              <a:cs typeface="Times New Roman" panose="02020603050405020304" pitchFamily="18" charset="0"/>
            </a:rPr>
            <a:t>introduces the </a:t>
          </a:r>
          <a:r>
            <a:rPr lang="en-US" sz="3000" b="1" i="0" kern="1200" baseline="0" dirty="0">
              <a:latin typeface="Times New Roman" panose="02020603050405020304" pitchFamily="18" charset="0"/>
              <a:cs typeface="Times New Roman" panose="02020603050405020304" pitchFamily="18" charset="0"/>
            </a:rPr>
            <a:t>topic</a:t>
          </a:r>
          <a:r>
            <a:rPr lang="en-US" sz="3000" b="0" i="0" kern="1200" baseline="0" dirty="0">
              <a:latin typeface="Times New Roman" panose="02020603050405020304" pitchFamily="18" charset="0"/>
              <a:cs typeface="Times New Roman" panose="02020603050405020304" pitchFamily="18" charset="0"/>
            </a:rPr>
            <a:t> and </a:t>
          </a:r>
          <a:r>
            <a:rPr lang="en-US" sz="3000" b="1" i="0" kern="1200" baseline="0" dirty="0">
              <a:latin typeface="Times New Roman" panose="02020603050405020304" pitchFamily="18" charset="0"/>
              <a:cs typeface="Times New Roman" panose="02020603050405020304" pitchFamily="18" charset="0"/>
            </a:rPr>
            <a:t>thesis </a:t>
          </a:r>
          <a:r>
            <a:rPr lang="en-US" sz="3000" b="0" i="0" kern="1200" baseline="0" dirty="0">
              <a:latin typeface="Times New Roman" panose="02020603050405020304" pitchFamily="18" charset="0"/>
              <a:cs typeface="Times New Roman" panose="02020603050405020304" pitchFamily="18" charset="0"/>
            </a:rPr>
            <a:t>statement</a:t>
          </a:r>
          <a:endParaRPr lang="en-GB" sz="3000" kern="1200" dirty="0">
            <a:latin typeface="Times New Roman" panose="02020603050405020304" pitchFamily="18" charset="0"/>
            <a:cs typeface="Times New Roman" panose="02020603050405020304" pitchFamily="18" charset="0"/>
          </a:endParaRPr>
        </a:p>
      </dsp:txBody>
      <dsp:txXfrm>
        <a:off x="4405058" y="134227"/>
        <a:ext cx="6208926" cy="797322"/>
      </dsp:txXfrm>
    </dsp:sp>
    <dsp:sp modelId="{8CFCCE1C-3BAF-48F4-9F25-9AE437B3AAF3}">
      <dsp:nvSpPr>
        <dsp:cNvPr id="0" name=""/>
        <dsp:cNvSpPr/>
      </dsp:nvSpPr>
      <dsp:spPr>
        <a:xfrm>
          <a:off x="0" y="1340"/>
          <a:ext cx="4405058" cy="1063096"/>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100000"/>
            </a:lnSpc>
            <a:spcBef>
              <a:spcPct val="0"/>
            </a:spcBef>
            <a:spcAft>
              <a:spcPct val="35000"/>
            </a:spcAft>
            <a:buNone/>
          </a:pPr>
          <a:r>
            <a:rPr lang="en-US" sz="3200" b="0" i="0" kern="1200" baseline="0" dirty="0">
              <a:latin typeface="Times New Roman" panose="02020603050405020304" pitchFamily="18" charset="0"/>
              <a:cs typeface="Times New Roman" panose="02020603050405020304" pitchFamily="18" charset="0"/>
            </a:rPr>
            <a:t>1.  An introductory paragraph </a:t>
          </a:r>
        </a:p>
      </dsp:txBody>
      <dsp:txXfrm>
        <a:off x="51896" y="53236"/>
        <a:ext cx="4301266" cy="959304"/>
      </dsp:txXfrm>
    </dsp:sp>
    <dsp:sp modelId="{F13F8499-C11F-4886-B2CC-71EE8197F9B4}">
      <dsp:nvSpPr>
        <dsp:cNvPr id="0" name=""/>
        <dsp:cNvSpPr/>
      </dsp:nvSpPr>
      <dsp:spPr>
        <a:xfrm>
          <a:off x="4405058" y="1170746"/>
          <a:ext cx="6607587" cy="1063096"/>
        </a:xfrm>
        <a:prstGeom prst="rightArrow">
          <a:avLst>
            <a:gd name="adj1" fmla="val 75000"/>
            <a:gd name="adj2" fmla="val 50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n-US" sz="3200" b="1" i="0" kern="1200" baseline="0" dirty="0">
              <a:latin typeface="Times New Roman" panose="02020603050405020304" pitchFamily="18" charset="0"/>
              <a:cs typeface="Times New Roman" panose="02020603050405020304" pitchFamily="18" charset="0"/>
            </a:rPr>
            <a:t>support</a:t>
          </a:r>
          <a:r>
            <a:rPr lang="en-US" sz="3200" b="0" i="0" kern="1200" baseline="0" dirty="0">
              <a:latin typeface="Times New Roman" panose="02020603050405020304" pitchFamily="18" charset="0"/>
              <a:cs typeface="Times New Roman" panose="02020603050405020304" pitchFamily="18" charset="0"/>
            </a:rPr>
            <a:t> the thesis statement</a:t>
          </a:r>
          <a:endParaRPr lang="en-GB" sz="3200" kern="1200" dirty="0">
            <a:latin typeface="Times New Roman" panose="02020603050405020304" pitchFamily="18" charset="0"/>
            <a:cs typeface="Times New Roman" panose="02020603050405020304" pitchFamily="18" charset="0"/>
          </a:endParaRPr>
        </a:p>
      </dsp:txBody>
      <dsp:txXfrm>
        <a:off x="4405058" y="1303633"/>
        <a:ext cx="6208926" cy="797322"/>
      </dsp:txXfrm>
    </dsp:sp>
    <dsp:sp modelId="{B5FE15C1-6528-4641-8265-4FAF1DF2EBEB}">
      <dsp:nvSpPr>
        <dsp:cNvPr id="0" name=""/>
        <dsp:cNvSpPr/>
      </dsp:nvSpPr>
      <dsp:spPr>
        <a:xfrm>
          <a:off x="0" y="1170746"/>
          <a:ext cx="4405058" cy="1063096"/>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100000"/>
            </a:lnSpc>
            <a:spcBef>
              <a:spcPct val="0"/>
            </a:spcBef>
            <a:spcAft>
              <a:spcPct val="35000"/>
            </a:spcAft>
            <a:buNone/>
          </a:pPr>
          <a:r>
            <a:rPr lang="en-US" sz="3200" b="0" i="0" kern="1200" baseline="0" dirty="0">
              <a:latin typeface="Times New Roman" panose="02020603050405020304" pitchFamily="18" charset="0"/>
              <a:cs typeface="Times New Roman" panose="02020603050405020304" pitchFamily="18" charset="0"/>
            </a:rPr>
            <a:t>2. Two body paragraphs </a:t>
          </a:r>
        </a:p>
      </dsp:txBody>
      <dsp:txXfrm>
        <a:off x="51896" y="1222642"/>
        <a:ext cx="4301266" cy="959304"/>
      </dsp:txXfrm>
    </dsp:sp>
    <dsp:sp modelId="{C4565AD8-FF2F-4FD5-ABC9-6C75CD06779F}">
      <dsp:nvSpPr>
        <dsp:cNvPr id="0" name=""/>
        <dsp:cNvSpPr/>
      </dsp:nvSpPr>
      <dsp:spPr>
        <a:xfrm>
          <a:off x="4405058" y="2340153"/>
          <a:ext cx="6607587" cy="1063096"/>
        </a:xfrm>
        <a:prstGeom prst="rightArrow">
          <a:avLst>
            <a:gd name="adj1" fmla="val 75000"/>
            <a:gd name="adj2" fmla="val 50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n-US" sz="3200" b="1" i="0" kern="1200" baseline="0" dirty="0">
              <a:latin typeface="Times New Roman" panose="02020603050405020304" pitchFamily="18" charset="0"/>
              <a:cs typeface="Times New Roman" panose="02020603050405020304" pitchFamily="18" charset="0"/>
            </a:rPr>
            <a:t>counterargument</a:t>
          </a:r>
          <a:r>
            <a:rPr lang="en-US" sz="3200" b="0" i="0" kern="1200" baseline="0" dirty="0">
              <a:latin typeface="Times New Roman" panose="02020603050405020304" pitchFamily="18" charset="0"/>
              <a:cs typeface="Times New Roman" panose="02020603050405020304" pitchFamily="18" charset="0"/>
            </a:rPr>
            <a:t> and a </a:t>
          </a:r>
          <a:r>
            <a:rPr lang="en-US" sz="3200" b="1" i="0" kern="1200" baseline="0" dirty="0">
              <a:latin typeface="Times New Roman" panose="02020603050405020304" pitchFamily="18" charset="0"/>
              <a:cs typeface="Times New Roman" panose="02020603050405020304" pitchFamily="18" charset="0"/>
            </a:rPr>
            <a:t>refutation</a:t>
          </a:r>
          <a:endParaRPr lang="en-GB" sz="3200" b="1" kern="1200" dirty="0">
            <a:latin typeface="Times New Roman" panose="02020603050405020304" pitchFamily="18" charset="0"/>
            <a:cs typeface="Times New Roman" panose="02020603050405020304" pitchFamily="18" charset="0"/>
          </a:endParaRPr>
        </a:p>
      </dsp:txBody>
      <dsp:txXfrm>
        <a:off x="4405058" y="2473040"/>
        <a:ext cx="6208926" cy="797322"/>
      </dsp:txXfrm>
    </dsp:sp>
    <dsp:sp modelId="{CB677C41-9FD5-4419-A99C-BC13B321B438}">
      <dsp:nvSpPr>
        <dsp:cNvPr id="0" name=""/>
        <dsp:cNvSpPr/>
      </dsp:nvSpPr>
      <dsp:spPr>
        <a:xfrm>
          <a:off x="0" y="2340153"/>
          <a:ext cx="4405058" cy="1063096"/>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100000"/>
            </a:lnSpc>
            <a:spcBef>
              <a:spcPct val="0"/>
            </a:spcBef>
            <a:spcAft>
              <a:spcPct val="35000"/>
            </a:spcAft>
            <a:buNone/>
          </a:pPr>
          <a:r>
            <a:rPr lang="en-US" sz="3200" b="0" i="0" kern="1200" baseline="0" dirty="0">
              <a:latin typeface="Times New Roman" panose="02020603050405020304" pitchFamily="18" charset="0"/>
              <a:cs typeface="Times New Roman" panose="02020603050405020304" pitchFamily="18" charset="0"/>
            </a:rPr>
            <a:t>3.  A third body paragraph </a:t>
          </a:r>
        </a:p>
      </dsp:txBody>
      <dsp:txXfrm>
        <a:off x="51896" y="2392049"/>
        <a:ext cx="4301266" cy="959304"/>
      </dsp:txXfrm>
    </dsp:sp>
    <dsp:sp modelId="{D789622F-A9BE-4AB4-9CF2-CB89DF33646D}">
      <dsp:nvSpPr>
        <dsp:cNvPr id="0" name=""/>
        <dsp:cNvSpPr/>
      </dsp:nvSpPr>
      <dsp:spPr>
        <a:xfrm>
          <a:off x="4196221" y="3509560"/>
          <a:ext cx="6814471" cy="1063096"/>
        </a:xfrm>
        <a:prstGeom prst="rightArrow">
          <a:avLst>
            <a:gd name="adj1" fmla="val 75000"/>
            <a:gd name="adj2" fmla="val 50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285750" lvl="1" indent="-285750" algn="l" defTabSz="1333500">
            <a:lnSpc>
              <a:spcPct val="90000"/>
            </a:lnSpc>
            <a:spcBef>
              <a:spcPct val="0"/>
            </a:spcBef>
            <a:spcAft>
              <a:spcPct val="15000"/>
            </a:spcAft>
            <a:buChar char="•"/>
          </a:pPr>
          <a:r>
            <a:rPr lang="en-US" sz="3000" b="1" i="0" kern="1200" baseline="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summarizes</a:t>
          </a:r>
          <a:r>
            <a:rPr lang="en-US" sz="3000" b="0" i="0" kern="1200" baseline="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 the main points of the</a:t>
          </a:r>
          <a:r>
            <a:rPr lang="en-US" sz="3200" b="0" i="0" kern="1200" baseline="0" dirty="0">
              <a:latin typeface="Times New Roman" panose="02020603050405020304" pitchFamily="18" charset="0"/>
              <a:cs typeface="Times New Roman" panose="02020603050405020304" pitchFamily="18" charset="0"/>
            </a:rPr>
            <a:t> </a:t>
          </a:r>
          <a:r>
            <a:rPr lang="en-US" sz="3000" b="0" i="0" kern="1200" baseline="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argument and restates the thesis</a:t>
          </a:r>
          <a:endParaRPr lang="en-GB" sz="3000" b="0" i="0" kern="1200" baseline="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endParaRPr>
        </a:p>
      </dsp:txBody>
      <dsp:txXfrm>
        <a:off x="4196221" y="3642447"/>
        <a:ext cx="6415810" cy="797322"/>
      </dsp:txXfrm>
    </dsp:sp>
    <dsp:sp modelId="{2612F7D1-4D47-4933-B88C-84CF10FBA8DF}">
      <dsp:nvSpPr>
        <dsp:cNvPr id="0" name=""/>
        <dsp:cNvSpPr/>
      </dsp:nvSpPr>
      <dsp:spPr>
        <a:xfrm>
          <a:off x="1952" y="3509560"/>
          <a:ext cx="4194269" cy="1063096"/>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100000"/>
            </a:lnSpc>
            <a:spcBef>
              <a:spcPct val="0"/>
            </a:spcBef>
            <a:spcAft>
              <a:spcPct val="35000"/>
            </a:spcAft>
            <a:buNone/>
          </a:pPr>
          <a:r>
            <a:rPr lang="en-US" sz="3200" b="0" i="0" kern="1200" baseline="0" dirty="0">
              <a:latin typeface="Times New Roman" panose="02020603050405020304" pitchFamily="18" charset="0"/>
              <a:cs typeface="Times New Roman" panose="02020603050405020304" pitchFamily="18" charset="0"/>
            </a:rPr>
            <a:t>4.  A conclusion </a:t>
          </a:r>
        </a:p>
      </dsp:txBody>
      <dsp:txXfrm>
        <a:off x="53848" y="3561456"/>
        <a:ext cx="4090477" cy="95930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99465-8B03-46BE-B621-E89A24E13162}" type="datetimeFigureOut">
              <a:rPr lang="en-GB" smtClean="0"/>
              <a:t>29/03/2024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7FF66-A801-4723-905F-6724C5C68B71}" type="slidenum">
              <a:rPr lang="en-GB" smtClean="0"/>
              <a:t>‹#›</a:t>
            </a:fld>
            <a:endParaRPr lang="en-GB"/>
          </a:p>
        </p:txBody>
      </p:sp>
    </p:spTree>
    <p:extLst>
      <p:ext uri="{BB962C8B-B14F-4D97-AF65-F5344CB8AC3E}">
        <p14:creationId xmlns:p14="http://schemas.microsoft.com/office/powerpoint/2010/main" val="342093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1</a:t>
            </a:fld>
            <a:endParaRPr lang="en-GB"/>
          </a:p>
        </p:txBody>
      </p:sp>
    </p:spTree>
    <p:extLst>
      <p:ext uri="{BB962C8B-B14F-4D97-AF65-F5344CB8AC3E}">
        <p14:creationId xmlns:p14="http://schemas.microsoft.com/office/powerpoint/2010/main" val="2369287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b="0" dirty="0">
              <a:effectLst/>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15</a:t>
            </a:fld>
            <a:endParaRPr lang="en-GB"/>
          </a:p>
        </p:txBody>
      </p:sp>
    </p:spTree>
    <p:extLst>
      <p:ext uri="{BB962C8B-B14F-4D97-AF65-F5344CB8AC3E}">
        <p14:creationId xmlns:p14="http://schemas.microsoft.com/office/powerpoint/2010/main" val="2804755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16</a:t>
            </a:fld>
            <a:endParaRPr lang="en-GB"/>
          </a:p>
        </p:txBody>
      </p:sp>
    </p:spTree>
    <p:extLst>
      <p:ext uri="{BB962C8B-B14F-4D97-AF65-F5344CB8AC3E}">
        <p14:creationId xmlns:p14="http://schemas.microsoft.com/office/powerpoint/2010/main" val="4239887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rtl="0">
              <a:spcBef>
                <a:spcPts val="0"/>
              </a:spcBef>
              <a:spcAft>
                <a:spcPts val="0"/>
              </a:spcAft>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17</a:t>
            </a:fld>
            <a:endParaRPr lang="en-GB"/>
          </a:p>
        </p:txBody>
      </p:sp>
    </p:spTree>
    <p:extLst>
      <p:ext uri="{BB962C8B-B14F-4D97-AF65-F5344CB8AC3E}">
        <p14:creationId xmlns:p14="http://schemas.microsoft.com/office/powerpoint/2010/main" val="1098295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b="1" dirty="0">
                <a:effectLst/>
                <a:latin typeface="Calibri" panose="020F0502020204030204" pitchFamily="34" charset="0"/>
                <a:ea typeface="DengXian" panose="02010600030101010101" pitchFamily="2" charset="-122"/>
                <a:cs typeface="Times New Roman" panose="02020603050405020304" pitchFamily="18" charset="0"/>
              </a:rPr>
              <a:t>Answer: 2, 5, 6, 7</a:t>
            </a:r>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18</a:t>
            </a:fld>
            <a:endParaRPr lang="en-GB"/>
          </a:p>
        </p:txBody>
      </p:sp>
    </p:spTree>
    <p:extLst>
      <p:ext uri="{BB962C8B-B14F-4D97-AF65-F5344CB8AC3E}">
        <p14:creationId xmlns:p14="http://schemas.microsoft.com/office/powerpoint/2010/main" val="359744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19</a:t>
            </a:fld>
            <a:endParaRPr lang="en-GB"/>
          </a:p>
        </p:txBody>
      </p:sp>
    </p:spTree>
    <p:extLst>
      <p:ext uri="{BB962C8B-B14F-4D97-AF65-F5344CB8AC3E}">
        <p14:creationId xmlns:p14="http://schemas.microsoft.com/office/powerpoint/2010/main" val="157071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1221E5-7225-48EB-A4EE-420E7BFCF705}" type="slidenum">
              <a:rPr lang="en-US" smtClean="0"/>
              <a:pPr/>
              <a:t>20</a:t>
            </a:fld>
            <a:endParaRPr lang="en-US" dirty="0"/>
          </a:p>
        </p:txBody>
      </p:sp>
    </p:spTree>
    <p:extLst>
      <p:ext uri="{BB962C8B-B14F-4D97-AF65-F5344CB8AC3E}">
        <p14:creationId xmlns:p14="http://schemas.microsoft.com/office/powerpoint/2010/main" val="1730692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22</a:t>
            </a:fld>
            <a:endParaRPr lang="en-GB"/>
          </a:p>
        </p:txBody>
      </p:sp>
    </p:spTree>
    <p:extLst>
      <p:ext uri="{BB962C8B-B14F-4D97-AF65-F5344CB8AC3E}">
        <p14:creationId xmlns:p14="http://schemas.microsoft.com/office/powerpoint/2010/main" val="320351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23</a:t>
            </a:fld>
            <a:endParaRPr lang="en-GB"/>
          </a:p>
        </p:txBody>
      </p:sp>
    </p:spTree>
    <p:extLst>
      <p:ext uri="{BB962C8B-B14F-4D97-AF65-F5344CB8AC3E}">
        <p14:creationId xmlns:p14="http://schemas.microsoft.com/office/powerpoint/2010/main" val="2047337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24</a:t>
            </a:fld>
            <a:endParaRPr lang="en-GB"/>
          </a:p>
        </p:txBody>
      </p:sp>
    </p:spTree>
    <p:extLst>
      <p:ext uri="{BB962C8B-B14F-4D97-AF65-F5344CB8AC3E}">
        <p14:creationId xmlns:p14="http://schemas.microsoft.com/office/powerpoint/2010/main" val="179216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26</a:t>
            </a:fld>
            <a:endParaRPr lang="en-GB"/>
          </a:p>
        </p:txBody>
      </p:sp>
    </p:spTree>
    <p:extLst>
      <p:ext uri="{BB962C8B-B14F-4D97-AF65-F5344CB8AC3E}">
        <p14:creationId xmlns:p14="http://schemas.microsoft.com/office/powerpoint/2010/main" val="72346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a:t>
            </a:fld>
            <a:endParaRPr lang="en-GB"/>
          </a:p>
        </p:txBody>
      </p:sp>
    </p:spTree>
    <p:extLst>
      <p:ext uri="{BB962C8B-B14F-4D97-AF65-F5344CB8AC3E}">
        <p14:creationId xmlns:p14="http://schemas.microsoft.com/office/powerpoint/2010/main" val="2839206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27</a:t>
            </a:fld>
            <a:endParaRPr lang="en-GB"/>
          </a:p>
        </p:txBody>
      </p:sp>
    </p:spTree>
    <p:extLst>
      <p:ext uri="{BB962C8B-B14F-4D97-AF65-F5344CB8AC3E}">
        <p14:creationId xmlns:p14="http://schemas.microsoft.com/office/powerpoint/2010/main" val="2355150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28</a:t>
            </a:fld>
            <a:endParaRPr lang="en-GB"/>
          </a:p>
        </p:txBody>
      </p:sp>
    </p:spTree>
    <p:extLst>
      <p:ext uri="{BB962C8B-B14F-4D97-AF65-F5344CB8AC3E}">
        <p14:creationId xmlns:p14="http://schemas.microsoft.com/office/powerpoint/2010/main" val="3132740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29</a:t>
            </a:fld>
            <a:endParaRPr lang="en-GB"/>
          </a:p>
        </p:txBody>
      </p:sp>
    </p:spTree>
    <p:extLst>
      <p:ext uri="{BB962C8B-B14F-4D97-AF65-F5344CB8AC3E}">
        <p14:creationId xmlns:p14="http://schemas.microsoft.com/office/powerpoint/2010/main" val="765711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30</a:t>
            </a:fld>
            <a:endParaRPr lang="en-GB"/>
          </a:p>
        </p:txBody>
      </p:sp>
    </p:spTree>
    <p:extLst>
      <p:ext uri="{BB962C8B-B14F-4D97-AF65-F5344CB8AC3E}">
        <p14:creationId xmlns:p14="http://schemas.microsoft.com/office/powerpoint/2010/main" val="3946295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33</a:t>
            </a:fld>
            <a:endParaRPr lang="en-GB"/>
          </a:p>
        </p:txBody>
      </p:sp>
    </p:spTree>
    <p:extLst>
      <p:ext uri="{BB962C8B-B14F-4D97-AF65-F5344CB8AC3E}">
        <p14:creationId xmlns:p14="http://schemas.microsoft.com/office/powerpoint/2010/main" val="3274524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35</a:t>
            </a:fld>
            <a:endParaRPr lang="en-GB"/>
          </a:p>
        </p:txBody>
      </p:sp>
    </p:spTree>
    <p:extLst>
      <p:ext uri="{BB962C8B-B14F-4D97-AF65-F5344CB8AC3E}">
        <p14:creationId xmlns:p14="http://schemas.microsoft.com/office/powerpoint/2010/main" val="3287726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36</a:t>
            </a:fld>
            <a:endParaRPr lang="en-GB"/>
          </a:p>
        </p:txBody>
      </p:sp>
    </p:spTree>
    <p:extLst>
      <p:ext uri="{BB962C8B-B14F-4D97-AF65-F5344CB8AC3E}">
        <p14:creationId xmlns:p14="http://schemas.microsoft.com/office/powerpoint/2010/main" val="809279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4</a:t>
            </a:fld>
            <a:endParaRPr lang="en-GB"/>
          </a:p>
        </p:txBody>
      </p:sp>
    </p:spTree>
    <p:extLst>
      <p:ext uri="{BB962C8B-B14F-4D97-AF65-F5344CB8AC3E}">
        <p14:creationId xmlns:p14="http://schemas.microsoft.com/office/powerpoint/2010/main" val="426514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5</a:t>
            </a:fld>
            <a:endParaRPr lang="en-GB"/>
          </a:p>
        </p:txBody>
      </p:sp>
    </p:spTree>
    <p:extLst>
      <p:ext uri="{BB962C8B-B14F-4D97-AF65-F5344CB8AC3E}">
        <p14:creationId xmlns:p14="http://schemas.microsoft.com/office/powerpoint/2010/main" val="211977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6</a:t>
            </a:fld>
            <a:endParaRPr lang="en-GB"/>
          </a:p>
        </p:txBody>
      </p:sp>
    </p:spTree>
    <p:extLst>
      <p:ext uri="{BB962C8B-B14F-4D97-AF65-F5344CB8AC3E}">
        <p14:creationId xmlns:p14="http://schemas.microsoft.com/office/powerpoint/2010/main" val="21050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8</a:t>
            </a:fld>
            <a:endParaRPr lang="en-GB"/>
          </a:p>
        </p:txBody>
      </p:sp>
    </p:spTree>
    <p:extLst>
      <p:ext uri="{BB962C8B-B14F-4D97-AF65-F5344CB8AC3E}">
        <p14:creationId xmlns:p14="http://schemas.microsoft.com/office/powerpoint/2010/main" val="3741650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9</a:t>
            </a:fld>
            <a:endParaRPr lang="en-GB"/>
          </a:p>
        </p:txBody>
      </p:sp>
    </p:spTree>
    <p:extLst>
      <p:ext uri="{BB962C8B-B14F-4D97-AF65-F5344CB8AC3E}">
        <p14:creationId xmlns:p14="http://schemas.microsoft.com/office/powerpoint/2010/main" val="1466330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10</a:t>
            </a:fld>
            <a:endParaRPr lang="en-GB"/>
          </a:p>
        </p:txBody>
      </p:sp>
    </p:spTree>
    <p:extLst>
      <p:ext uri="{BB962C8B-B14F-4D97-AF65-F5344CB8AC3E}">
        <p14:creationId xmlns:p14="http://schemas.microsoft.com/office/powerpoint/2010/main" val="824116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11</a:t>
            </a:fld>
            <a:endParaRPr lang="en-GB"/>
          </a:p>
        </p:txBody>
      </p:sp>
    </p:spTree>
    <p:extLst>
      <p:ext uri="{BB962C8B-B14F-4D97-AF65-F5344CB8AC3E}">
        <p14:creationId xmlns:p14="http://schemas.microsoft.com/office/powerpoint/2010/main" val="2448383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日期占位符 3">
            <a:extLst>
              <a:ext uri="{FF2B5EF4-FFF2-40B4-BE49-F238E27FC236}">
                <a16:creationId xmlns:a16="http://schemas.microsoft.com/office/drawing/2014/main" id="{C456B0D0-E622-0677-C67E-A4C5609F8E0E}"/>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5" name="页脚占位符 4">
            <a:extLst>
              <a:ext uri="{FF2B5EF4-FFF2-40B4-BE49-F238E27FC236}">
                <a16:creationId xmlns:a16="http://schemas.microsoft.com/office/drawing/2014/main" id="{C5B35C6A-01C8-7D91-F5FB-B1E116A9077A}"/>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243F8BED-0250-5092-4E77-1F3477EEF638}"/>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3641012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18A8378F-24FC-8B3E-B62B-C96E1A3CF66E}"/>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5" name="页脚占位符 4">
            <a:extLst>
              <a:ext uri="{FF2B5EF4-FFF2-40B4-BE49-F238E27FC236}">
                <a16:creationId xmlns:a16="http://schemas.microsoft.com/office/drawing/2014/main" id="{D41EF5DF-1312-588A-2117-5CA3E399861E}"/>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1DD29222-1773-52D3-D577-4CCD03E93592}"/>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28387483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64CD65FF-9D37-C9F7-A5A6-8BD9474E9F65}"/>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5" name="页脚占位符 4">
            <a:extLst>
              <a:ext uri="{FF2B5EF4-FFF2-40B4-BE49-F238E27FC236}">
                <a16:creationId xmlns:a16="http://schemas.microsoft.com/office/drawing/2014/main" id="{942273E0-3CEA-6C0A-E539-7CE0021D4A3C}"/>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CC014E18-1845-7A00-47AB-EDA7F66F800F}"/>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18848071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日期占位符 3">
            <a:extLst>
              <a:ext uri="{FF2B5EF4-FFF2-40B4-BE49-F238E27FC236}">
                <a16:creationId xmlns:a16="http://schemas.microsoft.com/office/drawing/2014/main" id="{A4C7252F-51A2-B9C0-AFD4-954E1D640D3E}"/>
              </a:ext>
            </a:extLst>
          </p:cNvPr>
          <p:cNvSpPr>
            <a:spLocks noGrp="1"/>
          </p:cNvSpPr>
          <p:nvPr>
            <p:ph type="dt" sz="half" idx="10"/>
          </p:nvPr>
        </p:nvSpPr>
        <p:spPr/>
        <p:txBody>
          <a:bodyPr/>
          <a:lstStyle>
            <a:lvl1pPr>
              <a:defRPr/>
            </a:lvl1pPr>
          </a:lstStyle>
          <a:p>
            <a:pPr>
              <a:defRPr/>
            </a:pPr>
            <a:fld id="{75D2D3CD-4512-40DF-A625-C3776EA24FD1}" type="datetime1">
              <a:rPr lang="en-US" altLang="zh-CN"/>
              <a:pPr>
                <a:defRPr/>
              </a:pPr>
              <a:t>3/29/2024</a:t>
            </a:fld>
            <a:endParaRPr lang="zh-CN" altLang="en-US"/>
          </a:p>
        </p:txBody>
      </p:sp>
      <p:sp>
        <p:nvSpPr>
          <p:cNvPr id="5" name="页脚占位符 4">
            <a:extLst>
              <a:ext uri="{FF2B5EF4-FFF2-40B4-BE49-F238E27FC236}">
                <a16:creationId xmlns:a16="http://schemas.microsoft.com/office/drawing/2014/main" id="{6A172935-C80A-2530-DD5A-ADB9940DCA4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D6684AD-EA0E-4BB6-633A-C1F17BD66D6B}"/>
              </a:ext>
            </a:extLst>
          </p:cNvPr>
          <p:cNvSpPr>
            <a:spLocks noGrp="1"/>
          </p:cNvSpPr>
          <p:nvPr>
            <p:ph type="sldNum" sz="quarter" idx="12"/>
          </p:nvPr>
        </p:nvSpPr>
        <p:spPr/>
        <p:txBody>
          <a:bodyPr/>
          <a:lstStyle>
            <a:lvl1pPr>
              <a:defRPr/>
            </a:lvl1pPr>
          </a:lstStyle>
          <a:p>
            <a:pPr>
              <a:defRPr/>
            </a:pPr>
            <a:fld id="{0146D44D-19E9-4ACA-9E7C-1F72E61DDBF0}" type="slidenum">
              <a:rPr lang="zh-CN" altLang="en-US"/>
              <a:pPr>
                <a:defRPr/>
              </a:pPr>
              <a:t>‹#›</a:t>
            </a:fld>
            <a:endParaRPr lang="zh-CN" altLang="en-US"/>
          </a:p>
        </p:txBody>
      </p:sp>
    </p:spTree>
    <p:extLst>
      <p:ext uri="{BB962C8B-B14F-4D97-AF65-F5344CB8AC3E}">
        <p14:creationId xmlns:p14="http://schemas.microsoft.com/office/powerpoint/2010/main" val="750614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DE718C6F-E761-DAEB-2D96-308D9BF1B8CC}"/>
              </a:ext>
            </a:extLst>
          </p:cNvPr>
          <p:cNvSpPr>
            <a:spLocks noGrp="1"/>
          </p:cNvSpPr>
          <p:nvPr>
            <p:ph type="dt" sz="half" idx="10"/>
          </p:nvPr>
        </p:nvSpPr>
        <p:spPr/>
        <p:txBody>
          <a:bodyPr/>
          <a:lstStyle>
            <a:lvl1pPr>
              <a:defRPr/>
            </a:lvl1pPr>
          </a:lstStyle>
          <a:p>
            <a:pPr>
              <a:defRPr/>
            </a:pPr>
            <a:fld id="{BDB52E14-0997-4EC4-BDC6-28F20ACC7FAE}" type="datetime1">
              <a:rPr lang="en-US" altLang="zh-CN"/>
              <a:pPr>
                <a:defRPr/>
              </a:pPr>
              <a:t>3/29/2024</a:t>
            </a:fld>
            <a:endParaRPr lang="zh-CN" altLang="en-US"/>
          </a:p>
        </p:txBody>
      </p:sp>
      <p:sp>
        <p:nvSpPr>
          <p:cNvPr id="5" name="页脚占位符 4">
            <a:extLst>
              <a:ext uri="{FF2B5EF4-FFF2-40B4-BE49-F238E27FC236}">
                <a16:creationId xmlns:a16="http://schemas.microsoft.com/office/drawing/2014/main" id="{124CE3AF-2EC8-010A-F74F-6731769A4BF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991675C-7599-0A54-1971-99DEADE2AEB6}"/>
              </a:ext>
            </a:extLst>
          </p:cNvPr>
          <p:cNvSpPr>
            <a:spLocks noGrp="1"/>
          </p:cNvSpPr>
          <p:nvPr>
            <p:ph type="sldNum" sz="quarter" idx="12"/>
          </p:nvPr>
        </p:nvSpPr>
        <p:spPr/>
        <p:txBody>
          <a:bodyPr/>
          <a:lstStyle>
            <a:lvl1pPr>
              <a:defRPr/>
            </a:lvl1pPr>
          </a:lstStyle>
          <a:p>
            <a:pPr>
              <a:defRPr/>
            </a:pPr>
            <a:fld id="{8219EC10-55A1-49B2-BF4A-03DD866DF7F0}" type="slidenum">
              <a:rPr lang="zh-CN" altLang="en-US"/>
              <a:pPr>
                <a:defRPr/>
              </a:pPr>
              <a:t>‹#›</a:t>
            </a:fld>
            <a:endParaRPr lang="zh-CN" altLang="en-US"/>
          </a:p>
        </p:txBody>
      </p:sp>
    </p:spTree>
    <p:extLst>
      <p:ext uri="{BB962C8B-B14F-4D97-AF65-F5344CB8AC3E}">
        <p14:creationId xmlns:p14="http://schemas.microsoft.com/office/powerpoint/2010/main" val="40898573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id="{6CB132A4-A8BC-69BA-E315-E8337899D5C9}"/>
              </a:ext>
            </a:extLst>
          </p:cNvPr>
          <p:cNvSpPr>
            <a:spLocks noGrp="1"/>
          </p:cNvSpPr>
          <p:nvPr>
            <p:ph type="dt" sz="half" idx="10"/>
          </p:nvPr>
        </p:nvSpPr>
        <p:spPr/>
        <p:txBody>
          <a:bodyPr/>
          <a:lstStyle>
            <a:lvl1pPr>
              <a:defRPr/>
            </a:lvl1pPr>
          </a:lstStyle>
          <a:p>
            <a:pPr>
              <a:defRPr/>
            </a:pPr>
            <a:fld id="{30D54A51-5877-4637-896F-D4E57A84F735}" type="datetime1">
              <a:rPr lang="en-US" altLang="zh-CN"/>
              <a:pPr>
                <a:defRPr/>
              </a:pPr>
              <a:t>3/29/2024</a:t>
            </a:fld>
            <a:endParaRPr lang="zh-CN" altLang="en-US"/>
          </a:p>
        </p:txBody>
      </p:sp>
      <p:sp>
        <p:nvSpPr>
          <p:cNvPr id="5" name="页脚占位符 4">
            <a:extLst>
              <a:ext uri="{FF2B5EF4-FFF2-40B4-BE49-F238E27FC236}">
                <a16:creationId xmlns:a16="http://schemas.microsoft.com/office/drawing/2014/main" id="{B8B66BE2-4FEB-AA41-064A-B169CD0321B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C7B8A1F-67D7-6FCA-F252-A57ED8E63AFD}"/>
              </a:ext>
            </a:extLst>
          </p:cNvPr>
          <p:cNvSpPr>
            <a:spLocks noGrp="1"/>
          </p:cNvSpPr>
          <p:nvPr>
            <p:ph type="sldNum" sz="quarter" idx="12"/>
          </p:nvPr>
        </p:nvSpPr>
        <p:spPr/>
        <p:txBody>
          <a:bodyPr/>
          <a:lstStyle>
            <a:lvl1pPr>
              <a:defRPr/>
            </a:lvl1pPr>
          </a:lstStyle>
          <a:p>
            <a:pPr>
              <a:defRPr/>
            </a:pPr>
            <a:fld id="{614D168D-19F1-4A89-A861-7FD722A8382A}" type="slidenum">
              <a:rPr lang="zh-CN" altLang="en-US"/>
              <a:pPr>
                <a:defRPr/>
              </a:pPr>
              <a:t>‹#›</a:t>
            </a:fld>
            <a:endParaRPr lang="zh-CN" altLang="en-US"/>
          </a:p>
        </p:txBody>
      </p:sp>
    </p:spTree>
    <p:extLst>
      <p:ext uri="{BB962C8B-B14F-4D97-AF65-F5344CB8AC3E}">
        <p14:creationId xmlns:p14="http://schemas.microsoft.com/office/powerpoint/2010/main" val="3257106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a:extLst>
              <a:ext uri="{FF2B5EF4-FFF2-40B4-BE49-F238E27FC236}">
                <a16:creationId xmlns:a16="http://schemas.microsoft.com/office/drawing/2014/main" id="{062FCC24-99D3-512A-62F3-2EABF64C19CB}"/>
              </a:ext>
            </a:extLst>
          </p:cNvPr>
          <p:cNvSpPr>
            <a:spLocks noGrp="1"/>
          </p:cNvSpPr>
          <p:nvPr>
            <p:ph type="dt" sz="half" idx="10"/>
          </p:nvPr>
        </p:nvSpPr>
        <p:spPr/>
        <p:txBody>
          <a:bodyPr/>
          <a:lstStyle>
            <a:lvl1pPr>
              <a:defRPr/>
            </a:lvl1pPr>
          </a:lstStyle>
          <a:p>
            <a:pPr>
              <a:defRPr/>
            </a:pPr>
            <a:fld id="{21F8EF9F-8D28-4083-AE42-09559D98E395}" type="datetime1">
              <a:rPr lang="en-US" altLang="zh-CN"/>
              <a:pPr>
                <a:defRPr/>
              </a:pPr>
              <a:t>3/29/2024</a:t>
            </a:fld>
            <a:endParaRPr lang="zh-CN" altLang="en-US"/>
          </a:p>
        </p:txBody>
      </p:sp>
      <p:sp>
        <p:nvSpPr>
          <p:cNvPr id="6" name="页脚占位符 4">
            <a:extLst>
              <a:ext uri="{FF2B5EF4-FFF2-40B4-BE49-F238E27FC236}">
                <a16:creationId xmlns:a16="http://schemas.microsoft.com/office/drawing/2014/main" id="{FB755FE7-3A7C-DD19-7D3C-5F57011C3B9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5700B29-A794-C1D7-A0C0-F8618F3E7BD6}"/>
              </a:ext>
            </a:extLst>
          </p:cNvPr>
          <p:cNvSpPr>
            <a:spLocks noGrp="1"/>
          </p:cNvSpPr>
          <p:nvPr>
            <p:ph type="sldNum" sz="quarter" idx="12"/>
          </p:nvPr>
        </p:nvSpPr>
        <p:spPr/>
        <p:txBody>
          <a:bodyPr/>
          <a:lstStyle>
            <a:lvl1pPr>
              <a:defRPr/>
            </a:lvl1pPr>
          </a:lstStyle>
          <a:p>
            <a:pPr>
              <a:defRPr/>
            </a:pPr>
            <a:fld id="{17099780-0ED9-414C-93AF-D67598DC3455}" type="slidenum">
              <a:rPr lang="zh-CN" altLang="en-US"/>
              <a:pPr>
                <a:defRPr/>
              </a:pPr>
              <a:t>‹#›</a:t>
            </a:fld>
            <a:endParaRPr lang="zh-CN" altLang="en-US"/>
          </a:p>
        </p:txBody>
      </p:sp>
    </p:spTree>
    <p:extLst>
      <p:ext uri="{BB962C8B-B14F-4D97-AF65-F5344CB8AC3E}">
        <p14:creationId xmlns:p14="http://schemas.microsoft.com/office/powerpoint/2010/main" val="3924458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3">
            <a:extLst>
              <a:ext uri="{FF2B5EF4-FFF2-40B4-BE49-F238E27FC236}">
                <a16:creationId xmlns:a16="http://schemas.microsoft.com/office/drawing/2014/main" id="{50A2619E-C450-4074-1134-B8267C481831}"/>
              </a:ext>
            </a:extLst>
          </p:cNvPr>
          <p:cNvSpPr>
            <a:spLocks noGrp="1"/>
          </p:cNvSpPr>
          <p:nvPr>
            <p:ph type="dt" sz="half" idx="10"/>
          </p:nvPr>
        </p:nvSpPr>
        <p:spPr/>
        <p:txBody>
          <a:bodyPr/>
          <a:lstStyle>
            <a:lvl1pPr>
              <a:defRPr/>
            </a:lvl1pPr>
          </a:lstStyle>
          <a:p>
            <a:pPr>
              <a:defRPr/>
            </a:pPr>
            <a:fld id="{CE509CD4-90F9-4B29-828C-750C93C42201}" type="datetime1">
              <a:rPr lang="en-US" altLang="zh-CN"/>
              <a:pPr>
                <a:defRPr/>
              </a:pPr>
              <a:t>3/29/2024</a:t>
            </a:fld>
            <a:endParaRPr lang="zh-CN" altLang="en-US"/>
          </a:p>
        </p:txBody>
      </p:sp>
      <p:sp>
        <p:nvSpPr>
          <p:cNvPr id="8" name="页脚占位符 4">
            <a:extLst>
              <a:ext uri="{FF2B5EF4-FFF2-40B4-BE49-F238E27FC236}">
                <a16:creationId xmlns:a16="http://schemas.microsoft.com/office/drawing/2014/main" id="{AA533E75-F186-7450-6A3D-60DA5C0E09B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D66FEB29-9F68-5EFE-B2C7-BDBC629560E6}"/>
              </a:ext>
            </a:extLst>
          </p:cNvPr>
          <p:cNvSpPr>
            <a:spLocks noGrp="1"/>
          </p:cNvSpPr>
          <p:nvPr>
            <p:ph type="sldNum" sz="quarter" idx="12"/>
          </p:nvPr>
        </p:nvSpPr>
        <p:spPr/>
        <p:txBody>
          <a:bodyPr/>
          <a:lstStyle>
            <a:lvl1pPr>
              <a:defRPr/>
            </a:lvl1pPr>
          </a:lstStyle>
          <a:p>
            <a:pPr>
              <a:defRPr/>
            </a:pPr>
            <a:fld id="{2ECB2C9D-0BFA-477A-9005-CFA71B379288}" type="slidenum">
              <a:rPr lang="zh-CN" altLang="en-US"/>
              <a:pPr>
                <a:defRPr/>
              </a:pPr>
              <a:t>‹#›</a:t>
            </a:fld>
            <a:endParaRPr lang="zh-CN" altLang="en-US"/>
          </a:p>
        </p:txBody>
      </p:sp>
    </p:spTree>
    <p:extLst>
      <p:ext uri="{BB962C8B-B14F-4D97-AF65-F5344CB8AC3E}">
        <p14:creationId xmlns:p14="http://schemas.microsoft.com/office/powerpoint/2010/main" val="38259859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3">
            <a:extLst>
              <a:ext uri="{FF2B5EF4-FFF2-40B4-BE49-F238E27FC236}">
                <a16:creationId xmlns:a16="http://schemas.microsoft.com/office/drawing/2014/main" id="{DF0BA061-72BD-27AB-708E-060A7FC7A0FD}"/>
              </a:ext>
            </a:extLst>
          </p:cNvPr>
          <p:cNvSpPr>
            <a:spLocks noGrp="1"/>
          </p:cNvSpPr>
          <p:nvPr>
            <p:ph type="dt" sz="half" idx="10"/>
          </p:nvPr>
        </p:nvSpPr>
        <p:spPr/>
        <p:txBody>
          <a:bodyPr/>
          <a:lstStyle>
            <a:lvl1pPr>
              <a:defRPr/>
            </a:lvl1pPr>
          </a:lstStyle>
          <a:p>
            <a:pPr>
              <a:defRPr/>
            </a:pPr>
            <a:fld id="{78F6F832-62EC-47FB-9739-A0FD614CF7BA}" type="datetime1">
              <a:rPr lang="en-US" altLang="zh-CN"/>
              <a:pPr>
                <a:defRPr/>
              </a:pPr>
              <a:t>3/29/2024</a:t>
            </a:fld>
            <a:endParaRPr lang="zh-CN" altLang="en-US"/>
          </a:p>
        </p:txBody>
      </p:sp>
      <p:sp>
        <p:nvSpPr>
          <p:cNvPr id="4" name="页脚占位符 4">
            <a:extLst>
              <a:ext uri="{FF2B5EF4-FFF2-40B4-BE49-F238E27FC236}">
                <a16:creationId xmlns:a16="http://schemas.microsoft.com/office/drawing/2014/main" id="{32260058-738A-5C17-2F7F-214D5C3DC07A}"/>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28BE3FBA-A738-363A-A31C-798A5A273C4F}"/>
              </a:ext>
            </a:extLst>
          </p:cNvPr>
          <p:cNvSpPr>
            <a:spLocks noGrp="1"/>
          </p:cNvSpPr>
          <p:nvPr>
            <p:ph type="sldNum" sz="quarter" idx="12"/>
          </p:nvPr>
        </p:nvSpPr>
        <p:spPr/>
        <p:txBody>
          <a:bodyPr/>
          <a:lstStyle>
            <a:lvl1pPr>
              <a:defRPr/>
            </a:lvl1pPr>
          </a:lstStyle>
          <a:p>
            <a:pPr>
              <a:defRPr/>
            </a:pPr>
            <a:fld id="{EE55B39B-866F-440B-9378-08F5485F2476}" type="slidenum">
              <a:rPr lang="zh-CN" altLang="en-US"/>
              <a:pPr>
                <a:defRPr/>
              </a:pPr>
              <a:t>‹#›</a:t>
            </a:fld>
            <a:endParaRPr lang="zh-CN" altLang="en-US"/>
          </a:p>
        </p:txBody>
      </p:sp>
    </p:spTree>
    <p:extLst>
      <p:ext uri="{BB962C8B-B14F-4D97-AF65-F5344CB8AC3E}">
        <p14:creationId xmlns:p14="http://schemas.microsoft.com/office/powerpoint/2010/main" val="2728725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B5E3E86-B766-95DB-57C0-68CF8348BA8A}"/>
              </a:ext>
            </a:extLst>
          </p:cNvPr>
          <p:cNvSpPr>
            <a:spLocks noGrp="1"/>
          </p:cNvSpPr>
          <p:nvPr>
            <p:ph type="dt" sz="half" idx="10"/>
          </p:nvPr>
        </p:nvSpPr>
        <p:spPr/>
        <p:txBody>
          <a:bodyPr/>
          <a:lstStyle>
            <a:lvl1pPr>
              <a:defRPr/>
            </a:lvl1pPr>
          </a:lstStyle>
          <a:p>
            <a:pPr>
              <a:defRPr/>
            </a:pPr>
            <a:fld id="{4D9B1615-127C-4EC8-B18A-3230E60E3A8B}" type="datetime1">
              <a:rPr lang="en-US" altLang="zh-CN"/>
              <a:pPr>
                <a:defRPr/>
              </a:pPr>
              <a:t>3/29/2024</a:t>
            </a:fld>
            <a:endParaRPr lang="zh-CN" altLang="en-US"/>
          </a:p>
        </p:txBody>
      </p:sp>
      <p:sp>
        <p:nvSpPr>
          <p:cNvPr id="3" name="页脚占位符 4">
            <a:extLst>
              <a:ext uri="{FF2B5EF4-FFF2-40B4-BE49-F238E27FC236}">
                <a16:creationId xmlns:a16="http://schemas.microsoft.com/office/drawing/2014/main" id="{40C6AE10-288A-3918-5036-749A809D15C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B436B08-FAE7-39BE-0EA3-38D31E5FE2D9}"/>
              </a:ext>
            </a:extLst>
          </p:cNvPr>
          <p:cNvSpPr>
            <a:spLocks noGrp="1"/>
          </p:cNvSpPr>
          <p:nvPr>
            <p:ph type="sldNum" sz="quarter" idx="12"/>
          </p:nvPr>
        </p:nvSpPr>
        <p:spPr/>
        <p:txBody>
          <a:bodyPr/>
          <a:lstStyle>
            <a:lvl1pPr>
              <a:defRPr/>
            </a:lvl1pPr>
          </a:lstStyle>
          <a:p>
            <a:pPr>
              <a:defRPr/>
            </a:pPr>
            <a:fld id="{1D05E88B-DC26-4CF8-8EF0-F770C6A4EADA}" type="slidenum">
              <a:rPr lang="zh-CN" altLang="en-US"/>
              <a:pPr>
                <a:defRPr/>
              </a:pPr>
              <a:t>‹#›</a:t>
            </a:fld>
            <a:endParaRPr lang="zh-CN" altLang="en-US"/>
          </a:p>
        </p:txBody>
      </p:sp>
    </p:spTree>
    <p:extLst>
      <p:ext uri="{BB962C8B-B14F-4D97-AF65-F5344CB8AC3E}">
        <p14:creationId xmlns:p14="http://schemas.microsoft.com/office/powerpoint/2010/main" val="2349632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907F32D-5C6C-1E5C-2650-301E1FD651D7}"/>
              </a:ext>
            </a:extLst>
          </p:cNvPr>
          <p:cNvSpPr>
            <a:spLocks noGrp="1"/>
          </p:cNvSpPr>
          <p:nvPr>
            <p:ph type="dt" sz="half" idx="10"/>
          </p:nvPr>
        </p:nvSpPr>
        <p:spPr/>
        <p:txBody>
          <a:bodyPr/>
          <a:lstStyle>
            <a:lvl1pPr>
              <a:defRPr/>
            </a:lvl1pPr>
          </a:lstStyle>
          <a:p>
            <a:pPr>
              <a:defRPr/>
            </a:pPr>
            <a:fld id="{E456B508-8866-4814-B08F-0B1AA869D946}" type="datetime1">
              <a:rPr lang="en-US" altLang="zh-CN"/>
              <a:pPr>
                <a:defRPr/>
              </a:pPr>
              <a:t>3/29/2024</a:t>
            </a:fld>
            <a:endParaRPr lang="zh-CN" altLang="en-US"/>
          </a:p>
        </p:txBody>
      </p:sp>
      <p:sp>
        <p:nvSpPr>
          <p:cNvPr id="6" name="页脚占位符 4">
            <a:extLst>
              <a:ext uri="{FF2B5EF4-FFF2-40B4-BE49-F238E27FC236}">
                <a16:creationId xmlns:a16="http://schemas.microsoft.com/office/drawing/2014/main" id="{B6CD361A-4186-27FA-9CB1-20DAC238355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6438617-3AF5-6606-404A-84CC76471365}"/>
              </a:ext>
            </a:extLst>
          </p:cNvPr>
          <p:cNvSpPr>
            <a:spLocks noGrp="1"/>
          </p:cNvSpPr>
          <p:nvPr>
            <p:ph type="sldNum" sz="quarter" idx="12"/>
          </p:nvPr>
        </p:nvSpPr>
        <p:spPr/>
        <p:txBody>
          <a:bodyPr/>
          <a:lstStyle>
            <a:lvl1pPr>
              <a:defRPr/>
            </a:lvl1pPr>
          </a:lstStyle>
          <a:p>
            <a:pPr>
              <a:defRPr/>
            </a:pPr>
            <a:fld id="{A12CA61F-8E39-4F96-ABF0-6CBD1CEF48F7}" type="slidenum">
              <a:rPr lang="zh-CN" altLang="en-US"/>
              <a:pPr>
                <a:defRPr/>
              </a:pPr>
              <a:t>‹#›</a:t>
            </a:fld>
            <a:endParaRPr lang="zh-CN" altLang="en-US"/>
          </a:p>
        </p:txBody>
      </p:sp>
    </p:spTree>
    <p:extLst>
      <p:ext uri="{BB962C8B-B14F-4D97-AF65-F5344CB8AC3E}">
        <p14:creationId xmlns:p14="http://schemas.microsoft.com/office/powerpoint/2010/main" val="12816347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FF71646C-65DB-F6F7-64C9-8603B2034DF4}"/>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5" name="页脚占位符 4">
            <a:extLst>
              <a:ext uri="{FF2B5EF4-FFF2-40B4-BE49-F238E27FC236}">
                <a16:creationId xmlns:a16="http://schemas.microsoft.com/office/drawing/2014/main" id="{634F43D8-4CA7-A65C-8184-D65699A6D112}"/>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DE9FD501-9C5D-9EF3-EB32-4BFC496560D2}"/>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7375064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D434CDD-C5D8-B586-DD28-1318213A802E}"/>
              </a:ext>
            </a:extLst>
          </p:cNvPr>
          <p:cNvSpPr>
            <a:spLocks noGrp="1"/>
          </p:cNvSpPr>
          <p:nvPr>
            <p:ph type="dt" sz="half" idx="10"/>
          </p:nvPr>
        </p:nvSpPr>
        <p:spPr/>
        <p:txBody>
          <a:bodyPr/>
          <a:lstStyle>
            <a:lvl1pPr>
              <a:defRPr/>
            </a:lvl1pPr>
          </a:lstStyle>
          <a:p>
            <a:pPr>
              <a:defRPr/>
            </a:pPr>
            <a:fld id="{BE9848C7-AF46-4667-98BC-68CC218A40CC}" type="datetime1">
              <a:rPr lang="en-US" altLang="zh-CN"/>
              <a:pPr>
                <a:defRPr/>
              </a:pPr>
              <a:t>3/29/2024</a:t>
            </a:fld>
            <a:endParaRPr lang="zh-CN" altLang="en-US"/>
          </a:p>
        </p:txBody>
      </p:sp>
      <p:sp>
        <p:nvSpPr>
          <p:cNvPr id="6" name="页脚占位符 4">
            <a:extLst>
              <a:ext uri="{FF2B5EF4-FFF2-40B4-BE49-F238E27FC236}">
                <a16:creationId xmlns:a16="http://schemas.microsoft.com/office/drawing/2014/main" id="{B2EA0696-2827-2503-A825-EFFE230FFA0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4D60094-9672-E2DB-DAAC-60CADA398C54}"/>
              </a:ext>
            </a:extLst>
          </p:cNvPr>
          <p:cNvSpPr>
            <a:spLocks noGrp="1"/>
          </p:cNvSpPr>
          <p:nvPr>
            <p:ph type="sldNum" sz="quarter" idx="12"/>
          </p:nvPr>
        </p:nvSpPr>
        <p:spPr/>
        <p:txBody>
          <a:bodyPr/>
          <a:lstStyle>
            <a:lvl1pPr>
              <a:defRPr/>
            </a:lvl1pPr>
          </a:lstStyle>
          <a:p>
            <a:pPr>
              <a:defRPr/>
            </a:pPr>
            <a:fld id="{05A578CF-E769-466F-93D9-FBC5739EA05D}" type="slidenum">
              <a:rPr lang="zh-CN" altLang="en-US"/>
              <a:pPr>
                <a:defRPr/>
              </a:pPr>
              <a:t>‹#›</a:t>
            </a:fld>
            <a:endParaRPr lang="zh-CN" altLang="en-US"/>
          </a:p>
        </p:txBody>
      </p:sp>
    </p:spTree>
    <p:extLst>
      <p:ext uri="{BB962C8B-B14F-4D97-AF65-F5344CB8AC3E}">
        <p14:creationId xmlns:p14="http://schemas.microsoft.com/office/powerpoint/2010/main" val="3450913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0C59F96A-52C4-A8EC-5096-83664A77DCC1}"/>
              </a:ext>
            </a:extLst>
          </p:cNvPr>
          <p:cNvSpPr>
            <a:spLocks noGrp="1"/>
          </p:cNvSpPr>
          <p:nvPr>
            <p:ph type="dt" sz="half" idx="10"/>
          </p:nvPr>
        </p:nvSpPr>
        <p:spPr/>
        <p:txBody>
          <a:bodyPr/>
          <a:lstStyle>
            <a:lvl1pPr>
              <a:defRPr/>
            </a:lvl1pPr>
          </a:lstStyle>
          <a:p>
            <a:pPr>
              <a:defRPr/>
            </a:pPr>
            <a:fld id="{329853DE-28A2-43E2-B128-103FD3AA5181}" type="datetime1">
              <a:rPr lang="en-US" altLang="zh-CN"/>
              <a:pPr>
                <a:defRPr/>
              </a:pPr>
              <a:t>3/29/2024</a:t>
            </a:fld>
            <a:endParaRPr lang="zh-CN" altLang="en-US"/>
          </a:p>
        </p:txBody>
      </p:sp>
      <p:sp>
        <p:nvSpPr>
          <p:cNvPr id="5" name="页脚占位符 4">
            <a:extLst>
              <a:ext uri="{FF2B5EF4-FFF2-40B4-BE49-F238E27FC236}">
                <a16:creationId xmlns:a16="http://schemas.microsoft.com/office/drawing/2014/main" id="{49B77EB8-D100-0A08-2D06-ED2DB602AB1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CAF04BE-BA32-DC58-E434-D9FF744B3012}"/>
              </a:ext>
            </a:extLst>
          </p:cNvPr>
          <p:cNvSpPr>
            <a:spLocks noGrp="1"/>
          </p:cNvSpPr>
          <p:nvPr>
            <p:ph type="sldNum" sz="quarter" idx="12"/>
          </p:nvPr>
        </p:nvSpPr>
        <p:spPr/>
        <p:txBody>
          <a:bodyPr/>
          <a:lstStyle>
            <a:lvl1pPr>
              <a:defRPr/>
            </a:lvl1pPr>
          </a:lstStyle>
          <a:p>
            <a:pPr>
              <a:defRPr/>
            </a:pPr>
            <a:fld id="{BB1F8CE8-7E55-42EA-9C39-53C1AF9A4CB2}" type="slidenum">
              <a:rPr lang="zh-CN" altLang="en-US"/>
              <a:pPr>
                <a:defRPr/>
              </a:pPr>
              <a:t>‹#›</a:t>
            </a:fld>
            <a:endParaRPr lang="zh-CN" altLang="en-US"/>
          </a:p>
        </p:txBody>
      </p:sp>
    </p:spTree>
    <p:extLst>
      <p:ext uri="{BB962C8B-B14F-4D97-AF65-F5344CB8AC3E}">
        <p14:creationId xmlns:p14="http://schemas.microsoft.com/office/powerpoint/2010/main" val="31965219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9EC55D0F-5380-8546-F91E-0A50C318A4D8}"/>
              </a:ext>
            </a:extLst>
          </p:cNvPr>
          <p:cNvSpPr>
            <a:spLocks noGrp="1"/>
          </p:cNvSpPr>
          <p:nvPr>
            <p:ph type="dt" sz="half" idx="10"/>
          </p:nvPr>
        </p:nvSpPr>
        <p:spPr/>
        <p:txBody>
          <a:bodyPr/>
          <a:lstStyle>
            <a:lvl1pPr>
              <a:defRPr/>
            </a:lvl1pPr>
          </a:lstStyle>
          <a:p>
            <a:pPr>
              <a:defRPr/>
            </a:pPr>
            <a:fld id="{5CB2C0B3-8717-4110-9C0D-101D01DFEF9E}" type="datetime1">
              <a:rPr lang="en-US" altLang="zh-CN"/>
              <a:pPr>
                <a:defRPr/>
              </a:pPr>
              <a:t>3/29/2024</a:t>
            </a:fld>
            <a:endParaRPr lang="zh-CN" altLang="en-US"/>
          </a:p>
        </p:txBody>
      </p:sp>
      <p:sp>
        <p:nvSpPr>
          <p:cNvPr id="5" name="页脚占位符 4">
            <a:extLst>
              <a:ext uri="{FF2B5EF4-FFF2-40B4-BE49-F238E27FC236}">
                <a16:creationId xmlns:a16="http://schemas.microsoft.com/office/drawing/2014/main" id="{DFA6036B-1DEC-99AB-27BA-9F33440C1E9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DB3C6F6-345E-9B2D-854B-395D88334F61}"/>
              </a:ext>
            </a:extLst>
          </p:cNvPr>
          <p:cNvSpPr>
            <a:spLocks noGrp="1"/>
          </p:cNvSpPr>
          <p:nvPr>
            <p:ph type="sldNum" sz="quarter" idx="12"/>
          </p:nvPr>
        </p:nvSpPr>
        <p:spPr/>
        <p:txBody>
          <a:bodyPr/>
          <a:lstStyle>
            <a:lvl1pPr>
              <a:defRPr/>
            </a:lvl1pPr>
          </a:lstStyle>
          <a:p>
            <a:pPr>
              <a:defRPr/>
            </a:pPr>
            <a:fld id="{AEA0884C-68CD-450C-8C5F-AF4A06BF006E}" type="slidenum">
              <a:rPr lang="zh-CN" altLang="en-US"/>
              <a:pPr>
                <a:defRPr/>
              </a:pPr>
              <a:t>‹#›</a:t>
            </a:fld>
            <a:endParaRPr lang="zh-CN" altLang="en-US"/>
          </a:p>
        </p:txBody>
      </p:sp>
    </p:spTree>
    <p:extLst>
      <p:ext uri="{BB962C8B-B14F-4D97-AF65-F5344CB8AC3E}">
        <p14:creationId xmlns:p14="http://schemas.microsoft.com/office/powerpoint/2010/main" val="44114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C8391519-5929-D2F9-D528-0EDE7B9EB92B}"/>
              </a:ext>
            </a:extLst>
          </p:cNvPr>
          <p:cNvSpPr>
            <a:spLocks noGrp="1" noChangeArrowheads="1"/>
          </p:cNvSpPr>
          <p:nvPr>
            <p:ph type="sldNum" sz="quarter" idx="10"/>
          </p:nvPr>
        </p:nvSpPr>
        <p:spPr>
          <a:ln/>
        </p:spPr>
        <p:txBody>
          <a:bodyPr/>
          <a:lstStyle>
            <a:lvl1pPr>
              <a:defRPr/>
            </a:lvl1pPr>
          </a:lstStyle>
          <a:p>
            <a:pPr>
              <a:defRPr/>
            </a:pPr>
            <a:fld id="{75E18018-DE22-4A41-8719-1CE5145F6E3E}" type="slidenum">
              <a:rPr lang="en-US" altLang="zh-CN"/>
              <a:pPr>
                <a:defRPr/>
              </a:pPr>
              <a:t>‹#›</a:t>
            </a:fld>
            <a:endParaRPr lang="en-US" altLang="zh-CN"/>
          </a:p>
        </p:txBody>
      </p:sp>
    </p:spTree>
    <p:extLst>
      <p:ext uri="{BB962C8B-B14F-4D97-AF65-F5344CB8AC3E}">
        <p14:creationId xmlns:p14="http://schemas.microsoft.com/office/powerpoint/2010/main" val="39100136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10464800" cy="890587"/>
          </a:xfrm>
        </p:spPr>
        <p:txBody>
          <a:bodyPr/>
          <a:lstStyle>
            <a:lvl1pPr>
              <a:defRPr>
                <a:solidFill>
                  <a:srgbClr val="002060"/>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812800" y="1623966"/>
            <a:ext cx="10464800" cy="4443460"/>
          </a:xfrm>
        </p:spPr>
        <p:txBody>
          <a:bodyPr/>
          <a:lstStyle>
            <a:lvl1pPr>
              <a:buFont typeface="Wingdings" pitchFamily="2" charset="2"/>
              <a:buChar char="u"/>
              <a:defRPr>
                <a:solidFill>
                  <a:schemeClr val="tx2">
                    <a:lumMod val="75000"/>
                  </a:schemeClr>
                </a:solidFill>
              </a:defRPr>
            </a:lvl1pPr>
            <a:lvl2pPr>
              <a:buFont typeface="Wingdings" pitchFamily="2" charset="2"/>
              <a:buChar char="Ø"/>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a:extLst>
              <a:ext uri="{FF2B5EF4-FFF2-40B4-BE49-F238E27FC236}">
                <a16:creationId xmlns:a16="http://schemas.microsoft.com/office/drawing/2014/main" id="{AE4BC8E8-C8ED-C95D-5AC9-D70EA175DBF6}"/>
              </a:ext>
            </a:extLst>
          </p:cNvPr>
          <p:cNvSpPr>
            <a:spLocks noGrp="1" noChangeArrowheads="1"/>
          </p:cNvSpPr>
          <p:nvPr>
            <p:ph type="sldNum" sz="quarter" idx="10"/>
          </p:nvPr>
        </p:nvSpPr>
        <p:spPr>
          <a:ln/>
        </p:spPr>
        <p:txBody>
          <a:bodyPr/>
          <a:lstStyle>
            <a:lvl1pPr>
              <a:defRPr/>
            </a:lvl1pPr>
          </a:lstStyle>
          <a:p>
            <a:pPr>
              <a:defRPr/>
            </a:pPr>
            <a:fld id="{78680641-AFE8-494E-9F12-722639309D56}" type="slidenum">
              <a:rPr lang="en-US" altLang="zh-CN"/>
              <a:pPr>
                <a:defRPr/>
              </a:pPr>
              <a:t>‹#›</a:t>
            </a:fld>
            <a:endParaRPr lang="en-US" altLang="zh-CN"/>
          </a:p>
        </p:txBody>
      </p:sp>
    </p:spTree>
    <p:extLst>
      <p:ext uri="{BB962C8B-B14F-4D97-AF65-F5344CB8AC3E}">
        <p14:creationId xmlns:p14="http://schemas.microsoft.com/office/powerpoint/2010/main" val="2758300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88E06FE8-5957-84A2-CADE-EBDE48E41E0B}"/>
              </a:ext>
            </a:extLst>
          </p:cNvPr>
          <p:cNvSpPr>
            <a:spLocks noGrp="1" noChangeArrowheads="1"/>
          </p:cNvSpPr>
          <p:nvPr>
            <p:ph type="sldNum" sz="quarter" idx="10"/>
          </p:nvPr>
        </p:nvSpPr>
        <p:spPr>
          <a:ln/>
        </p:spPr>
        <p:txBody>
          <a:bodyPr/>
          <a:lstStyle>
            <a:lvl1pPr>
              <a:defRPr/>
            </a:lvl1pPr>
          </a:lstStyle>
          <a:p>
            <a:pPr>
              <a:defRPr/>
            </a:pPr>
            <a:fld id="{846600AC-734B-431D-B5B6-3C34F92605DD}" type="slidenum">
              <a:rPr lang="en-US" altLang="zh-CN"/>
              <a:pPr>
                <a:defRPr/>
              </a:pPr>
              <a:t>‹#›</a:t>
            </a:fld>
            <a:endParaRPr lang="en-US" altLang="zh-CN"/>
          </a:p>
        </p:txBody>
      </p:sp>
    </p:spTree>
    <p:extLst>
      <p:ext uri="{BB962C8B-B14F-4D97-AF65-F5344CB8AC3E}">
        <p14:creationId xmlns:p14="http://schemas.microsoft.com/office/powerpoint/2010/main" val="13974526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704436CB-6F00-0E28-3885-2AB30D3DAF8E}"/>
              </a:ext>
            </a:extLst>
          </p:cNvPr>
          <p:cNvSpPr>
            <a:spLocks noGrp="1" noChangeArrowheads="1"/>
          </p:cNvSpPr>
          <p:nvPr>
            <p:ph type="sldNum" sz="quarter" idx="10"/>
          </p:nvPr>
        </p:nvSpPr>
        <p:spPr>
          <a:ln/>
        </p:spPr>
        <p:txBody>
          <a:bodyPr/>
          <a:lstStyle>
            <a:lvl1pPr>
              <a:defRPr/>
            </a:lvl1pPr>
          </a:lstStyle>
          <a:p>
            <a:pPr>
              <a:defRPr/>
            </a:pPr>
            <a:fld id="{983A5E06-2B7B-4104-9476-6EE1C9B28290}" type="slidenum">
              <a:rPr lang="en-US" altLang="zh-CN"/>
              <a:pPr>
                <a:defRPr/>
              </a:pPr>
              <a:t>‹#›</a:t>
            </a:fld>
            <a:endParaRPr lang="en-US" altLang="zh-CN"/>
          </a:p>
        </p:txBody>
      </p:sp>
    </p:spTree>
    <p:extLst>
      <p:ext uri="{BB962C8B-B14F-4D97-AF65-F5344CB8AC3E}">
        <p14:creationId xmlns:p14="http://schemas.microsoft.com/office/powerpoint/2010/main" val="1551367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95911F3-2031-4B99-D78C-0AF8FF647EB9}"/>
              </a:ext>
            </a:extLst>
          </p:cNvPr>
          <p:cNvSpPr>
            <a:spLocks noGrp="1" noChangeArrowheads="1"/>
          </p:cNvSpPr>
          <p:nvPr>
            <p:ph type="sldNum" sz="quarter" idx="10"/>
          </p:nvPr>
        </p:nvSpPr>
        <p:spPr>
          <a:ln/>
        </p:spPr>
        <p:txBody>
          <a:bodyPr/>
          <a:lstStyle>
            <a:lvl1pPr>
              <a:defRPr/>
            </a:lvl1pPr>
          </a:lstStyle>
          <a:p>
            <a:pPr>
              <a:defRPr/>
            </a:pPr>
            <a:fld id="{E84694FB-8092-4E9E-A840-37AA43EFBF93}" type="slidenum">
              <a:rPr lang="en-US" altLang="zh-CN"/>
              <a:pPr>
                <a:defRPr/>
              </a:pPr>
              <a:t>‹#›</a:t>
            </a:fld>
            <a:endParaRPr lang="en-US" altLang="zh-CN"/>
          </a:p>
        </p:txBody>
      </p:sp>
    </p:spTree>
    <p:extLst>
      <p:ext uri="{BB962C8B-B14F-4D97-AF65-F5344CB8AC3E}">
        <p14:creationId xmlns:p14="http://schemas.microsoft.com/office/powerpoint/2010/main" val="3905035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E03A84F4-C424-EE32-A1AC-8F2E0F102DDB}"/>
              </a:ext>
            </a:extLst>
          </p:cNvPr>
          <p:cNvSpPr>
            <a:spLocks noGrp="1" noChangeArrowheads="1"/>
          </p:cNvSpPr>
          <p:nvPr>
            <p:ph type="sldNum" sz="quarter" idx="10"/>
          </p:nvPr>
        </p:nvSpPr>
        <p:spPr>
          <a:ln/>
        </p:spPr>
        <p:txBody>
          <a:bodyPr/>
          <a:lstStyle>
            <a:lvl1pPr>
              <a:defRPr/>
            </a:lvl1pPr>
          </a:lstStyle>
          <a:p>
            <a:pPr>
              <a:defRPr/>
            </a:pPr>
            <a:fld id="{F42203A5-B925-4009-AE0A-013F0B334914}" type="slidenum">
              <a:rPr lang="en-US" altLang="zh-CN"/>
              <a:pPr>
                <a:defRPr/>
              </a:pPr>
              <a:t>‹#›</a:t>
            </a:fld>
            <a:endParaRPr lang="en-US" altLang="zh-CN"/>
          </a:p>
        </p:txBody>
      </p:sp>
    </p:spTree>
    <p:extLst>
      <p:ext uri="{BB962C8B-B14F-4D97-AF65-F5344CB8AC3E}">
        <p14:creationId xmlns:p14="http://schemas.microsoft.com/office/powerpoint/2010/main" val="37024580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DA82AC1-5327-4D6C-E4D3-E647835409C3}"/>
              </a:ext>
            </a:extLst>
          </p:cNvPr>
          <p:cNvSpPr>
            <a:spLocks noGrp="1" noChangeArrowheads="1"/>
          </p:cNvSpPr>
          <p:nvPr>
            <p:ph type="sldNum" sz="quarter" idx="10"/>
          </p:nvPr>
        </p:nvSpPr>
        <p:spPr>
          <a:ln/>
        </p:spPr>
        <p:txBody>
          <a:bodyPr/>
          <a:lstStyle>
            <a:lvl1pPr>
              <a:defRPr/>
            </a:lvl1pPr>
          </a:lstStyle>
          <a:p>
            <a:pPr>
              <a:defRPr/>
            </a:pPr>
            <a:fld id="{7011F507-A357-466A-8EFF-44E0A528C70B}" type="slidenum">
              <a:rPr lang="en-US" altLang="zh-CN"/>
              <a:pPr>
                <a:defRPr/>
              </a:pPr>
              <a:t>‹#›</a:t>
            </a:fld>
            <a:endParaRPr lang="en-US" altLang="zh-CN"/>
          </a:p>
        </p:txBody>
      </p:sp>
    </p:spTree>
    <p:extLst>
      <p:ext uri="{BB962C8B-B14F-4D97-AF65-F5344CB8AC3E}">
        <p14:creationId xmlns:p14="http://schemas.microsoft.com/office/powerpoint/2010/main" val="39280552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id="{960A933F-00EF-1315-F7AD-2970D60BE83D}"/>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5" name="页脚占位符 4">
            <a:extLst>
              <a:ext uri="{FF2B5EF4-FFF2-40B4-BE49-F238E27FC236}">
                <a16:creationId xmlns:a16="http://schemas.microsoft.com/office/drawing/2014/main" id="{46FA2E98-0B25-171C-1881-321A4AC22690}"/>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E9FDC067-E21A-9B97-3922-B79956DE579E}"/>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1123538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DCEE3DC-FA7F-64D9-AF25-C24D9D515276}"/>
              </a:ext>
            </a:extLst>
          </p:cNvPr>
          <p:cNvSpPr>
            <a:spLocks noGrp="1" noChangeArrowheads="1"/>
          </p:cNvSpPr>
          <p:nvPr>
            <p:ph type="sldNum" sz="quarter" idx="10"/>
          </p:nvPr>
        </p:nvSpPr>
        <p:spPr>
          <a:ln/>
        </p:spPr>
        <p:txBody>
          <a:bodyPr/>
          <a:lstStyle>
            <a:lvl1pPr>
              <a:defRPr/>
            </a:lvl1pPr>
          </a:lstStyle>
          <a:p>
            <a:pPr>
              <a:defRPr/>
            </a:pPr>
            <a:fld id="{B2CAEB97-41FC-4150-A03D-B8D953E51136}" type="slidenum">
              <a:rPr lang="en-US" altLang="zh-CN"/>
              <a:pPr>
                <a:defRPr/>
              </a:pPr>
              <a:t>‹#›</a:t>
            </a:fld>
            <a:endParaRPr lang="en-US" altLang="zh-CN"/>
          </a:p>
        </p:txBody>
      </p:sp>
    </p:spTree>
    <p:extLst>
      <p:ext uri="{BB962C8B-B14F-4D97-AF65-F5344CB8AC3E}">
        <p14:creationId xmlns:p14="http://schemas.microsoft.com/office/powerpoint/2010/main" val="6410878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6EA23A6B-98A7-1FE4-A29E-CB0691B2E918}"/>
              </a:ext>
            </a:extLst>
          </p:cNvPr>
          <p:cNvSpPr>
            <a:spLocks noGrp="1" noChangeArrowheads="1"/>
          </p:cNvSpPr>
          <p:nvPr>
            <p:ph type="sldNum" sz="quarter" idx="10"/>
          </p:nvPr>
        </p:nvSpPr>
        <p:spPr>
          <a:ln/>
        </p:spPr>
        <p:txBody>
          <a:bodyPr/>
          <a:lstStyle>
            <a:lvl1pPr>
              <a:defRPr/>
            </a:lvl1pPr>
          </a:lstStyle>
          <a:p>
            <a:pPr>
              <a:defRPr/>
            </a:pPr>
            <a:fld id="{090A6F8A-F0A8-4289-B34B-BF0BAFBD3946}" type="slidenum">
              <a:rPr lang="en-US" altLang="zh-CN"/>
              <a:pPr>
                <a:defRPr/>
              </a:pPr>
              <a:t>‹#›</a:t>
            </a:fld>
            <a:endParaRPr lang="en-US" altLang="zh-CN"/>
          </a:p>
        </p:txBody>
      </p:sp>
    </p:spTree>
    <p:extLst>
      <p:ext uri="{BB962C8B-B14F-4D97-AF65-F5344CB8AC3E}">
        <p14:creationId xmlns:p14="http://schemas.microsoft.com/office/powerpoint/2010/main" val="30025506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AAF3508-731E-F145-04D2-45580D857613}"/>
              </a:ext>
            </a:extLst>
          </p:cNvPr>
          <p:cNvSpPr>
            <a:spLocks noGrp="1" noChangeArrowheads="1"/>
          </p:cNvSpPr>
          <p:nvPr>
            <p:ph type="sldNum" sz="quarter" idx="10"/>
          </p:nvPr>
        </p:nvSpPr>
        <p:spPr>
          <a:ln/>
        </p:spPr>
        <p:txBody>
          <a:bodyPr/>
          <a:lstStyle>
            <a:lvl1pPr>
              <a:defRPr/>
            </a:lvl1pPr>
          </a:lstStyle>
          <a:p>
            <a:pPr>
              <a:defRPr/>
            </a:pPr>
            <a:fld id="{7C977144-EDEE-45D3-BDFA-89E2904B58E1}" type="slidenum">
              <a:rPr lang="en-US" altLang="zh-CN"/>
              <a:pPr>
                <a:defRPr/>
              </a:pPr>
              <a:t>‹#›</a:t>
            </a:fld>
            <a:endParaRPr lang="en-US" altLang="zh-CN"/>
          </a:p>
        </p:txBody>
      </p:sp>
    </p:spTree>
    <p:extLst>
      <p:ext uri="{BB962C8B-B14F-4D97-AF65-F5344CB8AC3E}">
        <p14:creationId xmlns:p14="http://schemas.microsoft.com/office/powerpoint/2010/main" val="2495949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1400" y="609601"/>
            <a:ext cx="2616200" cy="5521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609601"/>
            <a:ext cx="7645400" cy="5521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3634128-659A-F404-C0E4-8735DF9E9FB8}"/>
              </a:ext>
            </a:extLst>
          </p:cNvPr>
          <p:cNvSpPr>
            <a:spLocks noGrp="1" noChangeArrowheads="1"/>
          </p:cNvSpPr>
          <p:nvPr>
            <p:ph type="sldNum" sz="quarter" idx="10"/>
          </p:nvPr>
        </p:nvSpPr>
        <p:spPr>
          <a:ln/>
        </p:spPr>
        <p:txBody>
          <a:bodyPr/>
          <a:lstStyle>
            <a:lvl1pPr>
              <a:defRPr/>
            </a:lvl1pPr>
          </a:lstStyle>
          <a:p>
            <a:pPr>
              <a:defRPr/>
            </a:pPr>
            <a:fld id="{0C429A5F-7E4E-4529-9B0E-D4F3039E8715}" type="slidenum">
              <a:rPr lang="en-US" altLang="zh-CN"/>
              <a:pPr>
                <a:defRPr/>
              </a:pPr>
              <a:t>‹#›</a:t>
            </a:fld>
            <a:endParaRPr lang="en-US" altLang="zh-CN"/>
          </a:p>
        </p:txBody>
      </p:sp>
    </p:spTree>
    <p:extLst>
      <p:ext uri="{BB962C8B-B14F-4D97-AF65-F5344CB8AC3E}">
        <p14:creationId xmlns:p14="http://schemas.microsoft.com/office/powerpoint/2010/main" val="9709090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1"/>
            <a:ext cx="10464800" cy="1139825"/>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812800" y="1676401"/>
            <a:ext cx="5130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76401"/>
            <a:ext cx="5130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A8D82F3A-2A15-D7DF-8180-11BF7321AD8D}"/>
              </a:ext>
            </a:extLst>
          </p:cNvPr>
          <p:cNvSpPr>
            <a:spLocks noGrp="1" noChangeArrowheads="1"/>
          </p:cNvSpPr>
          <p:nvPr>
            <p:ph type="sldNum" sz="quarter" idx="10"/>
          </p:nvPr>
        </p:nvSpPr>
        <p:spPr>
          <a:ln/>
        </p:spPr>
        <p:txBody>
          <a:bodyPr/>
          <a:lstStyle>
            <a:lvl1pPr>
              <a:defRPr/>
            </a:lvl1pPr>
          </a:lstStyle>
          <a:p>
            <a:pPr>
              <a:defRPr/>
            </a:pPr>
            <a:fld id="{C5787EE2-267B-41C9-B42A-2A2AF6E94E97}" type="slidenum">
              <a:rPr lang="en-US" altLang="zh-CN"/>
              <a:pPr>
                <a:defRPr/>
              </a:pPr>
              <a:t>‹#›</a:t>
            </a:fld>
            <a:endParaRPr lang="en-US" altLang="zh-CN"/>
          </a:p>
        </p:txBody>
      </p:sp>
    </p:spTree>
    <p:extLst>
      <p:ext uri="{BB962C8B-B14F-4D97-AF65-F5344CB8AC3E}">
        <p14:creationId xmlns:p14="http://schemas.microsoft.com/office/powerpoint/2010/main" val="3032892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Default">
    <p:spTree>
      <p:nvGrpSpPr>
        <p:cNvPr id="1" name=""/>
        <p:cNvGrpSpPr/>
        <p:nvPr/>
      </p:nvGrpSpPr>
      <p:grpSpPr>
        <a:xfrm>
          <a:off x="0" y="0"/>
          <a:ext cx="0" cy="0"/>
          <a:chOff x="0" y="0"/>
          <a:chExt cx="0" cy="0"/>
        </a:xfrm>
      </p:grpSpPr>
      <p:sp>
        <p:nvSpPr>
          <p:cNvPr id="2" name="Shape 29">
            <a:extLst>
              <a:ext uri="{FF2B5EF4-FFF2-40B4-BE49-F238E27FC236}">
                <a16:creationId xmlns:a16="http://schemas.microsoft.com/office/drawing/2014/main" id="{854B6351-9A45-EDF4-8166-56027CF967EA}"/>
              </a:ext>
            </a:extLst>
          </p:cNvPr>
          <p:cNvSpPr>
            <a:spLocks/>
          </p:cNvSpPr>
          <p:nvPr/>
        </p:nvSpPr>
        <p:spPr bwMode="auto">
          <a:xfrm>
            <a:off x="711200" y="533400"/>
            <a:ext cx="10668000" cy="609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0" y="0"/>
                </a:lnTo>
                <a:lnTo>
                  <a:pt x="21600" y="0"/>
                </a:lnTo>
              </a:path>
            </a:pathLst>
          </a:custGeom>
          <a:noFill/>
          <a:ln w="19050">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lIns="45719" rIns="45719"/>
          <a:lstStyle/>
          <a:p>
            <a:endParaRPr lang="en-GB"/>
          </a:p>
        </p:txBody>
      </p:sp>
      <p:sp>
        <p:nvSpPr>
          <p:cNvPr id="3" name="Shape 30">
            <a:extLst>
              <a:ext uri="{FF2B5EF4-FFF2-40B4-BE49-F238E27FC236}">
                <a16:creationId xmlns:a16="http://schemas.microsoft.com/office/drawing/2014/main" id="{AAF5960F-12FA-7C77-EFD0-D29F2D359189}"/>
              </a:ext>
            </a:extLst>
          </p:cNvPr>
          <p:cNvSpPr>
            <a:spLocks noChangeShapeType="1"/>
          </p:cNvSpPr>
          <p:nvPr/>
        </p:nvSpPr>
        <p:spPr bwMode="auto">
          <a:xfrm>
            <a:off x="711200" y="6172200"/>
            <a:ext cx="10668000" cy="0"/>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lIns="45719" rIns="45719"/>
          <a:lstStyle/>
          <a:p>
            <a:endParaRPr lang="en-GB"/>
          </a:p>
        </p:txBody>
      </p:sp>
      <p:pic>
        <p:nvPicPr>
          <p:cNvPr id="4" name="emblem.jpeg" descr="O:\CUHK(SZ)\Website\en\images\emblem.jpg">
            <a:extLst>
              <a:ext uri="{FF2B5EF4-FFF2-40B4-BE49-F238E27FC236}">
                <a16:creationId xmlns:a16="http://schemas.microsoft.com/office/drawing/2014/main" id="{03C19914-7BDB-BC7F-7C38-D6EDE62D4C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313" y="6232525"/>
            <a:ext cx="4783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Shape 32">
            <a:extLst>
              <a:ext uri="{FF2B5EF4-FFF2-40B4-BE49-F238E27FC236}">
                <a16:creationId xmlns:a16="http://schemas.microsoft.com/office/drawing/2014/main" id="{9E6628A1-1E46-E32A-3FD4-40C8AD51588C}"/>
              </a:ext>
            </a:extLst>
          </p:cNvPr>
          <p:cNvSpPr>
            <a:spLocks noGrp="1"/>
          </p:cNvSpPr>
          <p:nvPr>
            <p:ph type="sldNum" sz="quarter" idx="10"/>
          </p:nvPr>
        </p:nvSpPr>
        <p:spPr>
          <a:xfrm>
            <a:off x="11131550" y="6443663"/>
            <a:ext cx="247650" cy="257175"/>
          </a:xfrm>
        </p:spPr>
        <p:txBody>
          <a:bodyPr/>
          <a:lstStyle>
            <a:lvl1pPr>
              <a:defRPr>
                <a:sym typeface="Garamond" panose="02020404030301010803" pitchFamily="18" charset="0"/>
              </a:defRPr>
            </a:lvl1pPr>
          </a:lstStyle>
          <a:p>
            <a:pPr>
              <a:defRPr/>
            </a:pPr>
            <a:fld id="{3CA2B23A-57EC-4465-94C0-4ABD39502B20}" type="slidenum">
              <a:rPr lang="en-US" altLang="en-US"/>
              <a:pPr>
                <a:defRPr/>
              </a:pPr>
              <a:t>‹#›</a:t>
            </a:fld>
            <a:endParaRPr lang="en-US" altLang="en-US"/>
          </a:p>
        </p:txBody>
      </p:sp>
    </p:spTree>
    <p:extLst>
      <p:ext uri="{BB962C8B-B14F-4D97-AF65-F5344CB8AC3E}">
        <p14:creationId xmlns:p14="http://schemas.microsoft.com/office/powerpoint/2010/main" val="470174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3D866B4-A11F-D483-0321-2B8CEFF4A3B9}"/>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3" name="页脚占位符 4">
            <a:extLst>
              <a:ext uri="{FF2B5EF4-FFF2-40B4-BE49-F238E27FC236}">
                <a16:creationId xmlns:a16="http://schemas.microsoft.com/office/drawing/2014/main" id="{B5112320-112C-9B0E-7EF5-6C4820DB4016}"/>
              </a:ext>
            </a:extLst>
          </p:cNvPr>
          <p:cNvSpPr>
            <a:spLocks noGrp="1"/>
          </p:cNvSpPr>
          <p:nvPr>
            <p:ph type="ftr" sz="quarter" idx="11"/>
          </p:nvPr>
        </p:nvSpPr>
        <p:spPr/>
        <p:txBody>
          <a:bodyPr/>
          <a:lstStyle>
            <a:lvl1pPr>
              <a:defRPr/>
            </a:lvl1pPr>
          </a:lstStyle>
          <a:p>
            <a:endParaRPr lang="en-GB"/>
          </a:p>
        </p:txBody>
      </p:sp>
      <p:sp>
        <p:nvSpPr>
          <p:cNvPr id="4" name="灯片编号占位符 5">
            <a:extLst>
              <a:ext uri="{FF2B5EF4-FFF2-40B4-BE49-F238E27FC236}">
                <a16:creationId xmlns:a16="http://schemas.microsoft.com/office/drawing/2014/main" id="{41B0ED54-89FA-5A0D-E4AD-EE28D8A4F5CD}"/>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23235437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a:extLst>
              <a:ext uri="{FF2B5EF4-FFF2-40B4-BE49-F238E27FC236}">
                <a16:creationId xmlns:a16="http://schemas.microsoft.com/office/drawing/2014/main" id="{FE3A1ABE-170E-1CD1-99EA-424496BD4AF0}"/>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6" name="页脚占位符 4">
            <a:extLst>
              <a:ext uri="{FF2B5EF4-FFF2-40B4-BE49-F238E27FC236}">
                <a16:creationId xmlns:a16="http://schemas.microsoft.com/office/drawing/2014/main" id="{DC2F2282-88EC-4ADF-F905-1FDCF428087F}"/>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75CC3479-F57E-D903-1142-21C37301B798}"/>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9479556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3">
            <a:extLst>
              <a:ext uri="{FF2B5EF4-FFF2-40B4-BE49-F238E27FC236}">
                <a16:creationId xmlns:a16="http://schemas.microsoft.com/office/drawing/2014/main" id="{1DAD43BE-247B-F2E6-79D4-C3017D4E954C}"/>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8" name="页脚占位符 4">
            <a:extLst>
              <a:ext uri="{FF2B5EF4-FFF2-40B4-BE49-F238E27FC236}">
                <a16:creationId xmlns:a16="http://schemas.microsoft.com/office/drawing/2014/main" id="{9C08620C-64EB-C018-2B94-0A79D756BC36}"/>
              </a:ext>
            </a:extLst>
          </p:cNvPr>
          <p:cNvSpPr>
            <a:spLocks noGrp="1"/>
          </p:cNvSpPr>
          <p:nvPr>
            <p:ph type="ftr" sz="quarter" idx="11"/>
          </p:nvPr>
        </p:nvSpPr>
        <p:spPr/>
        <p:txBody>
          <a:bodyPr/>
          <a:lstStyle>
            <a:lvl1pPr>
              <a:defRPr/>
            </a:lvl1pPr>
          </a:lstStyle>
          <a:p>
            <a:endParaRPr lang="en-GB"/>
          </a:p>
        </p:txBody>
      </p:sp>
      <p:sp>
        <p:nvSpPr>
          <p:cNvPr id="9" name="灯片编号占位符 5">
            <a:extLst>
              <a:ext uri="{FF2B5EF4-FFF2-40B4-BE49-F238E27FC236}">
                <a16:creationId xmlns:a16="http://schemas.microsoft.com/office/drawing/2014/main" id="{1DEA0BC1-7AD1-DE10-5E84-689DD460ECCD}"/>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1522774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3">
            <a:extLst>
              <a:ext uri="{FF2B5EF4-FFF2-40B4-BE49-F238E27FC236}">
                <a16:creationId xmlns:a16="http://schemas.microsoft.com/office/drawing/2014/main" id="{77227935-0378-11BE-4463-00A2FDC9C288}"/>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4" name="页脚占位符 4">
            <a:extLst>
              <a:ext uri="{FF2B5EF4-FFF2-40B4-BE49-F238E27FC236}">
                <a16:creationId xmlns:a16="http://schemas.microsoft.com/office/drawing/2014/main" id="{6C663634-38B9-3552-3031-BF33EC6BFD42}"/>
              </a:ext>
            </a:extLst>
          </p:cNvPr>
          <p:cNvSpPr>
            <a:spLocks noGrp="1"/>
          </p:cNvSpPr>
          <p:nvPr>
            <p:ph type="ftr" sz="quarter" idx="11"/>
          </p:nvPr>
        </p:nvSpPr>
        <p:spPr/>
        <p:txBody>
          <a:bodyPr/>
          <a:lstStyle>
            <a:lvl1pPr>
              <a:defRPr/>
            </a:lvl1pPr>
          </a:lstStyle>
          <a:p>
            <a:endParaRPr lang="en-GB"/>
          </a:p>
        </p:txBody>
      </p:sp>
      <p:sp>
        <p:nvSpPr>
          <p:cNvPr id="5" name="灯片编号占位符 5">
            <a:extLst>
              <a:ext uri="{FF2B5EF4-FFF2-40B4-BE49-F238E27FC236}">
                <a16:creationId xmlns:a16="http://schemas.microsoft.com/office/drawing/2014/main" id="{C0BB0616-4D73-8E0A-4BD7-D94F1B04DEA8}"/>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1038534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3D866B4-A11F-D483-0321-2B8CEFF4A3B9}"/>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3" name="页脚占位符 4">
            <a:extLst>
              <a:ext uri="{FF2B5EF4-FFF2-40B4-BE49-F238E27FC236}">
                <a16:creationId xmlns:a16="http://schemas.microsoft.com/office/drawing/2014/main" id="{B5112320-112C-9B0E-7EF5-6C4820DB4016}"/>
              </a:ext>
            </a:extLst>
          </p:cNvPr>
          <p:cNvSpPr>
            <a:spLocks noGrp="1"/>
          </p:cNvSpPr>
          <p:nvPr>
            <p:ph type="ftr" sz="quarter" idx="11"/>
          </p:nvPr>
        </p:nvSpPr>
        <p:spPr/>
        <p:txBody>
          <a:bodyPr/>
          <a:lstStyle>
            <a:lvl1pPr>
              <a:defRPr/>
            </a:lvl1pPr>
          </a:lstStyle>
          <a:p>
            <a:endParaRPr lang="en-GB"/>
          </a:p>
        </p:txBody>
      </p:sp>
      <p:sp>
        <p:nvSpPr>
          <p:cNvPr id="4" name="灯片编号占位符 5">
            <a:extLst>
              <a:ext uri="{FF2B5EF4-FFF2-40B4-BE49-F238E27FC236}">
                <a16:creationId xmlns:a16="http://schemas.microsoft.com/office/drawing/2014/main" id="{41B0ED54-89FA-5A0D-E4AD-EE28D8A4F5CD}"/>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40733577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D318978-B54B-5B29-3AC6-254607F89427}"/>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6" name="页脚占位符 4">
            <a:extLst>
              <a:ext uri="{FF2B5EF4-FFF2-40B4-BE49-F238E27FC236}">
                <a16:creationId xmlns:a16="http://schemas.microsoft.com/office/drawing/2014/main" id="{8CC9F9FF-82F4-DA1C-6F8D-D4B2E62BC6C3}"/>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AAD4D73F-26CF-B9C3-14F7-56D0D18FE214}"/>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40558077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8028D880-1CC8-2239-D858-8D14EF27CBD6}"/>
              </a:ext>
            </a:extLst>
          </p:cNvPr>
          <p:cNvSpPr>
            <a:spLocks noGrp="1"/>
          </p:cNvSpPr>
          <p:nvPr>
            <p:ph type="dt" sz="half" idx="10"/>
          </p:nvPr>
        </p:nvSpPr>
        <p:spPr/>
        <p:txBody>
          <a:bodyPr/>
          <a:lstStyle>
            <a:lvl1pPr>
              <a:defRPr/>
            </a:lvl1pPr>
          </a:lstStyle>
          <a:p>
            <a:fld id="{A584C87F-82D6-41C9-8289-20725546E37A}" type="datetimeFigureOut">
              <a:rPr lang="en-GB" smtClean="0"/>
              <a:t>29/03/2024</a:t>
            </a:fld>
            <a:endParaRPr lang="en-GB"/>
          </a:p>
        </p:txBody>
      </p:sp>
      <p:sp>
        <p:nvSpPr>
          <p:cNvPr id="6" name="页脚占位符 4">
            <a:extLst>
              <a:ext uri="{FF2B5EF4-FFF2-40B4-BE49-F238E27FC236}">
                <a16:creationId xmlns:a16="http://schemas.microsoft.com/office/drawing/2014/main" id="{78C328BE-2E16-AF30-6EAA-2397AF6324B8}"/>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627C5DB7-8018-6D56-05A4-676225089890}"/>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4128761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48599B7-CABC-22DA-B81A-51D65B5CC9E8}"/>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2BD923C-D135-0FB0-8705-16A7436902AC}"/>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95206C-9C51-0B3F-F419-45BCC1257516}"/>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fld id="{A584C87F-82D6-41C9-8289-20725546E37A}" type="datetimeFigureOut">
              <a:rPr lang="en-GB" smtClean="0"/>
              <a:t>29/03/2024</a:t>
            </a:fld>
            <a:endParaRPr lang="en-GB"/>
          </a:p>
        </p:txBody>
      </p:sp>
      <p:sp>
        <p:nvSpPr>
          <p:cNvPr id="5" name="页脚占位符 4">
            <a:extLst>
              <a:ext uri="{FF2B5EF4-FFF2-40B4-BE49-F238E27FC236}">
                <a16:creationId xmlns:a16="http://schemas.microsoft.com/office/drawing/2014/main" id="{EBE054D8-7DE5-4F94-6444-F4E378CAFD79}"/>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endParaRPr lang="en-GB"/>
          </a:p>
        </p:txBody>
      </p:sp>
      <p:sp>
        <p:nvSpPr>
          <p:cNvPr id="6" name="灯片编号占位符 5">
            <a:extLst>
              <a:ext uri="{FF2B5EF4-FFF2-40B4-BE49-F238E27FC236}">
                <a16:creationId xmlns:a16="http://schemas.microsoft.com/office/drawing/2014/main" id="{1ED7FF74-5A36-CC0A-FAEE-B9A2F116DF76}"/>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8358032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ctr" rtl="0" eaLnBrk="1" fontAlgn="base" hangingPunct="1">
        <a:spcBef>
          <a:spcPct val="0"/>
        </a:spcBef>
        <a:spcAft>
          <a:spcPct val="0"/>
        </a:spcAft>
        <a:defRPr kumimoji="1" sz="4400" kern="1200">
          <a:solidFill>
            <a:schemeClr val="tx1"/>
          </a:solidFill>
          <a:latin typeface="+mj-lt"/>
          <a:ea typeface="宋体" pitchFamily="2" charset="-122"/>
          <a:cs typeface="+mj-cs"/>
        </a:defRPr>
      </a:lvl1pPr>
      <a:lvl2pPr algn="ctr" rtl="0" eaLnBrk="1" fontAlgn="base" hangingPunct="1">
        <a:spcBef>
          <a:spcPct val="0"/>
        </a:spcBef>
        <a:spcAft>
          <a:spcPct val="0"/>
        </a:spcAft>
        <a:defRPr kumimoji="1" sz="4400">
          <a:solidFill>
            <a:schemeClr val="tx1"/>
          </a:solidFill>
          <a:latin typeface="Calibri" pitchFamily="34" charset="0"/>
          <a:ea typeface="宋体" pitchFamily="2" charset="-122"/>
        </a:defRPr>
      </a:lvl2pPr>
      <a:lvl3pPr algn="ctr" rtl="0" eaLnBrk="1" fontAlgn="base" hangingPunct="1">
        <a:spcBef>
          <a:spcPct val="0"/>
        </a:spcBef>
        <a:spcAft>
          <a:spcPct val="0"/>
        </a:spcAft>
        <a:defRPr kumimoji="1" sz="4400">
          <a:solidFill>
            <a:schemeClr val="tx1"/>
          </a:solidFill>
          <a:latin typeface="Calibri" pitchFamily="34" charset="0"/>
          <a:ea typeface="宋体" pitchFamily="2" charset="-122"/>
        </a:defRPr>
      </a:lvl3pPr>
      <a:lvl4pPr algn="ctr" rtl="0" eaLnBrk="1" fontAlgn="base" hangingPunct="1">
        <a:spcBef>
          <a:spcPct val="0"/>
        </a:spcBef>
        <a:spcAft>
          <a:spcPct val="0"/>
        </a:spcAft>
        <a:defRPr kumimoji="1" sz="4400">
          <a:solidFill>
            <a:schemeClr val="tx1"/>
          </a:solidFill>
          <a:latin typeface="Calibri" pitchFamily="34" charset="0"/>
          <a:ea typeface="宋体" pitchFamily="2" charset="-122"/>
        </a:defRPr>
      </a:lvl4pPr>
      <a:lvl5pPr algn="ctr" rtl="0" eaLnBrk="1" fontAlgn="base" hangingPunct="1">
        <a:spcBef>
          <a:spcPct val="0"/>
        </a:spcBef>
        <a:spcAft>
          <a:spcPct val="0"/>
        </a:spcAft>
        <a:defRPr kumimoji="1"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标题占位符 1">
            <a:extLst>
              <a:ext uri="{FF2B5EF4-FFF2-40B4-BE49-F238E27FC236}">
                <a16:creationId xmlns:a16="http://schemas.microsoft.com/office/drawing/2014/main" id="{24761B5B-67DB-6179-F1E5-01B6430D4AE5}"/>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文本占位符 2">
            <a:extLst>
              <a:ext uri="{FF2B5EF4-FFF2-40B4-BE49-F238E27FC236}">
                <a16:creationId xmlns:a16="http://schemas.microsoft.com/office/drawing/2014/main" id="{6AA4DE0F-1B56-2EA1-1A48-1E64729884D2}"/>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D1C2E8-AB3D-E9DA-8390-8E2E1C2F50A4}"/>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pPr>
              <a:defRPr/>
            </a:pPr>
            <a:fld id="{915F2D9A-11E1-43B6-BE38-3A42BDD030FC}" type="datetime1">
              <a:rPr lang="en-US" altLang="zh-CN"/>
              <a:pPr>
                <a:defRPr/>
              </a:pPr>
              <a:t>3/29/2024</a:t>
            </a:fld>
            <a:endParaRPr lang="zh-CN" altLang="en-US"/>
          </a:p>
        </p:txBody>
      </p:sp>
      <p:sp>
        <p:nvSpPr>
          <p:cNvPr id="5" name="页脚占位符 4">
            <a:extLst>
              <a:ext uri="{FF2B5EF4-FFF2-40B4-BE49-F238E27FC236}">
                <a16:creationId xmlns:a16="http://schemas.microsoft.com/office/drawing/2014/main" id="{63F7C9AF-BD40-A1F5-2EBE-9CF63CA4B520}"/>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ABF2996D-F7EB-DE6C-6EB1-842A263106C8}"/>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6F245D9-35DD-463E-8989-923B5AA67E3C}" type="slidenum">
              <a:rPr lang="zh-CN" altLang="en-US"/>
              <a:pPr>
                <a:defRPr/>
              </a:pPr>
              <a:t>‹#›</a:t>
            </a:fld>
            <a:endParaRPr lang="zh-CN" altLang="en-US"/>
          </a:p>
        </p:txBody>
      </p:sp>
    </p:spTree>
    <p:extLst>
      <p:ext uri="{BB962C8B-B14F-4D97-AF65-F5344CB8AC3E}">
        <p14:creationId xmlns:p14="http://schemas.microsoft.com/office/powerpoint/2010/main" val="13189380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txStyles>
    <p:titleStyle>
      <a:lvl1pPr algn="ctr" rtl="0" eaLnBrk="1" fontAlgn="base" hangingPunct="1">
        <a:spcBef>
          <a:spcPct val="0"/>
        </a:spcBef>
        <a:spcAft>
          <a:spcPct val="0"/>
        </a:spcAft>
        <a:defRPr kumimoji="1" sz="4400" kern="1200">
          <a:solidFill>
            <a:schemeClr val="tx1"/>
          </a:solidFill>
          <a:latin typeface="+mj-lt"/>
          <a:ea typeface="宋体" pitchFamily="2" charset="-122"/>
          <a:cs typeface="+mj-cs"/>
        </a:defRPr>
      </a:lvl1pPr>
      <a:lvl2pPr algn="ctr" rtl="0" eaLnBrk="1" fontAlgn="base" hangingPunct="1">
        <a:spcBef>
          <a:spcPct val="0"/>
        </a:spcBef>
        <a:spcAft>
          <a:spcPct val="0"/>
        </a:spcAft>
        <a:defRPr kumimoji="1" sz="4400">
          <a:solidFill>
            <a:schemeClr val="tx1"/>
          </a:solidFill>
          <a:latin typeface="Calibri" pitchFamily="34" charset="0"/>
          <a:ea typeface="宋体" pitchFamily="2" charset="-122"/>
        </a:defRPr>
      </a:lvl2pPr>
      <a:lvl3pPr algn="ctr" rtl="0" eaLnBrk="1" fontAlgn="base" hangingPunct="1">
        <a:spcBef>
          <a:spcPct val="0"/>
        </a:spcBef>
        <a:spcAft>
          <a:spcPct val="0"/>
        </a:spcAft>
        <a:defRPr kumimoji="1" sz="4400">
          <a:solidFill>
            <a:schemeClr val="tx1"/>
          </a:solidFill>
          <a:latin typeface="Calibri" pitchFamily="34" charset="0"/>
          <a:ea typeface="宋体" pitchFamily="2" charset="-122"/>
        </a:defRPr>
      </a:lvl3pPr>
      <a:lvl4pPr algn="ctr" rtl="0" eaLnBrk="1" fontAlgn="base" hangingPunct="1">
        <a:spcBef>
          <a:spcPct val="0"/>
        </a:spcBef>
        <a:spcAft>
          <a:spcPct val="0"/>
        </a:spcAft>
        <a:defRPr kumimoji="1" sz="4400">
          <a:solidFill>
            <a:schemeClr val="tx1"/>
          </a:solidFill>
          <a:latin typeface="Calibri" pitchFamily="34" charset="0"/>
          <a:ea typeface="宋体" pitchFamily="2" charset="-122"/>
        </a:defRPr>
      </a:lvl4pPr>
      <a:lvl5pPr algn="ctr" rtl="0" eaLnBrk="1" fontAlgn="base" hangingPunct="1">
        <a:spcBef>
          <a:spcPct val="0"/>
        </a:spcBef>
        <a:spcAft>
          <a:spcPct val="0"/>
        </a:spcAft>
        <a:defRPr kumimoji="1"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EBFAB3F-5625-E13E-F55B-24A330167612}"/>
              </a:ext>
            </a:extLst>
          </p:cNvPr>
          <p:cNvSpPr>
            <a:spLocks noGrp="1" noChangeArrowheads="1"/>
          </p:cNvSpPr>
          <p:nvPr>
            <p:ph type="title"/>
          </p:nvPr>
        </p:nvSpPr>
        <p:spPr bwMode="auto">
          <a:xfrm>
            <a:off x="812800" y="609600"/>
            <a:ext cx="10464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25603" name="Rectangle 3">
            <a:extLst>
              <a:ext uri="{FF2B5EF4-FFF2-40B4-BE49-F238E27FC236}">
                <a16:creationId xmlns:a16="http://schemas.microsoft.com/office/drawing/2014/main" id="{962A46EC-7C82-ECB2-0083-475E7A8C2317}"/>
              </a:ext>
            </a:extLst>
          </p:cNvPr>
          <p:cNvSpPr>
            <a:spLocks noGrp="1" noChangeArrowheads="1"/>
          </p:cNvSpPr>
          <p:nvPr>
            <p:ph type="body" idx="1"/>
          </p:nvPr>
        </p:nvSpPr>
        <p:spPr bwMode="auto">
          <a:xfrm>
            <a:off x="812800" y="1676400"/>
            <a:ext cx="104648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6502" name="Rectangle 6">
            <a:extLst>
              <a:ext uri="{FF2B5EF4-FFF2-40B4-BE49-F238E27FC236}">
                <a16:creationId xmlns:a16="http://schemas.microsoft.com/office/drawing/2014/main" id="{80E09BCB-2CBD-1044-412F-BB7423086057}"/>
              </a:ext>
            </a:extLst>
          </p:cNvPr>
          <p:cNvSpPr>
            <a:spLocks noGrp="1" noChangeArrowheads="1"/>
          </p:cNvSpPr>
          <p:nvPr>
            <p:ph type="sldNum" sz="quarter" idx="4"/>
          </p:nvPr>
        </p:nvSpPr>
        <p:spPr bwMode="auto">
          <a:xfrm>
            <a:off x="85344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Times New Roman" panose="02020603050405020304" pitchFamily="18" charset="0"/>
                <a:cs typeface="Times New Roman" panose="02020603050405020304" pitchFamily="18" charset="0"/>
              </a:defRPr>
            </a:lvl1pPr>
          </a:lstStyle>
          <a:p>
            <a:pPr>
              <a:defRPr/>
            </a:pPr>
            <a:fld id="{83E5290A-3859-4069-B385-449D62BC9769}" type="slidenum">
              <a:rPr lang="en-US" altLang="zh-CN"/>
              <a:pPr>
                <a:defRPr/>
              </a:pPr>
              <a:t>‹#›</a:t>
            </a:fld>
            <a:endParaRPr lang="en-US" altLang="zh-CN"/>
          </a:p>
        </p:txBody>
      </p:sp>
      <p:sp>
        <p:nvSpPr>
          <p:cNvPr id="25605" name="Freeform 7">
            <a:extLst>
              <a:ext uri="{FF2B5EF4-FFF2-40B4-BE49-F238E27FC236}">
                <a16:creationId xmlns:a16="http://schemas.microsoft.com/office/drawing/2014/main" id="{424E2CD7-D2A8-B102-7D09-BB240DB2E0EA}"/>
              </a:ext>
            </a:extLst>
          </p:cNvPr>
          <p:cNvSpPr>
            <a:spLocks noChangeArrowheads="1"/>
          </p:cNvSpPr>
          <p:nvPr/>
        </p:nvSpPr>
        <p:spPr bwMode="auto">
          <a:xfrm>
            <a:off x="711200" y="533400"/>
            <a:ext cx="106680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606" name="Line 8">
            <a:extLst>
              <a:ext uri="{FF2B5EF4-FFF2-40B4-BE49-F238E27FC236}">
                <a16:creationId xmlns:a16="http://schemas.microsoft.com/office/drawing/2014/main" id="{146FCC48-BE7C-1693-6E59-27ECE825118E}"/>
              </a:ext>
            </a:extLst>
          </p:cNvPr>
          <p:cNvSpPr>
            <a:spLocks noChangeShapeType="1"/>
          </p:cNvSpPr>
          <p:nvPr/>
        </p:nvSpPr>
        <p:spPr bwMode="auto">
          <a:xfrm>
            <a:off x="711200" y="6194425"/>
            <a:ext cx="106680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25607" name="Picture 1">
            <a:extLst>
              <a:ext uri="{FF2B5EF4-FFF2-40B4-BE49-F238E27FC236}">
                <a16:creationId xmlns:a16="http://schemas.microsoft.com/office/drawing/2014/main" id="{A173ED28-FB8A-253F-F161-234C9DC66E6F}"/>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12750" y="6065838"/>
            <a:ext cx="399415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50254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txStyles>
    <p:titleStyle>
      <a:lvl1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1pPr>
      <a:lvl2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2pPr>
      <a:lvl3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3pPr>
      <a:lvl4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4pPr>
      <a:lvl5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5pPr>
      <a:lvl6pPr marL="457200" algn="l" rtl="0" eaLnBrk="1" fontAlgn="base" hangingPunct="1">
        <a:spcBef>
          <a:spcPct val="0"/>
        </a:spcBef>
        <a:spcAft>
          <a:spcPct val="0"/>
        </a:spcAft>
        <a:defRPr sz="4000">
          <a:solidFill>
            <a:schemeClr val="tx2"/>
          </a:solidFill>
          <a:latin typeface="Bookman Old Style" pitchFamily="18" charset="0"/>
        </a:defRPr>
      </a:lvl6pPr>
      <a:lvl7pPr marL="914400" algn="l" rtl="0" eaLnBrk="1" fontAlgn="base" hangingPunct="1">
        <a:spcBef>
          <a:spcPct val="0"/>
        </a:spcBef>
        <a:spcAft>
          <a:spcPct val="0"/>
        </a:spcAft>
        <a:defRPr sz="4000">
          <a:solidFill>
            <a:schemeClr val="tx2"/>
          </a:solidFill>
          <a:latin typeface="Bookman Old Style" pitchFamily="18" charset="0"/>
        </a:defRPr>
      </a:lvl7pPr>
      <a:lvl8pPr marL="1371600" algn="l" rtl="0" eaLnBrk="1" fontAlgn="base" hangingPunct="1">
        <a:spcBef>
          <a:spcPct val="0"/>
        </a:spcBef>
        <a:spcAft>
          <a:spcPct val="0"/>
        </a:spcAft>
        <a:defRPr sz="4000">
          <a:solidFill>
            <a:schemeClr val="tx2"/>
          </a:solidFill>
          <a:latin typeface="Bookman Old Style" pitchFamily="18" charset="0"/>
        </a:defRPr>
      </a:lvl8pPr>
      <a:lvl9pPr marL="1828800" algn="l" rtl="0" eaLnBrk="1" fontAlgn="base" hangingPunct="1">
        <a:spcBef>
          <a:spcPct val="0"/>
        </a:spcBef>
        <a:spcAft>
          <a:spcPct val="0"/>
        </a:spcAft>
        <a:defRPr sz="4000">
          <a:solidFill>
            <a:schemeClr val="tx2"/>
          </a:solidFill>
          <a:latin typeface="Bookman Old Style"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9.tif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E77F98-1736-94E0-2262-4F4D86B04F65}"/>
              </a:ext>
            </a:extLst>
          </p:cNvPr>
          <p:cNvSpPr>
            <a:spLocks noGrp="1"/>
          </p:cNvSpPr>
          <p:nvPr>
            <p:ph type="sldNum" sz="quarter" idx="10"/>
          </p:nvPr>
        </p:nvSpPr>
        <p:spPr/>
        <p:txBody>
          <a:bodyPr/>
          <a:lstStyle/>
          <a:p>
            <a:pPr>
              <a:defRPr/>
            </a:pPr>
            <a:fld id="{78680641-AFE8-494E-9F12-722639309D56}" type="slidenum">
              <a:rPr lang="en-US" altLang="zh-CN" smtClean="0"/>
              <a:pPr>
                <a:defRPr/>
              </a:pPr>
              <a:t>1</a:t>
            </a:fld>
            <a:endParaRPr lang="en-US" altLang="zh-CN"/>
          </a:p>
        </p:txBody>
      </p:sp>
      <p:sp>
        <p:nvSpPr>
          <p:cNvPr id="3" name="AutoShape 4" descr="Step 3 Stay calm...">
            <a:extLst>
              <a:ext uri="{FF2B5EF4-FFF2-40B4-BE49-F238E27FC236}">
                <a16:creationId xmlns:a16="http://schemas.microsoft.com/office/drawing/2014/main" id="{BA246567-4807-10BB-8F61-AF11B7A3EBC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6" descr="Step 3 Stay calm...">
            <a:extLst>
              <a:ext uri="{FF2B5EF4-FFF2-40B4-BE49-F238E27FC236}">
                <a16:creationId xmlns:a16="http://schemas.microsoft.com/office/drawing/2014/main" id="{9D8D2915-5F04-6764-B65C-3F60B0806A3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8" descr="Step 3 Stay calm...">
            <a:extLst>
              <a:ext uri="{FF2B5EF4-FFF2-40B4-BE49-F238E27FC236}">
                <a16:creationId xmlns:a16="http://schemas.microsoft.com/office/drawing/2014/main" id="{A6376EB5-8539-4D15-F1B7-F8473DC752E5}"/>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4" name="Picture 10">
            <a:extLst>
              <a:ext uri="{FF2B5EF4-FFF2-40B4-BE49-F238E27FC236}">
                <a16:creationId xmlns:a16="http://schemas.microsoft.com/office/drawing/2014/main" id="{F781AF0D-E8FA-923A-4432-09CBD4FCB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956" y="751017"/>
            <a:ext cx="7141287" cy="535596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4" descr="Step 5 Cite ridiculous, irrelevant sources.">
            <a:extLst>
              <a:ext uri="{FF2B5EF4-FFF2-40B4-BE49-F238E27FC236}">
                <a16:creationId xmlns:a16="http://schemas.microsoft.com/office/drawing/2014/main" id="{C4A91C4A-16E4-39B0-AAC0-4833BC8458DD}"/>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16" descr="Step 5 Cite ridiculous, irrelevant sources.">
            <a:extLst>
              <a:ext uri="{FF2B5EF4-FFF2-40B4-BE49-F238E27FC236}">
                <a16:creationId xmlns:a16="http://schemas.microsoft.com/office/drawing/2014/main" id="{5638126B-EC03-BC69-7866-C1D2747FD68B}"/>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896005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52A4-53B3-4C52-8687-3A23FA45278F}"/>
              </a:ext>
            </a:extLst>
          </p:cNvPr>
          <p:cNvSpPr>
            <a:spLocks noGrp="1"/>
          </p:cNvSpPr>
          <p:nvPr>
            <p:ph type="title"/>
          </p:nvPr>
        </p:nvSpPr>
        <p:spPr/>
        <p:txBody>
          <a:bodyPr>
            <a:normAutofit/>
          </a:bodyPr>
          <a:lstStyle/>
          <a:p>
            <a:r>
              <a:rPr lang="en-US" sz="4000" dirty="0"/>
              <a:t>Useful words and expressions</a:t>
            </a:r>
          </a:p>
        </p:txBody>
      </p:sp>
      <p:sp>
        <p:nvSpPr>
          <p:cNvPr id="3" name="Content Placeholder 2">
            <a:extLst>
              <a:ext uri="{FF2B5EF4-FFF2-40B4-BE49-F238E27FC236}">
                <a16:creationId xmlns:a16="http://schemas.microsoft.com/office/drawing/2014/main" id="{27CA0A1E-458E-68CF-AD7D-0149D58F5D81}"/>
              </a:ext>
            </a:extLst>
          </p:cNvPr>
          <p:cNvSpPr>
            <a:spLocks noGrp="1"/>
          </p:cNvSpPr>
          <p:nvPr>
            <p:ph idx="1"/>
          </p:nvPr>
        </p:nvSpPr>
        <p:spPr>
          <a:xfrm>
            <a:off x="812800" y="1706729"/>
            <a:ext cx="10997902" cy="2956711"/>
          </a:xfrm>
        </p:spPr>
        <p:txBody>
          <a:bodyPr/>
          <a:lstStyle/>
          <a:p>
            <a:pPr>
              <a:buFont typeface="Wingdings" panose="05000000000000000000" pitchFamily="2" charset="2"/>
              <a:buChar char="§"/>
            </a:pPr>
            <a:r>
              <a:rPr lang="en-US" sz="3200" b="1" u="none" strike="noStrike" baseline="0" dirty="0"/>
              <a:t>Counterargument</a:t>
            </a:r>
            <a:r>
              <a:rPr lang="en-US" sz="3200" dirty="0"/>
              <a:t> </a:t>
            </a:r>
          </a:p>
          <a:p>
            <a:pPr lvl="1">
              <a:buFont typeface="Arial" panose="020B0604020202020204" pitchFamily="34" charset="0"/>
              <a:buChar char="•"/>
            </a:pPr>
            <a:r>
              <a:rPr lang="en-US" sz="3200" dirty="0">
                <a:solidFill>
                  <a:schemeClr val="accent1"/>
                </a:solidFill>
              </a:rPr>
              <a:t>“Some people may say/believe that...</a:t>
            </a:r>
            <a:r>
              <a:rPr lang="en-GB" sz="3200" dirty="0">
                <a:solidFill>
                  <a:schemeClr val="accent1"/>
                </a:solidFill>
              </a:rPr>
              <a:t>”</a:t>
            </a:r>
            <a:r>
              <a:rPr lang="en-US" sz="3200" dirty="0">
                <a:solidFill>
                  <a:schemeClr val="accent1"/>
                </a:solidFill>
              </a:rPr>
              <a:t>,</a:t>
            </a:r>
          </a:p>
          <a:p>
            <a:pPr lvl="1">
              <a:buFont typeface="Arial" panose="020B0604020202020204" pitchFamily="34" charset="0"/>
              <a:buChar char="•"/>
            </a:pPr>
            <a:r>
              <a:rPr lang="en-US" sz="3200" dirty="0">
                <a:solidFill>
                  <a:schemeClr val="accent1"/>
                </a:solidFill>
              </a:rPr>
              <a:t> “Some experts argue that”…</a:t>
            </a:r>
          </a:p>
          <a:p>
            <a:pPr lvl="1">
              <a:buFont typeface="Arial" panose="020B0604020202020204" pitchFamily="34" charset="0"/>
              <a:buChar char="•"/>
            </a:pPr>
            <a:r>
              <a:rPr lang="en-US" sz="3200" dirty="0">
                <a:solidFill>
                  <a:schemeClr val="accent1"/>
                </a:solidFill>
              </a:rPr>
              <a:t>“An alternative viewpoint suggests that…”</a:t>
            </a:r>
          </a:p>
          <a:p>
            <a:pPr marL="344487" lvl="1" indent="0">
              <a:buNone/>
            </a:pPr>
            <a:r>
              <a:rPr lang="en-US" sz="3200" b="1" dirty="0"/>
              <a:t>Refutation</a:t>
            </a:r>
          </a:p>
          <a:p>
            <a:pPr lvl="1">
              <a:buFont typeface="Arial" panose="020B0604020202020204" pitchFamily="34" charset="0"/>
              <a:buChar char="•"/>
            </a:pPr>
            <a:r>
              <a:rPr lang="en-US" sz="3200" dirty="0">
                <a:solidFill>
                  <a:schemeClr val="accent1"/>
                </a:solidFill>
              </a:rPr>
              <a:t>However, nevertheless, yet, but…</a:t>
            </a:r>
          </a:p>
          <a:p>
            <a:pPr marL="344487" lvl="1" indent="0">
              <a:buNone/>
            </a:pPr>
            <a:endParaRPr lang="en-GB" sz="1600" dirty="0"/>
          </a:p>
          <a:p>
            <a:pPr lvl="1">
              <a:buFont typeface="Arial" panose="020B0604020202020204" pitchFamily="34" charset="0"/>
              <a:buChar char="•"/>
            </a:pPr>
            <a:endParaRPr lang="en-GB" sz="3600" kern="1200" dirty="0">
              <a:solidFill>
                <a:schemeClr val="tx2">
                  <a:lumMod val="75000"/>
                </a:schemeClr>
              </a:solidFill>
            </a:endParaRPr>
          </a:p>
          <a:p>
            <a:pPr lvl="1">
              <a:lnSpc>
                <a:spcPct val="100000"/>
              </a:lnSpc>
              <a:buFont typeface="Arial" panose="020B0604020202020204" pitchFamily="34" charset="0"/>
              <a:buChar char="•"/>
            </a:pPr>
            <a:endParaRPr lang="en-GB" sz="3600" dirty="0"/>
          </a:p>
        </p:txBody>
      </p:sp>
    </p:spTree>
    <p:extLst>
      <p:ext uri="{BB962C8B-B14F-4D97-AF65-F5344CB8AC3E}">
        <p14:creationId xmlns:p14="http://schemas.microsoft.com/office/powerpoint/2010/main" val="136824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2F3D-E077-9D68-FCE0-B4D3C091D8CC}"/>
              </a:ext>
            </a:extLst>
          </p:cNvPr>
          <p:cNvSpPr>
            <a:spLocks noGrp="1"/>
          </p:cNvSpPr>
          <p:nvPr>
            <p:ph type="title"/>
          </p:nvPr>
        </p:nvSpPr>
        <p:spPr/>
        <p:txBody>
          <a:bodyPr/>
          <a:lstStyle/>
          <a:p>
            <a:r>
              <a:rPr lang="en-US" sz="4400" dirty="0"/>
              <a:t>iii. Is it necessary to use outside sources in your essay?</a:t>
            </a:r>
            <a:endParaRPr lang="en-GB" sz="4000" dirty="0"/>
          </a:p>
        </p:txBody>
      </p:sp>
      <p:sp>
        <p:nvSpPr>
          <p:cNvPr id="3" name="Content Placeholder 2">
            <a:extLst>
              <a:ext uri="{FF2B5EF4-FFF2-40B4-BE49-F238E27FC236}">
                <a16:creationId xmlns:a16="http://schemas.microsoft.com/office/drawing/2014/main" id="{F8C53A45-CE2C-A67F-D83F-BDAB0C571EA7}"/>
              </a:ext>
            </a:extLst>
          </p:cNvPr>
          <p:cNvSpPr>
            <a:spLocks noGrp="1"/>
          </p:cNvSpPr>
          <p:nvPr>
            <p:ph idx="1"/>
          </p:nvPr>
        </p:nvSpPr>
        <p:spPr>
          <a:xfrm>
            <a:off x="914400" y="1800178"/>
            <a:ext cx="10464800" cy="4443460"/>
          </a:xfrm>
        </p:spPr>
        <p:txBody>
          <a:bodyPr/>
          <a:lstStyle/>
          <a:p>
            <a:pPr>
              <a:lnSpc>
                <a:spcPct val="250000"/>
              </a:lnSpc>
              <a:buFont typeface="Wingdings" panose="05000000000000000000" pitchFamily="2" charset="2"/>
              <a:buChar char="§"/>
            </a:pPr>
            <a:r>
              <a:rPr lang="en-US" sz="3600" b="0" u="none" strike="noStrike" baseline="0" dirty="0"/>
              <a:t>Yes. </a:t>
            </a:r>
          </a:p>
          <a:p>
            <a:pPr>
              <a:buFont typeface="Wingdings" panose="05000000000000000000" pitchFamily="2" charset="2"/>
              <a:buChar char="§"/>
            </a:pPr>
            <a:r>
              <a:rPr lang="en-US" sz="3600" b="0" u="none" strike="noStrike" baseline="0" dirty="0"/>
              <a:t>Citing credible sources can greatly strengthen an argument</a:t>
            </a:r>
            <a:r>
              <a:rPr lang="en-US" sz="3600" b="0" u="none" strike="noStrike" dirty="0"/>
              <a:t> by providing </a:t>
            </a:r>
            <a:r>
              <a:rPr lang="en-US" sz="3600" b="1" dirty="0">
                <a:ea typeface="SimSun" panose="02010600030101010101" pitchFamily="2" charset="-122"/>
              </a:rPr>
              <a:t>evidence.</a:t>
            </a:r>
            <a:endParaRPr lang="en-GB" sz="3600" dirty="0"/>
          </a:p>
        </p:txBody>
      </p:sp>
      <p:sp>
        <p:nvSpPr>
          <p:cNvPr id="4" name="Slide Number Placeholder 3">
            <a:extLst>
              <a:ext uri="{FF2B5EF4-FFF2-40B4-BE49-F238E27FC236}">
                <a16:creationId xmlns:a16="http://schemas.microsoft.com/office/drawing/2014/main" id="{0D586121-3DFF-4D60-403F-A6EE64833541}"/>
              </a:ext>
            </a:extLst>
          </p:cNvPr>
          <p:cNvSpPr>
            <a:spLocks noGrp="1"/>
          </p:cNvSpPr>
          <p:nvPr>
            <p:ph type="sldNum" sz="quarter" idx="10"/>
          </p:nvPr>
        </p:nvSpPr>
        <p:spPr/>
        <p:txBody>
          <a:bodyPr/>
          <a:lstStyle/>
          <a:p>
            <a:pPr>
              <a:defRPr/>
            </a:pPr>
            <a:fld id="{78680641-AFE8-494E-9F12-722639309D56}" type="slidenum">
              <a:rPr lang="en-US" altLang="zh-CN" smtClean="0"/>
              <a:pPr>
                <a:defRPr/>
              </a:pPr>
              <a:t>11</a:t>
            </a:fld>
            <a:endParaRPr lang="en-US" altLang="zh-CN"/>
          </a:p>
        </p:txBody>
      </p:sp>
    </p:spTree>
    <p:extLst>
      <p:ext uri="{BB962C8B-B14F-4D97-AF65-F5344CB8AC3E}">
        <p14:creationId xmlns:p14="http://schemas.microsoft.com/office/powerpoint/2010/main" val="20569910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AC2535-05C7-D525-EECC-7D8441845A85}"/>
              </a:ext>
            </a:extLst>
          </p:cNvPr>
          <p:cNvSpPr>
            <a:spLocks noGrp="1"/>
          </p:cNvSpPr>
          <p:nvPr>
            <p:ph type="ctrTitle"/>
          </p:nvPr>
        </p:nvSpPr>
        <p:spPr/>
        <p:txBody>
          <a:bodyPr/>
          <a:lstStyle/>
          <a:p>
            <a:r>
              <a:rPr lang="en-US" sz="5400" dirty="0"/>
              <a:t>How to write an argument essay</a:t>
            </a:r>
            <a:r>
              <a:rPr lang="en-US" sz="6000" dirty="0"/>
              <a:t>? </a:t>
            </a:r>
            <a:endParaRPr lang="en-GB" sz="5400" dirty="0"/>
          </a:p>
        </p:txBody>
      </p:sp>
      <p:sp>
        <p:nvSpPr>
          <p:cNvPr id="6" name="Subtitle 5">
            <a:extLst>
              <a:ext uri="{FF2B5EF4-FFF2-40B4-BE49-F238E27FC236}">
                <a16:creationId xmlns:a16="http://schemas.microsoft.com/office/drawing/2014/main" id="{32B8F511-B8B4-ABD5-31D4-3CD68EB393BB}"/>
              </a:ext>
            </a:extLst>
          </p:cNvPr>
          <p:cNvSpPr>
            <a:spLocks noGrp="1"/>
          </p:cNvSpPr>
          <p:nvPr>
            <p:ph type="subTitle" idx="1"/>
          </p:nvPr>
        </p:nvSpPr>
        <p:spPr/>
        <p:txBody>
          <a:bodyPr/>
          <a:lstStyle/>
          <a:p>
            <a:endParaRPr lang="en-GB"/>
          </a:p>
        </p:txBody>
      </p:sp>
      <p:sp>
        <p:nvSpPr>
          <p:cNvPr id="4" name="Slide Number Placeholder 3">
            <a:extLst>
              <a:ext uri="{FF2B5EF4-FFF2-40B4-BE49-F238E27FC236}">
                <a16:creationId xmlns:a16="http://schemas.microsoft.com/office/drawing/2014/main" id="{8137EB69-3612-DE24-54E9-A0890893A6A8}"/>
              </a:ext>
            </a:extLst>
          </p:cNvPr>
          <p:cNvSpPr>
            <a:spLocks noGrp="1"/>
          </p:cNvSpPr>
          <p:nvPr>
            <p:ph type="sldNum" sz="quarter" idx="10"/>
          </p:nvPr>
        </p:nvSpPr>
        <p:spPr/>
        <p:txBody>
          <a:bodyPr/>
          <a:lstStyle/>
          <a:p>
            <a:pPr>
              <a:defRPr/>
            </a:pPr>
            <a:fld id="{78680641-AFE8-494E-9F12-722639309D56}" type="slidenum">
              <a:rPr lang="en-US" altLang="zh-CN" smtClean="0"/>
              <a:pPr>
                <a:defRPr/>
              </a:pPr>
              <a:t>12</a:t>
            </a:fld>
            <a:endParaRPr lang="en-US" altLang="zh-CN"/>
          </a:p>
        </p:txBody>
      </p:sp>
    </p:spTree>
    <p:extLst>
      <p:ext uri="{BB962C8B-B14F-4D97-AF65-F5344CB8AC3E}">
        <p14:creationId xmlns:p14="http://schemas.microsoft.com/office/powerpoint/2010/main" val="411334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AC5B-FE84-6A46-96B1-179DCFD921EE}"/>
              </a:ext>
            </a:extLst>
          </p:cNvPr>
          <p:cNvSpPr>
            <a:spLocks noGrp="1"/>
          </p:cNvSpPr>
          <p:nvPr>
            <p:ph type="title"/>
          </p:nvPr>
        </p:nvSpPr>
        <p:spPr>
          <a:xfrm>
            <a:off x="682751" y="721165"/>
            <a:ext cx="9833548" cy="1325563"/>
          </a:xfrm>
        </p:spPr>
        <p:txBody>
          <a:bodyPr>
            <a:normAutofit/>
          </a:bodyPr>
          <a:lstStyle/>
          <a:p>
            <a:pPr algn="ctr"/>
            <a:r>
              <a:rPr lang="en-US" sz="5400" b="1" dirty="0">
                <a:solidFill>
                  <a:srgbClr val="002060"/>
                </a:solidFill>
              </a:rPr>
              <a:t>Use the writing process</a:t>
            </a:r>
            <a:endParaRPr lang="en-US" sz="5400" dirty="0"/>
          </a:p>
        </p:txBody>
      </p:sp>
      <p:sp>
        <p:nvSpPr>
          <p:cNvPr id="3" name="Content Placeholder 2">
            <a:extLst>
              <a:ext uri="{FF2B5EF4-FFF2-40B4-BE49-F238E27FC236}">
                <a16:creationId xmlns:a16="http://schemas.microsoft.com/office/drawing/2014/main" id="{1598B9E3-970E-2748-88D8-70366CDAA0F0}"/>
              </a:ext>
            </a:extLst>
          </p:cNvPr>
          <p:cNvSpPr>
            <a:spLocks noGrp="1"/>
          </p:cNvSpPr>
          <p:nvPr>
            <p:ph idx="1"/>
          </p:nvPr>
        </p:nvSpPr>
        <p:spPr>
          <a:xfrm>
            <a:off x="2675234" y="2046728"/>
            <a:ext cx="9833548" cy="4070555"/>
          </a:xfrm>
        </p:spPr>
        <p:txBody>
          <a:bodyPr>
            <a:normAutofit fontScale="92500" lnSpcReduction="20000"/>
          </a:bodyPr>
          <a:lstStyle/>
          <a:p>
            <a:pPr marL="1200150" lvl="1" indent="-742950">
              <a:buFont typeface="+mj-lt"/>
              <a:buAutoNum type="arabicPeriod"/>
            </a:pPr>
            <a:r>
              <a:rPr lang="en-US" sz="3800" dirty="0">
                <a:solidFill>
                  <a:srgbClr val="002060"/>
                </a:solidFill>
              </a:rPr>
              <a:t>Choose a topic</a:t>
            </a:r>
          </a:p>
          <a:p>
            <a:pPr marL="1200150" lvl="1" indent="-742950">
              <a:buFont typeface="+mj-lt"/>
              <a:buAutoNum type="arabicPeriod"/>
            </a:pPr>
            <a:r>
              <a:rPr lang="en-US" sz="3800" dirty="0">
                <a:solidFill>
                  <a:srgbClr val="002060"/>
                </a:solidFill>
              </a:rPr>
              <a:t>Brainstorm</a:t>
            </a:r>
          </a:p>
          <a:p>
            <a:pPr marL="1200150" lvl="1" indent="-742950">
              <a:buFont typeface="+mj-lt"/>
              <a:buAutoNum type="arabicPeriod"/>
            </a:pPr>
            <a:r>
              <a:rPr lang="en-US" sz="3800" dirty="0">
                <a:solidFill>
                  <a:srgbClr val="002060"/>
                </a:solidFill>
              </a:rPr>
              <a:t>Outline</a:t>
            </a:r>
          </a:p>
          <a:p>
            <a:pPr marL="1200150" lvl="1" indent="-742950">
              <a:buFont typeface="+mj-lt"/>
              <a:buAutoNum type="arabicPeriod"/>
            </a:pPr>
            <a:r>
              <a:rPr lang="en-US" sz="3800" dirty="0">
                <a:solidFill>
                  <a:srgbClr val="002060"/>
                </a:solidFill>
              </a:rPr>
              <a:t>Write the first draft</a:t>
            </a:r>
          </a:p>
          <a:p>
            <a:pPr marL="1200150" lvl="1" indent="-742950">
              <a:buFont typeface="+mj-lt"/>
              <a:buAutoNum type="arabicPeriod"/>
            </a:pPr>
            <a:r>
              <a:rPr lang="en-US" sz="3800" dirty="0">
                <a:solidFill>
                  <a:srgbClr val="002060"/>
                </a:solidFill>
              </a:rPr>
              <a:t>Get feedback from a peer</a:t>
            </a:r>
          </a:p>
          <a:p>
            <a:pPr marL="1200150" lvl="1" indent="-742950">
              <a:buFont typeface="+mj-lt"/>
              <a:buAutoNum type="arabicPeriod"/>
            </a:pPr>
            <a:r>
              <a:rPr lang="en-US" sz="3800" dirty="0">
                <a:solidFill>
                  <a:srgbClr val="002060"/>
                </a:solidFill>
              </a:rPr>
              <a:t>Reread, rethink, rewrite</a:t>
            </a:r>
          </a:p>
          <a:p>
            <a:pPr marL="1200150" lvl="1" indent="-742950">
              <a:buFont typeface="+mj-lt"/>
              <a:buAutoNum type="arabicPeriod"/>
            </a:pPr>
            <a:r>
              <a:rPr lang="en-US" sz="3800" dirty="0">
                <a:solidFill>
                  <a:srgbClr val="002060"/>
                </a:solidFill>
              </a:rPr>
              <a:t>Proofread the final draft</a:t>
            </a:r>
          </a:p>
          <a:p>
            <a:pPr marL="457200" indent="-457200">
              <a:buFont typeface="+mj-lt"/>
              <a:buAutoNum type="arabicPeriod"/>
            </a:pPr>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4" name="Arrow: Down 3">
            <a:extLst>
              <a:ext uri="{FF2B5EF4-FFF2-40B4-BE49-F238E27FC236}">
                <a16:creationId xmlns:a16="http://schemas.microsoft.com/office/drawing/2014/main" id="{A3925145-E32B-902D-A671-4F9509A69AB0}"/>
              </a:ext>
            </a:extLst>
          </p:cNvPr>
          <p:cNvSpPr/>
          <p:nvPr/>
        </p:nvSpPr>
        <p:spPr bwMode="auto">
          <a:xfrm>
            <a:off x="1216549" y="2243259"/>
            <a:ext cx="1306285" cy="3526971"/>
          </a:xfrm>
          <a:prstGeom prst="down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pPr>
            <a:endParaRPr kumimoji="0" lang="en-GB" sz="2000" b="0" i="0" u="none" strike="noStrike" cap="none" normalizeH="0" baseline="0">
              <a:ln>
                <a:noFill/>
              </a:ln>
              <a:solidFill>
                <a:srgbClr val="006699"/>
              </a:solidFill>
              <a:effectLst/>
              <a:latin typeface="Palatino Linotype" pitchFamily="18" charset="0"/>
              <a:ea typeface="宋体" pitchFamily="2" charset="-122"/>
            </a:endParaRPr>
          </a:p>
        </p:txBody>
      </p:sp>
    </p:spTree>
    <p:extLst>
      <p:ext uri="{BB962C8B-B14F-4D97-AF65-F5344CB8AC3E}">
        <p14:creationId xmlns:p14="http://schemas.microsoft.com/office/powerpoint/2010/main" val="3731331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1000"/>
                                        <p:tgtEl>
                                          <p:spTgt spid="3">
                                            <p:txEl>
                                              <p:pRg st="5" end="5"/>
                                            </p:txEl>
                                          </p:spTgt>
                                        </p:tgtEl>
                                      </p:cBhvr>
                                    </p:animEffect>
                                    <p:anim calcmode="lin" valueType="num">
                                      <p:cBhvr>
                                        <p:cTn id="5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fade">
                                      <p:cBhvr>
                                        <p:cTn id="63" dur="1000"/>
                                        <p:tgtEl>
                                          <p:spTgt spid="3">
                                            <p:txEl>
                                              <p:pRg st="6" end="6"/>
                                            </p:txEl>
                                          </p:spTgt>
                                        </p:tgtEl>
                                      </p:cBhvr>
                                    </p:animEffect>
                                    <p:anim calcmode="lin" valueType="num">
                                      <p:cBhvr>
                                        <p:cTn id="6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B0745C-2A2A-D68A-73D1-CFC111FFBF0C}"/>
              </a:ext>
            </a:extLst>
          </p:cNvPr>
          <p:cNvSpPr>
            <a:spLocks noGrp="1"/>
          </p:cNvSpPr>
          <p:nvPr>
            <p:ph type="subTitle" idx="1"/>
          </p:nvPr>
        </p:nvSpPr>
        <p:spPr>
          <a:xfrm>
            <a:off x="1686910" y="2120462"/>
            <a:ext cx="8534400" cy="1752600"/>
          </a:xfrm>
        </p:spPr>
        <p:txBody>
          <a:bodyPr vert="horz" lIns="91440" tIns="45720" rIns="91440" bIns="45720" rtlCol="0" anchor="b">
            <a:normAutofit/>
          </a:bodyPr>
          <a:lstStyle/>
          <a:p>
            <a:r>
              <a:rPr lang="en-US" sz="5400" b="1" dirty="0"/>
              <a:t>What makes a good topic for an argument essay?</a:t>
            </a:r>
          </a:p>
        </p:txBody>
      </p:sp>
      <p:sp>
        <p:nvSpPr>
          <p:cNvPr id="4" name="Slide Number Placeholder 3">
            <a:extLst>
              <a:ext uri="{FF2B5EF4-FFF2-40B4-BE49-F238E27FC236}">
                <a16:creationId xmlns:a16="http://schemas.microsoft.com/office/drawing/2014/main" id="{E3A6FE40-61BB-FE57-7DC4-0808D86B2996}"/>
              </a:ext>
            </a:extLst>
          </p:cNvPr>
          <p:cNvSpPr>
            <a:spLocks noGrp="1"/>
          </p:cNvSpPr>
          <p:nvPr>
            <p:ph type="sldNum" sz="quarter" idx="10"/>
          </p:nvPr>
        </p:nvSpPr>
        <p:spPr/>
        <p:txBody>
          <a:bodyPr/>
          <a:lstStyle/>
          <a:p>
            <a:pPr>
              <a:defRPr/>
            </a:pPr>
            <a:fld id="{78680641-AFE8-494E-9F12-722639309D56}" type="slidenum">
              <a:rPr lang="en-US" altLang="zh-CN" smtClean="0"/>
              <a:pPr>
                <a:defRPr/>
              </a:pPr>
              <a:t>14</a:t>
            </a:fld>
            <a:endParaRPr lang="en-US" altLang="zh-CN"/>
          </a:p>
        </p:txBody>
      </p:sp>
    </p:spTree>
    <p:extLst>
      <p:ext uri="{BB962C8B-B14F-4D97-AF65-F5344CB8AC3E}">
        <p14:creationId xmlns:p14="http://schemas.microsoft.com/office/powerpoint/2010/main" val="2252335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237B-B039-489E-812C-8E4473573EBA}"/>
              </a:ext>
            </a:extLst>
          </p:cNvPr>
          <p:cNvSpPr>
            <a:spLocks noGrp="1"/>
          </p:cNvSpPr>
          <p:nvPr>
            <p:ph type="title"/>
          </p:nvPr>
        </p:nvSpPr>
        <p:spPr/>
        <p:txBody>
          <a:bodyPr>
            <a:normAutofit fontScale="90000"/>
          </a:bodyPr>
          <a:lstStyle/>
          <a:p>
            <a:r>
              <a:rPr lang="en-US" sz="4000" dirty="0"/>
              <a:t>Argument essay topics</a:t>
            </a:r>
            <a:br>
              <a:rPr lang="en-GB" sz="4000" b="1" dirty="0"/>
            </a:br>
            <a:endParaRPr lang="en-GB" sz="4000" b="1" dirty="0"/>
          </a:p>
        </p:txBody>
      </p:sp>
      <p:sp>
        <p:nvSpPr>
          <p:cNvPr id="5" name="Content Placeholder 4">
            <a:extLst>
              <a:ext uri="{FF2B5EF4-FFF2-40B4-BE49-F238E27FC236}">
                <a16:creationId xmlns:a16="http://schemas.microsoft.com/office/drawing/2014/main" id="{CE9E8D22-F45E-4BFF-88C3-FF97D3A529C1}"/>
              </a:ext>
            </a:extLst>
          </p:cNvPr>
          <p:cNvSpPr>
            <a:spLocks noGrp="1"/>
          </p:cNvSpPr>
          <p:nvPr>
            <p:ph idx="1"/>
          </p:nvPr>
        </p:nvSpPr>
        <p:spPr>
          <a:xfrm>
            <a:off x="812800" y="1500187"/>
            <a:ext cx="10464800" cy="4443460"/>
          </a:xfrm>
        </p:spPr>
        <p:txBody>
          <a:bodyPr>
            <a:normAutofit lnSpcReduction="10000"/>
          </a:bodyPr>
          <a:lstStyle/>
          <a:p>
            <a:pPr marL="0" indent="0">
              <a:lnSpc>
                <a:spcPct val="120000"/>
              </a:lnSpc>
              <a:buNone/>
            </a:pPr>
            <a:r>
              <a:rPr lang="en-US" altLang="zh-CN" sz="2600" b="1" dirty="0"/>
              <a:t>Task</a:t>
            </a:r>
            <a:r>
              <a:rPr lang="zh-CN" altLang="en-US" sz="2600" b="1" dirty="0"/>
              <a:t> </a:t>
            </a:r>
            <a:r>
              <a:rPr lang="en-US" altLang="zh-CN" sz="2600" b="1" dirty="0"/>
              <a:t>1.</a:t>
            </a:r>
            <a:r>
              <a:rPr lang="zh-CN" altLang="en-US" sz="2600" b="1" dirty="0"/>
              <a:t> </a:t>
            </a:r>
            <a:r>
              <a:rPr lang="en-US" altLang="zh-CN" sz="2600" b="1" dirty="0"/>
              <a:t>Analyze</a:t>
            </a:r>
            <a:r>
              <a:rPr lang="zh-CN" altLang="en-US" sz="2600" b="1" dirty="0"/>
              <a:t> </a:t>
            </a:r>
            <a:r>
              <a:rPr lang="en-US" altLang="zh-CN" sz="2600" b="1" dirty="0"/>
              <a:t>the</a:t>
            </a:r>
            <a:r>
              <a:rPr lang="zh-CN" altLang="en-US" sz="2600" b="1" dirty="0"/>
              <a:t> </a:t>
            </a:r>
            <a:r>
              <a:rPr lang="en-US" altLang="zh-CN" sz="2600" b="1" dirty="0"/>
              <a:t>following</a:t>
            </a:r>
            <a:r>
              <a:rPr lang="zh-CN" altLang="en-US" sz="2600" b="1" dirty="0"/>
              <a:t> </a:t>
            </a:r>
            <a:r>
              <a:rPr lang="en-US" altLang="zh-CN" sz="2600" b="1" dirty="0"/>
              <a:t>titles</a:t>
            </a:r>
            <a:r>
              <a:rPr lang="zh-CN" altLang="en-US" sz="2600" b="1" dirty="0"/>
              <a:t> </a:t>
            </a:r>
            <a:r>
              <a:rPr lang="en-US" altLang="zh-CN" sz="2600" b="1" dirty="0"/>
              <a:t>of</a:t>
            </a:r>
            <a:r>
              <a:rPr lang="zh-CN" altLang="en-US" sz="2600" b="1" dirty="0"/>
              <a:t> </a:t>
            </a:r>
            <a:r>
              <a:rPr lang="en-GB" altLang="zh-CN" sz="2600" b="1" dirty="0"/>
              <a:t>argument essays</a:t>
            </a:r>
            <a:r>
              <a:rPr lang="en-US" altLang="zh-CN" sz="2600" b="1" dirty="0"/>
              <a:t>.</a:t>
            </a:r>
            <a:r>
              <a:rPr lang="zh-CN" altLang="en-US" sz="2600" b="1" dirty="0"/>
              <a:t> </a:t>
            </a:r>
            <a:r>
              <a:rPr lang="en-US" altLang="zh-CN" sz="2600" b="1" dirty="0"/>
              <a:t>Think</a:t>
            </a:r>
            <a:r>
              <a:rPr lang="zh-CN" altLang="en-US" sz="2600" b="1" dirty="0"/>
              <a:t> </a:t>
            </a:r>
            <a:r>
              <a:rPr lang="en-US" altLang="zh-CN" sz="2600" b="1" dirty="0"/>
              <a:t>about</a:t>
            </a:r>
            <a:r>
              <a:rPr lang="zh-CN" altLang="en-US" sz="2600" b="1" dirty="0"/>
              <a:t> </a:t>
            </a:r>
            <a:r>
              <a:rPr lang="en-US" altLang="zh-CN" sz="2600" b="1" dirty="0"/>
              <a:t>the</a:t>
            </a:r>
            <a:r>
              <a:rPr lang="zh-CN" altLang="en-US" sz="2600" b="1" dirty="0"/>
              <a:t> </a:t>
            </a:r>
            <a:r>
              <a:rPr lang="en-US" altLang="zh-CN" sz="2600" b="1" dirty="0"/>
              <a:t>essentials</a:t>
            </a:r>
            <a:r>
              <a:rPr lang="zh-CN" altLang="en-US" sz="2600" b="1" dirty="0"/>
              <a:t> </a:t>
            </a:r>
            <a:r>
              <a:rPr lang="en-US" altLang="zh-CN" sz="2600" b="1" dirty="0"/>
              <a:t>of</a:t>
            </a:r>
            <a:r>
              <a:rPr lang="zh-CN" altLang="en-US" sz="2600" b="1" dirty="0"/>
              <a:t> </a:t>
            </a:r>
            <a:r>
              <a:rPr lang="en-US" altLang="zh-CN" sz="2600" b="1" dirty="0"/>
              <a:t>a</a:t>
            </a:r>
            <a:r>
              <a:rPr lang="zh-CN" altLang="en-US" sz="2600" b="1" dirty="0"/>
              <a:t> </a:t>
            </a:r>
            <a:r>
              <a:rPr lang="en-US" altLang="zh-CN" sz="2600" b="1" dirty="0"/>
              <a:t>good</a:t>
            </a:r>
            <a:r>
              <a:rPr lang="zh-CN" altLang="en-US" sz="2600" b="1" dirty="0"/>
              <a:t> </a:t>
            </a:r>
            <a:r>
              <a:rPr lang="en-US" altLang="zh-CN" sz="2600" b="1" dirty="0"/>
              <a:t>topic/title</a:t>
            </a:r>
            <a:r>
              <a:rPr lang="zh-CN" altLang="en-US" sz="2600" b="1" dirty="0"/>
              <a:t> </a:t>
            </a:r>
            <a:r>
              <a:rPr lang="en-US" altLang="zh-CN" sz="2600" b="1" dirty="0"/>
              <a:t>of</a:t>
            </a:r>
            <a:r>
              <a:rPr lang="zh-CN" altLang="en-US" sz="2600" b="1" dirty="0"/>
              <a:t> </a:t>
            </a:r>
            <a:r>
              <a:rPr lang="en-US" altLang="zh-CN" sz="2600" b="1" dirty="0"/>
              <a:t>an</a:t>
            </a:r>
            <a:r>
              <a:rPr lang="zh-CN" altLang="en-US" sz="2600" b="1" dirty="0"/>
              <a:t> </a:t>
            </a:r>
            <a:r>
              <a:rPr lang="en-US" altLang="zh-CN" sz="2600" b="1" dirty="0"/>
              <a:t>argument</a:t>
            </a:r>
            <a:r>
              <a:rPr lang="zh-CN" altLang="en-US" sz="2600" b="1" dirty="0"/>
              <a:t> </a:t>
            </a:r>
            <a:r>
              <a:rPr lang="en-US" altLang="zh-CN" sz="2600" b="1" dirty="0"/>
              <a:t>essay.</a:t>
            </a:r>
            <a:r>
              <a:rPr lang="zh-CN" altLang="en-US" sz="2600" b="1" dirty="0"/>
              <a:t> </a:t>
            </a:r>
            <a:endParaRPr lang="en-US" sz="1800" b="1" dirty="0"/>
          </a:p>
          <a:p>
            <a:pPr marL="355600" indent="-355600">
              <a:lnSpc>
                <a:spcPct val="120000"/>
              </a:lnSpc>
              <a:buFont typeface="+mj-lt"/>
              <a:buAutoNum type="arabicPeriod"/>
            </a:pPr>
            <a:r>
              <a:rPr lang="en-US" sz="2800" dirty="0"/>
              <a:t>We should abolish zoos and set the animals free in the wild.</a:t>
            </a:r>
          </a:p>
          <a:p>
            <a:pPr marL="355600" indent="-355600">
              <a:lnSpc>
                <a:spcPct val="120000"/>
              </a:lnSpc>
              <a:buFont typeface="+mj-lt"/>
              <a:buAutoNum type="arabicPeriod"/>
            </a:pPr>
            <a:r>
              <a:rPr lang="en-US" sz="2800" dirty="0"/>
              <a:t>Death sentences should be activated in every country of the world.</a:t>
            </a:r>
          </a:p>
          <a:p>
            <a:pPr marL="355600" indent="-355600">
              <a:lnSpc>
                <a:spcPct val="120000"/>
              </a:lnSpc>
              <a:buFont typeface="+mj-lt"/>
              <a:buAutoNum type="arabicPeriod"/>
            </a:pPr>
            <a:r>
              <a:rPr lang="en-US" sz="2800" dirty="0"/>
              <a:t>Female employees should have longer paternity leave with pay.</a:t>
            </a:r>
          </a:p>
          <a:p>
            <a:pPr marL="355600" indent="-355600">
              <a:lnSpc>
                <a:spcPct val="120000"/>
              </a:lnSpc>
              <a:buFont typeface="+mj-lt"/>
              <a:buAutoNum type="arabicPeriod"/>
            </a:pPr>
            <a:r>
              <a:rPr lang="en-US" sz="2800" dirty="0"/>
              <a:t>Schools should require students to wear uniforms.</a:t>
            </a:r>
          </a:p>
          <a:p>
            <a:pPr marL="355600" indent="-355600">
              <a:lnSpc>
                <a:spcPct val="120000"/>
              </a:lnSpc>
              <a:buFont typeface="+mj-lt"/>
              <a:buAutoNum type="arabicPeriod"/>
            </a:pPr>
            <a:r>
              <a:rPr lang="en-US" sz="2800" dirty="0"/>
              <a:t>English debate should be a compulsory course in all schools.</a:t>
            </a:r>
          </a:p>
          <a:p>
            <a:pPr marL="355600" indent="-355600">
              <a:lnSpc>
                <a:spcPct val="120000"/>
              </a:lnSpc>
              <a:buFont typeface="+mj-lt"/>
              <a:buAutoNum type="arabicPeriod"/>
            </a:pPr>
            <a:r>
              <a:rPr lang="en-US" sz="2800" dirty="0"/>
              <a:t>It is appropriate for scientists to use animals for medical research.</a:t>
            </a:r>
          </a:p>
          <a:p>
            <a:endParaRPr lang="en-US" dirty="0"/>
          </a:p>
        </p:txBody>
      </p:sp>
    </p:spTree>
    <p:extLst>
      <p:ext uri="{BB962C8B-B14F-4D97-AF65-F5344CB8AC3E}">
        <p14:creationId xmlns:p14="http://schemas.microsoft.com/office/powerpoint/2010/main" val="519615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1000"/>
                                        <p:tgtEl>
                                          <p:spTgt spid="5">
                                            <p:txEl>
                                              <p:pRg st="3" end="3"/>
                                            </p:txEl>
                                          </p:spTgt>
                                        </p:tgtEl>
                                      </p:cBhvr>
                                    </p:animEffect>
                                    <p:anim calcmode="lin" valueType="num">
                                      <p:cBhvr>
                                        <p:cTn id="3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1000"/>
                                        <p:tgtEl>
                                          <p:spTgt spid="5">
                                            <p:txEl>
                                              <p:pRg st="4" end="4"/>
                                            </p:txEl>
                                          </p:spTgt>
                                        </p:tgtEl>
                                      </p:cBhvr>
                                    </p:animEffect>
                                    <p:anim calcmode="lin" valueType="num">
                                      <p:cBhvr>
                                        <p:cTn id="3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Effect transition="in" filter="fade">
                                      <p:cBhvr>
                                        <p:cTn id="46" dur="1000"/>
                                        <p:tgtEl>
                                          <p:spTgt spid="5">
                                            <p:txEl>
                                              <p:pRg st="6" end="6"/>
                                            </p:txEl>
                                          </p:spTgt>
                                        </p:tgtEl>
                                      </p:cBhvr>
                                    </p:animEffect>
                                    <p:anim calcmode="lin" valueType="num">
                                      <p:cBhvr>
                                        <p:cTn id="4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B71F-9BFF-1247-9741-FC0F65B9369D}"/>
              </a:ext>
            </a:extLst>
          </p:cNvPr>
          <p:cNvSpPr>
            <a:spLocks noGrp="1"/>
          </p:cNvSpPr>
          <p:nvPr>
            <p:ph type="title"/>
          </p:nvPr>
        </p:nvSpPr>
        <p:spPr/>
        <p:txBody>
          <a:bodyPr/>
          <a:lstStyle/>
          <a:p>
            <a:r>
              <a:rPr lang="en-US" dirty="0"/>
              <a:t>Argument essay topics</a:t>
            </a:r>
          </a:p>
        </p:txBody>
      </p:sp>
      <p:sp>
        <p:nvSpPr>
          <p:cNvPr id="3" name="Content Placeholder 2">
            <a:extLst>
              <a:ext uri="{FF2B5EF4-FFF2-40B4-BE49-F238E27FC236}">
                <a16:creationId xmlns:a16="http://schemas.microsoft.com/office/drawing/2014/main" id="{066F87E5-506E-F849-8F95-0269A6EDB2DE}"/>
              </a:ext>
            </a:extLst>
          </p:cNvPr>
          <p:cNvSpPr>
            <a:spLocks noGrp="1"/>
          </p:cNvSpPr>
          <p:nvPr>
            <p:ph idx="1"/>
          </p:nvPr>
        </p:nvSpPr>
        <p:spPr>
          <a:xfrm>
            <a:off x="812800" y="1623966"/>
            <a:ext cx="11379200" cy="4443460"/>
          </a:xfrm>
        </p:spPr>
        <p:txBody>
          <a:bodyPr>
            <a:noAutofit/>
          </a:bodyPr>
          <a:lstStyle/>
          <a:p>
            <a:pPr>
              <a:lnSpc>
                <a:spcPct val="120000"/>
              </a:lnSpc>
              <a:spcBef>
                <a:spcPts val="500"/>
              </a:spcBef>
              <a:spcAft>
                <a:spcPts val="1000"/>
              </a:spcAft>
            </a:pPr>
            <a:r>
              <a:rPr lang="en-US" altLang="zh-CN" sz="3600" dirty="0"/>
              <a:t>The</a:t>
            </a:r>
            <a:r>
              <a:rPr lang="zh-CN" altLang="en-US" sz="3600" dirty="0"/>
              <a:t> </a:t>
            </a:r>
            <a:r>
              <a:rPr lang="en-US" altLang="zh-CN" sz="3600" dirty="0"/>
              <a:t>topic</a:t>
            </a:r>
            <a:r>
              <a:rPr lang="zh-CN" altLang="en-US" sz="3600" dirty="0"/>
              <a:t> </a:t>
            </a:r>
            <a:r>
              <a:rPr lang="en-US" altLang="zh-CN" sz="3600" dirty="0"/>
              <a:t>is</a:t>
            </a:r>
            <a:r>
              <a:rPr lang="zh-CN" altLang="en-US" sz="3600" dirty="0"/>
              <a:t> </a:t>
            </a:r>
            <a:r>
              <a:rPr lang="en-US" altLang="zh-CN" sz="3600" dirty="0">
                <a:solidFill>
                  <a:srgbClr val="FF0000"/>
                </a:solidFill>
              </a:rPr>
              <a:t>debatable;</a:t>
            </a:r>
            <a:r>
              <a:rPr lang="zh-CN" altLang="en-US" sz="3600" dirty="0">
                <a:solidFill>
                  <a:srgbClr val="FF0000"/>
                </a:solidFill>
              </a:rPr>
              <a:t> </a:t>
            </a:r>
            <a:r>
              <a:rPr lang="en-US" altLang="zh-CN" sz="3600" dirty="0"/>
              <a:t>it</a:t>
            </a:r>
            <a:r>
              <a:rPr lang="en-US" sz="3600" dirty="0"/>
              <a:t> has two (or more) viewpoints. </a:t>
            </a:r>
          </a:p>
          <a:p>
            <a:pPr>
              <a:lnSpc>
                <a:spcPct val="120000"/>
              </a:lnSpc>
              <a:spcBef>
                <a:spcPts val="500"/>
              </a:spcBef>
              <a:spcAft>
                <a:spcPts val="1000"/>
              </a:spcAft>
            </a:pPr>
            <a:r>
              <a:rPr lang="en-US" sz="3600" dirty="0"/>
              <a:t>The topic generates </a:t>
            </a:r>
            <a:r>
              <a:rPr lang="en-US" sz="3600" dirty="0">
                <a:solidFill>
                  <a:srgbClr val="FF0000"/>
                </a:solidFill>
              </a:rPr>
              <a:t>more than just a subjective</a:t>
            </a:r>
            <a:r>
              <a:rPr lang="en-US" sz="3600" dirty="0"/>
              <a:t> </a:t>
            </a:r>
            <a:r>
              <a:rPr lang="en-US" sz="3600" dirty="0">
                <a:solidFill>
                  <a:srgbClr val="FF0000"/>
                </a:solidFill>
              </a:rPr>
              <a:t>opinion</a:t>
            </a:r>
            <a:r>
              <a:rPr lang="en-US" sz="3600" dirty="0"/>
              <a:t>. You can provide </a:t>
            </a:r>
            <a:r>
              <a:rPr lang="en-US" sz="3600" dirty="0">
                <a:solidFill>
                  <a:srgbClr val="FF0000"/>
                </a:solidFill>
              </a:rPr>
              <a:t>reliable evidence </a:t>
            </a:r>
            <a:r>
              <a:rPr lang="en-US" sz="3600" dirty="0"/>
              <a:t>for the argument. </a:t>
            </a:r>
          </a:p>
          <a:p>
            <a:pPr>
              <a:lnSpc>
                <a:spcPct val="120000"/>
              </a:lnSpc>
              <a:spcBef>
                <a:spcPts val="500"/>
              </a:spcBef>
              <a:spcAft>
                <a:spcPts val="1000"/>
              </a:spcAft>
            </a:pPr>
            <a:r>
              <a:rPr lang="en-US" sz="3600" dirty="0"/>
              <a:t> Frequent use of </a:t>
            </a:r>
            <a:r>
              <a:rPr lang="en-US" sz="3600" dirty="0">
                <a:solidFill>
                  <a:srgbClr val="FF0000"/>
                </a:solidFill>
              </a:rPr>
              <a:t>modal verbs </a:t>
            </a:r>
          </a:p>
          <a:p>
            <a:pPr marL="0" indent="0">
              <a:lnSpc>
                <a:spcPct val="120000"/>
              </a:lnSpc>
              <a:spcBef>
                <a:spcPts val="500"/>
              </a:spcBef>
              <a:spcAft>
                <a:spcPts val="1000"/>
              </a:spcAft>
              <a:buNone/>
            </a:pPr>
            <a:r>
              <a:rPr lang="en-US" sz="3600" dirty="0">
                <a:solidFill>
                  <a:srgbClr val="FF0000"/>
                </a:solidFill>
              </a:rPr>
              <a:t>    </a:t>
            </a:r>
            <a:r>
              <a:rPr lang="en-US" sz="3600" dirty="0"/>
              <a:t>(e.g., should/must/might/ought to). </a:t>
            </a:r>
          </a:p>
        </p:txBody>
      </p:sp>
    </p:spTree>
    <p:extLst>
      <p:ext uri="{BB962C8B-B14F-4D97-AF65-F5344CB8AC3E}">
        <p14:creationId xmlns:p14="http://schemas.microsoft.com/office/powerpoint/2010/main" val="3424005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B71F-9BFF-1247-9741-FC0F65B9369D}"/>
              </a:ext>
            </a:extLst>
          </p:cNvPr>
          <p:cNvSpPr>
            <a:spLocks noGrp="1"/>
          </p:cNvSpPr>
          <p:nvPr>
            <p:ph type="title"/>
          </p:nvPr>
        </p:nvSpPr>
        <p:spPr/>
        <p:txBody>
          <a:bodyPr>
            <a:normAutofit/>
          </a:bodyPr>
          <a:lstStyle/>
          <a:p>
            <a:r>
              <a:rPr lang="en-US" dirty="0"/>
              <a:t>Argument essay topics</a:t>
            </a:r>
          </a:p>
        </p:txBody>
      </p:sp>
      <p:sp>
        <p:nvSpPr>
          <p:cNvPr id="3" name="Content Placeholder 2">
            <a:extLst>
              <a:ext uri="{FF2B5EF4-FFF2-40B4-BE49-F238E27FC236}">
                <a16:creationId xmlns:a16="http://schemas.microsoft.com/office/drawing/2014/main" id="{066F87E5-506E-F849-8F95-0269A6EDB2DE}"/>
              </a:ext>
            </a:extLst>
          </p:cNvPr>
          <p:cNvSpPr>
            <a:spLocks noGrp="1"/>
          </p:cNvSpPr>
          <p:nvPr>
            <p:ph idx="1"/>
          </p:nvPr>
        </p:nvSpPr>
        <p:spPr>
          <a:xfrm>
            <a:off x="812800" y="1623966"/>
            <a:ext cx="5283200" cy="4443460"/>
          </a:xfrm>
        </p:spPr>
        <p:txBody>
          <a:bodyPr>
            <a:normAutofit/>
          </a:bodyPr>
          <a:lstStyle/>
          <a:p>
            <a:pPr marL="514350" indent="-514350">
              <a:spcBef>
                <a:spcPts val="500"/>
              </a:spcBef>
              <a:spcAft>
                <a:spcPts val="1000"/>
              </a:spcAft>
              <a:buFont typeface="+mj-lt"/>
              <a:buAutoNum type="arabicPeriod"/>
            </a:pPr>
            <a:r>
              <a:rPr lang="en-US" altLang="zh-CN" sz="3200" dirty="0"/>
              <a:t>Blue</a:t>
            </a:r>
            <a:r>
              <a:rPr lang="zh-CN" altLang="en-US" sz="3200" dirty="0"/>
              <a:t> </a:t>
            </a:r>
            <a:r>
              <a:rPr lang="en-US" altLang="zh-CN" sz="3200" dirty="0"/>
              <a:t>is</a:t>
            </a:r>
            <a:r>
              <a:rPr lang="zh-CN" altLang="en-US" sz="3200" dirty="0"/>
              <a:t> </a:t>
            </a:r>
            <a:r>
              <a:rPr lang="en-US" altLang="zh-CN" sz="3200" dirty="0"/>
              <a:t>the</a:t>
            </a:r>
            <a:r>
              <a:rPr lang="zh-CN" altLang="en-US" sz="3200" dirty="0"/>
              <a:t> </a:t>
            </a:r>
            <a:r>
              <a:rPr lang="en-US" altLang="zh-CN" sz="3200" dirty="0"/>
              <a:t>most</a:t>
            </a:r>
            <a:r>
              <a:rPr lang="zh-CN" altLang="en-US" sz="3200" dirty="0"/>
              <a:t> </a:t>
            </a:r>
            <a:r>
              <a:rPr lang="en-US" altLang="zh-CN" sz="3200" dirty="0"/>
              <a:t>beautiful</a:t>
            </a:r>
            <a:r>
              <a:rPr lang="zh-CN" altLang="en-US" sz="3200" dirty="0"/>
              <a:t> </a:t>
            </a:r>
            <a:r>
              <a:rPr lang="en-US" altLang="zh-CN" sz="3200" dirty="0"/>
              <a:t>color</a:t>
            </a:r>
            <a:r>
              <a:rPr lang="zh-CN" altLang="en-US" sz="3200" dirty="0"/>
              <a:t> </a:t>
            </a:r>
            <a:r>
              <a:rPr lang="en-US" altLang="zh-CN" sz="3200" dirty="0"/>
              <a:t>in the</a:t>
            </a:r>
            <a:r>
              <a:rPr lang="zh-CN" altLang="en-US" sz="3200" dirty="0"/>
              <a:t> </a:t>
            </a:r>
            <a:r>
              <a:rPr lang="en-US" altLang="zh-CN" sz="3200" dirty="0"/>
              <a:t>world.</a:t>
            </a:r>
            <a:r>
              <a:rPr lang="zh-CN" altLang="en-US" sz="3200" dirty="0"/>
              <a:t> </a:t>
            </a:r>
            <a:endParaRPr lang="en-HK" altLang="zh-CN" sz="3200" dirty="0"/>
          </a:p>
          <a:p>
            <a:pPr marL="514350" indent="-514350">
              <a:spcBef>
                <a:spcPts val="500"/>
              </a:spcBef>
              <a:spcAft>
                <a:spcPts val="1000"/>
              </a:spcAft>
              <a:buFont typeface="+mj-lt"/>
              <a:buAutoNum type="arabicPeriod"/>
            </a:pPr>
            <a:endParaRPr lang="en-US" sz="3200" dirty="0"/>
          </a:p>
          <a:p>
            <a:pPr marL="514350" indent="-514350">
              <a:spcBef>
                <a:spcPts val="500"/>
              </a:spcBef>
              <a:spcAft>
                <a:spcPts val="1000"/>
              </a:spcAft>
              <a:buFont typeface="+mj-lt"/>
              <a:buAutoNum type="arabicPeriod"/>
            </a:pPr>
            <a:r>
              <a:rPr lang="en-US" altLang="zh-CN" sz="3200" dirty="0"/>
              <a:t>It is healthy for humans to eat blue food.</a:t>
            </a:r>
            <a:endParaRPr lang="en-US" sz="3200" dirty="0"/>
          </a:p>
        </p:txBody>
      </p:sp>
      <p:pic>
        <p:nvPicPr>
          <p:cNvPr id="3076" name="Picture 4" descr="Shades of Blue - A Color-Mixing Guide on How to Make Blue">
            <a:extLst>
              <a:ext uri="{FF2B5EF4-FFF2-40B4-BE49-F238E27FC236}">
                <a16:creationId xmlns:a16="http://schemas.microsoft.com/office/drawing/2014/main" id="{D9867E88-F280-2647-8736-82BB9D95A0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98100" y="598677"/>
            <a:ext cx="4373270" cy="273329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8D4C58B-1901-7B41-A8C7-8275105BF7BD}"/>
              </a:ext>
            </a:extLst>
          </p:cNvPr>
          <p:cNvPicPr>
            <a:picLocks noChangeAspect="1"/>
          </p:cNvPicPr>
          <p:nvPr/>
        </p:nvPicPr>
        <p:blipFill>
          <a:blip r:embed="rId4"/>
          <a:stretch>
            <a:fillRect/>
          </a:stretch>
        </p:blipFill>
        <p:spPr>
          <a:xfrm>
            <a:off x="6798100" y="3526029"/>
            <a:ext cx="4373270"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Tree>
    <p:extLst>
      <p:ext uri="{BB962C8B-B14F-4D97-AF65-F5344CB8AC3E}">
        <p14:creationId xmlns:p14="http://schemas.microsoft.com/office/powerpoint/2010/main" val="2978762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 presetClass="entr" presetSubtype="0" fill="hold" nodeType="withEffect">
                                  <p:stCondLst>
                                    <p:cond delay="0"/>
                                  </p:stCondLst>
                                  <p:childTnLst>
                                    <p:set>
                                      <p:cBhvr>
                                        <p:cTn id="11" dur="1" fill="hold">
                                          <p:stCondLst>
                                            <p:cond delay="0"/>
                                          </p:stCondLst>
                                        </p:cTn>
                                        <p:tgtEl>
                                          <p:spTgt spid="307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42"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2375-096B-44A5-A8BC-87586DB498DD}"/>
              </a:ext>
            </a:extLst>
          </p:cNvPr>
          <p:cNvSpPr>
            <a:spLocks noGrp="1"/>
          </p:cNvSpPr>
          <p:nvPr>
            <p:ph type="title"/>
          </p:nvPr>
        </p:nvSpPr>
        <p:spPr>
          <a:xfrm>
            <a:off x="838200" y="556995"/>
            <a:ext cx="10862388" cy="1133693"/>
          </a:xfrm>
        </p:spPr>
        <p:txBody>
          <a:bodyPr>
            <a:normAutofit fontScale="90000"/>
          </a:bodyPr>
          <a:lstStyle/>
          <a:p>
            <a:r>
              <a:rPr lang="en-US" sz="3600" b="1" dirty="0"/>
              <a:t>Task 2. Identify topics for argument essays </a:t>
            </a:r>
            <a:r>
              <a:rPr lang="en-GB" sz="3600" b="1" dirty="0"/>
              <a:t>(GW5, p.146)</a:t>
            </a:r>
            <a:endParaRPr lang="en-GB" sz="3600" dirty="0"/>
          </a:p>
        </p:txBody>
      </p:sp>
      <p:sp>
        <p:nvSpPr>
          <p:cNvPr id="3" name="Content Placeholder 2">
            <a:extLst>
              <a:ext uri="{FF2B5EF4-FFF2-40B4-BE49-F238E27FC236}">
                <a16:creationId xmlns:a16="http://schemas.microsoft.com/office/drawing/2014/main" id="{1E63DA48-DDC5-7D9F-E1BD-DE7FD47761C6}"/>
              </a:ext>
            </a:extLst>
          </p:cNvPr>
          <p:cNvSpPr>
            <a:spLocks noGrp="1"/>
          </p:cNvSpPr>
          <p:nvPr>
            <p:ph idx="1"/>
          </p:nvPr>
        </p:nvSpPr>
        <p:spPr>
          <a:xfrm>
            <a:off x="812799" y="1623966"/>
            <a:ext cx="11205030" cy="4443460"/>
          </a:xfrm>
        </p:spPr>
        <p:txBody>
          <a:bodyPr/>
          <a:lstStyle/>
          <a:p>
            <a:pPr lvl="0"/>
            <a:r>
              <a:rPr lang="en-US" sz="2900" dirty="0"/>
              <a:t>1. The first time someone flew in a plane</a:t>
            </a:r>
            <a:endParaRPr lang="en-GB" sz="2900" dirty="0"/>
          </a:p>
          <a:p>
            <a:pPr lvl="0"/>
            <a:r>
              <a:rPr lang="en-US" sz="2900" dirty="0"/>
              <a:t>2. The choice of a specific candidate to vote for in an election </a:t>
            </a:r>
            <a:endParaRPr lang="en-GB" sz="2900" dirty="0"/>
          </a:p>
          <a:p>
            <a:pPr lvl="0"/>
            <a:r>
              <a:rPr lang="en-US" sz="2900" dirty="0"/>
              <a:t>3. How and why birds migrate south for the winter </a:t>
            </a:r>
            <a:endParaRPr lang="en-GB" sz="2900" dirty="0"/>
          </a:p>
          <a:p>
            <a:pPr lvl="0"/>
            <a:r>
              <a:rPr lang="en-US" sz="2900" dirty="0"/>
              <a:t>4. Steps in negotiating an international contract </a:t>
            </a:r>
            <a:endParaRPr lang="en-GB" sz="2900" dirty="0"/>
          </a:p>
          <a:p>
            <a:pPr lvl="0"/>
            <a:r>
              <a:rPr lang="en-US" sz="2900" dirty="0"/>
              <a:t>5. The necessity of higher taxes on gasoline</a:t>
            </a:r>
            <a:endParaRPr lang="en-GB" sz="2900" dirty="0"/>
          </a:p>
          <a:p>
            <a:pPr lvl="0"/>
            <a:r>
              <a:rPr lang="en-US" sz="2900" dirty="0"/>
              <a:t>6. Why schools should offer after-school programs for at-risk students</a:t>
            </a:r>
            <a:endParaRPr lang="en-GB" sz="2900" dirty="0"/>
          </a:p>
          <a:p>
            <a:pPr lvl="0"/>
            <a:r>
              <a:rPr lang="en-US" sz="2900" dirty="0"/>
              <a:t>7. Reasons that you deserve a pay raise</a:t>
            </a:r>
            <a:endParaRPr lang="en-GB" sz="2900" dirty="0"/>
          </a:p>
          <a:p>
            <a:pPr lvl="0"/>
            <a:r>
              <a:rPr lang="en-US" sz="2900" dirty="0"/>
              <a:t>8. How to play chess well</a:t>
            </a:r>
            <a:endParaRPr lang="en-GB" sz="2900" dirty="0"/>
          </a:p>
        </p:txBody>
      </p:sp>
    </p:spTree>
    <p:extLst>
      <p:ext uri="{BB962C8B-B14F-4D97-AF65-F5344CB8AC3E}">
        <p14:creationId xmlns:p14="http://schemas.microsoft.com/office/powerpoint/2010/main" val="312864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06A6-F3E2-42E9-B5A0-6B96C7999222}"/>
              </a:ext>
            </a:extLst>
          </p:cNvPr>
          <p:cNvSpPr>
            <a:spLocks noGrp="1"/>
          </p:cNvSpPr>
          <p:nvPr>
            <p:ph type="title"/>
          </p:nvPr>
        </p:nvSpPr>
        <p:spPr/>
        <p:txBody>
          <a:bodyPr/>
          <a:lstStyle/>
          <a:p>
            <a:r>
              <a:rPr lang="en-US" sz="4000" dirty="0"/>
              <a:t>When selecting a topic, you should consider… </a:t>
            </a:r>
            <a:endParaRPr lang="en-GB" sz="3200" dirty="0"/>
          </a:p>
        </p:txBody>
      </p:sp>
      <p:sp>
        <p:nvSpPr>
          <p:cNvPr id="3" name="Content Placeholder 2">
            <a:extLst>
              <a:ext uri="{FF2B5EF4-FFF2-40B4-BE49-F238E27FC236}">
                <a16:creationId xmlns:a16="http://schemas.microsoft.com/office/drawing/2014/main" id="{01B382EA-38AF-484C-86C5-D9B85D91FA09}"/>
              </a:ext>
            </a:extLst>
          </p:cNvPr>
          <p:cNvSpPr>
            <a:spLocks noGrp="1"/>
          </p:cNvSpPr>
          <p:nvPr>
            <p:ph idx="1"/>
          </p:nvPr>
        </p:nvSpPr>
        <p:spPr>
          <a:xfrm>
            <a:off x="812800" y="1500187"/>
            <a:ext cx="10464800" cy="4443460"/>
          </a:xfrm>
        </p:spPr>
        <p:txBody>
          <a:bodyPr/>
          <a:lstStyle/>
          <a:p>
            <a:pPr marL="514350" indent="-514350">
              <a:buFont typeface="+mj-lt"/>
              <a:buAutoNum type="arabicPeriod"/>
            </a:pPr>
            <a:r>
              <a:rPr lang="en-US" sz="3000" dirty="0"/>
              <a:t>Is it a topic relevant to your own life?</a:t>
            </a:r>
          </a:p>
          <a:p>
            <a:pPr marL="514350" indent="-514350">
              <a:buFont typeface="+mj-lt"/>
              <a:buAutoNum type="arabicPeriod"/>
            </a:pPr>
            <a:r>
              <a:rPr lang="en-US" sz="3000" dirty="0"/>
              <a:t>How much do you know about this topic?</a:t>
            </a:r>
          </a:p>
          <a:p>
            <a:pPr marL="514350" indent="-514350">
              <a:buFont typeface="+mj-lt"/>
              <a:buAutoNum type="arabicPeriod"/>
            </a:pPr>
            <a:r>
              <a:rPr lang="en-US" sz="3000" dirty="0"/>
              <a:t>Do you have an opinion on the topic? Why do you feel this way?</a:t>
            </a:r>
          </a:p>
          <a:p>
            <a:pPr marL="514350" indent="-514350">
              <a:buFont typeface="+mj-lt"/>
              <a:buAutoNum type="arabicPeriod"/>
            </a:pPr>
            <a:r>
              <a:rPr lang="en-US" sz="3000" dirty="0"/>
              <a:t>Can the topic generate more than just a personal opinion?  (“Chocolate is the best flavor")</a:t>
            </a:r>
          </a:p>
          <a:p>
            <a:pPr marL="514350" indent="-514350">
              <a:buFont typeface="+mj-lt"/>
              <a:buAutoNum type="arabicPeriod"/>
            </a:pPr>
            <a:r>
              <a:rPr lang="en-US" sz="3000" dirty="0"/>
              <a:t>Does this topic allow multiple potential viewpoints?</a:t>
            </a:r>
          </a:p>
          <a:p>
            <a:endParaRPr lang="en-GB" sz="3000" dirty="0"/>
          </a:p>
          <a:p>
            <a:endParaRPr lang="en-GB" dirty="0"/>
          </a:p>
        </p:txBody>
      </p:sp>
    </p:spTree>
    <p:extLst>
      <p:ext uri="{BB962C8B-B14F-4D97-AF65-F5344CB8AC3E}">
        <p14:creationId xmlns:p14="http://schemas.microsoft.com/office/powerpoint/2010/main" val="126457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8EC6-D5A7-C579-0BA7-F5726ECED7D6}"/>
              </a:ext>
            </a:extLst>
          </p:cNvPr>
          <p:cNvSpPr>
            <a:spLocks noGrp="1"/>
          </p:cNvSpPr>
          <p:nvPr>
            <p:ph type="title"/>
          </p:nvPr>
        </p:nvSpPr>
        <p:spPr/>
        <p:txBody>
          <a:bodyPr/>
          <a:lstStyle/>
          <a:p>
            <a:pPr algn="ctr"/>
            <a:r>
              <a:rPr lang="en-GB" sz="4000" dirty="0"/>
              <a:t>Argumentation</a:t>
            </a:r>
          </a:p>
        </p:txBody>
      </p:sp>
      <p:sp>
        <p:nvSpPr>
          <p:cNvPr id="4" name="Slide Number Placeholder 3">
            <a:extLst>
              <a:ext uri="{FF2B5EF4-FFF2-40B4-BE49-F238E27FC236}">
                <a16:creationId xmlns:a16="http://schemas.microsoft.com/office/drawing/2014/main" id="{7CA52552-902D-343F-9DA1-062248DCAA41}"/>
              </a:ext>
            </a:extLst>
          </p:cNvPr>
          <p:cNvSpPr>
            <a:spLocks noGrp="1"/>
          </p:cNvSpPr>
          <p:nvPr>
            <p:ph type="sldNum" sz="quarter" idx="10"/>
          </p:nvPr>
        </p:nvSpPr>
        <p:spPr/>
        <p:txBody>
          <a:bodyPr/>
          <a:lstStyle/>
          <a:p>
            <a:pPr>
              <a:defRPr/>
            </a:pPr>
            <a:fld id="{78680641-AFE8-494E-9F12-722639309D56}" type="slidenum">
              <a:rPr lang="en-US" altLang="zh-CN" smtClean="0"/>
              <a:pPr>
                <a:defRPr/>
              </a:pPr>
              <a:t>2</a:t>
            </a:fld>
            <a:endParaRPr lang="en-US" altLang="zh-CN"/>
          </a:p>
        </p:txBody>
      </p:sp>
      <p:pic>
        <p:nvPicPr>
          <p:cNvPr id="5" name="Picture 12">
            <a:extLst>
              <a:ext uri="{FF2B5EF4-FFF2-40B4-BE49-F238E27FC236}">
                <a16:creationId xmlns:a16="http://schemas.microsoft.com/office/drawing/2014/main" id="{2CCE00EE-B2D3-C9C2-3413-4F90B0326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28" y="1656183"/>
            <a:ext cx="5455557" cy="409166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D11B031-17BD-39D0-8B70-7BDA29A41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0598" y="1666291"/>
            <a:ext cx="5428602" cy="407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7018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42"/>
                                        </p:tgtEl>
                                        <p:attrNameLst>
                                          <p:attrName>style.visibility</p:attrName>
                                        </p:attrNameLst>
                                      </p:cBhvr>
                                      <p:to>
                                        <p:strVal val="visible"/>
                                      </p:to>
                                    </p:set>
                                    <p:animEffect transition="in" filter="fade">
                                      <p:cBhvr>
                                        <p:cTn id="14" dur="1000"/>
                                        <p:tgtEl>
                                          <p:spTgt spid="1042"/>
                                        </p:tgtEl>
                                      </p:cBhvr>
                                    </p:animEffect>
                                    <p:anim calcmode="lin" valueType="num">
                                      <p:cBhvr>
                                        <p:cTn id="15" dur="1000" fill="hold"/>
                                        <p:tgtEl>
                                          <p:spTgt spid="1042"/>
                                        </p:tgtEl>
                                        <p:attrNameLst>
                                          <p:attrName>ppt_x</p:attrName>
                                        </p:attrNameLst>
                                      </p:cBhvr>
                                      <p:tavLst>
                                        <p:tav tm="0">
                                          <p:val>
                                            <p:strVal val="#ppt_x"/>
                                          </p:val>
                                        </p:tav>
                                        <p:tav tm="100000">
                                          <p:val>
                                            <p:strVal val="#ppt_x"/>
                                          </p:val>
                                        </p:tav>
                                      </p:tavLst>
                                    </p:anim>
                                    <p:anim calcmode="lin" valueType="num">
                                      <p:cBhvr>
                                        <p:cTn id="16" dur="1000" fill="hold"/>
                                        <p:tgtEl>
                                          <p:spTgt spid="10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zh-CN" sz="4000" dirty="0"/>
              <a:t>Sample topics</a:t>
            </a:r>
            <a:r>
              <a:rPr lang="zh-CN" altLang="en-US" sz="4000" dirty="0"/>
              <a:t> </a:t>
            </a:r>
            <a:r>
              <a:rPr lang="en-US" altLang="zh-CN" sz="4000" dirty="0"/>
              <a:t>for</a:t>
            </a:r>
            <a:r>
              <a:rPr lang="zh-CN" altLang="en-US" sz="4000" dirty="0"/>
              <a:t> </a:t>
            </a:r>
            <a:r>
              <a:rPr lang="en-US" altLang="zh-CN" sz="4000" dirty="0"/>
              <a:t>argument</a:t>
            </a:r>
            <a:r>
              <a:rPr lang="zh-CN" altLang="en-US" sz="4000" dirty="0"/>
              <a:t> </a:t>
            </a:r>
            <a:r>
              <a:rPr lang="en-US" altLang="zh-CN" sz="4000" dirty="0"/>
              <a:t>essays</a:t>
            </a:r>
            <a:endParaRPr lang="en-US" sz="4000" dirty="0"/>
          </a:p>
        </p:txBody>
      </p:sp>
      <p:sp>
        <p:nvSpPr>
          <p:cNvPr id="2" name="Slide Number Placeholder 1">
            <a:extLst>
              <a:ext uri="{FF2B5EF4-FFF2-40B4-BE49-F238E27FC236}">
                <a16:creationId xmlns:a16="http://schemas.microsoft.com/office/drawing/2014/main" id="{D9BC7E1A-C172-184F-8948-D8FEF09209A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54181D-6920-4594-9A5D-6CE56DC9F8B2}" type="slidenum">
              <a:rPr lang="en-US" smtClean="0"/>
              <a:pPr/>
              <a:t>20</a:t>
            </a:fld>
            <a:endParaRPr lang="en-HK"/>
          </a:p>
        </p:txBody>
      </p:sp>
      <p:sp>
        <p:nvSpPr>
          <p:cNvPr id="3" name="TextBox 2">
            <a:extLst>
              <a:ext uri="{FF2B5EF4-FFF2-40B4-BE49-F238E27FC236}">
                <a16:creationId xmlns:a16="http://schemas.microsoft.com/office/drawing/2014/main" id="{C16C6090-0FE9-2E4C-AD83-77FF2C745BB0}"/>
              </a:ext>
            </a:extLst>
          </p:cNvPr>
          <p:cNvSpPr txBox="1"/>
          <p:nvPr/>
        </p:nvSpPr>
        <p:spPr>
          <a:xfrm>
            <a:off x="965201" y="1377276"/>
            <a:ext cx="10388600" cy="4539191"/>
          </a:xfrm>
          <a:prstGeom prst="rect">
            <a:avLst/>
          </a:prstGeom>
          <a:noFill/>
        </p:spPr>
        <p:txBody>
          <a:bodyPr wrap="square" rtlCol="0">
            <a:spAutoFit/>
          </a:bodyPr>
          <a:lstStyle/>
          <a:p>
            <a:pPr marL="457200" indent="-457200">
              <a:lnSpc>
                <a:spcPct val="150000"/>
              </a:lnSpc>
              <a:buFont typeface="+mj-lt"/>
              <a:buAutoNum type="arabicPeriod"/>
            </a:pP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Is technology limiting creativity?</a:t>
            </a:r>
          </a:p>
          <a:p>
            <a:pPr marL="457200" indent="-457200">
              <a:lnSpc>
                <a:spcPct val="150000"/>
              </a:lnSpc>
              <a:buFont typeface="+mj-lt"/>
              <a:buAutoNum type="arabicPeriod"/>
            </a:pP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Are contemporary people too much reliant on technology?</a:t>
            </a:r>
          </a:p>
          <a:p>
            <a:pPr marL="457200" indent="-457200">
              <a:lnSpc>
                <a:spcPct val="150000"/>
              </a:lnSpc>
              <a:buFont typeface="+mj-lt"/>
              <a:buAutoNum type="arabicPeriod"/>
            </a:pP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Is censorship of Internet necessary? </a:t>
            </a:r>
          </a:p>
          <a:p>
            <a:pPr marL="457200" indent="-457200">
              <a:lnSpc>
                <a:spcPct val="150000"/>
              </a:lnSpc>
              <a:buFont typeface="+mj-lt"/>
              <a:buAutoNum type="arabicPeriod"/>
            </a:pP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Does technology make people feel alone? </a:t>
            </a:r>
          </a:p>
          <a:p>
            <a:pPr marL="457200" indent="-457200">
              <a:lnSpc>
                <a:spcPct val="150000"/>
              </a:lnSpc>
              <a:buFont typeface="+mj-lt"/>
              <a:buAutoNum type="arabicPeriod"/>
            </a:pP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Death sentence should be activated in every country of the world</a:t>
            </a:r>
          </a:p>
          <a:p>
            <a:pPr marL="457200" indent="-457200">
              <a:lnSpc>
                <a:spcPct val="150000"/>
              </a:lnSpc>
              <a:buFont typeface="+mj-lt"/>
              <a:buAutoNum type="arabicPeriod"/>
            </a:pP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Alcohol usage should be controlled.</a:t>
            </a:r>
          </a:p>
          <a:p>
            <a:pPr marL="457200" indent="-457200">
              <a:lnSpc>
                <a:spcPct val="150000"/>
              </a:lnSpc>
              <a:buFont typeface="+mj-lt"/>
              <a:buAutoNum type="arabicPeriod"/>
            </a:pP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When can citizens start drinking and smoking (specific age)?</a:t>
            </a:r>
          </a:p>
        </p:txBody>
      </p:sp>
    </p:spTree>
    <p:extLst>
      <p:ext uri="{BB962C8B-B14F-4D97-AF65-F5344CB8AC3E}">
        <p14:creationId xmlns:p14="http://schemas.microsoft.com/office/powerpoint/2010/main" val="39274478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52D7-C90B-9179-A55C-389CC8D9214C}"/>
              </a:ext>
            </a:extLst>
          </p:cNvPr>
          <p:cNvSpPr>
            <a:spLocks noGrp="1"/>
          </p:cNvSpPr>
          <p:nvPr>
            <p:ph type="ctrTitle"/>
          </p:nvPr>
        </p:nvSpPr>
        <p:spPr>
          <a:xfrm>
            <a:off x="454526" y="2289153"/>
            <a:ext cx="10924674" cy="1326219"/>
          </a:xfrm>
        </p:spPr>
        <p:txBody>
          <a:bodyPr/>
          <a:lstStyle/>
          <a:p>
            <a:r>
              <a:rPr lang="en-US" sz="4400" b="1" dirty="0"/>
              <a:t>      </a:t>
            </a:r>
            <a:r>
              <a:rPr lang="en-US" sz="4800" b="1" dirty="0"/>
              <a:t>Thesis statements </a:t>
            </a:r>
            <a:r>
              <a:rPr lang="en-US" altLang="zh-CN" sz="4800" b="1" dirty="0"/>
              <a:t>of</a:t>
            </a:r>
            <a:r>
              <a:rPr lang="en-US" sz="4800" b="1" dirty="0"/>
              <a:t> argument essays</a:t>
            </a:r>
            <a:endParaRPr lang="en-GB" dirty="0"/>
          </a:p>
        </p:txBody>
      </p:sp>
      <p:sp>
        <p:nvSpPr>
          <p:cNvPr id="4" name="Slide Number Placeholder 3">
            <a:extLst>
              <a:ext uri="{FF2B5EF4-FFF2-40B4-BE49-F238E27FC236}">
                <a16:creationId xmlns:a16="http://schemas.microsoft.com/office/drawing/2014/main" id="{EC67A090-8FC4-BFA8-ADD5-04E01D9F37A8}"/>
              </a:ext>
            </a:extLst>
          </p:cNvPr>
          <p:cNvSpPr>
            <a:spLocks noGrp="1"/>
          </p:cNvSpPr>
          <p:nvPr>
            <p:ph type="sldNum" sz="quarter" idx="10"/>
          </p:nvPr>
        </p:nvSpPr>
        <p:spPr/>
        <p:txBody>
          <a:bodyPr/>
          <a:lstStyle/>
          <a:p>
            <a:pPr>
              <a:defRPr/>
            </a:pPr>
            <a:fld id="{75E18018-DE22-4A41-8719-1CE5145F6E3E}" type="slidenum">
              <a:rPr lang="en-US" altLang="zh-CN" smtClean="0"/>
              <a:pPr>
                <a:defRPr/>
              </a:pPr>
              <a:t>21</a:t>
            </a:fld>
            <a:endParaRPr lang="en-US" altLang="zh-CN"/>
          </a:p>
        </p:txBody>
      </p:sp>
    </p:spTree>
    <p:extLst>
      <p:ext uri="{BB962C8B-B14F-4D97-AF65-F5344CB8AC3E}">
        <p14:creationId xmlns:p14="http://schemas.microsoft.com/office/powerpoint/2010/main" val="904410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F892-713F-4EBC-9AA9-B91E5BC91A3E}"/>
              </a:ext>
            </a:extLst>
          </p:cNvPr>
          <p:cNvSpPr>
            <a:spLocks noGrp="1"/>
          </p:cNvSpPr>
          <p:nvPr>
            <p:ph type="title"/>
          </p:nvPr>
        </p:nvSpPr>
        <p:spPr/>
        <p:txBody>
          <a:bodyPr>
            <a:normAutofit/>
          </a:bodyPr>
          <a:lstStyle/>
          <a:p>
            <a:r>
              <a:rPr lang="en-GB" sz="4000" dirty="0"/>
              <a:t>Which one is the best?</a:t>
            </a:r>
          </a:p>
        </p:txBody>
      </p:sp>
      <p:sp>
        <p:nvSpPr>
          <p:cNvPr id="3" name="Content Placeholder 2">
            <a:extLst>
              <a:ext uri="{FF2B5EF4-FFF2-40B4-BE49-F238E27FC236}">
                <a16:creationId xmlns:a16="http://schemas.microsoft.com/office/drawing/2014/main" id="{E903D8FC-7567-452D-87B2-44A394F686B2}"/>
              </a:ext>
            </a:extLst>
          </p:cNvPr>
          <p:cNvSpPr>
            <a:spLocks noGrp="1"/>
          </p:cNvSpPr>
          <p:nvPr>
            <p:ph idx="1"/>
          </p:nvPr>
        </p:nvSpPr>
        <p:spPr/>
        <p:txBody>
          <a:bodyPr>
            <a:normAutofit/>
          </a:bodyPr>
          <a:lstStyle/>
          <a:p>
            <a:pPr marL="514350" indent="-514350">
              <a:buFont typeface="+mj-lt"/>
              <a:buAutoNum type="arabicPeriod"/>
            </a:pPr>
            <a:r>
              <a:rPr lang="en-US" sz="3200" dirty="0"/>
              <a:t>Cigarette smoking in public places is not a very good idea. </a:t>
            </a:r>
          </a:p>
          <a:p>
            <a:pPr marL="514350" indent="-514350">
              <a:buFont typeface="+mj-lt"/>
              <a:buAutoNum type="arabicPeriod"/>
            </a:pPr>
            <a:r>
              <a:rPr lang="en-US" sz="3200" dirty="0"/>
              <a:t>Cigarette smoking in public places should be banned. </a:t>
            </a:r>
          </a:p>
          <a:p>
            <a:pPr marL="514350" indent="-514350">
              <a:buFont typeface="+mj-lt"/>
              <a:buAutoNum type="arabicPeriod"/>
            </a:pPr>
            <a:r>
              <a:rPr lang="en-US" sz="3200" dirty="0"/>
              <a:t>Cigarette smoking in public places should be banned because of several important reasons. </a:t>
            </a:r>
          </a:p>
          <a:p>
            <a:pPr marL="514350" indent="-514350">
              <a:buFont typeface="+mj-lt"/>
              <a:buAutoNum type="arabicPeriod"/>
            </a:pPr>
            <a:r>
              <a:rPr lang="en-US" sz="3200" dirty="0"/>
              <a:t>Cigarette smoking in public places should be banned because of the health dangers it presents to not only smokers but also to people around them. </a:t>
            </a:r>
          </a:p>
        </p:txBody>
      </p:sp>
    </p:spTree>
    <p:extLst>
      <p:ext uri="{BB962C8B-B14F-4D97-AF65-F5344CB8AC3E}">
        <p14:creationId xmlns:p14="http://schemas.microsoft.com/office/powerpoint/2010/main" val="1541024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F892-713F-4EBC-9AA9-B91E5BC91A3E}"/>
              </a:ext>
            </a:extLst>
          </p:cNvPr>
          <p:cNvSpPr>
            <a:spLocks noGrp="1"/>
          </p:cNvSpPr>
          <p:nvPr>
            <p:ph type="title"/>
          </p:nvPr>
        </p:nvSpPr>
        <p:spPr/>
        <p:txBody>
          <a:bodyPr>
            <a:normAutofit/>
          </a:bodyPr>
          <a:lstStyle/>
          <a:p>
            <a:r>
              <a:rPr lang="en-GB"/>
              <a:t>Which one is the best?</a:t>
            </a:r>
          </a:p>
        </p:txBody>
      </p:sp>
      <p:sp>
        <p:nvSpPr>
          <p:cNvPr id="3" name="Content Placeholder 2">
            <a:extLst>
              <a:ext uri="{FF2B5EF4-FFF2-40B4-BE49-F238E27FC236}">
                <a16:creationId xmlns:a16="http://schemas.microsoft.com/office/drawing/2014/main" id="{E903D8FC-7567-452D-87B2-44A394F686B2}"/>
              </a:ext>
            </a:extLst>
          </p:cNvPr>
          <p:cNvSpPr>
            <a:spLocks noGrp="1"/>
          </p:cNvSpPr>
          <p:nvPr>
            <p:ph idx="1"/>
          </p:nvPr>
        </p:nvSpPr>
        <p:spPr/>
        <p:txBody>
          <a:bodyPr>
            <a:normAutofit/>
          </a:bodyPr>
          <a:lstStyle/>
          <a:p>
            <a:pPr marL="514350" indent="-514350">
              <a:buFont typeface="+mj-lt"/>
              <a:buAutoNum type="arabicPeriod"/>
            </a:pPr>
            <a:r>
              <a:rPr lang="en-US" sz="3200" dirty="0"/>
              <a:t>Cigarette smoking in public places is not a very good idea. </a:t>
            </a:r>
          </a:p>
          <a:p>
            <a:pPr marL="514350" indent="-514350">
              <a:buFont typeface="+mj-lt"/>
              <a:buAutoNum type="arabicPeriod"/>
            </a:pPr>
            <a:r>
              <a:rPr lang="en-US" sz="3200" dirty="0"/>
              <a:t>Cigarette smoking in public places </a:t>
            </a:r>
            <a:r>
              <a:rPr lang="en-US" sz="3200" dirty="0">
                <a:solidFill>
                  <a:srgbClr val="FF0000"/>
                </a:solidFill>
              </a:rPr>
              <a:t>should be </a:t>
            </a:r>
            <a:r>
              <a:rPr lang="en-US" sz="3200" dirty="0"/>
              <a:t>banned. </a:t>
            </a:r>
          </a:p>
          <a:p>
            <a:pPr marL="514350" indent="-514350">
              <a:buFont typeface="+mj-lt"/>
              <a:buAutoNum type="arabicPeriod"/>
            </a:pPr>
            <a:r>
              <a:rPr lang="en-US" sz="3200" dirty="0"/>
              <a:t>Cigarette smoking in public places </a:t>
            </a:r>
            <a:r>
              <a:rPr lang="en-US" sz="3200" dirty="0">
                <a:solidFill>
                  <a:srgbClr val="FF0000"/>
                </a:solidFill>
              </a:rPr>
              <a:t>should be </a:t>
            </a:r>
            <a:r>
              <a:rPr lang="en-US" sz="3200" dirty="0"/>
              <a:t>banned </a:t>
            </a:r>
            <a:r>
              <a:rPr lang="en-US" sz="3200" dirty="0">
                <a:solidFill>
                  <a:srgbClr val="FF0000"/>
                </a:solidFill>
              </a:rPr>
              <a:t>because of </a:t>
            </a:r>
            <a:r>
              <a:rPr lang="en-US" sz="3200" dirty="0"/>
              <a:t>several important reasons. </a:t>
            </a:r>
          </a:p>
          <a:p>
            <a:pPr marL="514350" indent="-514350">
              <a:buFont typeface="+mj-lt"/>
              <a:buAutoNum type="arabicPeriod"/>
            </a:pPr>
            <a:r>
              <a:rPr lang="en-US" sz="3200" dirty="0"/>
              <a:t>Cigarette smoking in public places </a:t>
            </a:r>
            <a:r>
              <a:rPr lang="en-US" sz="3200" dirty="0">
                <a:solidFill>
                  <a:srgbClr val="FF0000"/>
                </a:solidFill>
              </a:rPr>
              <a:t>should be </a:t>
            </a:r>
            <a:r>
              <a:rPr lang="en-US" sz="3200" dirty="0"/>
              <a:t>banned </a:t>
            </a:r>
            <a:r>
              <a:rPr lang="en-US" sz="3200" dirty="0">
                <a:solidFill>
                  <a:srgbClr val="FF0000"/>
                </a:solidFill>
              </a:rPr>
              <a:t>because of </a:t>
            </a:r>
            <a:r>
              <a:rPr lang="en-US" sz="3200" dirty="0"/>
              <a:t>the health dangers it presents to not only smokers but also to people around them. </a:t>
            </a:r>
          </a:p>
        </p:txBody>
      </p:sp>
    </p:spTree>
    <p:extLst>
      <p:ext uri="{BB962C8B-B14F-4D97-AF65-F5344CB8AC3E}">
        <p14:creationId xmlns:p14="http://schemas.microsoft.com/office/powerpoint/2010/main" val="782379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AABE-A4D1-AE4D-93A2-C2DD6B118C8F}"/>
              </a:ext>
            </a:extLst>
          </p:cNvPr>
          <p:cNvSpPr>
            <a:spLocks noGrp="1"/>
          </p:cNvSpPr>
          <p:nvPr>
            <p:ph type="title"/>
          </p:nvPr>
        </p:nvSpPr>
        <p:spPr>
          <a:xfrm>
            <a:off x="1018784" y="677541"/>
            <a:ext cx="10223112" cy="1325563"/>
          </a:xfrm>
        </p:spPr>
        <p:txBody>
          <a:bodyPr>
            <a:normAutofit/>
          </a:bodyPr>
          <a:lstStyle/>
          <a:p>
            <a:r>
              <a:rPr lang="en-US" sz="4000" b="1" dirty="0"/>
              <a:t>Thesis statements </a:t>
            </a:r>
            <a:r>
              <a:rPr lang="en-US" altLang="zh-CN" sz="4000" b="1" dirty="0"/>
              <a:t>of</a:t>
            </a:r>
            <a:r>
              <a:rPr lang="en-US" sz="4000" b="1" dirty="0"/>
              <a:t> argument essays</a:t>
            </a:r>
            <a:endParaRPr lang="en-US" sz="4000" dirty="0"/>
          </a:p>
        </p:txBody>
      </p:sp>
      <p:sp>
        <p:nvSpPr>
          <p:cNvPr id="3" name="Content Placeholder 2">
            <a:extLst>
              <a:ext uri="{FF2B5EF4-FFF2-40B4-BE49-F238E27FC236}">
                <a16:creationId xmlns:a16="http://schemas.microsoft.com/office/drawing/2014/main" id="{8132241D-F85B-A047-830C-595901827E5F}"/>
              </a:ext>
            </a:extLst>
          </p:cNvPr>
          <p:cNvSpPr>
            <a:spLocks noGrp="1"/>
          </p:cNvSpPr>
          <p:nvPr>
            <p:ph idx="1"/>
          </p:nvPr>
        </p:nvSpPr>
        <p:spPr>
          <a:xfrm>
            <a:off x="718585" y="2003104"/>
            <a:ext cx="10823510" cy="4192520"/>
          </a:xfrm>
        </p:spPr>
        <p:txBody>
          <a:bodyPr>
            <a:normAutofit/>
          </a:bodyPr>
          <a:lstStyle/>
          <a:p>
            <a:r>
              <a:rPr lang="en-US" sz="3600" dirty="0"/>
              <a:t>Clearly state you </a:t>
            </a:r>
            <a:r>
              <a:rPr lang="en-US" sz="3600" dirty="0">
                <a:solidFill>
                  <a:srgbClr val="FF0000"/>
                </a:solidFill>
              </a:rPr>
              <a:t>position</a:t>
            </a:r>
            <a:r>
              <a:rPr lang="en-US" sz="3600" dirty="0"/>
              <a:t> on the topic.</a:t>
            </a:r>
          </a:p>
          <a:p>
            <a:pPr lvl="1"/>
            <a:r>
              <a:rPr lang="en-US" sz="3600" dirty="0"/>
              <a:t>(</a:t>
            </a:r>
            <a:r>
              <a:rPr lang="en-US" altLang="zh-CN" sz="3600" dirty="0"/>
              <a:t>it</a:t>
            </a:r>
            <a:r>
              <a:rPr lang="zh-CN" altLang="en-US" sz="3600" dirty="0"/>
              <a:t> </a:t>
            </a:r>
            <a:r>
              <a:rPr lang="en-US" altLang="zh-CN" sz="3600" dirty="0"/>
              <a:t>is</a:t>
            </a:r>
            <a:r>
              <a:rPr lang="zh-CN" altLang="en-US" sz="3600" dirty="0"/>
              <a:t> </a:t>
            </a:r>
            <a:r>
              <a:rPr lang="en-US" altLang="zh-CN" sz="3600" dirty="0"/>
              <a:t>essential</a:t>
            </a:r>
            <a:r>
              <a:rPr lang="zh-CN" altLang="en-US" sz="3600" dirty="0"/>
              <a:t> </a:t>
            </a:r>
            <a:r>
              <a:rPr lang="en-US" altLang="zh-CN" sz="3600" dirty="0"/>
              <a:t>that,</a:t>
            </a:r>
            <a:r>
              <a:rPr lang="zh-CN" altLang="en-US" sz="3600" dirty="0"/>
              <a:t> </a:t>
            </a:r>
            <a:r>
              <a:rPr lang="en-US" sz="3600" dirty="0"/>
              <a:t>should, ought to, need to, have to, must)</a:t>
            </a:r>
          </a:p>
          <a:p>
            <a:r>
              <a:rPr lang="en-US" sz="3600" dirty="0"/>
              <a:t>Briefly present the </a:t>
            </a:r>
            <a:r>
              <a:rPr lang="en-US" sz="3600" dirty="0">
                <a:solidFill>
                  <a:srgbClr val="FF0000"/>
                </a:solidFill>
              </a:rPr>
              <a:t>reasons</a:t>
            </a:r>
            <a:r>
              <a:rPr lang="en-US" sz="3600" dirty="0"/>
              <a:t> for your position. </a:t>
            </a:r>
          </a:p>
          <a:p>
            <a:pPr lvl="1"/>
            <a:r>
              <a:rPr lang="en-US" sz="3600" dirty="0"/>
              <a:t>(because of…, for the following reasons…)</a:t>
            </a:r>
          </a:p>
          <a:p>
            <a:pPr marL="0" indent="0">
              <a:buNone/>
            </a:pPr>
            <a:endParaRPr lang="en-US" sz="2400" dirty="0"/>
          </a:p>
        </p:txBody>
      </p:sp>
    </p:spTree>
    <p:extLst>
      <p:ext uri="{BB962C8B-B14F-4D97-AF65-F5344CB8AC3E}">
        <p14:creationId xmlns:p14="http://schemas.microsoft.com/office/powerpoint/2010/main" val="1844660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AABE-A4D1-AE4D-93A2-C2DD6B118C8F}"/>
              </a:ext>
            </a:extLst>
          </p:cNvPr>
          <p:cNvSpPr>
            <a:spLocks noGrp="1"/>
          </p:cNvSpPr>
          <p:nvPr>
            <p:ph type="title"/>
          </p:nvPr>
        </p:nvSpPr>
        <p:spPr>
          <a:xfrm>
            <a:off x="686834" y="591344"/>
            <a:ext cx="10318050" cy="5585619"/>
          </a:xfrm>
        </p:spPr>
        <p:txBody>
          <a:bodyPr>
            <a:normAutofit/>
          </a:bodyPr>
          <a:lstStyle/>
          <a:p>
            <a:r>
              <a:rPr lang="en-US" sz="3600" b="1" dirty="0"/>
              <a:t>Thesis statements </a:t>
            </a:r>
            <a:r>
              <a:rPr lang="en-US" altLang="zh-CN" sz="3600" b="1" dirty="0"/>
              <a:t>of</a:t>
            </a:r>
            <a:r>
              <a:rPr lang="en-US" sz="3600" b="1" dirty="0"/>
              <a:t> argument essays</a:t>
            </a:r>
            <a:endParaRPr lang="en-US" dirty="0">
              <a:solidFill>
                <a:schemeClr val="tx1"/>
              </a:solidFill>
            </a:endParaRPr>
          </a:p>
        </p:txBody>
      </p:sp>
      <p:sp>
        <p:nvSpPr>
          <p:cNvPr id="3" name="Content Placeholder 2">
            <a:extLst>
              <a:ext uri="{FF2B5EF4-FFF2-40B4-BE49-F238E27FC236}">
                <a16:creationId xmlns:a16="http://schemas.microsoft.com/office/drawing/2014/main" id="{8132241D-F85B-A047-830C-595901827E5F}"/>
              </a:ext>
            </a:extLst>
          </p:cNvPr>
          <p:cNvSpPr>
            <a:spLocks noGrp="1"/>
          </p:cNvSpPr>
          <p:nvPr>
            <p:ph idx="1"/>
          </p:nvPr>
        </p:nvSpPr>
        <p:spPr>
          <a:xfrm>
            <a:off x="1065206" y="1517172"/>
            <a:ext cx="9939678" cy="2358973"/>
          </a:xfrm>
          <a:solidFill>
            <a:schemeClr val="accent3">
              <a:lumMod val="95000"/>
            </a:schemeClr>
          </a:solidFill>
        </p:spPr>
        <p:txBody>
          <a:bodyPr anchor="ctr">
            <a:normAutofit/>
          </a:bodyPr>
          <a:lstStyle/>
          <a:p>
            <a:pPr marL="0" indent="0">
              <a:buNone/>
            </a:pPr>
            <a:r>
              <a:rPr lang="en-US" sz="4000" dirty="0">
                <a:solidFill>
                  <a:schemeClr val="tx1"/>
                </a:solidFill>
              </a:rPr>
              <a:t>Task </a:t>
            </a:r>
            <a:r>
              <a:rPr lang="en-US" altLang="zh-CN" sz="4000" dirty="0">
                <a:solidFill>
                  <a:schemeClr val="tx1"/>
                </a:solidFill>
              </a:rPr>
              <a:t>3.</a:t>
            </a:r>
            <a:r>
              <a:rPr lang="zh-CN" altLang="en-US" sz="4000" dirty="0">
                <a:solidFill>
                  <a:schemeClr val="tx1"/>
                </a:solidFill>
              </a:rPr>
              <a:t> </a:t>
            </a:r>
            <a:r>
              <a:rPr lang="en-US" sz="4000" dirty="0">
                <a:solidFill>
                  <a:schemeClr val="tx1"/>
                </a:solidFill>
              </a:rPr>
              <a:t>Brainstorm and write a thesis statement for </a:t>
            </a:r>
            <a:r>
              <a:rPr lang="en-US" altLang="zh-CN" sz="4000" dirty="0">
                <a:solidFill>
                  <a:schemeClr val="tx1"/>
                </a:solidFill>
              </a:rPr>
              <a:t>this</a:t>
            </a:r>
            <a:r>
              <a:rPr lang="zh-CN" altLang="en-US" sz="4000" dirty="0">
                <a:solidFill>
                  <a:schemeClr val="tx1"/>
                </a:solidFill>
              </a:rPr>
              <a:t> </a:t>
            </a:r>
            <a:r>
              <a:rPr lang="en-US" altLang="zh-CN" sz="4000" dirty="0">
                <a:solidFill>
                  <a:schemeClr val="tx1"/>
                </a:solidFill>
              </a:rPr>
              <a:t>topic:</a:t>
            </a:r>
            <a:r>
              <a:rPr lang="zh-CN" altLang="en-US" sz="4000" dirty="0">
                <a:solidFill>
                  <a:schemeClr val="tx1"/>
                </a:solidFill>
              </a:rPr>
              <a:t> </a:t>
            </a:r>
            <a:r>
              <a:rPr lang="en-US" altLang="zh-CN" sz="4000" dirty="0">
                <a:solidFill>
                  <a:schemeClr val="tx1"/>
                </a:solidFill>
              </a:rPr>
              <a:t>CUHK(SZ)</a:t>
            </a:r>
            <a:r>
              <a:rPr lang="zh-CN" altLang="en-US" sz="4000" dirty="0">
                <a:solidFill>
                  <a:schemeClr val="tx1"/>
                </a:solidFill>
              </a:rPr>
              <a:t> </a:t>
            </a:r>
            <a:r>
              <a:rPr lang="en-US" altLang="zh-CN" sz="4000" dirty="0">
                <a:solidFill>
                  <a:schemeClr val="tx1"/>
                </a:solidFill>
              </a:rPr>
              <a:t>students</a:t>
            </a:r>
            <a:r>
              <a:rPr lang="zh-CN" altLang="en-US" sz="4000" dirty="0">
                <a:solidFill>
                  <a:schemeClr val="tx1"/>
                </a:solidFill>
              </a:rPr>
              <a:t> </a:t>
            </a:r>
            <a:r>
              <a:rPr lang="en-GB" altLang="zh-CN" sz="4000" dirty="0">
                <a:solidFill>
                  <a:schemeClr val="tx1"/>
                </a:solidFill>
              </a:rPr>
              <a:t>should/should not </a:t>
            </a:r>
            <a:r>
              <a:rPr lang="en-US" altLang="zh-CN" sz="4000" dirty="0">
                <a:solidFill>
                  <a:schemeClr val="tx1"/>
                </a:solidFill>
              </a:rPr>
              <a:t>take</a:t>
            </a:r>
            <a:r>
              <a:rPr lang="zh-CN" altLang="en-US" sz="4000" dirty="0">
                <a:solidFill>
                  <a:schemeClr val="tx1"/>
                </a:solidFill>
              </a:rPr>
              <a:t> </a:t>
            </a:r>
            <a:r>
              <a:rPr lang="en-US" altLang="zh-CN" sz="4000" dirty="0">
                <a:solidFill>
                  <a:srgbClr val="FF0000"/>
                </a:solidFill>
              </a:rPr>
              <a:t>GE</a:t>
            </a:r>
            <a:r>
              <a:rPr lang="zh-CN" altLang="en-US" sz="4000" dirty="0">
                <a:solidFill>
                  <a:srgbClr val="FF0000"/>
                </a:solidFill>
              </a:rPr>
              <a:t> </a:t>
            </a:r>
            <a:r>
              <a:rPr lang="en-US" altLang="zh-CN" sz="4000" dirty="0">
                <a:solidFill>
                  <a:srgbClr val="FF0000"/>
                </a:solidFill>
              </a:rPr>
              <a:t>courses </a:t>
            </a:r>
            <a:r>
              <a:rPr lang="en-US" altLang="zh-CN" sz="4000" dirty="0">
                <a:solidFill>
                  <a:schemeClr val="tx1"/>
                </a:solidFill>
              </a:rPr>
              <a:t>(5 mins)</a:t>
            </a:r>
          </a:p>
        </p:txBody>
      </p:sp>
      <p:pic>
        <p:nvPicPr>
          <p:cNvPr id="3076" name="Picture 4" descr="Home | 香港中文大学（深圳） 通识教育">
            <a:extLst>
              <a:ext uri="{FF2B5EF4-FFF2-40B4-BE49-F238E27FC236}">
                <a16:creationId xmlns:a16="http://schemas.microsoft.com/office/drawing/2014/main" id="{F166A1F8-98B9-6954-A37B-B9C6ED603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820" y="4161341"/>
            <a:ext cx="8648078" cy="177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69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fade">
                                      <p:cBhvr>
                                        <p:cTn id="15" dur="1000"/>
                                        <p:tgtEl>
                                          <p:spTgt spid="3076"/>
                                        </p:tgtEl>
                                      </p:cBhvr>
                                    </p:animEffect>
                                    <p:anim calcmode="lin" valueType="num">
                                      <p:cBhvr>
                                        <p:cTn id="16" dur="1000" fill="hold"/>
                                        <p:tgtEl>
                                          <p:spTgt spid="3076"/>
                                        </p:tgtEl>
                                        <p:attrNameLst>
                                          <p:attrName>ppt_x</p:attrName>
                                        </p:attrNameLst>
                                      </p:cBhvr>
                                      <p:tavLst>
                                        <p:tav tm="0">
                                          <p:val>
                                            <p:strVal val="#ppt_x"/>
                                          </p:val>
                                        </p:tav>
                                        <p:tav tm="100000">
                                          <p:val>
                                            <p:strVal val="#ppt_x"/>
                                          </p:val>
                                        </p:tav>
                                      </p:tavLst>
                                    </p:anim>
                                    <p:anim calcmode="lin" valueType="num">
                                      <p:cBhvr>
                                        <p:cTn id="17"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AABE-A4D1-AE4D-93A2-C2DD6B118C8F}"/>
              </a:ext>
            </a:extLst>
          </p:cNvPr>
          <p:cNvSpPr>
            <a:spLocks noGrp="1"/>
          </p:cNvSpPr>
          <p:nvPr>
            <p:ph type="title"/>
          </p:nvPr>
        </p:nvSpPr>
        <p:spPr/>
        <p:txBody>
          <a:bodyPr/>
          <a:lstStyle/>
          <a:p>
            <a:r>
              <a:rPr lang="en-US" dirty="0"/>
              <a:t>Compare these thesis statements </a:t>
            </a:r>
          </a:p>
        </p:txBody>
      </p:sp>
      <p:sp>
        <p:nvSpPr>
          <p:cNvPr id="3" name="Content Placeholder 2">
            <a:extLst>
              <a:ext uri="{FF2B5EF4-FFF2-40B4-BE49-F238E27FC236}">
                <a16:creationId xmlns:a16="http://schemas.microsoft.com/office/drawing/2014/main" id="{8132241D-F85B-A047-830C-595901827E5F}"/>
              </a:ext>
            </a:extLst>
          </p:cNvPr>
          <p:cNvSpPr>
            <a:spLocks noGrp="1"/>
          </p:cNvSpPr>
          <p:nvPr>
            <p:ph idx="1"/>
          </p:nvPr>
        </p:nvSpPr>
        <p:spPr>
          <a:xfrm>
            <a:off x="595604" y="1245658"/>
            <a:ext cx="10681996" cy="5002742"/>
          </a:xfrm>
        </p:spPr>
        <p:txBody>
          <a:bodyPr>
            <a:normAutofit fontScale="92500" lnSpcReduction="20000"/>
          </a:bodyPr>
          <a:lstStyle/>
          <a:p>
            <a:pPr marL="514350" indent="-514350">
              <a:lnSpc>
                <a:spcPct val="150000"/>
              </a:lnSpc>
              <a:buFont typeface="+mj-lt"/>
              <a:buAutoNum type="arabicPeriod"/>
            </a:pPr>
            <a:r>
              <a:rPr lang="en-US" sz="3000" dirty="0"/>
              <a:t>It’s a good idea for </a:t>
            </a:r>
            <a:r>
              <a:rPr lang="en-US" altLang="zh-CN" sz="3000" dirty="0"/>
              <a:t>CUHK(SZ)</a:t>
            </a:r>
            <a:r>
              <a:rPr lang="zh-CN" altLang="en-US" sz="3000" dirty="0"/>
              <a:t> </a:t>
            </a:r>
            <a:r>
              <a:rPr lang="en-US" altLang="zh-CN" sz="3000" dirty="0"/>
              <a:t>students</a:t>
            </a:r>
            <a:r>
              <a:rPr lang="zh-CN" altLang="en-US" sz="3000" dirty="0"/>
              <a:t> </a:t>
            </a:r>
            <a:r>
              <a:rPr lang="en-US" altLang="zh-CN" sz="3000" dirty="0"/>
              <a:t>to</a:t>
            </a:r>
            <a:r>
              <a:rPr lang="zh-CN" altLang="en-US" sz="3000" dirty="0"/>
              <a:t> </a:t>
            </a:r>
            <a:r>
              <a:rPr lang="en-US" altLang="zh-CN" sz="3000" dirty="0"/>
              <a:t>take</a:t>
            </a:r>
            <a:r>
              <a:rPr lang="zh-CN" altLang="en-US" sz="3000" dirty="0"/>
              <a:t> </a:t>
            </a:r>
            <a:r>
              <a:rPr lang="en-US" altLang="zh-CN" sz="3000" dirty="0"/>
              <a:t>GE</a:t>
            </a:r>
            <a:r>
              <a:rPr lang="zh-CN" altLang="en-US" sz="3000" dirty="0"/>
              <a:t> </a:t>
            </a:r>
            <a:r>
              <a:rPr lang="en-US" altLang="zh-CN" sz="3000" dirty="0"/>
              <a:t>courses</a:t>
            </a:r>
            <a:r>
              <a:rPr lang="en-US" sz="3000" dirty="0"/>
              <a:t>. </a:t>
            </a:r>
          </a:p>
          <a:p>
            <a:pPr marL="514350" indent="-514350">
              <a:lnSpc>
                <a:spcPct val="150000"/>
              </a:lnSpc>
              <a:buFont typeface="+mj-lt"/>
              <a:buAutoNum type="arabicPeriod"/>
            </a:pPr>
            <a:r>
              <a:rPr lang="en-US" altLang="zh-CN" sz="3000" dirty="0"/>
              <a:t>CUHK(SZ)</a:t>
            </a:r>
            <a:r>
              <a:rPr lang="zh-CN" altLang="en-US" sz="3000" dirty="0"/>
              <a:t> </a:t>
            </a:r>
            <a:r>
              <a:rPr lang="en-US" altLang="zh-CN" sz="3000" dirty="0"/>
              <a:t>students</a:t>
            </a:r>
            <a:r>
              <a:rPr lang="zh-CN" altLang="en-US" sz="3000" dirty="0"/>
              <a:t> </a:t>
            </a:r>
            <a:r>
              <a:rPr lang="en-US" sz="3000" dirty="0"/>
              <a:t>should be required to </a:t>
            </a:r>
            <a:r>
              <a:rPr lang="en-US" altLang="zh-CN" sz="3000" dirty="0"/>
              <a:t>take</a:t>
            </a:r>
            <a:r>
              <a:rPr lang="zh-CN" altLang="en-US" sz="3000" dirty="0"/>
              <a:t> </a:t>
            </a:r>
            <a:r>
              <a:rPr lang="en-US" altLang="zh-CN" sz="3000" dirty="0"/>
              <a:t>GE</a:t>
            </a:r>
            <a:r>
              <a:rPr lang="zh-CN" altLang="en-US" sz="3000" dirty="0"/>
              <a:t> </a:t>
            </a:r>
            <a:r>
              <a:rPr lang="en-US" altLang="zh-CN" sz="3000" dirty="0"/>
              <a:t>courses</a:t>
            </a:r>
            <a:r>
              <a:rPr lang="en-US" sz="3000" dirty="0"/>
              <a:t>.</a:t>
            </a:r>
          </a:p>
          <a:p>
            <a:pPr marL="514350" indent="-514350">
              <a:lnSpc>
                <a:spcPct val="150000"/>
              </a:lnSpc>
              <a:buFont typeface="+mj-lt"/>
              <a:buAutoNum type="arabicPeriod"/>
            </a:pPr>
            <a:r>
              <a:rPr lang="en-US" altLang="zh-CN" sz="3000" dirty="0"/>
              <a:t>CUHK(SZ)</a:t>
            </a:r>
            <a:r>
              <a:rPr lang="zh-CN" altLang="en-US" sz="3000" dirty="0"/>
              <a:t> </a:t>
            </a:r>
            <a:r>
              <a:rPr lang="en-US" altLang="zh-CN" sz="3000" dirty="0"/>
              <a:t>students</a:t>
            </a:r>
            <a:r>
              <a:rPr lang="zh-CN" altLang="en-US" sz="3000" dirty="0"/>
              <a:t> </a:t>
            </a:r>
            <a:r>
              <a:rPr lang="en-US" sz="3000" dirty="0"/>
              <a:t>should be required to </a:t>
            </a:r>
            <a:r>
              <a:rPr lang="en-US" altLang="zh-CN" sz="3000" dirty="0"/>
              <a:t>take</a:t>
            </a:r>
            <a:r>
              <a:rPr lang="zh-CN" altLang="en-US" sz="3000" dirty="0"/>
              <a:t> </a:t>
            </a:r>
            <a:r>
              <a:rPr lang="en-US" altLang="zh-CN" sz="3000" dirty="0"/>
              <a:t>GE</a:t>
            </a:r>
            <a:r>
              <a:rPr lang="zh-CN" altLang="en-US" sz="3000" dirty="0"/>
              <a:t> </a:t>
            </a:r>
            <a:r>
              <a:rPr lang="en-US" altLang="zh-CN" sz="3000" dirty="0"/>
              <a:t>courses </a:t>
            </a:r>
            <a:r>
              <a:rPr lang="en-US" sz="3000" dirty="0"/>
              <a:t>because of several important reasons.</a:t>
            </a:r>
          </a:p>
          <a:p>
            <a:pPr marL="514350" indent="-514350">
              <a:lnSpc>
                <a:spcPct val="150000"/>
              </a:lnSpc>
              <a:buFont typeface="+mj-lt"/>
              <a:buAutoNum type="arabicPeriod"/>
            </a:pPr>
            <a:r>
              <a:rPr lang="en-US" altLang="zh-CN" sz="3000" dirty="0"/>
              <a:t>CUHK(SZ)</a:t>
            </a:r>
            <a:r>
              <a:rPr lang="zh-CN" altLang="en-US" sz="3000" dirty="0"/>
              <a:t> </a:t>
            </a:r>
            <a:r>
              <a:rPr lang="en-US" altLang="zh-CN" sz="3000" dirty="0"/>
              <a:t>students</a:t>
            </a:r>
            <a:r>
              <a:rPr lang="zh-CN" altLang="en-US" sz="3000" dirty="0"/>
              <a:t> </a:t>
            </a:r>
            <a:r>
              <a:rPr lang="en-US" sz="3000" dirty="0"/>
              <a:t>should be required to </a:t>
            </a:r>
            <a:r>
              <a:rPr lang="en-US" altLang="zh-CN" sz="3000" dirty="0"/>
              <a:t>take</a:t>
            </a:r>
            <a:r>
              <a:rPr lang="zh-CN" altLang="en-US" sz="3000" dirty="0"/>
              <a:t> </a:t>
            </a:r>
            <a:r>
              <a:rPr lang="en-US" altLang="zh-CN" sz="3000" dirty="0"/>
              <a:t>GE</a:t>
            </a:r>
            <a:r>
              <a:rPr lang="zh-CN" altLang="en-US" sz="3000" dirty="0"/>
              <a:t> </a:t>
            </a:r>
            <a:r>
              <a:rPr lang="en-US" altLang="zh-CN" sz="3000" dirty="0"/>
              <a:t>courses </a:t>
            </a:r>
            <a:r>
              <a:rPr lang="en-US" sz="3000" dirty="0"/>
              <a:t>because </a:t>
            </a:r>
            <a:r>
              <a:rPr lang="en-US" altLang="zh-CN" sz="3000" dirty="0"/>
              <a:t>taking</a:t>
            </a:r>
            <a:r>
              <a:rPr lang="zh-CN" altLang="en-US" sz="3000" dirty="0"/>
              <a:t> </a:t>
            </a:r>
            <a:r>
              <a:rPr lang="en-US" altLang="zh-CN" sz="3000" dirty="0"/>
              <a:t>the</a:t>
            </a:r>
            <a:r>
              <a:rPr lang="zh-CN" altLang="en-US" sz="3000" dirty="0"/>
              <a:t> </a:t>
            </a:r>
            <a:r>
              <a:rPr lang="en-US" altLang="zh-CN" sz="3000" dirty="0"/>
              <a:t>courses</a:t>
            </a:r>
            <a:r>
              <a:rPr lang="zh-CN" altLang="en-US" sz="3000" dirty="0"/>
              <a:t> </a:t>
            </a:r>
            <a:r>
              <a:rPr lang="en-US" altLang="zh-CN" sz="3000" dirty="0"/>
              <a:t>helps</a:t>
            </a:r>
            <a:r>
              <a:rPr lang="zh-CN" altLang="en-US" sz="3000" dirty="0"/>
              <a:t> </a:t>
            </a:r>
            <a:r>
              <a:rPr lang="en-US" altLang="zh-CN" sz="3000" dirty="0"/>
              <a:t>them</a:t>
            </a:r>
            <a:r>
              <a:rPr lang="zh-CN" altLang="en-US" sz="3000" dirty="0"/>
              <a:t> </a:t>
            </a:r>
            <a:r>
              <a:rPr lang="en-US" altLang="zh-CN" sz="3000" dirty="0"/>
              <a:t>grow</a:t>
            </a:r>
            <a:r>
              <a:rPr lang="zh-CN" altLang="en-US" sz="3000" dirty="0"/>
              <a:t> </a:t>
            </a:r>
            <a:r>
              <a:rPr lang="en-US" altLang="zh-CN" sz="3000" dirty="0"/>
              <a:t>into</a:t>
            </a:r>
            <a:r>
              <a:rPr lang="zh-CN" altLang="en-US" sz="3000" dirty="0"/>
              <a:t> </a:t>
            </a:r>
            <a:r>
              <a:rPr lang="en-US" altLang="zh-CN" sz="3000" dirty="0"/>
              <a:t>more</a:t>
            </a:r>
            <a:r>
              <a:rPr lang="zh-CN" altLang="en-US" sz="3000" dirty="0"/>
              <a:t> </a:t>
            </a:r>
            <a:r>
              <a:rPr lang="en-US" altLang="zh-CN" sz="3000" dirty="0"/>
              <a:t>responsible</a:t>
            </a:r>
            <a:r>
              <a:rPr lang="zh-CN" altLang="en-US" sz="3000" dirty="0"/>
              <a:t> </a:t>
            </a:r>
            <a:r>
              <a:rPr lang="en-US" altLang="zh-CN" sz="3000" dirty="0"/>
              <a:t>global</a:t>
            </a:r>
            <a:r>
              <a:rPr lang="zh-CN" altLang="en-US" sz="3000" dirty="0"/>
              <a:t> </a:t>
            </a:r>
            <a:r>
              <a:rPr lang="en-US" altLang="zh-CN" sz="3000" dirty="0"/>
              <a:t>citizens</a:t>
            </a:r>
            <a:r>
              <a:rPr lang="zh-CN" altLang="en-US" sz="3000" dirty="0"/>
              <a:t> </a:t>
            </a:r>
            <a:r>
              <a:rPr lang="en-US" sz="3000" dirty="0"/>
              <a:t>and </a:t>
            </a:r>
            <a:r>
              <a:rPr lang="en-US" altLang="zh-CN" sz="3000" dirty="0"/>
              <a:t>provides</a:t>
            </a:r>
            <a:r>
              <a:rPr lang="en-US" sz="3000" dirty="0"/>
              <a:t> opportunities to communicate with and learn from </a:t>
            </a:r>
            <a:r>
              <a:rPr lang="en-US" altLang="zh-CN" sz="3000" dirty="0"/>
              <a:t>peers</a:t>
            </a:r>
            <a:r>
              <a:rPr lang="zh-CN" altLang="en-US" sz="3000" dirty="0"/>
              <a:t> </a:t>
            </a:r>
            <a:r>
              <a:rPr lang="en-US" altLang="zh-CN" sz="3000" dirty="0"/>
              <a:t>from</a:t>
            </a:r>
            <a:r>
              <a:rPr lang="zh-CN" altLang="en-US" sz="3000" dirty="0"/>
              <a:t> </a:t>
            </a:r>
            <a:r>
              <a:rPr lang="en-US" altLang="zh-CN" sz="3000" dirty="0"/>
              <a:t>other</a:t>
            </a:r>
            <a:r>
              <a:rPr lang="zh-CN" altLang="en-US" sz="3000" dirty="0"/>
              <a:t> </a:t>
            </a:r>
            <a:r>
              <a:rPr lang="en-US" altLang="zh-CN" sz="3000" dirty="0"/>
              <a:t>disciplines</a:t>
            </a:r>
            <a:r>
              <a:rPr lang="en-US" sz="3000" dirty="0"/>
              <a:t>.</a:t>
            </a:r>
          </a:p>
          <a:p>
            <a:pPr marL="514350" indent="-514350">
              <a:buFont typeface="+mj-lt"/>
              <a:buAutoNum type="arabicPeriod"/>
            </a:pPr>
            <a:endParaRPr lang="en-US" dirty="0"/>
          </a:p>
        </p:txBody>
      </p:sp>
    </p:spTree>
    <p:extLst>
      <p:ext uri="{BB962C8B-B14F-4D97-AF65-F5344CB8AC3E}">
        <p14:creationId xmlns:p14="http://schemas.microsoft.com/office/powerpoint/2010/main" val="268594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3BD3-2769-1A13-D14F-28AF8A44C8B0}"/>
              </a:ext>
            </a:extLst>
          </p:cNvPr>
          <p:cNvSpPr>
            <a:spLocks noGrp="1"/>
          </p:cNvSpPr>
          <p:nvPr>
            <p:ph type="ctrTitle"/>
          </p:nvPr>
        </p:nvSpPr>
        <p:spPr>
          <a:xfrm>
            <a:off x="1190646" y="3797391"/>
            <a:ext cx="9483574" cy="2307221"/>
          </a:xfrm>
        </p:spPr>
        <p:txBody>
          <a:bodyPr/>
          <a:lstStyle/>
          <a:p>
            <a:r>
              <a:rPr lang="en-GB" sz="5400" dirty="0"/>
              <a:t>Outlining your </a:t>
            </a:r>
            <a:r>
              <a:rPr lang="en-GB" sz="5400" b="1" dirty="0"/>
              <a:t>argument essay</a:t>
            </a:r>
            <a:endParaRPr lang="en-GB" sz="5400" dirty="0"/>
          </a:p>
        </p:txBody>
      </p:sp>
      <p:sp>
        <p:nvSpPr>
          <p:cNvPr id="4" name="Slide Number Placeholder 3">
            <a:extLst>
              <a:ext uri="{FF2B5EF4-FFF2-40B4-BE49-F238E27FC236}">
                <a16:creationId xmlns:a16="http://schemas.microsoft.com/office/drawing/2014/main" id="{35ED6097-4E5E-4CA5-A756-9996ED5B62F4}"/>
              </a:ext>
            </a:extLst>
          </p:cNvPr>
          <p:cNvSpPr>
            <a:spLocks noGrp="1"/>
          </p:cNvSpPr>
          <p:nvPr>
            <p:ph type="sldNum" sz="quarter" idx="10"/>
          </p:nvPr>
        </p:nvSpPr>
        <p:spPr/>
        <p:txBody>
          <a:bodyPr/>
          <a:lstStyle/>
          <a:p>
            <a:pPr>
              <a:defRPr/>
            </a:pPr>
            <a:fld id="{75E18018-DE22-4A41-8719-1CE5145F6E3E}" type="slidenum">
              <a:rPr lang="en-US" altLang="zh-CN" smtClean="0"/>
              <a:pPr>
                <a:defRPr/>
              </a:pPr>
              <a:t>27</a:t>
            </a:fld>
            <a:endParaRPr lang="en-US" altLang="zh-CN"/>
          </a:p>
        </p:txBody>
      </p:sp>
      <p:sp>
        <p:nvSpPr>
          <p:cNvPr id="3" name="TextBox 2">
            <a:extLst>
              <a:ext uri="{FF2B5EF4-FFF2-40B4-BE49-F238E27FC236}">
                <a16:creationId xmlns:a16="http://schemas.microsoft.com/office/drawing/2014/main" id="{13A8900A-C29B-3E5E-5CEB-A3C82564525F}"/>
              </a:ext>
            </a:extLst>
          </p:cNvPr>
          <p:cNvSpPr txBox="1"/>
          <p:nvPr/>
        </p:nvSpPr>
        <p:spPr>
          <a:xfrm>
            <a:off x="1347992" y="1306284"/>
            <a:ext cx="8571723" cy="1754326"/>
          </a:xfrm>
          <a:prstGeom prst="rect">
            <a:avLst/>
          </a:prstGeom>
          <a:noFill/>
        </p:spPr>
        <p:txBody>
          <a:bodyPr wrap="square" rtlCol="0">
            <a:spAutoFit/>
          </a:bodyPr>
          <a:lstStyle/>
          <a:p>
            <a:r>
              <a:rPr kumimoji="1" lang="en-GB" sz="54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How can we make sure that our essay is well-structured?</a:t>
            </a:r>
            <a:endParaRPr lang="en-GB" sz="3200" dirty="0"/>
          </a:p>
        </p:txBody>
      </p:sp>
    </p:spTree>
    <p:extLst>
      <p:ext uri="{BB962C8B-B14F-4D97-AF65-F5344CB8AC3E}">
        <p14:creationId xmlns:p14="http://schemas.microsoft.com/office/powerpoint/2010/main" val="29534305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41B4-A49E-4DB9-A2B6-AC201FEDBC5A}"/>
              </a:ext>
            </a:extLst>
          </p:cNvPr>
          <p:cNvSpPr>
            <a:spLocks noGrp="1"/>
          </p:cNvSpPr>
          <p:nvPr>
            <p:ph type="title"/>
          </p:nvPr>
        </p:nvSpPr>
        <p:spPr>
          <a:xfrm>
            <a:off x="1724185" y="535262"/>
            <a:ext cx="8673427" cy="1048945"/>
          </a:xfrm>
        </p:spPr>
        <p:txBody>
          <a:bodyPr>
            <a:normAutofit/>
          </a:bodyPr>
          <a:lstStyle/>
          <a:p>
            <a:pPr algn="ctr"/>
            <a:r>
              <a:rPr lang="en-GB" b="1" dirty="0"/>
              <a:t>Organizing an argument essay</a:t>
            </a:r>
          </a:p>
        </p:txBody>
      </p:sp>
      <p:graphicFrame>
        <p:nvGraphicFramePr>
          <p:cNvPr id="4" name="Content Placeholder 3">
            <a:extLst>
              <a:ext uri="{FF2B5EF4-FFF2-40B4-BE49-F238E27FC236}">
                <a16:creationId xmlns:a16="http://schemas.microsoft.com/office/drawing/2014/main" id="{10AA8583-6D75-4C6F-9F86-6795829AD7CD}"/>
              </a:ext>
            </a:extLst>
          </p:cNvPr>
          <p:cNvGraphicFramePr>
            <a:graphicFrameLocks noGrp="1"/>
          </p:cNvGraphicFramePr>
          <p:nvPr>
            <p:ph idx="1"/>
            <p:extLst>
              <p:ext uri="{D42A27DB-BD31-4B8C-83A1-F6EECF244321}">
                <p14:modId xmlns:p14="http://schemas.microsoft.com/office/powerpoint/2010/main" val="657649351"/>
              </p:ext>
            </p:extLst>
          </p:nvPr>
        </p:nvGraphicFramePr>
        <p:xfrm>
          <a:off x="722154" y="1584207"/>
          <a:ext cx="11012646" cy="4573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8914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AABE-A4D1-AE4D-93A2-C2DD6B118C8F}"/>
              </a:ext>
            </a:extLst>
          </p:cNvPr>
          <p:cNvSpPr>
            <a:spLocks noGrp="1"/>
          </p:cNvSpPr>
          <p:nvPr>
            <p:ph type="title"/>
          </p:nvPr>
        </p:nvSpPr>
        <p:spPr>
          <a:xfrm>
            <a:off x="671585" y="453633"/>
            <a:ext cx="10515600" cy="1325563"/>
          </a:xfrm>
        </p:spPr>
        <p:txBody>
          <a:bodyPr/>
          <a:lstStyle/>
          <a:p>
            <a:r>
              <a:rPr lang="en-US" altLang="zh-CN" sz="3200" dirty="0"/>
              <a:t>An</a:t>
            </a:r>
            <a:r>
              <a:rPr lang="zh-CN" altLang="en-US" sz="3200" dirty="0"/>
              <a:t> </a:t>
            </a:r>
            <a:r>
              <a:rPr lang="en-US" altLang="zh-CN" sz="3200" dirty="0"/>
              <a:t>outline</a:t>
            </a:r>
            <a:r>
              <a:rPr lang="zh-CN" altLang="en-US" sz="3200" dirty="0"/>
              <a:t> </a:t>
            </a:r>
            <a:r>
              <a:rPr lang="en-US" altLang="zh-CN" sz="3200" dirty="0"/>
              <a:t>of</a:t>
            </a:r>
            <a:r>
              <a:rPr lang="en-US" sz="3200" dirty="0"/>
              <a:t> </a:t>
            </a:r>
            <a:r>
              <a:rPr lang="en-US" altLang="zh-CN" sz="3200" dirty="0"/>
              <a:t>this</a:t>
            </a:r>
            <a:r>
              <a:rPr lang="en-US" sz="3200" dirty="0"/>
              <a:t> argument essay</a:t>
            </a:r>
          </a:p>
        </p:txBody>
      </p:sp>
      <p:sp>
        <p:nvSpPr>
          <p:cNvPr id="3" name="Content Placeholder 2">
            <a:extLst>
              <a:ext uri="{FF2B5EF4-FFF2-40B4-BE49-F238E27FC236}">
                <a16:creationId xmlns:a16="http://schemas.microsoft.com/office/drawing/2014/main" id="{8132241D-F85B-A047-830C-595901827E5F}"/>
              </a:ext>
            </a:extLst>
          </p:cNvPr>
          <p:cNvSpPr>
            <a:spLocks noGrp="1"/>
          </p:cNvSpPr>
          <p:nvPr>
            <p:ph idx="1"/>
          </p:nvPr>
        </p:nvSpPr>
        <p:spPr>
          <a:xfrm>
            <a:off x="671584" y="1116413"/>
            <a:ext cx="10751591" cy="5147909"/>
          </a:xfrm>
          <a:solidFill>
            <a:schemeClr val="accent3">
              <a:lumMod val="95000"/>
            </a:schemeClr>
          </a:solidFill>
        </p:spPr>
        <p:txBody>
          <a:bodyPr>
            <a:normAutofit/>
          </a:bodyPr>
          <a:lstStyle/>
          <a:p>
            <a:pPr marL="0" indent="0">
              <a:buNone/>
            </a:pPr>
            <a:r>
              <a:rPr lang="en-US" sz="2600" b="1" dirty="0"/>
              <a:t>Topic: </a:t>
            </a:r>
            <a:r>
              <a:rPr lang="en-US" altLang="zh-CN" sz="2600" b="1" dirty="0"/>
              <a:t>requiring</a:t>
            </a:r>
            <a:r>
              <a:rPr lang="zh-CN" altLang="en-US" sz="2600" b="1" dirty="0"/>
              <a:t> </a:t>
            </a:r>
            <a:r>
              <a:rPr lang="en-US" altLang="zh-CN" sz="2600" b="1" dirty="0"/>
              <a:t>CUHK(SZ)</a:t>
            </a:r>
            <a:r>
              <a:rPr lang="zh-CN" altLang="en-US" sz="2600" b="1" dirty="0"/>
              <a:t> </a:t>
            </a:r>
            <a:r>
              <a:rPr lang="en-US" altLang="zh-CN" sz="2600" b="1" dirty="0"/>
              <a:t>students</a:t>
            </a:r>
            <a:r>
              <a:rPr lang="zh-CN" altLang="en-US" sz="2600" b="1" dirty="0"/>
              <a:t> </a:t>
            </a:r>
            <a:r>
              <a:rPr lang="en-US" altLang="zh-CN" sz="2600" b="1" dirty="0"/>
              <a:t>to</a:t>
            </a:r>
            <a:r>
              <a:rPr lang="zh-CN" altLang="en-US" sz="2600" b="1" dirty="0"/>
              <a:t> </a:t>
            </a:r>
            <a:r>
              <a:rPr lang="en-US" altLang="zh-CN" sz="2600" b="1" dirty="0"/>
              <a:t>take</a:t>
            </a:r>
            <a:r>
              <a:rPr lang="zh-CN" altLang="en-US" sz="2600" b="1" dirty="0"/>
              <a:t> </a:t>
            </a:r>
            <a:r>
              <a:rPr lang="en-US" altLang="zh-CN" sz="2600" b="1" dirty="0"/>
              <a:t>GE</a:t>
            </a:r>
            <a:r>
              <a:rPr lang="zh-CN" altLang="en-US" sz="2600" b="1" dirty="0"/>
              <a:t> </a:t>
            </a:r>
            <a:r>
              <a:rPr lang="en-US" altLang="zh-CN" sz="2600" b="1" dirty="0"/>
              <a:t>courses</a:t>
            </a:r>
            <a:endParaRPr lang="en-US" sz="2600" b="1" dirty="0"/>
          </a:p>
          <a:p>
            <a:pPr marL="514350" indent="-514350">
              <a:buFont typeface="+mj-lt"/>
              <a:buAutoNum type="arabicPeriod"/>
            </a:pPr>
            <a:r>
              <a:rPr lang="en-US" sz="2600" b="1" dirty="0"/>
              <a:t>Introduction (Thesis statement)</a:t>
            </a:r>
          </a:p>
          <a:p>
            <a:pPr lvl="1"/>
            <a:r>
              <a:rPr lang="en-US" sz="2600" dirty="0"/>
              <a:t>CUHK(SZ) students should be required to to take GE courses because taking the courses helps them grow into more responsible global citizens and provides opportunities to communicate with and learn from peers from other disciplines.</a:t>
            </a:r>
          </a:p>
          <a:p>
            <a:pPr marL="514350" indent="-514350">
              <a:buFont typeface="+mj-lt"/>
              <a:buAutoNum type="arabicPeriod"/>
            </a:pPr>
            <a:r>
              <a:rPr lang="en-US" sz="2600" b="1" dirty="0"/>
              <a:t>Body paragraph 1 (positive 1) </a:t>
            </a:r>
          </a:p>
          <a:p>
            <a:pPr lvl="1"/>
            <a:r>
              <a:rPr lang="en-US" altLang="zh-CN" sz="2600" dirty="0"/>
              <a:t>Students</a:t>
            </a:r>
            <a:r>
              <a:rPr lang="en-US" sz="2600" dirty="0"/>
              <a:t> develop their </a:t>
            </a:r>
            <a:r>
              <a:rPr lang="en-US" altLang="zh-CN" sz="2600" dirty="0"/>
              <a:t>global perspective </a:t>
            </a:r>
            <a:r>
              <a:rPr lang="en-US" sz="2600" dirty="0"/>
              <a:t>after </a:t>
            </a:r>
            <a:r>
              <a:rPr lang="en-US" altLang="zh-CN" sz="2600" dirty="0"/>
              <a:t>taking</a:t>
            </a:r>
            <a:r>
              <a:rPr lang="zh-CN" altLang="en-US" sz="2600" dirty="0"/>
              <a:t> </a:t>
            </a:r>
            <a:r>
              <a:rPr lang="en-US" sz="2600" dirty="0"/>
              <a:t>the </a:t>
            </a:r>
            <a:r>
              <a:rPr lang="en-US" altLang="zh-CN" sz="2600" dirty="0"/>
              <a:t>course</a:t>
            </a:r>
            <a:r>
              <a:rPr lang="en-US" sz="2600" dirty="0"/>
              <a:t>.</a:t>
            </a:r>
          </a:p>
          <a:p>
            <a:pPr marL="514350" indent="-514350">
              <a:buFont typeface="+mj-lt"/>
              <a:buAutoNum type="arabicPeriod"/>
            </a:pPr>
            <a:r>
              <a:rPr lang="en-US" sz="2600" b="1" dirty="0"/>
              <a:t>Body paragraph 2 (positive 2)</a:t>
            </a:r>
          </a:p>
          <a:p>
            <a:pPr lvl="1"/>
            <a:r>
              <a:rPr lang="en-US" altLang="zh-CN" sz="2600" dirty="0"/>
              <a:t>Students</a:t>
            </a:r>
            <a:r>
              <a:rPr lang="zh-CN" altLang="en-US" sz="2600" dirty="0"/>
              <a:t> </a:t>
            </a:r>
            <a:r>
              <a:rPr lang="en-US" sz="2600" dirty="0"/>
              <a:t>can </a:t>
            </a:r>
            <a:r>
              <a:rPr lang="en-US" altLang="zh-CN" sz="2600" dirty="0"/>
              <a:t>expand</a:t>
            </a:r>
            <a:r>
              <a:rPr lang="zh-CN" altLang="en-US" sz="2600" dirty="0"/>
              <a:t> </a:t>
            </a:r>
            <a:r>
              <a:rPr lang="en-US" altLang="zh-CN" sz="2600" dirty="0"/>
              <a:t>their</a:t>
            </a:r>
            <a:r>
              <a:rPr lang="zh-CN" altLang="en-US" sz="2600" dirty="0"/>
              <a:t> </a:t>
            </a:r>
            <a:r>
              <a:rPr lang="en-US" altLang="zh-CN" sz="2600" dirty="0"/>
              <a:t>social</a:t>
            </a:r>
            <a:r>
              <a:rPr lang="zh-CN" altLang="en-US" sz="2600" dirty="0"/>
              <a:t> </a:t>
            </a:r>
            <a:r>
              <a:rPr lang="en-US" altLang="zh-CN" sz="2600" dirty="0"/>
              <a:t>circle</a:t>
            </a:r>
            <a:r>
              <a:rPr lang="en-US" sz="2600" dirty="0"/>
              <a:t> and learn from one another.</a:t>
            </a:r>
          </a:p>
          <a:p>
            <a:pPr marL="514350" indent="-514350">
              <a:buFont typeface="+mj-lt"/>
              <a:buAutoNum type="arabicPeriod"/>
            </a:pPr>
            <a:r>
              <a:rPr lang="en-US" sz="2600" b="1" dirty="0"/>
              <a:t>Conclusion</a:t>
            </a:r>
          </a:p>
          <a:p>
            <a:pPr marL="514350" indent="-514350">
              <a:buFont typeface="+mj-lt"/>
              <a:buAutoNum type="arabicPeriod"/>
            </a:pPr>
            <a:endParaRPr lang="en-US" dirty="0"/>
          </a:p>
        </p:txBody>
      </p:sp>
      <p:sp>
        <p:nvSpPr>
          <p:cNvPr id="5" name="TextBox 4">
            <a:extLst>
              <a:ext uri="{FF2B5EF4-FFF2-40B4-BE49-F238E27FC236}">
                <a16:creationId xmlns:a16="http://schemas.microsoft.com/office/drawing/2014/main" id="{87B61DE0-65D1-D344-9000-05CCB63053BD}"/>
              </a:ext>
            </a:extLst>
          </p:cNvPr>
          <p:cNvSpPr txBox="1"/>
          <p:nvPr/>
        </p:nvSpPr>
        <p:spPr>
          <a:xfrm>
            <a:off x="8868377" y="453633"/>
            <a:ext cx="704749" cy="923330"/>
          </a:xfrm>
          <a:prstGeom prst="rect">
            <a:avLst/>
          </a:prstGeom>
          <a:noFill/>
        </p:spPr>
        <p:txBody>
          <a:bodyPr wrap="square" rtlCol="0">
            <a:spAutoFit/>
          </a:bodyPr>
          <a:lstStyle/>
          <a:p>
            <a:r>
              <a:rPr lang="en-US" altLang="zh-CN" sz="5400" b="1" dirty="0">
                <a:solidFill>
                  <a:srgbClr val="FF0000"/>
                </a:solidFill>
              </a:rPr>
              <a:t>?</a:t>
            </a:r>
            <a:endParaRPr lang="en-US" sz="5400" b="1" dirty="0">
              <a:solidFill>
                <a:srgbClr val="FF0000"/>
              </a:solidFill>
            </a:endParaRPr>
          </a:p>
        </p:txBody>
      </p:sp>
    </p:spTree>
    <p:extLst>
      <p:ext uri="{BB962C8B-B14F-4D97-AF65-F5344CB8AC3E}">
        <p14:creationId xmlns:p14="http://schemas.microsoft.com/office/powerpoint/2010/main" val="2700350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2DAC-2AE3-1B1B-674F-7FF347A3CE28}"/>
              </a:ext>
            </a:extLst>
          </p:cNvPr>
          <p:cNvSpPr>
            <a:spLocks noGrp="1"/>
          </p:cNvSpPr>
          <p:nvPr>
            <p:ph type="ctrTitle"/>
          </p:nvPr>
        </p:nvSpPr>
        <p:spPr>
          <a:xfrm>
            <a:off x="944880" y="1929118"/>
            <a:ext cx="10637445" cy="1470025"/>
          </a:xfrm>
        </p:spPr>
        <p:txBody>
          <a:bodyPr/>
          <a:lstStyle/>
          <a:p>
            <a:r>
              <a:rPr lang="en-GB" altLang="en-US" sz="4400" dirty="0">
                <a:solidFill>
                  <a:srgbClr val="003399"/>
                </a:solidFill>
              </a:rPr>
              <a:t>ENG1002 </a:t>
            </a:r>
            <a:r>
              <a:rPr lang="en-GB" altLang="en-US" sz="4400" dirty="0"/>
              <a:t>English for Academic Purposes 1</a:t>
            </a:r>
            <a:endParaRPr lang="en-GB" sz="4400" dirty="0"/>
          </a:p>
        </p:txBody>
      </p:sp>
      <p:sp>
        <p:nvSpPr>
          <p:cNvPr id="3" name="Subtitle 2">
            <a:extLst>
              <a:ext uri="{FF2B5EF4-FFF2-40B4-BE49-F238E27FC236}">
                <a16:creationId xmlns:a16="http://schemas.microsoft.com/office/drawing/2014/main" id="{1312C32F-72A6-532F-F200-8D88056FE9EA}"/>
              </a:ext>
            </a:extLst>
          </p:cNvPr>
          <p:cNvSpPr>
            <a:spLocks noGrp="1"/>
          </p:cNvSpPr>
          <p:nvPr>
            <p:ph type="subTitle" idx="1"/>
          </p:nvPr>
        </p:nvSpPr>
        <p:spPr>
          <a:xfrm>
            <a:off x="826477" y="3945090"/>
            <a:ext cx="10204938" cy="1752600"/>
          </a:xfrm>
        </p:spPr>
        <p:txBody>
          <a:bodyPr/>
          <a:lstStyle/>
          <a:p>
            <a:r>
              <a:rPr lang="en-US" sz="4000" b="1" dirty="0">
                <a:solidFill>
                  <a:schemeClr val="dk2"/>
                </a:solidFill>
              </a:rPr>
              <a:t>Argument Essays</a:t>
            </a:r>
          </a:p>
          <a:p>
            <a:r>
              <a:rPr lang="en-GB" sz="4000" b="1" dirty="0">
                <a:solidFill>
                  <a:schemeClr val="dk2"/>
                </a:solidFill>
              </a:rPr>
              <a:t>Lecture 17</a:t>
            </a:r>
          </a:p>
        </p:txBody>
      </p:sp>
      <p:sp>
        <p:nvSpPr>
          <p:cNvPr id="4" name="Slide Number Placeholder 3">
            <a:extLst>
              <a:ext uri="{FF2B5EF4-FFF2-40B4-BE49-F238E27FC236}">
                <a16:creationId xmlns:a16="http://schemas.microsoft.com/office/drawing/2014/main" id="{B2EFCEA7-3B40-3851-C346-1F1C72D667FB}"/>
              </a:ext>
            </a:extLst>
          </p:cNvPr>
          <p:cNvSpPr>
            <a:spLocks noGrp="1"/>
          </p:cNvSpPr>
          <p:nvPr>
            <p:ph type="sldNum" sz="quarter" idx="10"/>
          </p:nvPr>
        </p:nvSpPr>
        <p:spPr bwMode="auto">
          <a:xfrm>
            <a:off x="85344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9pPr>
          </a:lstStyle>
          <a:p>
            <a:pPr>
              <a:defRPr/>
            </a:pPr>
            <a:fld id="{75E18018-DE22-4A41-8719-1CE5145F6E3E}" type="slidenum">
              <a:rPr lang="en-US" altLang="zh-CN" smtClean="0"/>
              <a:pPr>
                <a:defRPr/>
              </a:pPr>
              <a:t>3</a:t>
            </a:fld>
            <a:endParaRPr lang="en-US" altLang="zh-CN"/>
          </a:p>
        </p:txBody>
      </p:sp>
    </p:spTree>
    <p:extLst>
      <p:ext uri="{BB962C8B-B14F-4D97-AF65-F5344CB8AC3E}">
        <p14:creationId xmlns:p14="http://schemas.microsoft.com/office/powerpoint/2010/main" val="5164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AABE-A4D1-AE4D-93A2-C2DD6B118C8F}"/>
              </a:ext>
            </a:extLst>
          </p:cNvPr>
          <p:cNvSpPr>
            <a:spLocks noGrp="1"/>
          </p:cNvSpPr>
          <p:nvPr>
            <p:ph type="title"/>
          </p:nvPr>
        </p:nvSpPr>
        <p:spPr/>
        <p:txBody>
          <a:bodyPr/>
          <a:lstStyle/>
          <a:p>
            <a:r>
              <a:rPr lang="en-US" altLang="zh-CN" dirty="0"/>
              <a:t>D</a:t>
            </a:r>
            <a:r>
              <a:rPr lang="en-GB" altLang="zh-CN" dirty="0"/>
              <a:t>o not</a:t>
            </a:r>
            <a:r>
              <a:rPr lang="zh-CN" altLang="en-US" dirty="0"/>
              <a:t> </a:t>
            </a:r>
            <a:r>
              <a:rPr lang="en-GB" altLang="zh-CN" dirty="0"/>
              <a:t>forget</a:t>
            </a:r>
            <a:r>
              <a:rPr lang="zh-CN" altLang="en-US" dirty="0"/>
              <a:t> </a:t>
            </a:r>
            <a:r>
              <a:rPr lang="en-GB" altLang="zh-CN" dirty="0"/>
              <a:t>to</a:t>
            </a:r>
            <a:r>
              <a:rPr lang="zh-CN" altLang="en-US" dirty="0"/>
              <a:t> </a:t>
            </a:r>
            <a:r>
              <a:rPr lang="en-US" altLang="zh-CN" dirty="0"/>
              <a:t>enrich</a:t>
            </a:r>
            <a:r>
              <a:rPr lang="zh-CN" altLang="en-US" dirty="0"/>
              <a:t> </a:t>
            </a:r>
            <a:r>
              <a:rPr lang="en-US" altLang="zh-CN" dirty="0"/>
              <a:t>your</a:t>
            </a:r>
            <a:r>
              <a:rPr lang="zh-CN" altLang="en-US" dirty="0"/>
              <a:t> </a:t>
            </a:r>
            <a:r>
              <a:rPr lang="en-US" altLang="zh-CN" dirty="0"/>
              <a:t>b</a:t>
            </a:r>
            <a:r>
              <a:rPr lang="en-US" dirty="0"/>
              <a:t>ody paragraphs</a:t>
            </a:r>
            <a:r>
              <a:rPr lang="zh-CN" altLang="en-US" dirty="0"/>
              <a:t> </a:t>
            </a:r>
            <a:r>
              <a:rPr lang="en-US" altLang="zh-CN" dirty="0"/>
              <a:t>by</a:t>
            </a:r>
            <a:r>
              <a:rPr lang="zh-CN" altLang="en-US" dirty="0"/>
              <a:t> </a:t>
            </a:r>
            <a:r>
              <a:rPr lang="en-US" altLang="zh-CN" dirty="0"/>
              <a:t>presenting</a:t>
            </a:r>
            <a:r>
              <a:rPr lang="zh-CN" altLang="en-US" dirty="0"/>
              <a:t> </a:t>
            </a:r>
            <a:r>
              <a:rPr lang="en-GB" altLang="zh-CN" dirty="0"/>
              <a:t>possible argument(s) from </a:t>
            </a:r>
            <a:r>
              <a:rPr lang="en-GB" altLang="zh-CN" dirty="0">
                <a:solidFill>
                  <a:srgbClr val="FF0000"/>
                </a:solidFill>
              </a:rPr>
              <a:t>the other side</a:t>
            </a:r>
            <a:r>
              <a:rPr lang="en-GB" altLang="zh-CN" dirty="0">
                <a:solidFill>
                  <a:schemeClr val="tx1"/>
                </a:solidFill>
              </a:rPr>
              <a:t>!</a:t>
            </a:r>
            <a:endParaRPr lang="en-US" dirty="0">
              <a:solidFill>
                <a:schemeClr val="tx1"/>
              </a:solidFill>
            </a:endParaRPr>
          </a:p>
        </p:txBody>
      </p:sp>
      <p:pic>
        <p:nvPicPr>
          <p:cNvPr id="7170" name="Picture 2" descr="12.1 Writing Skill: What is a Counterargument?: ESOL-52A-Advanced Reading  and Writing-L4-41998">
            <a:extLst>
              <a:ext uri="{FF2B5EF4-FFF2-40B4-BE49-F238E27FC236}">
                <a16:creationId xmlns:a16="http://schemas.microsoft.com/office/drawing/2014/main" id="{19A28FB9-6A31-A346-9D8C-995320610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629" y="1850732"/>
            <a:ext cx="5496101" cy="4122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783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81D4-9A2E-9990-561F-30E238AFFDA0}"/>
              </a:ext>
            </a:extLst>
          </p:cNvPr>
          <p:cNvSpPr>
            <a:spLocks noGrp="1"/>
          </p:cNvSpPr>
          <p:nvPr>
            <p:ph type="title"/>
          </p:nvPr>
        </p:nvSpPr>
        <p:spPr>
          <a:xfrm>
            <a:off x="812800" y="609600"/>
            <a:ext cx="9765862" cy="890587"/>
          </a:xfrm>
        </p:spPr>
        <p:txBody>
          <a:bodyPr/>
          <a:lstStyle/>
          <a:p>
            <a:r>
              <a:rPr lang="en-GB" sz="3200" dirty="0"/>
              <a:t>Task 4. </a:t>
            </a:r>
            <a:r>
              <a:rPr lang="en-US" altLang="zh-CN" sz="3200" dirty="0"/>
              <a:t>Enrich</a:t>
            </a:r>
            <a:r>
              <a:rPr lang="zh-CN" altLang="en-US" sz="3200" dirty="0"/>
              <a:t> </a:t>
            </a:r>
            <a:r>
              <a:rPr lang="en-US" altLang="zh-CN" sz="3200" dirty="0"/>
              <a:t>your</a:t>
            </a:r>
            <a:r>
              <a:rPr lang="zh-CN" altLang="en-US" sz="3200" dirty="0"/>
              <a:t> </a:t>
            </a:r>
            <a:r>
              <a:rPr lang="en-US" altLang="zh-CN" sz="3200" dirty="0"/>
              <a:t>b</a:t>
            </a:r>
            <a:r>
              <a:rPr lang="en-US" sz="3200" dirty="0"/>
              <a:t>ody paragraphs</a:t>
            </a:r>
            <a:r>
              <a:rPr lang="zh-CN" altLang="en-US" sz="3200" dirty="0"/>
              <a:t> </a:t>
            </a:r>
            <a:r>
              <a:rPr lang="en-US" altLang="zh-CN" sz="3200" dirty="0"/>
              <a:t>by</a:t>
            </a:r>
            <a:r>
              <a:rPr lang="zh-CN" altLang="en-US" sz="3200" dirty="0"/>
              <a:t> </a:t>
            </a:r>
            <a:r>
              <a:rPr lang="en-US" altLang="zh-CN" sz="3200" dirty="0"/>
              <a:t>presenting</a:t>
            </a:r>
            <a:r>
              <a:rPr lang="zh-CN" altLang="en-US" sz="3200" dirty="0"/>
              <a:t> </a:t>
            </a:r>
            <a:r>
              <a:rPr lang="en-US" altLang="zh-CN" sz="3200" dirty="0"/>
              <a:t>multiple</a:t>
            </a:r>
            <a:r>
              <a:rPr lang="zh-CN" altLang="en-US" sz="3200" dirty="0"/>
              <a:t> </a:t>
            </a:r>
            <a:r>
              <a:rPr lang="en-US" altLang="zh-CN" sz="3200" dirty="0"/>
              <a:t>positions</a:t>
            </a:r>
            <a:endParaRPr lang="en-GB" sz="3200" dirty="0"/>
          </a:p>
        </p:txBody>
      </p:sp>
      <p:sp>
        <p:nvSpPr>
          <p:cNvPr id="3" name="Content Placeholder 2">
            <a:extLst>
              <a:ext uri="{FF2B5EF4-FFF2-40B4-BE49-F238E27FC236}">
                <a16:creationId xmlns:a16="http://schemas.microsoft.com/office/drawing/2014/main" id="{7ABBC8EC-1F67-F840-387C-9E490ADF46F1}"/>
              </a:ext>
            </a:extLst>
          </p:cNvPr>
          <p:cNvSpPr>
            <a:spLocks noGrp="1"/>
          </p:cNvSpPr>
          <p:nvPr>
            <p:ph idx="1"/>
          </p:nvPr>
        </p:nvSpPr>
        <p:spPr>
          <a:xfrm>
            <a:off x="687552" y="1896304"/>
            <a:ext cx="10464800" cy="1061263"/>
          </a:xfrm>
        </p:spPr>
        <p:txBody>
          <a:bodyPr/>
          <a:lstStyle/>
          <a:p>
            <a:r>
              <a:rPr lang="en-US" altLang="zh-CN" sz="3200" dirty="0"/>
              <a:t>Write</a:t>
            </a:r>
            <a:r>
              <a:rPr lang="zh-CN" altLang="en-US" sz="3200" dirty="0"/>
              <a:t> </a:t>
            </a:r>
            <a:r>
              <a:rPr lang="en-US" altLang="zh-CN" sz="3200" b="1" dirty="0"/>
              <a:t>a</a:t>
            </a:r>
            <a:r>
              <a:rPr lang="zh-CN" altLang="en-US" sz="3200" b="1" dirty="0"/>
              <a:t> </a:t>
            </a:r>
            <a:r>
              <a:rPr lang="en-US" altLang="zh-CN" sz="3200" b="1" dirty="0"/>
              <a:t>counterargument</a:t>
            </a:r>
            <a:r>
              <a:rPr lang="zh-CN" altLang="en-US" sz="3200" dirty="0"/>
              <a:t> </a:t>
            </a:r>
            <a:r>
              <a:rPr lang="en-US" altLang="zh-CN" sz="3200" dirty="0"/>
              <a:t>and</a:t>
            </a:r>
            <a:r>
              <a:rPr lang="zh-CN" altLang="en-US" sz="3200" dirty="0"/>
              <a:t> </a:t>
            </a:r>
            <a:r>
              <a:rPr lang="en-US" altLang="zh-CN" sz="3200" b="1" dirty="0"/>
              <a:t>a</a:t>
            </a:r>
            <a:r>
              <a:rPr lang="zh-CN" altLang="en-US" sz="3200" b="1" dirty="0"/>
              <a:t> </a:t>
            </a:r>
            <a:r>
              <a:rPr lang="en-US" altLang="zh-CN" sz="3200" b="1" dirty="0"/>
              <a:t>refutation</a:t>
            </a:r>
            <a:r>
              <a:rPr lang="zh-CN" altLang="en-US" sz="3200" b="1" dirty="0"/>
              <a:t> </a:t>
            </a:r>
            <a:r>
              <a:rPr lang="en-US" altLang="zh-CN" sz="3200" dirty="0"/>
              <a:t>for</a:t>
            </a:r>
            <a:r>
              <a:rPr lang="zh-CN" altLang="en-US" sz="3200" dirty="0"/>
              <a:t> </a:t>
            </a:r>
            <a:r>
              <a:rPr lang="en-US" altLang="zh-CN" sz="3200" dirty="0"/>
              <a:t>this</a:t>
            </a:r>
            <a:r>
              <a:rPr lang="zh-CN" altLang="en-US" sz="3200" dirty="0"/>
              <a:t> </a:t>
            </a:r>
            <a:r>
              <a:rPr lang="en-US" altLang="zh-CN" sz="3200" dirty="0"/>
              <a:t>t</a:t>
            </a:r>
            <a:r>
              <a:rPr lang="en-US" sz="3200" dirty="0"/>
              <a:t>hesis statement (5 mins)</a:t>
            </a:r>
            <a:r>
              <a:rPr lang="en-US" altLang="zh-CN" sz="3200" dirty="0"/>
              <a:t>:</a:t>
            </a:r>
            <a:r>
              <a:rPr lang="zh-CN" altLang="en-US" sz="3200" dirty="0"/>
              <a:t> </a:t>
            </a:r>
            <a:endParaRPr lang="en-GB" sz="3200" dirty="0"/>
          </a:p>
          <a:p>
            <a:endParaRPr lang="en-GB" dirty="0"/>
          </a:p>
        </p:txBody>
      </p:sp>
      <p:sp>
        <p:nvSpPr>
          <p:cNvPr id="4" name="Slide Number Placeholder 3">
            <a:extLst>
              <a:ext uri="{FF2B5EF4-FFF2-40B4-BE49-F238E27FC236}">
                <a16:creationId xmlns:a16="http://schemas.microsoft.com/office/drawing/2014/main" id="{B4240D75-CE9A-E023-920C-A5328B77D90B}"/>
              </a:ext>
            </a:extLst>
          </p:cNvPr>
          <p:cNvSpPr>
            <a:spLocks noGrp="1"/>
          </p:cNvSpPr>
          <p:nvPr>
            <p:ph type="sldNum" sz="quarter" idx="10"/>
          </p:nvPr>
        </p:nvSpPr>
        <p:spPr/>
        <p:txBody>
          <a:bodyPr/>
          <a:lstStyle/>
          <a:p>
            <a:pPr>
              <a:defRPr/>
            </a:pPr>
            <a:fld id="{78680641-AFE8-494E-9F12-722639309D56}" type="slidenum">
              <a:rPr lang="en-US" altLang="zh-CN" smtClean="0"/>
              <a:pPr>
                <a:defRPr/>
              </a:pPr>
              <a:t>31</a:t>
            </a:fld>
            <a:endParaRPr lang="en-US" altLang="zh-CN"/>
          </a:p>
        </p:txBody>
      </p:sp>
      <p:sp>
        <p:nvSpPr>
          <p:cNvPr id="6" name="TextBox 5">
            <a:extLst>
              <a:ext uri="{FF2B5EF4-FFF2-40B4-BE49-F238E27FC236}">
                <a16:creationId xmlns:a16="http://schemas.microsoft.com/office/drawing/2014/main" id="{99CDF01D-E5DA-FE85-7416-0B09CDE67FF6}"/>
              </a:ext>
            </a:extLst>
          </p:cNvPr>
          <p:cNvSpPr txBox="1"/>
          <p:nvPr/>
        </p:nvSpPr>
        <p:spPr>
          <a:xfrm>
            <a:off x="812800" y="3180064"/>
            <a:ext cx="10339552" cy="2554545"/>
          </a:xfrm>
          <a:prstGeom prst="rect">
            <a:avLst/>
          </a:prstGeom>
          <a:solidFill>
            <a:schemeClr val="accent3">
              <a:lumMod val="95000"/>
            </a:schemeClr>
          </a:solidFill>
        </p:spPr>
        <p:txBody>
          <a:bodyPr wrap="square">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CUHK(SZ) students should be required to take GE courses because taking the courses helps them grow into more responsible global citizens and provides opportunities to communicate with and learn from peers from other disciplines</a:t>
            </a:r>
            <a:r>
              <a:rPr lang="en-US" sz="2800" dirty="0">
                <a:solidFill>
                  <a:schemeClr val="tx2">
                    <a:lumMod val="7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1394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E076-7554-4027-8E6A-BE70FB569512}"/>
              </a:ext>
            </a:extLst>
          </p:cNvPr>
          <p:cNvSpPr>
            <a:spLocks noGrp="1"/>
          </p:cNvSpPr>
          <p:nvPr>
            <p:ph type="title"/>
          </p:nvPr>
        </p:nvSpPr>
        <p:spPr/>
        <p:txBody>
          <a:bodyPr/>
          <a:lstStyle/>
          <a:p>
            <a:r>
              <a:rPr lang="en-US" dirty="0"/>
              <a:t>Body paragraph 3 (presenting multiple positions)</a:t>
            </a:r>
            <a:br>
              <a:rPr lang="en-US" dirty="0"/>
            </a:br>
            <a:endParaRPr lang="en-GB" dirty="0"/>
          </a:p>
        </p:txBody>
      </p:sp>
      <p:sp>
        <p:nvSpPr>
          <p:cNvPr id="3" name="Content Placeholder 2">
            <a:extLst>
              <a:ext uri="{FF2B5EF4-FFF2-40B4-BE49-F238E27FC236}">
                <a16:creationId xmlns:a16="http://schemas.microsoft.com/office/drawing/2014/main" id="{F6E2CA0A-994C-6FB0-7F3B-E5FDDF9E33FF}"/>
              </a:ext>
            </a:extLst>
          </p:cNvPr>
          <p:cNvSpPr>
            <a:spLocks noGrp="1"/>
          </p:cNvSpPr>
          <p:nvPr>
            <p:ph idx="1"/>
          </p:nvPr>
        </p:nvSpPr>
        <p:spPr/>
        <p:txBody>
          <a:bodyPr/>
          <a:lstStyle/>
          <a:p>
            <a:pPr lvl="1">
              <a:buClr>
                <a:schemeClr val="accent1"/>
              </a:buClr>
              <a:buSzPct val="80000"/>
              <a:buFont typeface="Wingdings" panose="05000000000000000000" pitchFamily="2" charset="2"/>
              <a:buChar char="§"/>
            </a:pPr>
            <a:r>
              <a:rPr lang="en-US" altLang="zh-CN" sz="3600" dirty="0">
                <a:solidFill>
                  <a:srgbClr val="FF0000"/>
                </a:solidFill>
              </a:rPr>
              <a:t>Counterargument: </a:t>
            </a:r>
            <a:r>
              <a:rPr lang="en-US" sz="3600" dirty="0"/>
              <a:t>Some people argue </a:t>
            </a:r>
            <a:r>
              <a:rPr lang="en-US" altLang="zh-CN" sz="3600" dirty="0"/>
              <a:t>that</a:t>
            </a:r>
            <a:r>
              <a:rPr lang="zh-CN" altLang="en-US" sz="3600" dirty="0"/>
              <a:t> </a:t>
            </a:r>
            <a:r>
              <a:rPr lang="en-US" altLang="zh-CN" sz="3600" dirty="0"/>
              <a:t>GE</a:t>
            </a:r>
            <a:r>
              <a:rPr lang="zh-CN" altLang="en-US" sz="3600" dirty="0"/>
              <a:t> </a:t>
            </a:r>
            <a:r>
              <a:rPr lang="en-US" altLang="zh-CN" sz="3600" dirty="0"/>
              <a:t>courses</a:t>
            </a:r>
            <a:r>
              <a:rPr lang="zh-CN" altLang="en-US" sz="3600" dirty="0"/>
              <a:t> </a:t>
            </a:r>
            <a:r>
              <a:rPr lang="en-US" altLang="zh-CN" sz="3600" dirty="0"/>
              <a:t>are</a:t>
            </a:r>
            <a:r>
              <a:rPr lang="zh-CN" altLang="en-US" sz="3600" dirty="0"/>
              <a:t> </a:t>
            </a:r>
            <a:r>
              <a:rPr lang="en-US" altLang="zh-CN" sz="3600" dirty="0"/>
              <a:t>almost</a:t>
            </a:r>
            <a:r>
              <a:rPr lang="zh-CN" altLang="en-US" sz="3600" dirty="0"/>
              <a:t> </a:t>
            </a:r>
            <a:r>
              <a:rPr lang="en-US" altLang="zh-CN" sz="3600" dirty="0"/>
              <a:t>irrelevant</a:t>
            </a:r>
            <a:r>
              <a:rPr lang="zh-CN" altLang="en-US" sz="3600" dirty="0"/>
              <a:t> </a:t>
            </a:r>
            <a:r>
              <a:rPr lang="en-US" altLang="zh-CN" sz="3600" dirty="0"/>
              <a:t>to</a:t>
            </a:r>
            <a:r>
              <a:rPr lang="zh-CN" altLang="en-US" sz="3600" dirty="0"/>
              <a:t> </a:t>
            </a:r>
            <a:r>
              <a:rPr lang="en-US" altLang="zh-CN" sz="3600" dirty="0"/>
              <a:t>students’</a:t>
            </a:r>
            <a:r>
              <a:rPr lang="zh-CN" altLang="en-US" sz="3600" dirty="0"/>
              <a:t> </a:t>
            </a:r>
            <a:r>
              <a:rPr lang="en-US" altLang="zh-CN" sz="3600" dirty="0"/>
              <a:t>majors</a:t>
            </a:r>
            <a:r>
              <a:rPr lang="en-US" sz="3600" dirty="0"/>
              <a:t> </a:t>
            </a:r>
            <a:r>
              <a:rPr lang="en-US" altLang="zh-CN" sz="3600" dirty="0"/>
              <a:t>and</a:t>
            </a:r>
            <a:r>
              <a:rPr lang="zh-CN" altLang="en-US" sz="3600" dirty="0"/>
              <a:t> </a:t>
            </a:r>
            <a:r>
              <a:rPr lang="en-US" altLang="zh-CN" sz="3600" dirty="0"/>
              <a:t>waste</a:t>
            </a:r>
            <a:r>
              <a:rPr lang="zh-CN" altLang="en-US" sz="3600" dirty="0"/>
              <a:t> </a:t>
            </a:r>
            <a:r>
              <a:rPr lang="en-US" altLang="zh-CN" sz="3600" dirty="0"/>
              <a:t>students’</a:t>
            </a:r>
            <a:r>
              <a:rPr lang="zh-CN" altLang="en-US" sz="3600" dirty="0"/>
              <a:t> </a:t>
            </a:r>
            <a:r>
              <a:rPr lang="en-US" altLang="zh-CN" sz="3600" dirty="0"/>
              <a:t>time</a:t>
            </a:r>
            <a:r>
              <a:rPr lang="en-US" sz="3600" dirty="0"/>
              <a:t>. </a:t>
            </a:r>
          </a:p>
          <a:p>
            <a:pPr lvl="1">
              <a:buClr>
                <a:schemeClr val="accent1"/>
              </a:buClr>
              <a:buSzPct val="80000"/>
              <a:buFont typeface="Wingdings" panose="05000000000000000000" pitchFamily="2" charset="2"/>
              <a:buChar char="§"/>
            </a:pPr>
            <a:r>
              <a:rPr lang="en-US" altLang="zh-CN" sz="3600" dirty="0">
                <a:solidFill>
                  <a:srgbClr val="FF0000"/>
                </a:solidFill>
              </a:rPr>
              <a:t>Refutation/rebuttal: </a:t>
            </a:r>
            <a:r>
              <a:rPr lang="en-US" altLang="zh-CN" sz="3600" dirty="0">
                <a:highlight>
                  <a:srgbClr val="FFFF00"/>
                </a:highlight>
              </a:rPr>
              <a:t>However</a:t>
            </a:r>
            <a:r>
              <a:rPr lang="en-US" altLang="zh-CN" sz="3600" dirty="0"/>
              <a:t>,</a:t>
            </a:r>
            <a:r>
              <a:rPr lang="zh-CN" altLang="en-US" sz="3600" dirty="0"/>
              <a:t> </a:t>
            </a:r>
            <a:r>
              <a:rPr lang="en-US" altLang="zh-CN" sz="3600" dirty="0"/>
              <a:t>by</a:t>
            </a:r>
            <a:r>
              <a:rPr lang="zh-CN" altLang="en-US" sz="3600" dirty="0"/>
              <a:t> </a:t>
            </a:r>
            <a:r>
              <a:rPr lang="en-US" altLang="zh-CN" sz="3600" dirty="0"/>
              <a:t>developing</a:t>
            </a:r>
            <a:r>
              <a:rPr lang="zh-CN" altLang="en-US" sz="3600" dirty="0"/>
              <a:t> </a:t>
            </a:r>
            <a:r>
              <a:rPr lang="en-US" altLang="zh-CN" sz="3600" dirty="0"/>
              <a:t>students’</a:t>
            </a:r>
            <a:r>
              <a:rPr lang="zh-CN" altLang="en-US" sz="3600" dirty="0"/>
              <a:t> </a:t>
            </a:r>
            <a:r>
              <a:rPr lang="en-US" altLang="zh-CN" sz="3600" dirty="0"/>
              <a:t>critical</a:t>
            </a:r>
            <a:r>
              <a:rPr lang="zh-CN" altLang="en-US" sz="3600" dirty="0"/>
              <a:t> </a:t>
            </a:r>
            <a:r>
              <a:rPr lang="en-US" altLang="zh-CN" sz="3600" dirty="0"/>
              <a:t>thinking</a:t>
            </a:r>
            <a:r>
              <a:rPr lang="zh-CN" altLang="en-US" sz="3600" dirty="0"/>
              <a:t> </a:t>
            </a:r>
            <a:r>
              <a:rPr lang="en-US" altLang="zh-CN" sz="3600" dirty="0"/>
              <a:t>skills,</a:t>
            </a:r>
            <a:r>
              <a:rPr lang="zh-CN" altLang="en-US" sz="3600" dirty="0"/>
              <a:t> </a:t>
            </a:r>
            <a:r>
              <a:rPr lang="en-US" altLang="zh-CN" sz="3600" dirty="0"/>
              <a:t>GE</a:t>
            </a:r>
            <a:r>
              <a:rPr lang="zh-CN" altLang="en-US" sz="3600" dirty="0"/>
              <a:t> </a:t>
            </a:r>
            <a:r>
              <a:rPr lang="en-US" altLang="zh-CN" sz="3600" dirty="0"/>
              <a:t>courses</a:t>
            </a:r>
            <a:r>
              <a:rPr lang="zh-CN" altLang="en-US" sz="3600" dirty="0"/>
              <a:t> </a:t>
            </a:r>
            <a:r>
              <a:rPr lang="en-US" altLang="zh-CN" sz="3600" dirty="0"/>
              <a:t>help</a:t>
            </a:r>
            <a:r>
              <a:rPr lang="zh-CN" altLang="en-US" sz="3600" dirty="0"/>
              <a:t> </a:t>
            </a:r>
            <a:r>
              <a:rPr lang="en-US" altLang="zh-CN" sz="3600" dirty="0"/>
              <a:t>sharpen</a:t>
            </a:r>
            <a:r>
              <a:rPr lang="zh-CN" altLang="en-US" sz="3600" dirty="0"/>
              <a:t> </a:t>
            </a:r>
            <a:r>
              <a:rPr lang="en-US" altLang="zh-CN" sz="3600" dirty="0"/>
              <a:t>students’</a:t>
            </a:r>
            <a:r>
              <a:rPr lang="zh-CN" altLang="en-US" sz="3600" dirty="0"/>
              <a:t> </a:t>
            </a:r>
            <a:r>
              <a:rPr lang="en-US" altLang="zh-CN" sz="3600" dirty="0"/>
              <a:t>perspectives</a:t>
            </a:r>
            <a:r>
              <a:rPr lang="zh-CN" altLang="en-US" sz="3600" dirty="0"/>
              <a:t> </a:t>
            </a:r>
            <a:r>
              <a:rPr lang="en-US" altLang="zh-CN" sz="3600" dirty="0"/>
              <a:t>in</a:t>
            </a:r>
            <a:r>
              <a:rPr lang="zh-CN" altLang="en-US" sz="3600" dirty="0"/>
              <a:t> </a:t>
            </a:r>
            <a:r>
              <a:rPr lang="en-US" altLang="zh-CN" sz="3600" dirty="0"/>
              <a:t>conceptualizing</a:t>
            </a:r>
            <a:r>
              <a:rPr lang="zh-CN" altLang="en-US" sz="3600" dirty="0"/>
              <a:t> </a:t>
            </a:r>
            <a:r>
              <a:rPr lang="en-US" altLang="zh-CN" sz="3600" dirty="0"/>
              <a:t>their</a:t>
            </a:r>
            <a:r>
              <a:rPr lang="zh-CN" altLang="en-US" sz="3600" dirty="0"/>
              <a:t> </a:t>
            </a:r>
            <a:r>
              <a:rPr lang="en-US" altLang="zh-CN" sz="3600" dirty="0"/>
              <a:t>own</a:t>
            </a:r>
            <a:r>
              <a:rPr lang="zh-CN" altLang="en-US" sz="3600" dirty="0"/>
              <a:t> </a:t>
            </a:r>
            <a:r>
              <a:rPr lang="en-US" altLang="zh-CN" sz="3600" dirty="0"/>
              <a:t>disciplinary</a:t>
            </a:r>
            <a:r>
              <a:rPr lang="zh-CN" altLang="en-US" sz="3600" dirty="0"/>
              <a:t> </a:t>
            </a:r>
            <a:r>
              <a:rPr lang="en-US" altLang="zh-CN" sz="3600" dirty="0"/>
              <a:t>knowledge</a:t>
            </a:r>
            <a:r>
              <a:rPr lang="en-US" sz="3600" dirty="0"/>
              <a:t>. </a:t>
            </a:r>
            <a:endParaRPr lang="en-GB" dirty="0"/>
          </a:p>
        </p:txBody>
      </p:sp>
      <p:sp>
        <p:nvSpPr>
          <p:cNvPr id="4" name="Slide Number Placeholder 3">
            <a:extLst>
              <a:ext uri="{FF2B5EF4-FFF2-40B4-BE49-F238E27FC236}">
                <a16:creationId xmlns:a16="http://schemas.microsoft.com/office/drawing/2014/main" id="{4E0DFE67-0677-F8AB-C497-7523A6D101CB}"/>
              </a:ext>
            </a:extLst>
          </p:cNvPr>
          <p:cNvSpPr>
            <a:spLocks noGrp="1"/>
          </p:cNvSpPr>
          <p:nvPr>
            <p:ph type="sldNum" sz="quarter" idx="10"/>
          </p:nvPr>
        </p:nvSpPr>
        <p:spPr/>
        <p:txBody>
          <a:bodyPr/>
          <a:lstStyle/>
          <a:p>
            <a:pPr>
              <a:defRPr/>
            </a:pPr>
            <a:fld id="{78680641-AFE8-494E-9F12-722639309D56}" type="slidenum">
              <a:rPr lang="en-US" altLang="zh-CN" smtClean="0"/>
              <a:pPr>
                <a:defRPr/>
              </a:pPr>
              <a:t>32</a:t>
            </a:fld>
            <a:endParaRPr lang="en-US" altLang="zh-CN"/>
          </a:p>
        </p:txBody>
      </p:sp>
    </p:spTree>
    <p:extLst>
      <p:ext uri="{BB962C8B-B14F-4D97-AF65-F5344CB8AC3E}">
        <p14:creationId xmlns:p14="http://schemas.microsoft.com/office/powerpoint/2010/main" val="2511538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AABE-A4D1-AE4D-93A2-C2DD6B118C8F}"/>
              </a:ext>
            </a:extLst>
          </p:cNvPr>
          <p:cNvSpPr>
            <a:spLocks noGrp="1"/>
          </p:cNvSpPr>
          <p:nvPr>
            <p:ph type="title"/>
          </p:nvPr>
        </p:nvSpPr>
        <p:spPr>
          <a:xfrm>
            <a:off x="455677" y="-48603"/>
            <a:ext cx="10515600" cy="1325563"/>
          </a:xfrm>
        </p:spPr>
        <p:txBody>
          <a:bodyPr/>
          <a:lstStyle/>
          <a:p>
            <a:r>
              <a:rPr lang="en-US" altLang="zh-CN" dirty="0"/>
              <a:t>A</a:t>
            </a:r>
            <a:r>
              <a:rPr lang="zh-CN" altLang="en-US" dirty="0"/>
              <a:t> </a:t>
            </a:r>
            <a:r>
              <a:rPr lang="en-US" altLang="zh-CN" dirty="0"/>
              <a:t>complete</a:t>
            </a:r>
            <a:r>
              <a:rPr lang="zh-CN" altLang="en-US" dirty="0"/>
              <a:t> </a:t>
            </a:r>
            <a:r>
              <a:rPr lang="en-US" altLang="zh-CN" dirty="0"/>
              <a:t>o</a:t>
            </a:r>
            <a:r>
              <a:rPr lang="en-US" dirty="0"/>
              <a:t>utline of an argument essay </a:t>
            </a:r>
          </a:p>
        </p:txBody>
      </p:sp>
      <p:sp>
        <p:nvSpPr>
          <p:cNvPr id="3" name="Content Placeholder 2">
            <a:extLst>
              <a:ext uri="{FF2B5EF4-FFF2-40B4-BE49-F238E27FC236}">
                <a16:creationId xmlns:a16="http://schemas.microsoft.com/office/drawing/2014/main" id="{8132241D-F85B-A047-830C-595901827E5F}"/>
              </a:ext>
            </a:extLst>
          </p:cNvPr>
          <p:cNvSpPr>
            <a:spLocks noGrp="1"/>
          </p:cNvSpPr>
          <p:nvPr>
            <p:ph idx="1"/>
          </p:nvPr>
        </p:nvSpPr>
        <p:spPr>
          <a:xfrm>
            <a:off x="301619" y="597408"/>
            <a:ext cx="11549005" cy="6169152"/>
          </a:xfrm>
          <a:solidFill>
            <a:schemeClr val="accent3">
              <a:lumMod val="95000"/>
            </a:schemeClr>
          </a:solidFill>
        </p:spPr>
        <p:txBody>
          <a:bodyPr>
            <a:normAutofit/>
          </a:bodyPr>
          <a:lstStyle/>
          <a:p>
            <a:pPr marL="0" indent="0">
              <a:lnSpc>
                <a:spcPct val="150000"/>
              </a:lnSpc>
              <a:buNone/>
            </a:pPr>
            <a:r>
              <a:rPr lang="en-US" b="1" dirty="0"/>
              <a:t>Topic: requiring CUHK(SZ) students to take GE courses</a:t>
            </a:r>
          </a:p>
          <a:p>
            <a:pPr marL="514350" indent="-514350">
              <a:lnSpc>
                <a:spcPct val="150000"/>
              </a:lnSpc>
              <a:buFont typeface="+mj-lt"/>
              <a:buAutoNum type="arabicPeriod"/>
            </a:pPr>
            <a:r>
              <a:rPr lang="en-US" b="1" dirty="0"/>
              <a:t>Introduction (Thesis statement: </a:t>
            </a:r>
            <a:r>
              <a:rPr lang="en-US" b="1" dirty="0">
                <a:solidFill>
                  <a:srgbClr val="FF0000"/>
                </a:solidFill>
              </a:rPr>
              <a:t>Pro</a:t>
            </a:r>
            <a:r>
              <a:rPr lang="en-US" b="1" dirty="0"/>
              <a:t>)</a:t>
            </a:r>
          </a:p>
          <a:p>
            <a:pPr marL="514350" indent="-514350">
              <a:buFont typeface="+mj-lt"/>
              <a:buAutoNum type="arabicPeriod"/>
            </a:pPr>
            <a:r>
              <a:rPr lang="en-US" b="1" dirty="0"/>
              <a:t>Body paragraph 1 (positive 1)</a:t>
            </a:r>
          </a:p>
          <a:p>
            <a:pPr lvl="1"/>
            <a:r>
              <a:rPr lang="en-US" altLang="zh-CN" dirty="0"/>
              <a:t>Students</a:t>
            </a:r>
            <a:r>
              <a:rPr lang="en-US" dirty="0"/>
              <a:t> grow into more responsible global citizens after </a:t>
            </a:r>
            <a:r>
              <a:rPr lang="en-US" altLang="zh-CN" dirty="0"/>
              <a:t>taking</a:t>
            </a:r>
            <a:r>
              <a:rPr lang="zh-CN" altLang="en-US" dirty="0"/>
              <a:t> </a:t>
            </a:r>
            <a:r>
              <a:rPr lang="en-US" dirty="0"/>
              <a:t>the </a:t>
            </a:r>
            <a:r>
              <a:rPr lang="en-US" altLang="zh-CN" dirty="0"/>
              <a:t>course</a:t>
            </a:r>
            <a:r>
              <a:rPr lang="en-US" dirty="0"/>
              <a:t>.</a:t>
            </a:r>
          </a:p>
          <a:p>
            <a:pPr marL="514350" indent="-514350">
              <a:buFont typeface="+mj-lt"/>
              <a:buAutoNum type="arabicPeriod"/>
            </a:pPr>
            <a:r>
              <a:rPr lang="en-US" b="1" dirty="0"/>
              <a:t>Body paragraph 2 (positive 2)</a:t>
            </a:r>
          </a:p>
          <a:p>
            <a:pPr lvl="1"/>
            <a:r>
              <a:rPr lang="en-US" altLang="zh-CN" dirty="0"/>
              <a:t>Students</a:t>
            </a:r>
            <a:r>
              <a:rPr lang="zh-CN" altLang="en-US" dirty="0"/>
              <a:t> </a:t>
            </a:r>
            <a:r>
              <a:rPr lang="en-US" dirty="0"/>
              <a:t>can meet </a:t>
            </a:r>
            <a:r>
              <a:rPr lang="en-US" altLang="zh-CN" dirty="0"/>
              <a:t>expand</a:t>
            </a:r>
            <a:r>
              <a:rPr lang="zh-CN" altLang="en-US" dirty="0"/>
              <a:t> </a:t>
            </a:r>
            <a:r>
              <a:rPr lang="en-US" altLang="zh-CN" dirty="0"/>
              <a:t>their</a:t>
            </a:r>
            <a:r>
              <a:rPr lang="zh-CN" altLang="en-US" dirty="0"/>
              <a:t> </a:t>
            </a:r>
            <a:r>
              <a:rPr lang="en-US" altLang="zh-CN" dirty="0"/>
              <a:t>social</a:t>
            </a:r>
            <a:r>
              <a:rPr lang="zh-CN" altLang="en-US" dirty="0"/>
              <a:t> </a:t>
            </a:r>
            <a:r>
              <a:rPr lang="en-US" altLang="zh-CN" dirty="0"/>
              <a:t>circle</a:t>
            </a:r>
            <a:r>
              <a:rPr lang="en-US" dirty="0"/>
              <a:t> and learn from one another.</a:t>
            </a:r>
          </a:p>
          <a:p>
            <a:pPr marL="514350" indent="-514350">
              <a:buFont typeface="+mj-lt"/>
              <a:buAutoNum type="arabicPeriod"/>
            </a:pPr>
            <a:r>
              <a:rPr lang="en-US" b="1" dirty="0"/>
              <a:t>Body paragraph 3 </a:t>
            </a:r>
            <a:r>
              <a:rPr lang="en-US" b="1" dirty="0">
                <a:solidFill>
                  <a:srgbClr val="FF0000"/>
                </a:solidFill>
              </a:rPr>
              <a:t>(presenting multiple positions)</a:t>
            </a:r>
          </a:p>
          <a:p>
            <a:pPr lvl="1"/>
            <a:r>
              <a:rPr lang="en-US" u="sng" dirty="0"/>
              <a:t>Some people argue </a:t>
            </a:r>
            <a:r>
              <a:rPr lang="en-US" altLang="zh-CN" u="sng" dirty="0"/>
              <a:t>that</a:t>
            </a:r>
            <a:r>
              <a:rPr lang="zh-CN" altLang="en-US" u="sng" dirty="0"/>
              <a:t> </a:t>
            </a:r>
            <a:r>
              <a:rPr lang="en-US" altLang="zh-CN" u="sng" dirty="0"/>
              <a:t>GE</a:t>
            </a:r>
            <a:r>
              <a:rPr lang="zh-CN" altLang="en-US" u="sng" dirty="0"/>
              <a:t> </a:t>
            </a:r>
            <a:r>
              <a:rPr lang="en-US" altLang="zh-CN" u="sng" dirty="0"/>
              <a:t>courses</a:t>
            </a:r>
            <a:r>
              <a:rPr lang="zh-CN" altLang="en-US" u="sng" dirty="0"/>
              <a:t> </a:t>
            </a:r>
            <a:r>
              <a:rPr lang="en-US" altLang="zh-CN" u="sng" dirty="0"/>
              <a:t>are</a:t>
            </a:r>
            <a:r>
              <a:rPr lang="zh-CN" altLang="en-US" u="sng" dirty="0"/>
              <a:t> </a:t>
            </a:r>
            <a:r>
              <a:rPr lang="en-US" altLang="zh-CN" u="sng" dirty="0"/>
              <a:t>almost</a:t>
            </a:r>
            <a:r>
              <a:rPr lang="zh-CN" altLang="en-US" u="sng" dirty="0"/>
              <a:t> </a:t>
            </a:r>
            <a:r>
              <a:rPr lang="en-US" altLang="zh-CN" u="sng" dirty="0"/>
              <a:t>irrelevant</a:t>
            </a:r>
            <a:r>
              <a:rPr lang="zh-CN" altLang="en-US" u="sng" dirty="0"/>
              <a:t> </a:t>
            </a:r>
            <a:r>
              <a:rPr lang="en-US" altLang="zh-CN" u="sng" dirty="0"/>
              <a:t>to</a:t>
            </a:r>
            <a:r>
              <a:rPr lang="zh-CN" altLang="en-US" u="sng" dirty="0"/>
              <a:t> </a:t>
            </a:r>
            <a:r>
              <a:rPr lang="en-US" altLang="zh-CN" u="sng" dirty="0"/>
              <a:t>students’</a:t>
            </a:r>
            <a:r>
              <a:rPr lang="zh-CN" altLang="en-US" u="sng" dirty="0"/>
              <a:t> </a:t>
            </a:r>
            <a:r>
              <a:rPr lang="en-US" altLang="zh-CN" u="sng" dirty="0"/>
              <a:t>majors</a:t>
            </a:r>
            <a:r>
              <a:rPr lang="en-US" u="sng" dirty="0"/>
              <a:t> </a:t>
            </a:r>
            <a:r>
              <a:rPr lang="en-US" altLang="zh-CN" u="sng" dirty="0"/>
              <a:t>and</a:t>
            </a:r>
            <a:r>
              <a:rPr lang="zh-CN" altLang="en-US" u="sng" dirty="0"/>
              <a:t> </a:t>
            </a:r>
            <a:r>
              <a:rPr lang="en-US" altLang="zh-CN" u="sng" dirty="0"/>
              <a:t>waste</a:t>
            </a:r>
            <a:r>
              <a:rPr lang="zh-CN" altLang="en-US" u="sng" dirty="0"/>
              <a:t> </a:t>
            </a:r>
            <a:r>
              <a:rPr lang="en-US" altLang="zh-CN" u="sng" dirty="0"/>
              <a:t>students’</a:t>
            </a:r>
            <a:r>
              <a:rPr lang="zh-CN" altLang="en-US" u="sng" dirty="0"/>
              <a:t> </a:t>
            </a:r>
            <a:r>
              <a:rPr lang="en-US" altLang="zh-CN" u="sng" dirty="0"/>
              <a:t>time.</a:t>
            </a:r>
            <a:r>
              <a:rPr lang="zh-CN" altLang="en-US" u="sng" dirty="0"/>
              <a:t> </a:t>
            </a:r>
            <a:r>
              <a:rPr lang="en-US" altLang="zh-CN" b="1" dirty="0">
                <a:solidFill>
                  <a:srgbClr val="FF0000"/>
                </a:solidFill>
              </a:rPr>
              <a:t>(</a:t>
            </a:r>
            <a:r>
              <a:rPr lang="en-US" b="1" dirty="0">
                <a:solidFill>
                  <a:srgbClr val="FF0000"/>
                </a:solidFill>
              </a:rPr>
              <a:t>negative 1</a:t>
            </a:r>
            <a:r>
              <a:rPr lang="en-US" altLang="zh-CN" b="1" dirty="0">
                <a:solidFill>
                  <a:srgbClr val="FF0000"/>
                </a:solidFill>
              </a:rPr>
              <a:t>)</a:t>
            </a:r>
            <a:r>
              <a:rPr lang="en-US" b="1" dirty="0">
                <a:solidFill>
                  <a:srgbClr val="FF0000"/>
                </a:solidFill>
              </a:rPr>
              <a:t>.</a:t>
            </a:r>
          </a:p>
          <a:p>
            <a:pPr lvl="1"/>
            <a:r>
              <a:rPr lang="en-US" altLang="zh-CN" u="sng" dirty="0"/>
              <a:t>However,</a:t>
            </a:r>
            <a:r>
              <a:rPr lang="zh-CN" altLang="en-US" u="sng" dirty="0"/>
              <a:t> </a:t>
            </a:r>
            <a:r>
              <a:rPr lang="en-US" altLang="zh-CN" u="sng" dirty="0"/>
              <a:t>by</a:t>
            </a:r>
            <a:r>
              <a:rPr lang="zh-CN" altLang="en-US" u="sng" dirty="0"/>
              <a:t> </a:t>
            </a:r>
            <a:r>
              <a:rPr lang="en-US" altLang="zh-CN" u="sng" dirty="0"/>
              <a:t>developing</a:t>
            </a:r>
            <a:r>
              <a:rPr lang="zh-CN" altLang="en-US" u="sng" dirty="0"/>
              <a:t> </a:t>
            </a:r>
            <a:r>
              <a:rPr lang="en-US" altLang="zh-CN" u="sng" dirty="0"/>
              <a:t>students’</a:t>
            </a:r>
            <a:r>
              <a:rPr lang="zh-CN" altLang="en-US" u="sng" dirty="0"/>
              <a:t> </a:t>
            </a:r>
            <a:r>
              <a:rPr lang="en-US" altLang="zh-CN" u="sng" dirty="0"/>
              <a:t>critical</a:t>
            </a:r>
            <a:r>
              <a:rPr lang="zh-CN" altLang="en-US" u="sng" dirty="0"/>
              <a:t> </a:t>
            </a:r>
            <a:r>
              <a:rPr lang="en-US" altLang="zh-CN" u="sng" dirty="0"/>
              <a:t>thinking</a:t>
            </a:r>
            <a:r>
              <a:rPr lang="zh-CN" altLang="en-US" u="sng" dirty="0"/>
              <a:t> </a:t>
            </a:r>
            <a:r>
              <a:rPr lang="en-US" altLang="zh-CN" u="sng" dirty="0"/>
              <a:t>skills,</a:t>
            </a:r>
            <a:r>
              <a:rPr lang="zh-CN" altLang="en-US" u="sng" dirty="0"/>
              <a:t> </a:t>
            </a:r>
            <a:r>
              <a:rPr lang="en-US" altLang="zh-CN" u="sng" dirty="0"/>
              <a:t>GE</a:t>
            </a:r>
            <a:r>
              <a:rPr lang="zh-CN" altLang="en-US" u="sng" dirty="0"/>
              <a:t> </a:t>
            </a:r>
            <a:r>
              <a:rPr lang="en-US" altLang="zh-CN" u="sng" dirty="0"/>
              <a:t>courses</a:t>
            </a:r>
            <a:r>
              <a:rPr lang="zh-CN" altLang="en-US" u="sng" dirty="0"/>
              <a:t> </a:t>
            </a:r>
            <a:r>
              <a:rPr lang="en-US" altLang="zh-CN" u="sng" dirty="0"/>
              <a:t>help</a:t>
            </a:r>
            <a:r>
              <a:rPr lang="zh-CN" altLang="en-US" u="sng" dirty="0"/>
              <a:t> </a:t>
            </a:r>
            <a:r>
              <a:rPr lang="en-US" altLang="zh-CN" u="sng" dirty="0"/>
              <a:t>sharpen</a:t>
            </a:r>
            <a:r>
              <a:rPr lang="zh-CN" altLang="en-US" u="sng" dirty="0"/>
              <a:t> </a:t>
            </a:r>
            <a:r>
              <a:rPr lang="en-US" altLang="zh-CN" u="sng" dirty="0"/>
              <a:t>students’</a:t>
            </a:r>
            <a:r>
              <a:rPr lang="zh-CN" altLang="en-US" u="sng" dirty="0"/>
              <a:t> </a:t>
            </a:r>
            <a:r>
              <a:rPr lang="en-US" altLang="zh-CN" u="sng" dirty="0"/>
              <a:t>perspectives</a:t>
            </a:r>
            <a:r>
              <a:rPr lang="zh-CN" altLang="en-US" u="sng" dirty="0"/>
              <a:t> </a:t>
            </a:r>
            <a:r>
              <a:rPr lang="en-US" altLang="zh-CN" u="sng" dirty="0"/>
              <a:t>in</a:t>
            </a:r>
            <a:r>
              <a:rPr lang="zh-CN" altLang="en-US" u="sng" dirty="0"/>
              <a:t> </a:t>
            </a:r>
            <a:r>
              <a:rPr lang="en-US" altLang="zh-CN" u="sng" dirty="0"/>
              <a:t>conceptualizing</a:t>
            </a:r>
            <a:r>
              <a:rPr lang="zh-CN" altLang="en-US" u="sng" dirty="0"/>
              <a:t> </a:t>
            </a:r>
            <a:r>
              <a:rPr lang="en-US" altLang="zh-CN" u="sng" dirty="0"/>
              <a:t>their</a:t>
            </a:r>
            <a:r>
              <a:rPr lang="zh-CN" altLang="en-US" u="sng" dirty="0"/>
              <a:t> </a:t>
            </a:r>
            <a:r>
              <a:rPr lang="en-US" altLang="zh-CN" u="sng" dirty="0"/>
              <a:t>own</a:t>
            </a:r>
            <a:r>
              <a:rPr lang="zh-CN" altLang="en-US" u="sng" dirty="0"/>
              <a:t> </a:t>
            </a:r>
            <a:r>
              <a:rPr lang="en-US" altLang="zh-CN" u="sng" dirty="0"/>
              <a:t>disciplinary</a:t>
            </a:r>
            <a:r>
              <a:rPr lang="zh-CN" altLang="en-US" u="sng" dirty="0"/>
              <a:t> </a:t>
            </a:r>
            <a:r>
              <a:rPr lang="en-US" altLang="zh-CN" u="sng" dirty="0"/>
              <a:t>knowledge.</a:t>
            </a:r>
            <a:r>
              <a:rPr lang="zh-CN" altLang="en-US" u="sng" dirty="0"/>
              <a:t> </a:t>
            </a:r>
            <a:r>
              <a:rPr lang="en-US" altLang="zh-CN" b="1" dirty="0">
                <a:solidFill>
                  <a:srgbClr val="FF0000"/>
                </a:solidFill>
              </a:rPr>
              <a:t>(</a:t>
            </a:r>
            <a:r>
              <a:rPr lang="en-US" b="1" dirty="0">
                <a:solidFill>
                  <a:srgbClr val="FF0000"/>
                </a:solidFill>
              </a:rPr>
              <a:t>negative 1 is wrong</a:t>
            </a:r>
            <a:r>
              <a:rPr lang="en-US" altLang="zh-CN" b="1" dirty="0">
                <a:solidFill>
                  <a:srgbClr val="FF0000"/>
                </a:solidFill>
              </a:rPr>
              <a:t>)</a:t>
            </a:r>
            <a:r>
              <a:rPr lang="en-US" dirty="0">
                <a:solidFill>
                  <a:srgbClr val="FF0000"/>
                </a:solidFill>
              </a:rPr>
              <a:t>.</a:t>
            </a:r>
          </a:p>
          <a:p>
            <a:pPr marL="514350" indent="-514350">
              <a:buFont typeface="+mj-lt"/>
              <a:buAutoNum type="arabicPeriod"/>
            </a:pPr>
            <a:r>
              <a:rPr lang="en-US" b="1" dirty="0"/>
              <a:t>Conclusion</a:t>
            </a:r>
          </a:p>
          <a:p>
            <a:pPr marL="514350" indent="-514350">
              <a:buFont typeface="+mj-lt"/>
              <a:buAutoNum type="arabicPeriod"/>
            </a:pPr>
            <a:endParaRPr lang="en-US" dirty="0"/>
          </a:p>
        </p:txBody>
      </p:sp>
    </p:spTree>
    <p:extLst>
      <p:ext uri="{BB962C8B-B14F-4D97-AF65-F5344CB8AC3E}">
        <p14:creationId xmlns:p14="http://schemas.microsoft.com/office/powerpoint/2010/main" val="1456877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84F0-36E6-6A8E-4521-DC9DBF8A1020}"/>
              </a:ext>
            </a:extLst>
          </p:cNvPr>
          <p:cNvSpPr>
            <a:spLocks noGrp="1"/>
          </p:cNvSpPr>
          <p:nvPr>
            <p:ph type="ctrTitle"/>
          </p:nvPr>
        </p:nvSpPr>
        <p:spPr>
          <a:xfrm>
            <a:off x="2344993" y="2693987"/>
            <a:ext cx="7819697" cy="1470025"/>
          </a:xfrm>
        </p:spPr>
        <p:txBody>
          <a:bodyPr/>
          <a:lstStyle/>
          <a:p>
            <a:r>
              <a:rPr lang="en-GB" sz="5400" dirty="0"/>
              <a:t>A sample argument essay</a:t>
            </a:r>
          </a:p>
        </p:txBody>
      </p:sp>
      <p:sp>
        <p:nvSpPr>
          <p:cNvPr id="4" name="Slide Number Placeholder 3">
            <a:extLst>
              <a:ext uri="{FF2B5EF4-FFF2-40B4-BE49-F238E27FC236}">
                <a16:creationId xmlns:a16="http://schemas.microsoft.com/office/drawing/2014/main" id="{241D7081-D487-E682-C492-28D5A5CF3857}"/>
              </a:ext>
            </a:extLst>
          </p:cNvPr>
          <p:cNvSpPr>
            <a:spLocks noGrp="1"/>
          </p:cNvSpPr>
          <p:nvPr>
            <p:ph type="sldNum" sz="quarter" idx="10"/>
          </p:nvPr>
        </p:nvSpPr>
        <p:spPr/>
        <p:txBody>
          <a:bodyPr/>
          <a:lstStyle/>
          <a:p>
            <a:pPr>
              <a:defRPr/>
            </a:pPr>
            <a:fld id="{75E18018-DE22-4A41-8719-1CE5145F6E3E}" type="slidenum">
              <a:rPr lang="en-US" altLang="zh-CN" smtClean="0"/>
              <a:pPr>
                <a:defRPr/>
              </a:pPr>
              <a:t>34</a:t>
            </a:fld>
            <a:endParaRPr lang="en-US" altLang="zh-CN"/>
          </a:p>
        </p:txBody>
      </p:sp>
    </p:spTree>
    <p:extLst>
      <p:ext uri="{BB962C8B-B14F-4D97-AF65-F5344CB8AC3E}">
        <p14:creationId xmlns:p14="http://schemas.microsoft.com/office/powerpoint/2010/main" val="196201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5A83-F878-0E59-5746-86063A0E26E8}"/>
              </a:ext>
            </a:extLst>
          </p:cNvPr>
          <p:cNvSpPr>
            <a:spLocks noGrp="1"/>
          </p:cNvSpPr>
          <p:nvPr>
            <p:ph type="title"/>
          </p:nvPr>
        </p:nvSpPr>
        <p:spPr/>
        <p:txBody>
          <a:bodyPr/>
          <a:lstStyle/>
          <a:p>
            <a:r>
              <a:rPr lang="en-US" b="1" dirty="0">
                <a:solidFill>
                  <a:schemeClr val="tx2">
                    <a:lumMod val="75000"/>
                  </a:schemeClr>
                </a:solidFill>
              </a:rPr>
              <a:t>Task 5 Studying an example argument essay</a:t>
            </a:r>
            <a:endParaRPr lang="en-GB" dirty="0">
              <a:solidFill>
                <a:schemeClr val="tx2">
                  <a:lumMod val="75000"/>
                </a:schemeClr>
              </a:solidFill>
            </a:endParaRPr>
          </a:p>
        </p:txBody>
      </p:sp>
      <p:sp>
        <p:nvSpPr>
          <p:cNvPr id="3" name="Content Placeholder 2">
            <a:extLst>
              <a:ext uri="{FF2B5EF4-FFF2-40B4-BE49-F238E27FC236}">
                <a16:creationId xmlns:a16="http://schemas.microsoft.com/office/drawing/2014/main" id="{5E22606E-823D-0CF4-A9A8-CE280132F744}"/>
              </a:ext>
            </a:extLst>
          </p:cNvPr>
          <p:cNvSpPr>
            <a:spLocks noGrp="1"/>
          </p:cNvSpPr>
          <p:nvPr>
            <p:ph idx="1"/>
          </p:nvPr>
        </p:nvSpPr>
        <p:spPr>
          <a:xfrm>
            <a:off x="812800" y="1500187"/>
            <a:ext cx="10464800" cy="4443460"/>
          </a:xfrm>
        </p:spPr>
        <p:txBody>
          <a:bodyPr/>
          <a:lstStyle/>
          <a:p>
            <a:pPr marL="0" indent="0">
              <a:buNone/>
            </a:pPr>
            <a:r>
              <a:rPr lang="en-GB" sz="2800" dirty="0"/>
              <a:t>Read the </a:t>
            </a:r>
            <a:r>
              <a:rPr lang="en-US" altLang="zh-CN" sz="2800" dirty="0"/>
              <a:t>Essay </a:t>
            </a:r>
            <a:r>
              <a:rPr lang="en-US" sz="2800" b="1" i="1" dirty="0"/>
              <a:t>Why Studying Abroad Is the Best </a:t>
            </a:r>
            <a:r>
              <a:rPr lang="en-US" sz="2800" b="1" i="1"/>
              <a:t>Classroom </a:t>
            </a:r>
            <a:r>
              <a:rPr lang="en-US" altLang="zh-CN" sz="2800"/>
              <a:t>and </a:t>
            </a:r>
            <a:r>
              <a:rPr lang="en-US" altLang="zh-CN" sz="2800" dirty="0"/>
              <a:t>discuss the following questions (5 mins)</a:t>
            </a:r>
          </a:p>
          <a:p>
            <a:pPr marL="0" indent="0">
              <a:buNone/>
            </a:pPr>
            <a:endParaRPr lang="en-US" sz="1600" b="1" dirty="0"/>
          </a:p>
          <a:p>
            <a:pPr marL="0" indent="0">
              <a:buClr>
                <a:schemeClr val="tx2">
                  <a:lumMod val="75000"/>
                </a:schemeClr>
              </a:buClr>
              <a:buSzPct val="80000"/>
              <a:buFont typeface="+mj-lt"/>
              <a:buAutoNum type="arabicPeriod"/>
            </a:pPr>
            <a:r>
              <a:rPr lang="en-US" sz="2800" dirty="0"/>
              <a:t>What is the purpose of the essay? </a:t>
            </a:r>
          </a:p>
          <a:p>
            <a:pPr marL="0" indent="0">
              <a:buClr>
                <a:schemeClr val="tx2">
                  <a:lumMod val="75000"/>
                </a:schemeClr>
              </a:buClr>
              <a:buSzPct val="80000"/>
              <a:buFont typeface="+mj-lt"/>
              <a:buAutoNum type="arabicPeriod"/>
            </a:pPr>
            <a:r>
              <a:rPr lang="en-US" altLang="zh-CN" sz="2800" dirty="0"/>
              <a:t>What is the </a:t>
            </a:r>
            <a:r>
              <a:rPr lang="en-US" sz="2800" dirty="0"/>
              <a:t>thesis statement in the essay?</a:t>
            </a:r>
          </a:p>
          <a:p>
            <a:pPr marL="0" indent="0">
              <a:buClr>
                <a:schemeClr val="tx2">
                  <a:lumMod val="75000"/>
                </a:schemeClr>
              </a:buClr>
              <a:buSzPct val="80000"/>
              <a:buFont typeface="+mj-lt"/>
              <a:buAutoNum type="arabicPeriod"/>
            </a:pPr>
            <a:r>
              <a:rPr lang="en-US" sz="2800" dirty="0"/>
              <a:t>What arguments does the writer give to support his or her viewpoint? </a:t>
            </a:r>
          </a:p>
          <a:p>
            <a:pPr marL="0" indent="0">
              <a:buClr>
                <a:schemeClr val="tx2">
                  <a:lumMod val="75000"/>
                </a:schemeClr>
              </a:buClr>
              <a:buSzPct val="80000"/>
              <a:buFont typeface="+mj-lt"/>
              <a:buAutoNum type="arabicPeriod"/>
            </a:pPr>
            <a:r>
              <a:rPr lang="en-US" sz="2800" dirty="0"/>
              <a:t>Can you identify the counterarguments in this essay?  What are the refutations?</a:t>
            </a:r>
          </a:p>
          <a:p>
            <a:pPr marL="0" indent="0">
              <a:buClr>
                <a:schemeClr val="tx2">
                  <a:lumMod val="75000"/>
                </a:schemeClr>
              </a:buClr>
              <a:buSzPct val="80000"/>
              <a:buFont typeface="+mj-lt"/>
              <a:buAutoNum type="arabicPeriod"/>
            </a:pPr>
            <a:r>
              <a:rPr lang="en-US" sz="2800" dirty="0"/>
              <a:t>Does the last sentence in the conclusion offer a suggestion, an opinion, or a prediction?</a:t>
            </a:r>
            <a:br>
              <a:rPr lang="en-GB" sz="2400" dirty="0">
                <a:solidFill>
                  <a:schemeClr val="accent1">
                    <a:lumMod val="75000"/>
                  </a:schemeClr>
                </a:solidFill>
              </a:rPr>
            </a:br>
            <a:endParaRPr lang="en-US" sz="2400" dirty="0">
              <a:solidFill>
                <a:schemeClr val="accent1">
                  <a:lumMod val="75000"/>
                </a:schemeClr>
              </a:solidFill>
            </a:endParaRPr>
          </a:p>
          <a:p>
            <a:pPr marL="0" indent="0">
              <a:buNone/>
              <a:tabLst>
                <a:tab pos="365125" algn="l"/>
                <a:tab pos="2606675" algn="l"/>
              </a:tabLst>
            </a:pPr>
            <a:endParaRPr lang="en-GB" sz="2400" dirty="0">
              <a:solidFill>
                <a:srgbClr val="FFFFFF"/>
              </a:solidFill>
            </a:endParaRPr>
          </a:p>
          <a:p>
            <a:endParaRPr lang="en-GB" dirty="0"/>
          </a:p>
        </p:txBody>
      </p:sp>
      <p:sp>
        <p:nvSpPr>
          <p:cNvPr id="4" name="Slide Number Placeholder 3">
            <a:extLst>
              <a:ext uri="{FF2B5EF4-FFF2-40B4-BE49-F238E27FC236}">
                <a16:creationId xmlns:a16="http://schemas.microsoft.com/office/drawing/2014/main" id="{8C0F70B1-5928-67BC-44C3-8FAF5F9B8263}"/>
              </a:ext>
            </a:extLst>
          </p:cNvPr>
          <p:cNvSpPr>
            <a:spLocks noGrp="1"/>
          </p:cNvSpPr>
          <p:nvPr>
            <p:ph type="sldNum" sz="quarter" idx="10"/>
          </p:nvPr>
        </p:nvSpPr>
        <p:spPr/>
        <p:txBody>
          <a:bodyPr/>
          <a:lstStyle/>
          <a:p>
            <a:pPr>
              <a:defRPr/>
            </a:pPr>
            <a:fld id="{78680641-AFE8-494E-9F12-722639309D56}" type="slidenum">
              <a:rPr lang="en-US" altLang="zh-CN" smtClean="0"/>
              <a:pPr>
                <a:defRPr/>
              </a:pPr>
              <a:t>35</a:t>
            </a:fld>
            <a:endParaRPr lang="en-US" altLang="zh-CN"/>
          </a:p>
        </p:txBody>
      </p:sp>
    </p:spTree>
    <p:extLst>
      <p:ext uri="{BB962C8B-B14F-4D97-AF65-F5344CB8AC3E}">
        <p14:creationId xmlns:p14="http://schemas.microsoft.com/office/powerpoint/2010/main" val="3950837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DD84-5753-42FE-A95F-825523E3D1FB}"/>
              </a:ext>
            </a:extLst>
          </p:cNvPr>
          <p:cNvSpPr>
            <a:spLocks noGrp="1"/>
          </p:cNvSpPr>
          <p:nvPr>
            <p:ph type="title"/>
          </p:nvPr>
        </p:nvSpPr>
        <p:spPr>
          <a:xfrm>
            <a:off x="1108728" y="609600"/>
            <a:ext cx="7611181" cy="1322887"/>
          </a:xfrm>
        </p:spPr>
        <p:txBody>
          <a:bodyPr>
            <a:normAutofit/>
          </a:bodyPr>
          <a:lstStyle/>
          <a:p>
            <a:r>
              <a:rPr lang="en-US" sz="4000" b="1" dirty="0"/>
              <a:t>Assignment 2: Argument Essay </a:t>
            </a:r>
            <a:endParaRPr lang="en-GB" sz="4000" b="1" dirty="0"/>
          </a:p>
        </p:txBody>
      </p:sp>
      <p:sp>
        <p:nvSpPr>
          <p:cNvPr id="46" name="Content Placeholder 2">
            <a:extLst>
              <a:ext uri="{FF2B5EF4-FFF2-40B4-BE49-F238E27FC236}">
                <a16:creationId xmlns:a16="http://schemas.microsoft.com/office/drawing/2014/main" id="{0247F79D-02E4-4710-A815-48ECDF0CA7BF}"/>
              </a:ext>
            </a:extLst>
          </p:cNvPr>
          <p:cNvSpPr>
            <a:spLocks noGrp="1"/>
          </p:cNvSpPr>
          <p:nvPr>
            <p:ph idx="1"/>
          </p:nvPr>
        </p:nvSpPr>
        <p:spPr>
          <a:xfrm>
            <a:off x="1108727" y="1584503"/>
            <a:ext cx="10666505" cy="4663897"/>
          </a:xfrm>
        </p:spPr>
        <p:txBody>
          <a:bodyPr>
            <a:noAutofit/>
          </a:bodyPr>
          <a:lstStyle/>
          <a:p>
            <a:r>
              <a:rPr lang="en-US" sz="3000" dirty="0"/>
              <a:t>Your essay is due on </a:t>
            </a:r>
            <a:r>
              <a:rPr lang="en-US" sz="3000" b="1" dirty="0"/>
              <a:t>either May 8</a:t>
            </a:r>
            <a:r>
              <a:rPr lang="en-US" sz="3000" b="1" baseline="30000" dirty="0"/>
              <a:t>th</a:t>
            </a:r>
            <a:r>
              <a:rPr lang="en-US" sz="3000" b="1" dirty="0"/>
              <a:t>/May 9</a:t>
            </a:r>
            <a:r>
              <a:rPr lang="en-US" sz="3000" b="1" baseline="30000" dirty="0"/>
              <a:t>th</a:t>
            </a:r>
            <a:r>
              <a:rPr lang="en-US" sz="3000" dirty="0"/>
              <a:t>, before your class time.</a:t>
            </a:r>
          </a:p>
          <a:p>
            <a:r>
              <a:rPr lang="en-US" sz="3000" dirty="0"/>
              <a:t>Your essay should be </a:t>
            </a:r>
            <a:r>
              <a:rPr lang="en-US" sz="3000" b="1" dirty="0"/>
              <a:t>900 to 1200 words </a:t>
            </a:r>
            <a:r>
              <a:rPr lang="en-US" sz="3000" dirty="0"/>
              <a:t>(not counting the references). </a:t>
            </a:r>
          </a:p>
          <a:p>
            <a:r>
              <a:rPr lang="en-US" sz="3000" dirty="0"/>
              <a:t>Use at least </a:t>
            </a:r>
            <a:r>
              <a:rPr lang="en-US" sz="3000" b="1" dirty="0"/>
              <a:t>four</a:t>
            </a:r>
            <a:r>
              <a:rPr lang="en-US" sz="3000" dirty="0"/>
              <a:t> high-quality English-language sources. </a:t>
            </a:r>
          </a:p>
          <a:p>
            <a:r>
              <a:rPr lang="en-US" sz="3000" dirty="0"/>
              <a:t>Use at least </a:t>
            </a:r>
            <a:r>
              <a:rPr lang="en-US" sz="3000" b="1" dirty="0"/>
              <a:t>one</a:t>
            </a:r>
            <a:r>
              <a:rPr lang="en-US" sz="3000" dirty="0"/>
              <a:t> direct quotation and</a:t>
            </a:r>
            <a:r>
              <a:rPr lang="en-US" sz="3000" b="1" dirty="0"/>
              <a:t> three </a:t>
            </a:r>
            <a:r>
              <a:rPr lang="en-US" sz="3000" dirty="0"/>
              <a:t>paraphrases of sources in your text. </a:t>
            </a:r>
          </a:p>
          <a:p>
            <a:r>
              <a:rPr lang="en-US" sz="3000" dirty="0"/>
              <a:t>Remember, I want to see </a:t>
            </a:r>
            <a:r>
              <a:rPr lang="en-US" sz="3000" b="1" dirty="0"/>
              <a:t>your</a:t>
            </a:r>
            <a:r>
              <a:rPr lang="en-US" sz="3000" dirty="0"/>
              <a:t> work, not </a:t>
            </a:r>
            <a:r>
              <a:rPr lang="en-US" sz="3000" dirty="0" err="1"/>
              <a:t>ChatGPT’s</a:t>
            </a:r>
            <a:r>
              <a:rPr lang="en-US" sz="3000" dirty="0"/>
              <a:t>.</a:t>
            </a:r>
            <a:endParaRPr lang="en-GB" sz="3000" dirty="0"/>
          </a:p>
        </p:txBody>
      </p:sp>
    </p:spTree>
    <p:extLst>
      <p:ext uri="{BB962C8B-B14F-4D97-AF65-F5344CB8AC3E}">
        <p14:creationId xmlns:p14="http://schemas.microsoft.com/office/powerpoint/2010/main" val="3305953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xEl>
                                              <p:pRg st="0" end="0"/>
                                            </p:txEl>
                                          </p:spTgt>
                                        </p:tgtEl>
                                        <p:attrNameLst>
                                          <p:attrName>style.visibility</p:attrName>
                                        </p:attrNameLst>
                                      </p:cBhvr>
                                      <p:to>
                                        <p:strVal val="visible"/>
                                      </p:to>
                                    </p:set>
                                    <p:animEffect transition="in" filter="fade">
                                      <p:cBhvr>
                                        <p:cTn id="14" dur="1000"/>
                                        <p:tgtEl>
                                          <p:spTgt spid="46">
                                            <p:txEl>
                                              <p:pRg st="0" end="0"/>
                                            </p:txEl>
                                          </p:spTgt>
                                        </p:tgtEl>
                                      </p:cBhvr>
                                    </p:animEffect>
                                    <p:anim calcmode="lin" valueType="num">
                                      <p:cBhvr>
                                        <p:cTn id="15"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6">
                                            <p:txEl>
                                              <p:pRg st="1" end="1"/>
                                            </p:txEl>
                                          </p:spTgt>
                                        </p:tgtEl>
                                        <p:attrNameLst>
                                          <p:attrName>style.visibility</p:attrName>
                                        </p:attrNameLst>
                                      </p:cBhvr>
                                      <p:to>
                                        <p:strVal val="visible"/>
                                      </p:to>
                                    </p:set>
                                    <p:animEffect transition="in" filter="fade">
                                      <p:cBhvr>
                                        <p:cTn id="21" dur="1000"/>
                                        <p:tgtEl>
                                          <p:spTgt spid="46">
                                            <p:txEl>
                                              <p:pRg st="1" end="1"/>
                                            </p:txEl>
                                          </p:spTgt>
                                        </p:tgtEl>
                                      </p:cBhvr>
                                    </p:animEffect>
                                    <p:anim calcmode="lin" valueType="num">
                                      <p:cBhvr>
                                        <p:cTn id="22" dur="1000" fill="hold"/>
                                        <p:tgtEl>
                                          <p:spTgt spid="4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6">
                                            <p:txEl>
                                              <p:pRg st="2" end="2"/>
                                            </p:txEl>
                                          </p:spTgt>
                                        </p:tgtEl>
                                        <p:attrNameLst>
                                          <p:attrName>style.visibility</p:attrName>
                                        </p:attrNameLst>
                                      </p:cBhvr>
                                      <p:to>
                                        <p:strVal val="visible"/>
                                      </p:to>
                                    </p:set>
                                    <p:animEffect transition="in" filter="fade">
                                      <p:cBhvr>
                                        <p:cTn id="28" dur="1000"/>
                                        <p:tgtEl>
                                          <p:spTgt spid="46">
                                            <p:txEl>
                                              <p:pRg st="2" end="2"/>
                                            </p:txEl>
                                          </p:spTgt>
                                        </p:tgtEl>
                                      </p:cBhvr>
                                    </p:animEffect>
                                    <p:anim calcmode="lin" valueType="num">
                                      <p:cBhvr>
                                        <p:cTn id="29" dur="1000" fill="hold"/>
                                        <p:tgtEl>
                                          <p:spTgt spid="4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6">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6">
                                            <p:txEl>
                                              <p:pRg st="3" end="3"/>
                                            </p:txEl>
                                          </p:spTgt>
                                        </p:tgtEl>
                                        <p:attrNameLst>
                                          <p:attrName>style.visibility</p:attrName>
                                        </p:attrNameLst>
                                      </p:cBhvr>
                                      <p:to>
                                        <p:strVal val="visible"/>
                                      </p:to>
                                    </p:set>
                                    <p:animEffect transition="in" filter="fade">
                                      <p:cBhvr>
                                        <p:cTn id="33" dur="1000"/>
                                        <p:tgtEl>
                                          <p:spTgt spid="46">
                                            <p:txEl>
                                              <p:pRg st="3" end="3"/>
                                            </p:txEl>
                                          </p:spTgt>
                                        </p:tgtEl>
                                      </p:cBhvr>
                                    </p:animEffect>
                                    <p:anim calcmode="lin" valueType="num">
                                      <p:cBhvr>
                                        <p:cTn id="34" dur="1000" fill="hold"/>
                                        <p:tgtEl>
                                          <p:spTgt spid="4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6">
                                            <p:txEl>
                                              <p:pRg st="4" end="4"/>
                                            </p:txEl>
                                          </p:spTgt>
                                        </p:tgtEl>
                                        <p:attrNameLst>
                                          <p:attrName>style.visibility</p:attrName>
                                        </p:attrNameLst>
                                      </p:cBhvr>
                                      <p:to>
                                        <p:strVal val="visible"/>
                                      </p:to>
                                    </p:set>
                                    <p:animEffect transition="in" filter="fade">
                                      <p:cBhvr>
                                        <p:cTn id="40" dur="1000"/>
                                        <p:tgtEl>
                                          <p:spTgt spid="46">
                                            <p:txEl>
                                              <p:pRg st="4" end="4"/>
                                            </p:txEl>
                                          </p:spTgt>
                                        </p:tgtEl>
                                      </p:cBhvr>
                                    </p:animEffect>
                                    <p:anim calcmode="lin" valueType="num">
                                      <p:cBhvr>
                                        <p:cTn id="41" dur="1000" fill="hold"/>
                                        <p:tgtEl>
                                          <p:spTgt spid="4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65B0-0580-4D99-9A93-32C7772A658B}"/>
              </a:ext>
            </a:extLst>
          </p:cNvPr>
          <p:cNvSpPr>
            <a:spLocks noGrp="1"/>
          </p:cNvSpPr>
          <p:nvPr>
            <p:ph type="ctrTitle"/>
          </p:nvPr>
        </p:nvSpPr>
        <p:spPr>
          <a:xfrm>
            <a:off x="1094095" y="851517"/>
            <a:ext cx="5238466" cy="2991416"/>
          </a:xfrm>
        </p:spPr>
        <p:txBody>
          <a:bodyPr anchor="b">
            <a:normAutofit/>
          </a:bodyPr>
          <a:lstStyle/>
          <a:p>
            <a:pPr algn="l"/>
            <a:r>
              <a:rPr lang="en-GB" sz="8000" dirty="0"/>
              <a:t>Questions?</a:t>
            </a:r>
          </a:p>
        </p:txBody>
      </p:sp>
      <p:pic>
        <p:nvPicPr>
          <p:cNvPr id="1026" name="Picture 2" descr="How to Use Open-Ended Survey Questions +25 Examples | SurveyLegend">
            <a:extLst>
              <a:ext uri="{FF2B5EF4-FFF2-40B4-BE49-F238E27FC236}">
                <a16:creationId xmlns:a16="http://schemas.microsoft.com/office/drawing/2014/main" id="{C67C44E9-A247-1AAC-4808-FA631DAF0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561" y="2130555"/>
            <a:ext cx="5238467" cy="3055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946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86A6-8D52-4610-AF7C-6FE5883F9A44}"/>
              </a:ext>
            </a:extLst>
          </p:cNvPr>
          <p:cNvSpPr>
            <a:spLocks noGrp="1"/>
          </p:cNvSpPr>
          <p:nvPr>
            <p:ph type="title"/>
          </p:nvPr>
        </p:nvSpPr>
        <p:spPr/>
        <p:txBody>
          <a:bodyPr>
            <a:normAutofit/>
          </a:bodyPr>
          <a:lstStyle/>
          <a:p>
            <a:r>
              <a:rPr lang="en-GB" sz="4400" b="1" dirty="0"/>
              <a:t>Agenda</a:t>
            </a:r>
          </a:p>
        </p:txBody>
      </p:sp>
      <p:sp>
        <p:nvSpPr>
          <p:cNvPr id="3" name="Content Placeholder 2">
            <a:extLst>
              <a:ext uri="{FF2B5EF4-FFF2-40B4-BE49-F238E27FC236}">
                <a16:creationId xmlns:a16="http://schemas.microsoft.com/office/drawing/2014/main" id="{BD77A0DF-2590-4B9E-A67F-ACB91F15C5F5}"/>
              </a:ext>
            </a:extLst>
          </p:cNvPr>
          <p:cNvSpPr>
            <a:spLocks noGrp="1"/>
          </p:cNvSpPr>
          <p:nvPr>
            <p:ph idx="1"/>
          </p:nvPr>
        </p:nvSpPr>
        <p:spPr/>
        <p:txBody>
          <a:bodyPr>
            <a:normAutofit/>
          </a:bodyPr>
          <a:lstStyle/>
          <a:p>
            <a:pPr>
              <a:lnSpc>
                <a:spcPct val="100000"/>
              </a:lnSpc>
            </a:pPr>
            <a:r>
              <a:rPr lang="en-US" sz="3600" dirty="0"/>
              <a:t>Introducing </a:t>
            </a:r>
            <a:r>
              <a:rPr lang="en-GB" sz="3600" dirty="0"/>
              <a:t>argument essay </a:t>
            </a:r>
          </a:p>
          <a:p>
            <a:r>
              <a:rPr lang="en-US" altLang="zh-CN" sz="3600" dirty="0"/>
              <a:t>Choosing</a:t>
            </a:r>
            <a:r>
              <a:rPr lang="zh-CN" altLang="en-US" sz="3600" dirty="0"/>
              <a:t> </a:t>
            </a:r>
            <a:r>
              <a:rPr lang="en-US" altLang="zh-CN" sz="3600" dirty="0"/>
              <a:t>a</a:t>
            </a:r>
            <a:r>
              <a:rPr lang="zh-CN" altLang="en-US" sz="3600" dirty="0"/>
              <a:t> </a:t>
            </a:r>
            <a:r>
              <a:rPr lang="en-US" altLang="zh-CN" sz="3600" dirty="0"/>
              <a:t>topic for an argument essay</a:t>
            </a:r>
          </a:p>
          <a:p>
            <a:r>
              <a:rPr lang="en-US" altLang="zh-CN" sz="3600" dirty="0"/>
              <a:t>Writing</a:t>
            </a:r>
            <a:r>
              <a:rPr lang="zh-CN" altLang="en-US" sz="3600" dirty="0"/>
              <a:t> </a:t>
            </a:r>
            <a:r>
              <a:rPr lang="en-US" altLang="zh-CN" sz="3600" dirty="0"/>
              <a:t>t</a:t>
            </a:r>
            <a:r>
              <a:rPr lang="en-GB" sz="3600" dirty="0"/>
              <a:t>he thesis statement</a:t>
            </a:r>
          </a:p>
          <a:p>
            <a:r>
              <a:rPr lang="en-US" altLang="zh-CN" sz="3600" dirty="0"/>
              <a:t>Organizing</a:t>
            </a:r>
            <a:r>
              <a:rPr lang="zh-CN" altLang="en-US" sz="3600" dirty="0"/>
              <a:t> </a:t>
            </a:r>
            <a:r>
              <a:rPr lang="en-US" altLang="zh-CN" sz="3600" dirty="0"/>
              <a:t>an</a:t>
            </a:r>
            <a:r>
              <a:rPr lang="zh-CN" altLang="en-US" sz="3600" dirty="0"/>
              <a:t> </a:t>
            </a:r>
            <a:r>
              <a:rPr lang="en-US" altLang="zh-CN" sz="3600" dirty="0"/>
              <a:t>argument</a:t>
            </a:r>
            <a:r>
              <a:rPr lang="zh-CN" altLang="en-US" sz="3600" dirty="0"/>
              <a:t> </a:t>
            </a:r>
            <a:r>
              <a:rPr lang="en-US" altLang="zh-CN" sz="3600" dirty="0"/>
              <a:t>essay</a:t>
            </a:r>
            <a:endParaRPr lang="en-GB" altLang="zh-CN" sz="3600" dirty="0"/>
          </a:p>
          <a:p>
            <a:r>
              <a:rPr lang="en-US" sz="3600" dirty="0"/>
              <a:t>Analyzing a sample </a:t>
            </a:r>
            <a:r>
              <a:rPr lang="en-GB" sz="3600" dirty="0"/>
              <a:t>argument </a:t>
            </a:r>
            <a:r>
              <a:rPr lang="en-US" sz="3600" dirty="0"/>
              <a:t>essay</a:t>
            </a:r>
          </a:p>
          <a:p>
            <a:endParaRPr lang="en-US" sz="3600" dirty="0"/>
          </a:p>
        </p:txBody>
      </p:sp>
    </p:spTree>
    <p:extLst>
      <p:ext uri="{BB962C8B-B14F-4D97-AF65-F5344CB8AC3E}">
        <p14:creationId xmlns:p14="http://schemas.microsoft.com/office/powerpoint/2010/main" val="2933261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8D4C-A5AF-4F18-ACE2-17AAF8BAAE08}"/>
              </a:ext>
            </a:extLst>
          </p:cNvPr>
          <p:cNvSpPr>
            <a:spLocks noGrp="1"/>
          </p:cNvSpPr>
          <p:nvPr>
            <p:ph type="title"/>
          </p:nvPr>
        </p:nvSpPr>
        <p:spPr/>
        <p:txBody>
          <a:bodyPr>
            <a:normAutofit/>
          </a:bodyPr>
          <a:lstStyle/>
          <a:p>
            <a:r>
              <a:rPr lang="en-GB" sz="4400" b="1" dirty="0"/>
              <a:t>1. Questions to think about</a:t>
            </a:r>
          </a:p>
        </p:txBody>
      </p:sp>
      <p:sp>
        <p:nvSpPr>
          <p:cNvPr id="3" name="Content Placeholder 2">
            <a:extLst>
              <a:ext uri="{FF2B5EF4-FFF2-40B4-BE49-F238E27FC236}">
                <a16:creationId xmlns:a16="http://schemas.microsoft.com/office/drawing/2014/main" id="{30572220-6B66-4930-AC07-37246DAB5D92}"/>
              </a:ext>
            </a:extLst>
          </p:cNvPr>
          <p:cNvSpPr>
            <a:spLocks noGrp="1"/>
          </p:cNvSpPr>
          <p:nvPr>
            <p:ph idx="1"/>
          </p:nvPr>
        </p:nvSpPr>
        <p:spPr/>
        <p:txBody>
          <a:bodyPr>
            <a:normAutofit/>
          </a:bodyPr>
          <a:lstStyle/>
          <a:p>
            <a:pPr marL="441325" indent="-441325">
              <a:lnSpc>
                <a:spcPct val="110000"/>
              </a:lnSpc>
              <a:buFont typeface="+mj-lt"/>
              <a:buAutoNum type="romanLcPeriod"/>
            </a:pPr>
            <a:r>
              <a:rPr lang="en-US" sz="3600" dirty="0"/>
              <a:t>What is the purpose of </a:t>
            </a:r>
            <a:r>
              <a:rPr lang="en-US" altLang="zh-CN" sz="3600" dirty="0"/>
              <a:t>an argument essay</a:t>
            </a:r>
            <a:r>
              <a:rPr lang="en-US" sz="3600" dirty="0"/>
              <a:t>?</a:t>
            </a:r>
          </a:p>
          <a:p>
            <a:pPr marL="441325" indent="-441325">
              <a:lnSpc>
                <a:spcPct val="110000"/>
              </a:lnSpc>
              <a:buFont typeface="+mj-lt"/>
              <a:buAutoNum type="romanLcPeriod"/>
            </a:pPr>
            <a:r>
              <a:rPr lang="en-US" sz="3600" dirty="0"/>
              <a:t>Is it necessary to mention the weaknesses of your argument/position?</a:t>
            </a:r>
          </a:p>
          <a:p>
            <a:pPr marL="441325" indent="-441325">
              <a:lnSpc>
                <a:spcPct val="110000"/>
              </a:lnSpc>
              <a:buFont typeface="+mj-lt"/>
              <a:buAutoNum type="romanLcPeriod"/>
            </a:pPr>
            <a:r>
              <a:rPr lang="en-US" sz="3600" dirty="0"/>
              <a:t>Is it necessary to use outside sources in your essay? </a:t>
            </a:r>
            <a:endParaRPr lang="en-GB" sz="3600" dirty="0"/>
          </a:p>
          <a:p>
            <a:pPr lvl="0">
              <a:lnSpc>
                <a:spcPct val="100000"/>
              </a:lnSpc>
            </a:pPr>
            <a:endParaRPr lang="en-GB" sz="2400" dirty="0"/>
          </a:p>
          <a:p>
            <a:pPr marL="0" indent="0">
              <a:buNone/>
            </a:pPr>
            <a:endParaRPr lang="en-US" sz="2000" b="1" dirty="0"/>
          </a:p>
          <a:p>
            <a:pPr marL="0" indent="0">
              <a:buNone/>
            </a:pPr>
            <a:endParaRPr lang="en-US" sz="2000" b="1" dirty="0"/>
          </a:p>
          <a:p>
            <a:pPr marL="0" indent="0">
              <a:buNone/>
            </a:pPr>
            <a:endParaRPr lang="en-GB" sz="2000" b="1" dirty="0"/>
          </a:p>
        </p:txBody>
      </p:sp>
    </p:spTree>
    <p:extLst>
      <p:ext uri="{BB962C8B-B14F-4D97-AF65-F5344CB8AC3E}">
        <p14:creationId xmlns:p14="http://schemas.microsoft.com/office/powerpoint/2010/main" val="2367266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BB4D-7AB6-BA4B-B67A-98AA29C04830}"/>
              </a:ext>
            </a:extLst>
          </p:cNvPr>
          <p:cNvSpPr>
            <a:spLocks noGrp="1"/>
          </p:cNvSpPr>
          <p:nvPr>
            <p:ph type="title"/>
          </p:nvPr>
        </p:nvSpPr>
        <p:spPr/>
        <p:txBody>
          <a:bodyPr/>
          <a:lstStyle/>
          <a:p>
            <a:r>
              <a:rPr lang="en-US" sz="4400" dirty="0" err="1"/>
              <a:t>i</a:t>
            </a:r>
            <a:r>
              <a:rPr lang="en-US" sz="4400" dirty="0"/>
              <a:t>. The purpose of an </a:t>
            </a:r>
            <a:r>
              <a:rPr lang="en-US" sz="4400" dirty="0">
                <a:solidFill>
                  <a:srgbClr val="FF0000"/>
                </a:solidFill>
              </a:rPr>
              <a:t>argument</a:t>
            </a:r>
            <a:r>
              <a:rPr lang="en-US" sz="4400" dirty="0"/>
              <a:t> essay</a:t>
            </a:r>
          </a:p>
        </p:txBody>
      </p:sp>
      <p:sp>
        <p:nvSpPr>
          <p:cNvPr id="3" name="Content Placeholder 2">
            <a:extLst>
              <a:ext uri="{FF2B5EF4-FFF2-40B4-BE49-F238E27FC236}">
                <a16:creationId xmlns:a16="http://schemas.microsoft.com/office/drawing/2014/main" id="{95B00D71-A54C-F442-A2D0-695383C3813B}"/>
              </a:ext>
            </a:extLst>
          </p:cNvPr>
          <p:cNvSpPr>
            <a:spLocks noGrp="1"/>
          </p:cNvSpPr>
          <p:nvPr>
            <p:ph idx="1"/>
          </p:nvPr>
        </p:nvSpPr>
        <p:spPr>
          <a:xfrm>
            <a:off x="541134" y="1903445"/>
            <a:ext cx="6319935" cy="4173893"/>
          </a:xfrm>
        </p:spPr>
        <p:txBody>
          <a:bodyPr/>
          <a:lstStyle/>
          <a:p>
            <a:pPr>
              <a:buFont typeface="Wingdings" panose="05000000000000000000" pitchFamily="2" charset="2"/>
              <a:buChar char="§"/>
            </a:pPr>
            <a:r>
              <a:rPr lang="en-US" altLang="zh-CN" sz="3600" dirty="0"/>
              <a:t>to</a:t>
            </a:r>
            <a:r>
              <a:rPr lang="zh-CN" altLang="en-US" sz="3600" dirty="0">
                <a:solidFill>
                  <a:srgbClr val="FF0000"/>
                </a:solidFill>
              </a:rPr>
              <a:t> </a:t>
            </a:r>
            <a:r>
              <a:rPr lang="en-US" altLang="zh-CN" sz="3600" dirty="0">
                <a:solidFill>
                  <a:srgbClr val="FF0000"/>
                </a:solidFill>
              </a:rPr>
              <a:t>argue</a:t>
            </a:r>
            <a:r>
              <a:rPr lang="zh-CN" altLang="en-US" sz="3600" dirty="0">
                <a:solidFill>
                  <a:srgbClr val="FF0000"/>
                </a:solidFill>
              </a:rPr>
              <a:t> </a:t>
            </a:r>
            <a:r>
              <a:rPr lang="en-US" altLang="zh-CN" sz="3600" dirty="0"/>
              <a:t>for</a:t>
            </a:r>
            <a:r>
              <a:rPr lang="zh-CN" altLang="en-US" sz="3600" dirty="0"/>
              <a:t> </a:t>
            </a:r>
            <a:r>
              <a:rPr lang="en-US" altLang="zh-CN" sz="3600" dirty="0"/>
              <a:t>or</a:t>
            </a:r>
            <a:r>
              <a:rPr lang="zh-CN" altLang="en-US" sz="3600" dirty="0"/>
              <a:t> </a:t>
            </a:r>
            <a:r>
              <a:rPr lang="en-US" altLang="zh-CN" sz="3600" dirty="0"/>
              <a:t>against</a:t>
            </a:r>
            <a:r>
              <a:rPr lang="zh-CN" altLang="en-US" sz="3600" dirty="0"/>
              <a:t> </a:t>
            </a:r>
            <a:r>
              <a:rPr lang="en-US" altLang="zh-CN" sz="3600" dirty="0"/>
              <a:t>something</a:t>
            </a:r>
          </a:p>
          <a:p>
            <a:pPr>
              <a:buFont typeface="Wingdings" panose="05000000000000000000" pitchFamily="2" charset="2"/>
              <a:buChar char="§"/>
            </a:pPr>
            <a:r>
              <a:rPr lang="en-US" altLang="zh-CN" sz="3600" dirty="0"/>
              <a:t>to</a:t>
            </a:r>
            <a:r>
              <a:rPr lang="en-US" altLang="zh-CN" sz="3600" dirty="0">
                <a:solidFill>
                  <a:srgbClr val="FF0000"/>
                </a:solidFill>
              </a:rPr>
              <a:t> persuade </a:t>
            </a:r>
            <a:r>
              <a:rPr lang="en-US" altLang="zh-CN" sz="3600" dirty="0"/>
              <a:t>readers to agree with your position</a:t>
            </a:r>
          </a:p>
          <a:p>
            <a:pPr>
              <a:buFont typeface="Wingdings" panose="05000000000000000000" pitchFamily="2" charset="2"/>
              <a:buChar char="§"/>
            </a:pPr>
            <a:r>
              <a:rPr lang="en-GB" altLang="zh-CN" sz="3600" dirty="0"/>
              <a:t>to </a:t>
            </a:r>
            <a:r>
              <a:rPr lang="en-US" altLang="zh-CN" sz="3600" dirty="0"/>
              <a:t>give</a:t>
            </a:r>
            <a:r>
              <a:rPr lang="zh-CN" altLang="en-US" sz="3600" dirty="0"/>
              <a:t> </a:t>
            </a:r>
            <a:r>
              <a:rPr lang="en-US" altLang="zh-CN" sz="3600" dirty="0"/>
              <a:t>valid</a:t>
            </a:r>
            <a:r>
              <a:rPr lang="zh-CN" altLang="en-US" sz="3600" dirty="0">
                <a:solidFill>
                  <a:srgbClr val="FF0000"/>
                </a:solidFill>
              </a:rPr>
              <a:t> </a:t>
            </a:r>
            <a:r>
              <a:rPr lang="en-US" altLang="zh-CN" sz="3600" dirty="0">
                <a:solidFill>
                  <a:srgbClr val="FF0000"/>
                </a:solidFill>
              </a:rPr>
              <a:t>reasons</a:t>
            </a:r>
            <a:r>
              <a:rPr lang="zh-CN" altLang="en-US" sz="3600" dirty="0">
                <a:solidFill>
                  <a:srgbClr val="FF0000"/>
                </a:solidFill>
              </a:rPr>
              <a:t> </a:t>
            </a:r>
            <a:r>
              <a:rPr lang="en-US" altLang="zh-CN" sz="3600" dirty="0"/>
              <a:t>for</a:t>
            </a:r>
            <a:r>
              <a:rPr lang="zh-CN" altLang="en-US" sz="3600" dirty="0"/>
              <a:t> </a:t>
            </a:r>
            <a:r>
              <a:rPr lang="en-US" altLang="zh-CN" sz="3600" dirty="0"/>
              <a:t>your</a:t>
            </a:r>
            <a:r>
              <a:rPr lang="zh-CN" altLang="en-US" sz="3600" dirty="0"/>
              <a:t> </a:t>
            </a:r>
            <a:r>
              <a:rPr lang="en-US" altLang="zh-CN" sz="3600" dirty="0"/>
              <a:t>position</a:t>
            </a:r>
            <a:endParaRPr lang="en-US" sz="3600" dirty="0"/>
          </a:p>
        </p:txBody>
      </p:sp>
      <p:pic>
        <p:nvPicPr>
          <p:cNvPr id="1026" name="Picture 2" descr="Argument Essay Prompt and Important Information | The Learning Cafe">
            <a:extLst>
              <a:ext uri="{FF2B5EF4-FFF2-40B4-BE49-F238E27FC236}">
                <a16:creationId xmlns:a16="http://schemas.microsoft.com/office/drawing/2014/main" id="{BD709438-7A28-2D4C-A4D5-231C182FE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069" y="2164702"/>
            <a:ext cx="4341924" cy="327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487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BB4D-7AB6-BA4B-B67A-98AA29C04830}"/>
              </a:ext>
            </a:extLst>
          </p:cNvPr>
          <p:cNvSpPr>
            <a:spLocks noGrp="1"/>
          </p:cNvSpPr>
          <p:nvPr>
            <p:ph type="title"/>
          </p:nvPr>
        </p:nvSpPr>
        <p:spPr>
          <a:xfrm>
            <a:off x="3622050" y="622808"/>
            <a:ext cx="5458838" cy="1325563"/>
          </a:xfrm>
        </p:spPr>
        <p:txBody>
          <a:bodyPr>
            <a:normAutofit/>
          </a:bodyPr>
          <a:lstStyle/>
          <a:p>
            <a:r>
              <a:rPr lang="en-US" dirty="0"/>
              <a:t>    </a:t>
            </a:r>
            <a:r>
              <a:rPr lang="en-US" sz="4000" dirty="0"/>
              <a:t>Argument Essay</a:t>
            </a:r>
            <a:endParaRPr lang="en-US" dirty="0"/>
          </a:p>
        </p:txBody>
      </p:sp>
      <p:pic>
        <p:nvPicPr>
          <p:cNvPr id="2050" name="Picture 2" descr="Writing an argumentative essay - The Oscillation Band">
            <a:extLst>
              <a:ext uri="{FF2B5EF4-FFF2-40B4-BE49-F238E27FC236}">
                <a16:creationId xmlns:a16="http://schemas.microsoft.com/office/drawing/2014/main" id="{5B9424E6-A0E2-5946-B70E-E6E763B22D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461" t="33701" r="12638"/>
          <a:stretch/>
        </p:blipFill>
        <p:spPr bwMode="auto">
          <a:xfrm>
            <a:off x="6774145" y="1948371"/>
            <a:ext cx="4534472" cy="376404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5B00D71-A54C-F442-A2D0-695383C3813B}"/>
              </a:ext>
            </a:extLst>
          </p:cNvPr>
          <p:cNvSpPr>
            <a:spLocks noGrp="1"/>
          </p:cNvSpPr>
          <p:nvPr>
            <p:ph idx="1"/>
          </p:nvPr>
        </p:nvSpPr>
        <p:spPr>
          <a:xfrm>
            <a:off x="892631" y="1683829"/>
            <a:ext cx="5458838" cy="4551363"/>
          </a:xfrm>
        </p:spPr>
        <p:txBody>
          <a:bodyPr>
            <a:normAutofit/>
          </a:bodyPr>
          <a:lstStyle/>
          <a:p>
            <a:pPr>
              <a:buFont typeface="Wingdings" panose="05000000000000000000" pitchFamily="2" charset="2"/>
              <a:buChar char="§"/>
            </a:pPr>
            <a:r>
              <a:rPr lang="en-HK" sz="3600" dirty="0"/>
              <a:t>Your task in writing a</a:t>
            </a:r>
            <a:r>
              <a:rPr lang="en-US" altLang="zh-CN" sz="3600" dirty="0"/>
              <a:t>n</a:t>
            </a:r>
            <a:r>
              <a:rPr lang="zh-CN" altLang="en-US" sz="3600" dirty="0"/>
              <a:t> </a:t>
            </a:r>
            <a:r>
              <a:rPr lang="en-US" altLang="zh-CN" sz="3600" dirty="0"/>
              <a:t>argument</a:t>
            </a:r>
            <a:r>
              <a:rPr lang="en-HK" sz="3600" dirty="0"/>
              <a:t> essay is to </a:t>
            </a:r>
            <a:r>
              <a:rPr lang="en-HK" sz="3600" dirty="0">
                <a:solidFill>
                  <a:srgbClr val="FF0000"/>
                </a:solidFill>
              </a:rPr>
              <a:t>convince</a:t>
            </a:r>
            <a:r>
              <a:rPr lang="en-HK" sz="3600" dirty="0"/>
              <a:t> the reader that your </a:t>
            </a:r>
            <a:r>
              <a:rPr lang="en-HK" sz="3600" dirty="0">
                <a:solidFill>
                  <a:srgbClr val="FF0000"/>
                </a:solidFill>
              </a:rPr>
              <a:t>position</a:t>
            </a:r>
            <a:r>
              <a:rPr lang="en-HK" sz="3600" dirty="0"/>
              <a:t> is correct by explaining your </a:t>
            </a:r>
            <a:r>
              <a:rPr lang="en-HK" sz="3600" dirty="0">
                <a:solidFill>
                  <a:srgbClr val="FF0000"/>
                </a:solidFill>
              </a:rPr>
              <a:t>reasons</a:t>
            </a:r>
            <a:r>
              <a:rPr lang="en-HK" sz="3600" dirty="0"/>
              <a:t> for taking the position.</a:t>
            </a:r>
          </a:p>
          <a:p>
            <a:endParaRPr lang="en-US" dirty="0"/>
          </a:p>
        </p:txBody>
      </p:sp>
    </p:spTree>
    <p:extLst>
      <p:ext uri="{BB962C8B-B14F-4D97-AF65-F5344CB8AC3E}">
        <p14:creationId xmlns:p14="http://schemas.microsoft.com/office/powerpoint/2010/main" val="2790046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045A-C9AC-2694-BDE7-94120674EEFB}"/>
              </a:ext>
            </a:extLst>
          </p:cNvPr>
          <p:cNvSpPr>
            <a:spLocks noGrp="1"/>
          </p:cNvSpPr>
          <p:nvPr>
            <p:ph type="title"/>
          </p:nvPr>
        </p:nvSpPr>
        <p:spPr>
          <a:xfrm>
            <a:off x="863600" y="534955"/>
            <a:ext cx="10464800" cy="890587"/>
          </a:xfrm>
        </p:spPr>
        <p:txBody>
          <a:bodyPr/>
          <a:lstStyle/>
          <a:p>
            <a:r>
              <a:rPr lang="en-GB" dirty="0"/>
              <a:t>ii. </a:t>
            </a:r>
            <a:r>
              <a:rPr lang="en-US" dirty="0"/>
              <a:t>Is it necessary to mention the weaknesses of your argument/position?</a:t>
            </a:r>
            <a:br>
              <a:rPr lang="en-US" dirty="0"/>
            </a:br>
            <a:endParaRPr lang="en-GB" dirty="0"/>
          </a:p>
        </p:txBody>
      </p:sp>
      <p:sp>
        <p:nvSpPr>
          <p:cNvPr id="3" name="Content Placeholder 2">
            <a:extLst>
              <a:ext uri="{FF2B5EF4-FFF2-40B4-BE49-F238E27FC236}">
                <a16:creationId xmlns:a16="http://schemas.microsoft.com/office/drawing/2014/main" id="{83F89FEC-46B0-30A1-6C36-3475B7636443}"/>
              </a:ext>
            </a:extLst>
          </p:cNvPr>
          <p:cNvSpPr>
            <a:spLocks noGrp="1"/>
          </p:cNvSpPr>
          <p:nvPr>
            <p:ph idx="1"/>
          </p:nvPr>
        </p:nvSpPr>
        <p:spPr>
          <a:xfrm>
            <a:off x="1007706" y="1425542"/>
            <a:ext cx="10972800" cy="4443460"/>
          </a:xfrm>
        </p:spPr>
        <p:txBody>
          <a:bodyPr/>
          <a:lstStyle/>
          <a:p>
            <a:pPr>
              <a:lnSpc>
                <a:spcPct val="250000"/>
              </a:lnSpc>
              <a:buFont typeface="Wingdings" panose="05000000000000000000" pitchFamily="2" charset="2"/>
              <a:buChar char="§"/>
            </a:pPr>
            <a:r>
              <a:rPr lang="en-US" sz="3600" b="0" u="none" strike="noStrike" baseline="0" dirty="0"/>
              <a:t>Yes. </a:t>
            </a:r>
          </a:p>
          <a:p>
            <a:pPr>
              <a:buFont typeface="Wingdings" panose="05000000000000000000" pitchFamily="2" charset="2"/>
              <a:buChar char="§"/>
            </a:pPr>
            <a:r>
              <a:rPr lang="en-US" sz="3600" dirty="0"/>
              <a:t>Presenting the opposing viewpoint shows </a:t>
            </a:r>
            <a:r>
              <a:rPr lang="en-US" sz="3600" dirty="0">
                <a:solidFill>
                  <a:srgbClr val="FF0000"/>
                </a:solidFill>
              </a:rPr>
              <a:t>confidence </a:t>
            </a:r>
            <a:r>
              <a:rPr lang="en-US" sz="3600" dirty="0"/>
              <a:t>in your argument and shows that you are aware of the </a:t>
            </a:r>
            <a:r>
              <a:rPr lang="en-US" sz="3600" dirty="0">
                <a:solidFill>
                  <a:srgbClr val="FF0000"/>
                </a:solidFill>
              </a:rPr>
              <a:t>limitations </a:t>
            </a:r>
            <a:r>
              <a:rPr lang="en-US" sz="3600" dirty="0"/>
              <a:t>or </a:t>
            </a:r>
            <a:r>
              <a:rPr lang="en-US" sz="3600" dirty="0">
                <a:solidFill>
                  <a:srgbClr val="FF0000"/>
                </a:solidFill>
              </a:rPr>
              <a:t>potential weaknesses </a:t>
            </a:r>
            <a:r>
              <a:rPr lang="en-US" sz="3600" dirty="0"/>
              <a:t>in your own argument.</a:t>
            </a:r>
          </a:p>
          <a:p>
            <a:pPr>
              <a:buFont typeface="Wingdings" panose="05000000000000000000" pitchFamily="2" charset="2"/>
              <a:buChar char="§"/>
            </a:pPr>
            <a:r>
              <a:rPr lang="en-US" sz="3600" b="1" dirty="0"/>
              <a:t>Fairness and objectivity</a:t>
            </a:r>
          </a:p>
          <a:p>
            <a:endParaRPr lang="en-GB" sz="3200" dirty="0"/>
          </a:p>
        </p:txBody>
      </p:sp>
      <p:sp>
        <p:nvSpPr>
          <p:cNvPr id="4" name="Slide Number Placeholder 3">
            <a:extLst>
              <a:ext uri="{FF2B5EF4-FFF2-40B4-BE49-F238E27FC236}">
                <a16:creationId xmlns:a16="http://schemas.microsoft.com/office/drawing/2014/main" id="{20CE9864-7086-98C3-F1BD-1791DCAAF3B5}"/>
              </a:ext>
            </a:extLst>
          </p:cNvPr>
          <p:cNvSpPr>
            <a:spLocks noGrp="1"/>
          </p:cNvSpPr>
          <p:nvPr>
            <p:ph type="sldNum" sz="quarter" idx="10"/>
          </p:nvPr>
        </p:nvSpPr>
        <p:spPr/>
        <p:txBody>
          <a:bodyPr/>
          <a:lstStyle/>
          <a:p>
            <a:pPr>
              <a:defRPr/>
            </a:pPr>
            <a:fld id="{78680641-AFE8-494E-9F12-722639309D56}" type="slidenum">
              <a:rPr lang="en-US" altLang="zh-CN" smtClean="0"/>
              <a:pPr>
                <a:defRPr/>
              </a:pPr>
              <a:t>8</a:t>
            </a:fld>
            <a:endParaRPr lang="en-US" altLang="zh-CN" dirty="0"/>
          </a:p>
        </p:txBody>
      </p:sp>
      <p:sp>
        <p:nvSpPr>
          <p:cNvPr id="5" name="Arrow: Bent 4">
            <a:extLst>
              <a:ext uri="{FF2B5EF4-FFF2-40B4-BE49-F238E27FC236}">
                <a16:creationId xmlns:a16="http://schemas.microsoft.com/office/drawing/2014/main" id="{5EB39678-DA06-78A4-B1E6-301D97B0A202}"/>
              </a:ext>
            </a:extLst>
          </p:cNvPr>
          <p:cNvSpPr/>
          <p:nvPr/>
        </p:nvSpPr>
        <p:spPr bwMode="auto">
          <a:xfrm rot="10800000">
            <a:off x="7733526" y="4830301"/>
            <a:ext cx="1198717" cy="896729"/>
          </a:xfrm>
          <a:prstGeom prst="ben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pPr>
            <a:endParaRPr kumimoji="0" lang="en-GB" sz="2000" b="0" i="0" u="none" strike="noStrike" cap="none" normalizeH="0" baseline="0" dirty="0">
              <a:ln>
                <a:noFill/>
              </a:ln>
              <a:solidFill>
                <a:srgbClr val="006699"/>
              </a:solidFill>
              <a:effectLst/>
              <a:latin typeface="Palatino Linotype" pitchFamily="18" charset="0"/>
              <a:ea typeface="宋体" pitchFamily="2" charset="-122"/>
            </a:endParaRPr>
          </a:p>
        </p:txBody>
      </p:sp>
    </p:spTree>
    <p:extLst>
      <p:ext uri="{BB962C8B-B14F-4D97-AF65-F5344CB8AC3E}">
        <p14:creationId xmlns:p14="http://schemas.microsoft.com/office/powerpoint/2010/main" val="729844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52A4-53B3-4C52-8687-3A23FA45278F}"/>
              </a:ext>
            </a:extLst>
          </p:cNvPr>
          <p:cNvSpPr>
            <a:spLocks noGrp="1"/>
          </p:cNvSpPr>
          <p:nvPr>
            <p:ph type="title"/>
          </p:nvPr>
        </p:nvSpPr>
        <p:spPr/>
        <p:txBody>
          <a:bodyPr>
            <a:normAutofit/>
          </a:bodyPr>
          <a:lstStyle/>
          <a:p>
            <a:r>
              <a:rPr lang="en-US" sz="4000" dirty="0"/>
              <a:t>How to present an </a:t>
            </a:r>
            <a:r>
              <a:rPr lang="en-US" sz="4000" dirty="0">
                <a:solidFill>
                  <a:srgbClr val="FF0000"/>
                </a:solidFill>
              </a:rPr>
              <a:t>opposing viewpoint</a:t>
            </a:r>
            <a:r>
              <a:rPr lang="en-US" sz="4000" dirty="0"/>
              <a:t>?</a:t>
            </a:r>
            <a:endParaRPr lang="en-GB" sz="4400" b="1" dirty="0"/>
          </a:p>
        </p:txBody>
      </p:sp>
      <p:sp>
        <p:nvSpPr>
          <p:cNvPr id="6" name="Content Placeholder 5">
            <a:extLst>
              <a:ext uri="{FF2B5EF4-FFF2-40B4-BE49-F238E27FC236}">
                <a16:creationId xmlns:a16="http://schemas.microsoft.com/office/drawing/2014/main" id="{75038520-3456-66C3-2B29-43EE3D576537}"/>
              </a:ext>
            </a:extLst>
          </p:cNvPr>
          <p:cNvSpPr>
            <a:spLocks noGrp="1"/>
          </p:cNvSpPr>
          <p:nvPr>
            <p:ph idx="1"/>
          </p:nvPr>
        </p:nvSpPr>
        <p:spPr>
          <a:xfrm>
            <a:off x="812800" y="1623966"/>
            <a:ext cx="10862644" cy="4443460"/>
          </a:xfrm>
        </p:spPr>
        <p:txBody>
          <a:bodyPr/>
          <a:lstStyle/>
          <a:p>
            <a:r>
              <a:rPr lang="en-US" sz="3200" b="1" dirty="0"/>
              <a:t>a counterargument – an opposing viewpoint </a:t>
            </a:r>
            <a:r>
              <a:rPr lang="en-US" sz="3200" b="1" dirty="0">
                <a:solidFill>
                  <a:srgbClr val="FF0000"/>
                </a:solidFill>
              </a:rPr>
              <a:t>(negative) </a:t>
            </a:r>
          </a:p>
          <a:p>
            <a:endParaRPr lang="en-US" sz="3200" b="1" dirty="0">
              <a:solidFill>
                <a:srgbClr val="FF0000"/>
              </a:solidFill>
            </a:endParaRPr>
          </a:p>
          <a:p>
            <a:pPr marL="0" indent="0">
              <a:buNone/>
            </a:pPr>
            <a:endParaRPr lang="en-US" sz="3200" b="1" dirty="0">
              <a:solidFill>
                <a:srgbClr val="FF0000"/>
              </a:solidFill>
            </a:endParaRPr>
          </a:p>
          <a:p>
            <a:r>
              <a:rPr lang="en-US" sz="3200" b="1" dirty="0"/>
              <a:t>a refutation – a response to the counterargument</a:t>
            </a:r>
            <a:r>
              <a:rPr lang="zh-CN" altLang="en-US" sz="3200" b="1" dirty="0"/>
              <a:t> </a:t>
            </a:r>
            <a:r>
              <a:rPr lang="en-US" altLang="zh-CN" sz="3200" dirty="0">
                <a:solidFill>
                  <a:srgbClr val="FF0000"/>
                </a:solidFill>
              </a:rPr>
              <a:t>(</a:t>
            </a:r>
            <a:r>
              <a:rPr lang="en-US" altLang="zh-CN" sz="3200" b="1" dirty="0">
                <a:solidFill>
                  <a:srgbClr val="FF0000"/>
                </a:solidFill>
              </a:rPr>
              <a:t>double</a:t>
            </a:r>
            <a:r>
              <a:rPr lang="zh-CN" altLang="en-US" sz="3200" b="1" dirty="0">
                <a:solidFill>
                  <a:srgbClr val="FF0000"/>
                </a:solidFill>
              </a:rPr>
              <a:t> </a:t>
            </a:r>
            <a:r>
              <a:rPr lang="en-US" altLang="zh-CN" sz="3200" b="1" dirty="0">
                <a:solidFill>
                  <a:srgbClr val="FF0000"/>
                </a:solidFill>
              </a:rPr>
              <a:t>negatives</a:t>
            </a:r>
            <a:r>
              <a:rPr lang="en-US" altLang="zh-CN" sz="3200" dirty="0">
                <a:solidFill>
                  <a:srgbClr val="FF0000"/>
                </a:solidFill>
              </a:rPr>
              <a:t>).</a:t>
            </a:r>
            <a:r>
              <a:rPr lang="en-US" sz="3200" dirty="0">
                <a:solidFill>
                  <a:srgbClr val="FF0000"/>
                </a:solidFill>
              </a:rPr>
              <a:t> </a:t>
            </a:r>
          </a:p>
          <a:p>
            <a:endParaRPr lang="en-GB" dirty="0"/>
          </a:p>
        </p:txBody>
      </p:sp>
      <p:sp>
        <p:nvSpPr>
          <p:cNvPr id="8" name="Plus Sign 7">
            <a:extLst>
              <a:ext uri="{FF2B5EF4-FFF2-40B4-BE49-F238E27FC236}">
                <a16:creationId xmlns:a16="http://schemas.microsoft.com/office/drawing/2014/main" id="{7724C4A9-4B35-0C83-10A1-195310CA42D6}"/>
              </a:ext>
            </a:extLst>
          </p:cNvPr>
          <p:cNvSpPr/>
          <p:nvPr/>
        </p:nvSpPr>
        <p:spPr bwMode="auto">
          <a:xfrm>
            <a:off x="5013960" y="2255520"/>
            <a:ext cx="1082040" cy="1059874"/>
          </a:xfrm>
          <a:prstGeom prst="mathPlus">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pPr>
            <a:endParaRPr kumimoji="0" lang="en-GB" sz="2000" b="0" i="0" u="none" strike="noStrike" cap="none" normalizeH="0" baseline="0">
              <a:ln>
                <a:noFill/>
              </a:ln>
              <a:solidFill>
                <a:srgbClr val="006699"/>
              </a:solidFill>
              <a:effectLst/>
              <a:latin typeface="Palatino Linotype" pitchFamily="18" charset="0"/>
              <a:ea typeface="宋体" pitchFamily="2" charset="-122"/>
            </a:endParaRPr>
          </a:p>
        </p:txBody>
      </p:sp>
      <p:sp>
        <p:nvSpPr>
          <p:cNvPr id="9" name="Equals 8">
            <a:extLst>
              <a:ext uri="{FF2B5EF4-FFF2-40B4-BE49-F238E27FC236}">
                <a16:creationId xmlns:a16="http://schemas.microsoft.com/office/drawing/2014/main" id="{80848A65-FB16-A783-9AA8-76F3D9A3873F}"/>
              </a:ext>
            </a:extLst>
          </p:cNvPr>
          <p:cNvSpPr/>
          <p:nvPr/>
        </p:nvSpPr>
        <p:spPr bwMode="auto">
          <a:xfrm>
            <a:off x="5100320" y="4173948"/>
            <a:ext cx="995680" cy="1060086"/>
          </a:xfrm>
          <a:prstGeom prst="mathEqual">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pPr>
            <a:endParaRPr kumimoji="0" lang="en-GB" sz="2000" b="0" i="0" u="none" strike="noStrike" cap="none" normalizeH="0" baseline="0">
              <a:ln>
                <a:noFill/>
              </a:ln>
              <a:solidFill>
                <a:srgbClr val="006699"/>
              </a:solidFill>
              <a:effectLst/>
              <a:latin typeface="Palatino Linotype" pitchFamily="18" charset="0"/>
              <a:ea typeface="宋体" pitchFamily="2" charset="-122"/>
            </a:endParaRPr>
          </a:p>
        </p:txBody>
      </p:sp>
      <p:sp>
        <p:nvSpPr>
          <p:cNvPr id="11" name="TextBox 10">
            <a:extLst>
              <a:ext uri="{FF2B5EF4-FFF2-40B4-BE49-F238E27FC236}">
                <a16:creationId xmlns:a16="http://schemas.microsoft.com/office/drawing/2014/main" id="{2B83E288-C38A-7A07-B820-848288DE574A}"/>
              </a:ext>
            </a:extLst>
          </p:cNvPr>
          <p:cNvSpPr txBox="1"/>
          <p:nvPr/>
        </p:nvSpPr>
        <p:spPr>
          <a:xfrm>
            <a:off x="2094230" y="5332651"/>
            <a:ext cx="8003540" cy="646331"/>
          </a:xfrm>
          <a:prstGeom prst="rect">
            <a:avLst/>
          </a:prstGeom>
          <a:noFill/>
        </p:spPr>
        <p:txBody>
          <a:bodyPr wrap="square">
            <a:spAutoFit/>
          </a:bodyPr>
          <a:lstStyle/>
          <a:p>
            <a:r>
              <a:rPr kumimoji="1" lang="en-US" sz="3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Reinforcement</a:t>
            </a:r>
            <a:r>
              <a:rPr kumimoji="1" lang="en-US" sz="3600" b="1"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 of the writer’s position</a:t>
            </a:r>
            <a:endParaRPr kumimoji="1" lang="en-GB" sz="3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72128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1" grpId="0"/>
    </p:bldLst>
  </p:timing>
</p:sld>
</file>

<file path=ppt/theme/theme1.xml><?xml version="1.0" encoding="utf-8"?>
<a:theme xmlns:a="http://schemas.openxmlformats.org/drawingml/2006/main" name="Theme1CUHKSZEA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CUHKSZEAP" id="{491E8374-3D95-4E72-B8AA-A060D8ABF2AE}" vid="{44AFD614-5310-43BF-881B-97EC10E9EA3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Theme1CUHKSZEAP</Template>
  <TotalTime>4170</TotalTime>
  <Words>1683</Words>
  <Application>Microsoft Office PowerPoint</Application>
  <PresentationFormat>Widescreen</PresentationFormat>
  <Paragraphs>212</Paragraphs>
  <Slides>37</Slides>
  <Notes>26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37</vt:i4>
      </vt:variant>
    </vt:vector>
  </HeadingPairs>
  <TitlesOfParts>
    <vt:vector size="48" baseType="lpstr">
      <vt:lpstr>SimSun</vt:lpstr>
      <vt:lpstr>Arial</vt:lpstr>
      <vt:lpstr>Bookman Old Style</vt:lpstr>
      <vt:lpstr>Calibri</vt:lpstr>
      <vt:lpstr>Garamond</vt:lpstr>
      <vt:lpstr>Palatino Linotype</vt:lpstr>
      <vt:lpstr>Times New Roman</vt:lpstr>
      <vt:lpstr>Wingdings</vt:lpstr>
      <vt:lpstr>Theme1CUHKSZEAP</vt:lpstr>
      <vt:lpstr>自定义设计方案</vt:lpstr>
      <vt:lpstr>1_Edge</vt:lpstr>
      <vt:lpstr>PowerPoint Presentation</vt:lpstr>
      <vt:lpstr>Argumentation</vt:lpstr>
      <vt:lpstr>ENG1002 English for Academic Purposes 1</vt:lpstr>
      <vt:lpstr>Agenda</vt:lpstr>
      <vt:lpstr>1. Questions to think about</vt:lpstr>
      <vt:lpstr>i. The purpose of an argument essay</vt:lpstr>
      <vt:lpstr>    Argument Essay</vt:lpstr>
      <vt:lpstr>ii. Is it necessary to mention the weaknesses of your argument/position? </vt:lpstr>
      <vt:lpstr>How to present an opposing viewpoint?</vt:lpstr>
      <vt:lpstr>Useful words and expressions</vt:lpstr>
      <vt:lpstr>iii. Is it necessary to use outside sources in your essay?</vt:lpstr>
      <vt:lpstr>How to write an argument essay? </vt:lpstr>
      <vt:lpstr>Use the writing process</vt:lpstr>
      <vt:lpstr>PowerPoint Presentation</vt:lpstr>
      <vt:lpstr>Argument essay topics </vt:lpstr>
      <vt:lpstr>Argument essay topics</vt:lpstr>
      <vt:lpstr>Argument essay topics</vt:lpstr>
      <vt:lpstr>Task 2. Identify topics for argument essays (GW5, p.146)</vt:lpstr>
      <vt:lpstr>When selecting a topic, you should consider… </vt:lpstr>
      <vt:lpstr>Sample topics for argument essays</vt:lpstr>
      <vt:lpstr>      Thesis statements of argument essays</vt:lpstr>
      <vt:lpstr>Which one is the best?</vt:lpstr>
      <vt:lpstr>Which one is the best?</vt:lpstr>
      <vt:lpstr>Thesis statements of argument essays</vt:lpstr>
      <vt:lpstr>Thesis statements of argument essays</vt:lpstr>
      <vt:lpstr>Compare these thesis statements </vt:lpstr>
      <vt:lpstr>Outlining your argument essay</vt:lpstr>
      <vt:lpstr>Organizing an argument essay</vt:lpstr>
      <vt:lpstr>An outline of this argument essay</vt:lpstr>
      <vt:lpstr>Do not forget to enrich your body paragraphs by presenting possible argument(s) from the other side!</vt:lpstr>
      <vt:lpstr>Task 4. Enrich your body paragraphs by presenting multiple positions</vt:lpstr>
      <vt:lpstr>Body paragraph 3 (presenting multiple positions) </vt:lpstr>
      <vt:lpstr>A complete outline of an argument essay </vt:lpstr>
      <vt:lpstr>A sample argument essay</vt:lpstr>
      <vt:lpstr>Task 5 Studying an example argument essay</vt:lpstr>
      <vt:lpstr>Assignment 2: Argument Essay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for Academic Purposes</dc:title>
  <dc:creator>Qian WANG</dc:creator>
  <cp:lastModifiedBy>Qian, Bobbie WANG</cp:lastModifiedBy>
  <cp:revision>254</cp:revision>
  <dcterms:created xsi:type="dcterms:W3CDTF">2021-03-11T02:54:36Z</dcterms:created>
  <dcterms:modified xsi:type="dcterms:W3CDTF">2024-03-29T02:37:56Z</dcterms:modified>
</cp:coreProperties>
</file>