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4"/>
  </p:notesMasterIdLst>
  <p:sldIdLst>
    <p:sldId id="1120" r:id="rId4"/>
    <p:sldId id="1121" r:id="rId5"/>
    <p:sldId id="271" r:id="rId6"/>
    <p:sldId id="273" r:id="rId7"/>
    <p:sldId id="272" r:id="rId8"/>
    <p:sldId id="275" r:id="rId9"/>
    <p:sldId id="1101" r:id="rId10"/>
    <p:sldId id="276" r:id="rId11"/>
    <p:sldId id="267" r:id="rId12"/>
    <p:sldId id="1097" r:id="rId13"/>
    <p:sldId id="1127" r:id="rId14"/>
    <p:sldId id="1123" r:id="rId15"/>
    <p:sldId id="258" r:id="rId16"/>
    <p:sldId id="259" r:id="rId17"/>
    <p:sldId id="1115" r:id="rId18"/>
    <p:sldId id="1122" r:id="rId19"/>
    <p:sldId id="1124" r:id="rId20"/>
    <p:sldId id="1125" r:id="rId21"/>
    <p:sldId id="1126" r:id="rId22"/>
    <p:sldId id="1106" r:id="rId23"/>
    <p:sldId id="1118" r:id="rId24"/>
    <p:sldId id="268" r:id="rId25"/>
    <p:sldId id="1119" r:id="rId26"/>
    <p:sldId id="1112" r:id="rId27"/>
    <p:sldId id="1114" r:id="rId28"/>
    <p:sldId id="1107" r:id="rId29"/>
    <p:sldId id="1108" r:id="rId30"/>
    <p:sldId id="1113" r:id="rId31"/>
    <p:sldId id="1095" r:id="rId32"/>
    <p:sldId id="1111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53" autoAdjust="0"/>
  </p:normalViewPr>
  <p:slideViewPr>
    <p:cSldViewPr snapToGrid="0">
      <p:cViewPr varScale="1">
        <p:scale>
          <a:sx n="48" d="100"/>
          <a:sy n="48" d="100"/>
        </p:scale>
        <p:origin x="193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14B14-DF37-4334-A73C-FAF7E80A52BB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36824-29D2-4113-84B8-CDB9A6F45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2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5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972A2-A320-5C4D-B813-B8BC59982D1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824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87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41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8E644-002A-4D55-B40D-6C81579CC49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68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8E644-002A-4D55-B40D-6C81579CC49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6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/>
              <a:t>Source: Academic phrase bank: https://www.phrasebank.manchester.ac.uk/using-cautious-language/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6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/>
              <a:t>Source: Academic phrase bank: https://www.phrasebank.manchester.ac.uk/using-cautious-language/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23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/>
              <a:t>Source: Academic phrase bank: https://www.phrasebank.manchester.ac.uk/using-cautious-language/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54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8E644-002A-4D55-B40D-6C81579CC49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3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06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32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972A2-A320-5C4D-B813-B8BC59982D1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535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17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652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4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3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0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5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69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8E644-002A-4D55-B40D-6C81579CC4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9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824-29D2-4113-84B8-CDB9A6F45D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13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972A2-A320-5C4D-B813-B8BC59982D1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95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6B0D0-E622-0677-C67E-A4C5609F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35C6A-01C8-7D91-F5FB-B1E116A9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F8BED-0250-5092-4E77-1F3477EE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42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8378F-24FC-8B3E-B62B-C96E1A3C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EF5DF-1312-588A-2117-5CA3E399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29222-1773-52D3-D577-4CCD03E9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4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D65FF-9D37-C9F7-A5A6-8BD9474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273E0-3CEA-6C0A-E539-7CE0021D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14E18-1845-7A00-47AB-EDA7F66F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6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7252F-51A2-B9C0-AFD4-954E1D64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2D3CD-4512-40DF-A625-C3776EA24FD1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72935-C80A-2530-DD5A-ADB9940D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684AD-EA0E-4BB6-633A-C1F17BD6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6D44D-19E9-4ACA-9E7C-1F72E61DD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7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18C6F-E761-DAEB-2D96-308D9BF1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52E14-0997-4EC4-BDC6-28F20ACC7FAE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CE3AF-2EC8-010A-F74F-6731769A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1675C-7599-0A54-1971-99DEADE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9EC10-55A1-49B2-BF4A-03DD866DF7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04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132A4-A8BC-69BA-E315-E8337899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54A51-5877-4637-896F-D4E57A84F735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6BE2-4FEB-AA41-064A-B169CD03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B8A1F-67D7-6FCA-F252-A57ED8E6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D168D-19F1-4A89-A861-7FD722A838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8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62FCC24-99D3-512A-62F3-2EABF64C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8EF9F-8D28-4083-AE42-09559D98E395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755FE7-3A7C-DD19-7D3C-5F57011C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5700B29-A794-C1D7-A0C0-F8618F3E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99780-0ED9-414C-93AF-D67598DC3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9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0A2619E-C450-4074-1134-B8267C48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9CD4-90F9-4B29-828C-750C93C42201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A533E75-F186-7450-6A3D-60DA5C0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66FEB29-9F68-5EFE-B2C7-BDBC6295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B2C9D-0BFA-477A-9005-CFA71B3792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6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F0BA061-72BD-27AB-708E-060A7FC7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6F832-62EC-47FB-9739-A0FD614CF7BA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2260058-738A-5C17-2F7F-214D5C3D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8BE3FBA-A738-363A-A31C-798A5A27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B39B-866F-440B-9378-08F5485F2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04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B5E3E86-B766-95DB-57C0-68CF8348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1615-127C-4EC8-B18A-3230E60E3A8B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0C6AE10-288A-3918-5036-749A809D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B436B08-FAE7-39BE-0EA3-38D31E5F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5E88B-DC26-4CF8-8EF0-F770C6A4EA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14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907F32D-5C6C-1E5C-2650-301E1FD6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6B508-8866-4814-B08F-0B1AA869D946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6CD361A-4186-27FA-9CB1-20DAC23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6438617-3AF5-6606-404A-84CC7647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A61F-8E39-4F96-ABF0-6CBD1CEF48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5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1646C-65DB-F6F7-64C9-8603B203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F43D8-4CA7-A65C-8184-D65699A6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FD501-9C5D-9EF3-EB32-4BFC4965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77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D434CDD-C5D8-B586-DD28-1318213A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848C7-AF46-4667-98BC-68CC218A40CC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EA0696-2827-2503-A825-EFFE230F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4D60094-9672-E2DB-DAAC-60CADA3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578CF-E769-466F-93D9-FBC5739EA0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49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9F96A-52C4-A8EC-5096-83664A77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853DE-28A2-43E2-B128-103FD3AA5181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77EB8-D100-0A08-2D06-ED2DB602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F04BE-BA32-DC58-E434-D9FF744B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8CE8-7E55-42EA-9C39-53C1AF9A4C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54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55D0F-5380-8546-F91E-0A50C31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C0B3-8717-4110-9C0D-101D01DFEF9E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6036B-1DEC-99AB-27BA-9F33440C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3C6F6-345E-9B2D-854B-395D8833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0884C-68CD-450C-8C5F-AF4A06BF00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62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391519-5929-D2F9-D528-0EDE7B9EB9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18018-DE22-4A41-8719-1CE5145F6E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568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23966"/>
            <a:ext cx="10464800" cy="4443460"/>
          </a:xfrm>
        </p:spPr>
        <p:txBody>
          <a:bodyPr/>
          <a:lstStyle>
            <a:lvl1pPr>
              <a:buFont typeface="Wingdings" pitchFamily="2" charset="2"/>
              <a:buChar char="u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4BC8E8-C8ED-C95D-5AC9-D70EA175D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0641-AFE8-494E-9F12-722639309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669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E06FE8-5957-84A2-CADE-EBDE48E41E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00AC-734B-431D-B5B6-3C34F9260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571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76401"/>
            <a:ext cx="51308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676401"/>
            <a:ext cx="51308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4436CB-6F00-0E28-3885-2AB30D3DAF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A5E06-2B7B-4104-9476-6EE1C9B28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22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911F3-2031-4B99-D78C-0AF8FF647E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694FB-8092-4E9E-A840-37AA43EFB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420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3A84F4-C424-EE32-A1AC-8F2E0F102D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203A5-B925-4009-AE0A-013F0B3349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06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DA82AC1-5327-4D6C-E4D3-E647835409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1F507-A357-466A-8EFF-44E0A528C7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6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A933F-00EF-1315-F7AD-2970D60B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A2E98-0B25-171C-1881-321A4AC2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DC067-E21A-9B97-3922-B79956DE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76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CEE3DC-FA7F-64D9-AF25-C24D9D5152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AEB97-41FC-4150-A03D-B8D953E51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774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A23A6B-98A7-1FE4-A29E-CB0691B2E9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6F8A-F0A8-4289-B34B-BF0BAFBD39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9258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AF3508-731E-F145-04D2-45580D8576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77144-EDEE-45D3-BDFA-89E2904B58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745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1400" y="609601"/>
            <a:ext cx="2616200" cy="552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609601"/>
            <a:ext cx="7645400" cy="5521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634128-659A-F404-C0E4-8735DF9E9F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29A5F-7E4E-4529-9B0E-D4F3039E87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3261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1"/>
            <a:ext cx="10464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676401"/>
            <a:ext cx="51308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676401"/>
            <a:ext cx="51308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D82F3A-2A15-D7DF-8180-11BF7321AD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87EE2-267B-41C9-B42A-2A2AF6E94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556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9">
            <a:extLst>
              <a:ext uri="{FF2B5EF4-FFF2-40B4-BE49-F238E27FC236}">
                <a16:creationId xmlns:a16="http://schemas.microsoft.com/office/drawing/2014/main" id="{854B6351-9A45-EDF4-8166-56027CF967EA}"/>
              </a:ext>
            </a:extLst>
          </p:cNvPr>
          <p:cNvSpPr>
            <a:spLocks/>
          </p:cNvSpPr>
          <p:nvPr/>
        </p:nvSpPr>
        <p:spPr bwMode="auto">
          <a:xfrm>
            <a:off x="711200" y="533400"/>
            <a:ext cx="10668000" cy="609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1905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9" rIns="45719"/>
          <a:lstStyle/>
          <a:p>
            <a:endParaRPr lang="en-GB"/>
          </a:p>
        </p:txBody>
      </p:sp>
      <p:sp>
        <p:nvSpPr>
          <p:cNvPr id="3" name="Shape 30">
            <a:extLst>
              <a:ext uri="{FF2B5EF4-FFF2-40B4-BE49-F238E27FC236}">
                <a16:creationId xmlns:a16="http://schemas.microsoft.com/office/drawing/2014/main" id="{AAF5960F-12FA-7C77-EFD0-D29F2D359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" y="6172200"/>
            <a:ext cx="10668000" cy="0"/>
          </a:xfrm>
          <a:prstGeom prst="line">
            <a:avLst/>
          </a:prstGeom>
          <a:noFill/>
          <a:ln w="1905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/>
          <a:p>
            <a:endParaRPr lang="en-GB"/>
          </a:p>
        </p:txBody>
      </p:sp>
      <p:pic>
        <p:nvPicPr>
          <p:cNvPr id="4" name="emblem.jpeg" descr="O:\CUHK(SZ)\Website\en\images\emblem.jpg">
            <a:extLst>
              <a:ext uri="{FF2B5EF4-FFF2-40B4-BE49-F238E27FC236}">
                <a16:creationId xmlns:a16="http://schemas.microsoft.com/office/drawing/2014/main" id="{03C19914-7BDB-BC7F-7C38-D6EDE62D4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6232525"/>
            <a:ext cx="47831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" name="Shape 32">
            <a:extLst>
              <a:ext uri="{FF2B5EF4-FFF2-40B4-BE49-F238E27FC236}">
                <a16:creationId xmlns:a16="http://schemas.microsoft.com/office/drawing/2014/main" id="{9E6628A1-1E46-E32A-3FD4-40C8AD515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31550" y="6443663"/>
            <a:ext cx="247650" cy="257175"/>
          </a:xfrm>
        </p:spPr>
        <p:txBody>
          <a:bodyPr/>
          <a:lstStyle>
            <a:lvl1pPr>
              <a:defRPr>
                <a:sym typeface="Garamond" panose="02020404030301010803" pitchFamily="18" charset="0"/>
              </a:defRPr>
            </a:lvl1pPr>
          </a:lstStyle>
          <a:p>
            <a:pPr>
              <a:defRPr/>
            </a:pPr>
            <a:fld id="{3CA2B23A-57EC-4465-94C0-4ABD39502B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32550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E3A1ABE-170E-1CD1-99EA-424496BD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C2F2282-88EC-4ADF-F905-1FDCF428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CC3479-F57E-D903-1142-21C37301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4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DAD43BE-247B-F2E6-79D4-C3017D4E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C08620C-64EB-C018-2B94-0A79D75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A0BC1-7AD1-DE10-5E84-689DD460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3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7227935-0378-11BE-4463-00A2FDC9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C663634-38B9-3552-3031-BF33EC6B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0BB0616-4D73-8E0A-4BD7-D94F1B04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1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3D866B4-A11F-D483-0321-2B8CEFF4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5112320-112C-9B0E-7EF5-6C4820DB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B0ED54-89FA-5A0D-E4AD-EE28D8A4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5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D318978-B54B-5B29-3AC6-254607F8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CC9F9FF-82F4-DA1C-6F8D-D4B2E62B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AD4D73F-26CF-B9C3-14F7-56D0D18F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24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028D880-1CC8-2239-D858-8D14EF27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8C328BE-2E16-AF30-6EAA-2397AF63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27C5DB7-8018-6D56-05A4-6762250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1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48599B7-CABC-22DA-B81A-51D65B5CC9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2BD923C-D135-0FB0-8705-16A7436902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5206C-9C51-0B3F-F419-45BCC1257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27FFCB53-7360-469A-937D-C124F4E9288D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054D8-7DE5-4F94-6444-F4E378CAF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7FF74-5A36-CC0A-FAEE-B9A2F116D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644A5F2-AB47-49F5-B555-A00ADC0CB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2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>
            <a:extLst>
              <a:ext uri="{FF2B5EF4-FFF2-40B4-BE49-F238E27FC236}">
                <a16:creationId xmlns:a16="http://schemas.microsoft.com/office/drawing/2014/main" id="{24761B5B-67DB-6179-F1E5-01B6430D4A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>
            <a:extLst>
              <a:ext uri="{FF2B5EF4-FFF2-40B4-BE49-F238E27FC236}">
                <a16:creationId xmlns:a16="http://schemas.microsoft.com/office/drawing/2014/main" id="{6AA4DE0F-1B56-2EA1-1A48-1E64729884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1C2E8-AB3D-E9DA-8390-8E2E1C2F5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915F2D9A-11E1-43B6-BE38-3A42BDD030FC}" type="datetime1">
              <a:rPr lang="en-US" altLang="zh-CN"/>
              <a:pPr>
                <a:defRPr/>
              </a:pPr>
              <a:t>4/12/2024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7C9AF-BD40-A1F5-2EBE-9CF63CA4B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2996D-F7EB-DE6C-6EB1-842A26310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6F245D9-35DD-463E-8989-923B5AA67E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EBFAB3F-5625-E13E-F55B-24A330167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62A46EC-7C82-ECB2-0083-475E7A8C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76400"/>
            <a:ext cx="10464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80E09BCB-2CBD-1044-412F-BB74230860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3E5290A-3859-4069-B385-449D62BC9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5605" name="Freeform 7">
            <a:extLst>
              <a:ext uri="{FF2B5EF4-FFF2-40B4-BE49-F238E27FC236}">
                <a16:creationId xmlns:a16="http://schemas.microsoft.com/office/drawing/2014/main" id="{424E2CD7-D2A8-B102-7D09-BB240DB2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533400"/>
            <a:ext cx="106680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8">
            <a:extLst>
              <a:ext uri="{FF2B5EF4-FFF2-40B4-BE49-F238E27FC236}">
                <a16:creationId xmlns:a16="http://schemas.microsoft.com/office/drawing/2014/main" id="{146FCC48-BE7C-1693-6E59-27ECE8251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" y="6194425"/>
            <a:ext cx="10668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5607" name="Picture 1">
            <a:extLst>
              <a:ext uri="{FF2B5EF4-FFF2-40B4-BE49-F238E27FC236}">
                <a16:creationId xmlns:a16="http://schemas.microsoft.com/office/drawing/2014/main" id="{A173ED28-FB8A-253F-F161-234C9DC66E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065838"/>
            <a:ext cx="399415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36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886A-075C-6B11-1DEB-77BBE696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</p:spPr>
        <p:txBody>
          <a:bodyPr wrap="square" anchor="t">
            <a:normAutofit fontScale="90000"/>
          </a:bodyPr>
          <a:lstStyle/>
          <a:p>
            <a:r>
              <a:rPr lang="en-GB" sz="4000" dirty="0"/>
              <a:t>Q1. What is the easiest way to lose your </a:t>
            </a:r>
            <a:r>
              <a:rPr lang="en-GB" sz="4000" dirty="0">
                <a:solidFill>
                  <a:srgbClr val="FF0000"/>
                </a:solidFill>
              </a:rPr>
              <a:t>credibility</a:t>
            </a:r>
            <a:r>
              <a:rPr lang="en-GB" sz="4000" dirty="0"/>
              <a:t>? </a:t>
            </a:r>
            <a:br>
              <a:rPr lang="en-GB" sz="4000" dirty="0"/>
            </a:br>
            <a:endParaRPr lang="en-GB" sz="4000" dirty="0"/>
          </a:p>
        </p:txBody>
      </p:sp>
      <p:pic>
        <p:nvPicPr>
          <p:cNvPr id="5" name="图片 5" descr="图片包含 文本&#10;&#10;描述已自动生成">
            <a:extLst>
              <a:ext uri="{FF2B5EF4-FFF2-40B4-BE49-F238E27FC236}">
                <a16:creationId xmlns:a16="http://schemas.microsoft.com/office/drawing/2014/main" id="{1F6121B3-31E4-BA42-876D-6A48AAB8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t="8970" r="7136"/>
          <a:stretch/>
        </p:blipFill>
        <p:spPr>
          <a:xfrm>
            <a:off x="1061883" y="3149215"/>
            <a:ext cx="3937820" cy="237584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F1EED-2608-3DB2-5F4F-21730D9919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243638"/>
            <a:ext cx="28448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78680641-AFE8-494E-9F12-722639309D56}" type="slidenum">
              <a:rPr lang="en-US" altLang="zh-CN" smtClean="0"/>
              <a:pPr>
                <a:spcAft>
                  <a:spcPts val="600"/>
                </a:spcAft>
                <a:defRPr/>
              </a:pPr>
              <a:t>1</a:t>
            </a:fld>
            <a:endParaRPr lang="en-US" altLang="zh-CN"/>
          </a:p>
        </p:txBody>
      </p:sp>
      <p:pic>
        <p:nvPicPr>
          <p:cNvPr id="1026" name="Picture 2" descr="Flawed Logic in QoA Review Submissions – AFA | riskinfo » News">
            <a:extLst>
              <a:ext uri="{FF2B5EF4-FFF2-40B4-BE49-F238E27FC236}">
                <a16:creationId xmlns:a16="http://schemas.microsoft.com/office/drawing/2014/main" id="{F68F3A68-8459-8496-F077-FE5BE968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25" y="3149215"/>
            <a:ext cx="3468330" cy="26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2F10D-460F-FC91-55E0-37792D4BDE34}"/>
              </a:ext>
            </a:extLst>
          </p:cNvPr>
          <p:cNvSpPr txBox="1"/>
          <p:nvPr/>
        </p:nvSpPr>
        <p:spPr>
          <a:xfrm>
            <a:off x="812800" y="1429236"/>
            <a:ext cx="10985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GB" sz="36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Q2. </a:t>
            </a:r>
            <a:r>
              <a:rPr kumimoji="1" 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What is the best strategy you can use to make your arguments more </a:t>
            </a:r>
            <a:r>
              <a:rPr kumimoji="1"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prone to being attacked</a:t>
            </a:r>
            <a:r>
              <a:rPr kumimoji="1" 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kumimoji="1" lang="en-GB" sz="3600" b="1" dirty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hedging</a:t>
            </a:r>
            <a:r>
              <a:rPr lang="zh-CN" altLang="en-US" dirty="0"/>
              <a:t> </a:t>
            </a:r>
            <a:r>
              <a:rPr lang="en-US" altLang="zh-CN" dirty="0"/>
              <a:t>&amp; Why hedge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676650"/>
            <a:ext cx="10871200" cy="44434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HK" altLang="zh-CN" sz="3300" dirty="0"/>
              <a:t>Hedging entails anticipating </a:t>
            </a:r>
            <a:r>
              <a:rPr lang="en-HK" altLang="zh-CN" sz="3300" b="1" dirty="0"/>
              <a:t>possible opposition </a:t>
            </a:r>
            <a:r>
              <a:rPr lang="en-HK" altLang="zh-CN" sz="3300" dirty="0"/>
              <a:t>from your readers by </a:t>
            </a:r>
            <a:r>
              <a:rPr lang="en-HK" altLang="zh-CN" sz="3300" b="1" dirty="0"/>
              <a:t>not saying things too assertively or directly.</a:t>
            </a:r>
          </a:p>
          <a:p>
            <a:pPr>
              <a:spcAft>
                <a:spcPts val="600"/>
              </a:spcAft>
            </a:pPr>
            <a:r>
              <a:rPr lang="en-US" altLang="zh-CN" sz="3300" dirty="0"/>
              <a:t>It </a:t>
            </a:r>
            <a:r>
              <a:rPr lang="en-US" altLang="zh-CN" sz="3300" b="1" dirty="0"/>
              <a:t>protects</a:t>
            </a:r>
            <a:r>
              <a:rPr lang="en-US" altLang="zh-CN" sz="3300" dirty="0"/>
              <a:t> the writer </a:t>
            </a:r>
            <a:r>
              <a:rPr lang="en-US" altLang="zh-CN" sz="3300" b="1" dirty="0"/>
              <a:t>against being proved wrong </a:t>
            </a:r>
            <a:r>
              <a:rPr lang="en-US" altLang="zh-CN" sz="3300" dirty="0"/>
              <a:t>while recognizing </a:t>
            </a:r>
            <a:r>
              <a:rPr lang="en-US" altLang="zh-CN" sz="3300" b="1" dirty="0"/>
              <a:t>alternative ideas </a:t>
            </a:r>
            <a:r>
              <a:rPr lang="en-US" altLang="zh-CN" sz="3300" dirty="0"/>
              <a:t>on the subject.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HK" altLang="zh-CN" sz="3600" dirty="0"/>
              <a:t>   </a:t>
            </a:r>
            <a:r>
              <a:rPr lang="en-US" altLang="zh-CN" sz="3200" dirty="0"/>
              <a:t>(</a:t>
            </a:r>
            <a:r>
              <a:rPr lang="en-HK" altLang="zh-CN" sz="3200" dirty="0"/>
              <a:t>Hyland, </a:t>
            </a:r>
            <a:r>
              <a:rPr lang="en-US" altLang="zh-CN" sz="3200" dirty="0"/>
              <a:t>1996,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cited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HK" altLang="zh-CN" sz="3200" dirty="0" err="1"/>
              <a:t>Wallwork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2016,</a:t>
            </a:r>
            <a:r>
              <a:rPr lang="zh-CN" altLang="en-US" sz="3200" dirty="0"/>
              <a:t> </a:t>
            </a:r>
            <a:r>
              <a:rPr lang="en-US" altLang="zh-CN" sz="3200" dirty="0"/>
              <a:t>p.</a:t>
            </a:r>
            <a:r>
              <a:rPr lang="zh-CN" altLang="en-US" sz="3200" dirty="0"/>
              <a:t> </a:t>
            </a:r>
            <a:r>
              <a:rPr lang="en-US" altLang="zh-CN" sz="3200" dirty="0"/>
              <a:t>134)</a:t>
            </a:r>
            <a:endParaRPr lang="en-HK" altLang="zh-CN" sz="3200" dirty="0"/>
          </a:p>
          <a:p>
            <a:pPr>
              <a:spcAft>
                <a:spcPts val="600"/>
              </a:spcAft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337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EF42-2C85-2709-A9A3-1B9F7AAC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sz="4000" b="1" dirty="0"/>
              <a:t>When we may use it</a:t>
            </a:r>
            <a:br>
              <a:rPr lang="en-HK" altLang="zh-CN" sz="3600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FE43-AD0A-477A-0B85-B86E4490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HK" altLang="zh-CN" sz="3600" dirty="0"/>
              <a:t>not 100% sure of the claims that are being made in their subject area.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HK" altLang="zh-CN" sz="3600" dirty="0"/>
              <a:t>perhaps the ideas are good, but the evidence is not strong.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spcAft>
                <a:spcPts val="600"/>
              </a:spcAft>
              <a:buNone/>
            </a:pPr>
            <a:endParaRPr lang="en-HK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6DE16-155F-72B2-AF9E-D78E12495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43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72D4-9899-1294-D62E-392174E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the following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81B3-A680-2F8E-EF5D-A2ED7EE0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52504"/>
            <a:ext cx="10464800" cy="4443460"/>
          </a:xfrm>
        </p:spPr>
        <p:txBody>
          <a:bodyPr/>
          <a:lstStyle/>
          <a:p>
            <a:r>
              <a:rPr lang="en-US" sz="2800" b="1" dirty="0"/>
              <a:t>S1: </a:t>
            </a:r>
            <a:r>
              <a:rPr lang="en-US" sz="2800" dirty="0"/>
              <a:t>There is no doubt that this policy is a failure.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S2: There are concerns and criticisms regarding the effectiveness of this policy. </a:t>
            </a:r>
          </a:p>
          <a:p>
            <a:r>
              <a:rPr lang="en-US" sz="2800" b="1" dirty="0"/>
              <a:t>S1</a:t>
            </a:r>
            <a:r>
              <a:rPr lang="en-US" sz="2800" dirty="0"/>
              <a:t>: This study definitively demonstrates...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S2: This study provides compelling evidence indicating...</a:t>
            </a:r>
          </a:p>
          <a:p>
            <a:r>
              <a:rPr lang="en-US" sz="2800" b="1" dirty="0"/>
              <a:t>S1</a:t>
            </a:r>
            <a:r>
              <a:rPr lang="en-US" sz="2800" dirty="0"/>
              <a:t>: Everyone agrees that...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S2: There is a general consensus that...</a:t>
            </a:r>
          </a:p>
          <a:p>
            <a:r>
              <a:rPr lang="en-US" sz="2800" b="1" dirty="0"/>
              <a:t>S1</a:t>
            </a:r>
            <a:r>
              <a:rPr lang="en-US" sz="2800" dirty="0"/>
              <a:t>: This method is superior to all others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S2: This method has demonstrated advantages compared to alternative approaches.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2AA15-3020-C58A-15E4-10F06C445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2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24" y="964383"/>
            <a:ext cx="10464800" cy="4443460"/>
          </a:xfrm>
        </p:spPr>
        <p:txBody>
          <a:bodyPr/>
          <a:lstStyle/>
          <a:p>
            <a:r>
              <a:rPr lang="en-US" altLang="zh-CN" sz="3200" b="1" dirty="0"/>
              <a:t>S1</a:t>
            </a:r>
            <a:r>
              <a:rPr lang="en-US" altLang="zh-CN" sz="3200" dirty="0"/>
              <a:t>: *Although many authors have investigated how PhD students write papers, </a:t>
            </a:r>
            <a:r>
              <a:rPr lang="en-US" altLang="zh-CN" sz="3200" b="1" i="1" dirty="0">
                <a:solidFill>
                  <a:srgbClr val="FF0000"/>
                </a:solidFill>
              </a:rPr>
              <a:t>this is the first attempt </a:t>
            </a:r>
            <a:r>
              <a:rPr lang="en-US" altLang="zh-CN" sz="3200" dirty="0"/>
              <a:t>to systematically analyze all the written output (papers, reports, grant proposals, CVs etc.) of such students. </a:t>
            </a:r>
          </a:p>
          <a:p>
            <a:r>
              <a:rPr lang="en-US" altLang="zh-CN" sz="3200" b="1" dirty="0"/>
              <a:t>S2</a:t>
            </a:r>
            <a:r>
              <a:rPr lang="en-US" altLang="zh-CN" sz="3200" dirty="0"/>
              <a:t>: Although many authors have investigated how PhD students write papers, </a:t>
            </a:r>
            <a:r>
              <a:rPr lang="en-US" altLang="zh-CN" sz="3200" b="1" i="1" dirty="0">
                <a:solidFill>
                  <a:srgbClr val="00B050"/>
                </a:solidFill>
              </a:rPr>
              <a:t>we believe / as far as we know / to the best of our knowledge</a:t>
            </a:r>
            <a:r>
              <a:rPr lang="en-US" altLang="zh-CN" sz="3200" i="1" dirty="0">
                <a:solidFill>
                  <a:srgbClr val="00B050"/>
                </a:solidFill>
              </a:rPr>
              <a:t> </a:t>
            </a:r>
            <a:r>
              <a:rPr lang="en-US" altLang="zh-CN" sz="3200" dirty="0"/>
              <a:t>this is the first attempt to systematically analyze all the written output (papers, reports, grant proposals, CVs etc.) of such students. </a:t>
            </a:r>
          </a:p>
        </p:txBody>
      </p:sp>
    </p:spTree>
    <p:extLst>
      <p:ext uri="{BB962C8B-B14F-4D97-AF65-F5344CB8AC3E}">
        <p14:creationId xmlns:p14="http://schemas.microsoft.com/office/powerpoint/2010/main" val="137380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207270"/>
            <a:ext cx="10464800" cy="4443460"/>
          </a:xfrm>
        </p:spPr>
        <p:txBody>
          <a:bodyPr/>
          <a:lstStyle/>
          <a:p>
            <a:r>
              <a:rPr lang="en-US" altLang="zh-CN" sz="3200" b="1" dirty="0"/>
              <a:t>S1</a:t>
            </a:r>
            <a:r>
              <a:rPr lang="en-US" altLang="zh-CN" sz="3200" dirty="0"/>
              <a:t>: </a:t>
            </a:r>
            <a:r>
              <a:rPr lang="en-US" altLang="zh-CN" sz="3200" i="1" dirty="0"/>
              <a:t>*</a:t>
            </a:r>
            <a:r>
              <a:rPr lang="en-US" altLang="zh-CN" sz="3200" dirty="0"/>
              <a:t>Our results </a:t>
            </a:r>
            <a:r>
              <a:rPr lang="en-US" altLang="zh-CN" sz="3200" b="1" i="1" dirty="0">
                <a:solidFill>
                  <a:srgbClr val="FF0000"/>
                </a:solidFill>
              </a:rPr>
              <a:t>demonstrate</a:t>
            </a:r>
            <a:r>
              <a:rPr lang="en-US" altLang="zh-CN" sz="3200" b="1" dirty="0"/>
              <a:t> </a:t>
            </a:r>
            <a:r>
              <a:rPr lang="en-US" altLang="zh-CN" sz="3200" dirty="0"/>
              <a:t>that</a:t>
            </a:r>
            <a:r>
              <a:rPr lang="en-US" altLang="zh-CN" sz="3200" b="1" dirty="0"/>
              <a:t> </a:t>
            </a:r>
            <a:r>
              <a:rPr lang="en-US" altLang="zh-CN" sz="3200" dirty="0"/>
              <a:t>students from humanistic fields produce longer written texts than students from the pure sciences and </a:t>
            </a:r>
            <a:r>
              <a:rPr lang="en-US" altLang="zh-CN" sz="3200" b="1" i="1" dirty="0">
                <a:solidFill>
                  <a:srgbClr val="FF0000"/>
                </a:solidFill>
              </a:rPr>
              <a:t>this is </a:t>
            </a:r>
            <a:r>
              <a:rPr lang="en-US" altLang="zh-CN" sz="3200" dirty="0"/>
              <a:t>due to the fact that humanists </a:t>
            </a:r>
            <a:r>
              <a:rPr lang="en-US" altLang="zh-CN" sz="3200" b="1" i="1" dirty="0">
                <a:solidFill>
                  <a:srgbClr val="FF0000"/>
                </a:solidFill>
              </a:rPr>
              <a:t>are</a:t>
            </a:r>
            <a:r>
              <a:rPr lang="en-US" altLang="zh-CN" sz="3200" i="1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more verbose than pure scientists. </a:t>
            </a:r>
          </a:p>
          <a:p>
            <a:r>
              <a:rPr lang="en-US" altLang="zh-CN" sz="3200" b="1" dirty="0"/>
              <a:t>S2</a:t>
            </a:r>
            <a:r>
              <a:rPr lang="en-US" altLang="zh-CN" sz="3200" dirty="0"/>
              <a:t>: Our results </a:t>
            </a:r>
            <a:r>
              <a:rPr lang="en-US" altLang="zh-CN" sz="3200" b="1" i="1" dirty="0">
                <a:solidFill>
                  <a:srgbClr val="00B050"/>
                </a:solidFill>
              </a:rPr>
              <a:t>seem to </a:t>
            </a:r>
            <a:r>
              <a:rPr lang="en-US" altLang="zh-CN" sz="3200" dirty="0"/>
              <a:t>demonstrate that students from humanistic fields produce more written work than students from the pure sciences and </a:t>
            </a:r>
            <a:r>
              <a:rPr lang="en-US" altLang="zh-CN" sz="3200" b="1" i="1" dirty="0">
                <a:solidFill>
                  <a:srgbClr val="00B050"/>
                </a:solidFill>
              </a:rPr>
              <a:t>this may be </a:t>
            </a:r>
            <a:r>
              <a:rPr lang="en-US" altLang="zh-CN" sz="3200" dirty="0"/>
              <a:t>due to the fact that humanists </a:t>
            </a:r>
            <a:r>
              <a:rPr lang="en-US" altLang="zh-CN" sz="3200" b="1" i="1" dirty="0">
                <a:solidFill>
                  <a:srgbClr val="00B050"/>
                </a:solidFill>
              </a:rPr>
              <a:t>are generally</a:t>
            </a:r>
            <a:r>
              <a:rPr lang="en-US" altLang="zh-CN" sz="3200" dirty="0"/>
              <a:t> more verbose than pure scientists. </a:t>
            </a:r>
          </a:p>
        </p:txBody>
      </p:sp>
    </p:spTree>
    <p:extLst>
      <p:ext uri="{BB962C8B-B14F-4D97-AF65-F5344CB8AC3E}">
        <p14:creationId xmlns:p14="http://schemas.microsoft.com/office/powerpoint/2010/main" val="74434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Linguistic devices for hedging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495833"/>
            <a:ext cx="10813143" cy="5362167"/>
          </a:xfrm>
        </p:spPr>
        <p:txBody>
          <a:bodyPr>
            <a:normAutofit/>
          </a:bodyPr>
          <a:lstStyle/>
          <a:p>
            <a:r>
              <a:rPr kumimoji="1" lang="en-US" altLang="zh-CN" sz="3000" b="1" dirty="0"/>
              <a:t>Toning down </a:t>
            </a:r>
            <a:r>
              <a:rPr kumimoji="1" lang="en-US" altLang="zh-CN" sz="3000" b="1" dirty="0">
                <a:solidFill>
                  <a:srgbClr val="FF0000"/>
                </a:solidFill>
              </a:rPr>
              <a:t>verbs</a:t>
            </a:r>
            <a:r>
              <a:rPr kumimoji="1" lang="en-US" altLang="zh-CN" sz="3000" b="1" i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Replacing verbs that indicate 100% certainty, for example, </a:t>
            </a:r>
            <a:r>
              <a:rPr lang="en-US" altLang="zh-CN" sz="2800" b="1" i="1" dirty="0"/>
              <a:t>prove</a:t>
            </a:r>
            <a:r>
              <a:rPr lang="en-US" altLang="zh-CN" sz="2800" dirty="0"/>
              <a:t>, </a:t>
            </a:r>
            <a:r>
              <a:rPr lang="en-US" altLang="zh-CN" sz="2800" b="1" i="1" dirty="0"/>
              <a:t>demonstrate, is </a:t>
            </a:r>
            <a:r>
              <a:rPr lang="en-US" altLang="zh-CN" sz="2800" dirty="0"/>
              <a:t>(and other forms of the verb </a:t>
            </a:r>
            <a:r>
              <a:rPr lang="en-US" altLang="zh-CN" sz="2800" b="1" i="1" dirty="0"/>
              <a:t>to be) </a:t>
            </a:r>
            <a:r>
              <a:rPr lang="en-US" altLang="zh-CN" sz="2800" dirty="0"/>
              <a:t>with </a:t>
            </a:r>
            <a:r>
              <a:rPr lang="en-US" altLang="zh-CN" sz="2800" b="1" i="1" dirty="0"/>
              <a:t>may be</a:t>
            </a:r>
            <a:r>
              <a:rPr lang="en-US" altLang="zh-CN" sz="28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This factor </a:t>
            </a:r>
            <a:r>
              <a:rPr lang="en-US" altLang="zh-CN" sz="2800" i="1" dirty="0">
                <a:solidFill>
                  <a:schemeClr val="accent1">
                    <a:lumMod val="75000"/>
                  </a:schemeClr>
                </a:solidFill>
              </a:rPr>
              <a:t>may be/could be/might be </a:t>
            </a:r>
            <a:r>
              <a:rPr lang="en-US" altLang="zh-CN" sz="2800" dirty="0"/>
              <a:t>responsible for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This problem </a:t>
            </a:r>
            <a:r>
              <a:rPr lang="en-US" altLang="zh-CN" sz="2800" i="1" dirty="0">
                <a:solidFill>
                  <a:schemeClr val="accent1">
                    <a:lumMod val="75000"/>
                  </a:schemeClr>
                </a:solidFill>
              </a:rPr>
              <a:t>tends/seems/appears to </a:t>
            </a:r>
            <a:r>
              <a:rPr lang="en-US" altLang="zh-CN" sz="2800" dirty="0"/>
              <a:t>be the result of…</a:t>
            </a:r>
          </a:p>
          <a:p>
            <a:pPr marL="0" indent="0">
              <a:buNone/>
            </a:pPr>
            <a:endParaRPr lang="en-US" altLang="zh-CN" sz="1800" b="1" dirty="0"/>
          </a:p>
          <a:p>
            <a:r>
              <a:rPr kumimoji="1" lang="en-US" altLang="zh-CN" sz="3000" b="1" dirty="0"/>
              <a:t>Toning down </a:t>
            </a:r>
            <a:r>
              <a:rPr kumimoji="1" lang="en-US" altLang="zh-CN" sz="3000" b="1" dirty="0">
                <a:solidFill>
                  <a:srgbClr val="FF0000"/>
                </a:solidFill>
              </a:rPr>
              <a:t>adjectives</a:t>
            </a:r>
            <a:r>
              <a:rPr kumimoji="1" lang="en-US" altLang="zh-CN" sz="3000" b="1" dirty="0"/>
              <a:t> and </a:t>
            </a:r>
            <a:r>
              <a:rPr kumimoji="1" lang="en-US" altLang="zh-CN" sz="3000" b="1" dirty="0">
                <a:solidFill>
                  <a:srgbClr val="FF0000"/>
                </a:solidFill>
              </a:rPr>
              <a:t>adverbs</a:t>
            </a:r>
            <a:r>
              <a:rPr kumimoji="1" lang="en-US" altLang="zh-CN" sz="30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000" i="1" dirty="0">
                <a:solidFill>
                  <a:schemeClr val="accent1">
                    <a:lumMod val="75000"/>
                  </a:schemeClr>
                </a:solidFill>
              </a:rPr>
              <a:t>somewhat, relatively, mainly, generally…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000" i="1" dirty="0">
                <a:solidFill>
                  <a:schemeClr val="accent1">
                    <a:lumMod val="75000"/>
                  </a:schemeClr>
                </a:solidFill>
              </a:rPr>
              <a:t>probably, likely, possible/possibly…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892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linguistic devices for hedging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799" y="1332546"/>
            <a:ext cx="10813143" cy="536216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/>
              <a:t>Toning down </a:t>
            </a:r>
            <a:r>
              <a:rPr lang="en-US" altLang="zh-CN" sz="2800" b="1" dirty="0">
                <a:solidFill>
                  <a:srgbClr val="FF0000"/>
                </a:solidFill>
              </a:rPr>
              <a:t>phrases</a:t>
            </a:r>
            <a:r>
              <a:rPr lang="en-US" altLang="zh-CN" sz="2800" b="1" dirty="0"/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2800" dirty="0"/>
              <a:t>Adding a</a:t>
            </a:r>
            <a:r>
              <a:rPr lang="zh-CN" altLang="en-US" sz="2800" dirty="0"/>
              <a:t> </a:t>
            </a:r>
            <a:r>
              <a:rPr lang="en-US" altLang="zh-CN" sz="2800" dirty="0"/>
              <a:t>few</a:t>
            </a:r>
            <a:r>
              <a:rPr lang="zh-CN" altLang="en-US" sz="2800" dirty="0"/>
              <a:t> </a:t>
            </a:r>
            <a:r>
              <a:rPr lang="en-US" altLang="zh-CN" sz="2800" dirty="0"/>
              <a:t>words/phrases</a:t>
            </a:r>
            <a:r>
              <a:rPr lang="zh-CN" altLang="en-US" sz="2800" dirty="0"/>
              <a:t> </a:t>
            </a:r>
            <a:r>
              <a:rPr lang="en-US" altLang="zh-CN" sz="2800" dirty="0"/>
              <a:t>before making your claim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accent1">
                    <a:lumMod val="75000"/>
                  </a:schemeClr>
                </a:solidFill>
              </a:rPr>
              <a:t>to a certain extent,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accent1">
                    <a:lumMod val="75000"/>
                  </a:schemeClr>
                </a:solidFill>
              </a:rPr>
              <a:t>more or less,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accent1">
                    <a:lumMod val="75000"/>
                  </a:schemeClr>
                </a:solidFill>
              </a:rPr>
              <a:t>on the whole,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accent1">
                    <a:lumMod val="75000"/>
                  </a:schemeClr>
                </a:solidFill>
              </a:rPr>
              <a:t>the majority of,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accent1">
                    <a:lumMod val="75000"/>
                  </a:schemeClr>
                </a:solidFill>
              </a:rPr>
              <a:t>certain types of,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2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5257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3938-A084-10E9-825F-1CA1AA85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Hedging devices for </a:t>
            </a:r>
            <a:r>
              <a:rPr lang="en-US" sz="3200" dirty="0">
                <a:solidFill>
                  <a:srgbClr val="FF0000"/>
                </a:solidFill>
              </a:rPr>
              <a:t>avoiding expressing absolute certainty</a:t>
            </a:r>
            <a:endParaRPr lang="en-GB" sz="32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A7FA5A-2CF0-6331-6E7D-8238EA12EA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318260"/>
          <a:ext cx="10464801" cy="2390140"/>
        </p:xfrm>
        <a:graphic>
          <a:graphicData uri="http://schemas.openxmlformats.org/drawingml/2006/table">
            <a:tbl>
              <a:tblPr firstRow="1" firstCol="1" bandRow="1"/>
              <a:tblGrid>
                <a:gridCol w="3488267">
                  <a:extLst>
                    <a:ext uri="{9D8B030D-6E8A-4147-A177-3AD203B41FA5}">
                      <a16:colId xmlns:a16="http://schemas.microsoft.com/office/drawing/2014/main" val="1420872320"/>
                    </a:ext>
                  </a:extLst>
                </a:gridCol>
                <a:gridCol w="3488267">
                  <a:extLst>
                    <a:ext uri="{9D8B030D-6E8A-4147-A177-3AD203B41FA5}">
                      <a16:colId xmlns:a16="http://schemas.microsoft.com/office/drawing/2014/main" val="4223884619"/>
                    </a:ext>
                  </a:extLst>
                </a:gridCol>
                <a:gridCol w="3488267">
                  <a:extLst>
                    <a:ext uri="{9D8B030D-6E8A-4147-A177-3AD203B41FA5}">
                      <a16:colId xmlns:a16="http://schemas.microsoft.com/office/drawing/2014/main" val="3044370629"/>
                    </a:ext>
                  </a:extLst>
                </a:gridCol>
              </a:tblGrid>
              <a:tr h="1021080"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r>
                        <a:rPr lang="en-GB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Severe weather</a:t>
                      </a:r>
                      <a:endParaRPr lang="en-GB" sz="18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r>
                        <a:rPr lang="en-GB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become more common in the future.</a:t>
                      </a:r>
                      <a:endParaRPr lang="en-GB" sz="18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2323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A2CCA1-AC29-8BAC-186A-F766FF7F39DF}"/>
              </a:ext>
            </a:extLst>
          </p:cNvPr>
          <p:cNvGraphicFramePr>
            <a:graphicFrameLocks noGrp="1"/>
          </p:cNvGraphicFramePr>
          <p:nvPr/>
        </p:nvGraphicFramePr>
        <p:xfrm>
          <a:off x="812799" y="3790216"/>
          <a:ext cx="10464800" cy="2390140"/>
        </p:xfrm>
        <a:graphic>
          <a:graphicData uri="http://schemas.openxmlformats.org/drawingml/2006/table">
            <a:tbl>
              <a:tblPr firstRow="1" firstCol="1" bandRow="1"/>
              <a:tblGrid>
                <a:gridCol w="5232400">
                  <a:extLst>
                    <a:ext uri="{9D8B030D-6E8A-4147-A177-3AD203B41FA5}">
                      <a16:colId xmlns:a16="http://schemas.microsoft.com/office/drawing/2014/main" val="1109803295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688260464"/>
                    </a:ext>
                  </a:extLst>
                </a:gridCol>
              </a:tblGrid>
              <a:tr h="2308324"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125"/>
                        </a:spcAft>
                      </a:pPr>
                      <a:endParaRPr lang="en-GB" sz="16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r>
                        <a:rPr lang="en-GB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situation will improve in the long term.</a:t>
                      </a:r>
                      <a:endParaRPr lang="en-GB" sz="18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234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2FA9C0-8CF1-E1C0-62B4-E0913EC4E865}"/>
              </a:ext>
            </a:extLst>
          </p:cNvPr>
          <p:cNvSpPr txBox="1"/>
          <p:nvPr/>
        </p:nvSpPr>
        <p:spPr>
          <a:xfrm>
            <a:off x="5073367" y="468278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(that)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64C30-63D0-0FF1-1F93-E59764712D89}"/>
              </a:ext>
            </a:extLst>
          </p:cNvPr>
          <p:cNvSpPr txBox="1"/>
          <p:nvPr/>
        </p:nvSpPr>
        <p:spPr>
          <a:xfrm>
            <a:off x="4216399" y="1270204"/>
            <a:ext cx="358865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likely to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probably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almost certainly</a:t>
            </a:r>
            <a:endParaRPr lang="en-GB" sz="2400" dirty="0">
              <a:effectLst/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A6658-F8C5-39C2-F821-08971B89E29E}"/>
              </a:ext>
            </a:extLst>
          </p:cNvPr>
          <p:cNvSpPr txBox="1"/>
          <p:nvPr/>
        </p:nvSpPr>
        <p:spPr>
          <a:xfrm>
            <a:off x="914400" y="3790216"/>
            <a:ext cx="3600666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likely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possible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almost certain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possibility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small chance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strong possibility</a:t>
            </a:r>
            <a:endParaRPr lang="en-GB" sz="2400" dirty="0">
              <a:effectLst/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3938-A084-10E9-825F-1CA1AA85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Hedging devices </a:t>
            </a:r>
            <a:r>
              <a:rPr kumimoji="1" lang="en-US" altLang="zh-CN" sz="3200" dirty="0">
                <a:solidFill>
                  <a:srgbClr val="FF0000"/>
                </a:solidFill>
              </a:rPr>
              <a:t>when explaining the cause and effects</a:t>
            </a:r>
            <a:endParaRPr lang="en-GB" sz="3200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F092DE-4FE7-8B9D-6B59-D7A9BD4946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467325"/>
          <a:ext cx="10099041" cy="1692771"/>
        </p:xfrm>
        <a:graphic>
          <a:graphicData uri="http://schemas.openxmlformats.org/drawingml/2006/table">
            <a:tbl>
              <a:tblPr firstRow="1" firstCol="1" bandRow="1"/>
              <a:tblGrid>
                <a:gridCol w="3366347">
                  <a:extLst>
                    <a:ext uri="{9D8B030D-6E8A-4147-A177-3AD203B41FA5}">
                      <a16:colId xmlns:a16="http://schemas.microsoft.com/office/drawing/2014/main" val="2263956915"/>
                    </a:ext>
                  </a:extLst>
                </a:gridCol>
                <a:gridCol w="3366347">
                  <a:extLst>
                    <a:ext uri="{9D8B030D-6E8A-4147-A177-3AD203B41FA5}">
                      <a16:colId xmlns:a16="http://schemas.microsoft.com/office/drawing/2014/main" val="1943784052"/>
                    </a:ext>
                  </a:extLst>
                </a:gridCol>
                <a:gridCol w="3366347">
                  <a:extLst>
                    <a:ext uri="{9D8B030D-6E8A-4147-A177-3AD203B41FA5}">
                      <a16:colId xmlns:a16="http://schemas.microsoft.com/office/drawing/2014/main" val="4048135985"/>
                    </a:ext>
                  </a:extLst>
                </a:gridCol>
              </a:tblGrid>
              <a:tr h="1692771"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r>
                        <a:rPr lang="en-GB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These frequent storms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r>
                        <a:rPr lang="en-GB" sz="2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are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r>
                        <a:rPr lang="en-GB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due to climate change.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4240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61428D-DDFE-D435-3CB0-4FCC1E81099E}"/>
              </a:ext>
            </a:extLst>
          </p:cNvPr>
          <p:cNvGraphicFramePr>
            <a:graphicFrameLocks noGrp="1"/>
          </p:cNvGraphicFramePr>
          <p:nvPr/>
        </p:nvGraphicFramePr>
        <p:xfrm>
          <a:off x="599439" y="3429000"/>
          <a:ext cx="10312401" cy="2651760"/>
        </p:xfrm>
        <a:graphic>
          <a:graphicData uri="http://schemas.openxmlformats.org/drawingml/2006/table">
            <a:tbl>
              <a:tblPr firstRow="1" firstCol="1" bandRow="1"/>
              <a:tblGrid>
                <a:gridCol w="3437467">
                  <a:extLst>
                    <a:ext uri="{9D8B030D-6E8A-4147-A177-3AD203B41FA5}">
                      <a16:colId xmlns:a16="http://schemas.microsoft.com/office/drawing/2014/main" val="1282477378"/>
                    </a:ext>
                  </a:extLst>
                </a:gridCol>
                <a:gridCol w="3437467">
                  <a:extLst>
                    <a:ext uri="{9D8B030D-6E8A-4147-A177-3AD203B41FA5}">
                      <a16:colId xmlns:a16="http://schemas.microsoft.com/office/drawing/2014/main" val="88039626"/>
                    </a:ext>
                  </a:extLst>
                </a:gridCol>
                <a:gridCol w="3437467">
                  <a:extLst>
                    <a:ext uri="{9D8B030D-6E8A-4147-A177-3AD203B41FA5}">
                      <a16:colId xmlns:a16="http://schemas.microsoft.com/office/drawing/2014/main" val="615314396"/>
                    </a:ext>
                  </a:extLst>
                </a:gridCol>
              </a:tblGrid>
              <a:tr h="2651760"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endParaRPr lang="en-GB" sz="28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r>
                        <a:rPr lang="en-GB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more extreme weather</a:t>
                      </a:r>
                      <a:endParaRPr lang="en-GB" sz="28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r>
                        <a:rPr lang="en-GB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 a result of climate change.</a:t>
                      </a:r>
                      <a:endParaRPr lang="en-GB" sz="28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15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A0EF15-CD20-8286-D04F-CCFEA06D6BCC}"/>
              </a:ext>
            </a:extLst>
          </p:cNvPr>
          <p:cNvSpPr txBox="1"/>
          <p:nvPr/>
        </p:nvSpPr>
        <p:spPr>
          <a:xfrm>
            <a:off x="4218304" y="1467324"/>
            <a:ext cx="3288032" cy="16927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 be</a:t>
            </a:r>
            <a:b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be</a:t>
            </a:r>
            <a:b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might be</a:t>
            </a:r>
            <a:b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almost certainly</a:t>
            </a:r>
            <a:endParaRPr lang="en-GB" sz="2600" dirty="0">
              <a:effectLst/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283C6-FEAE-53D7-F453-3BC9C2D91EB6}"/>
              </a:ext>
            </a:extLst>
          </p:cNvPr>
          <p:cNvSpPr txBox="1"/>
          <p:nvPr/>
        </p:nvSpPr>
        <p:spPr>
          <a:xfrm>
            <a:off x="812800" y="3508384"/>
            <a:ext cx="2829560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be</a:t>
            </a:r>
            <a:b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likely</a:t>
            </a:r>
            <a:b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could be</a:t>
            </a:r>
            <a:b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possible</a:t>
            </a:r>
            <a:b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probable</a:t>
            </a:r>
            <a:b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almost certain</a:t>
            </a:r>
            <a:endParaRPr lang="en-GB" sz="2600" dirty="0">
              <a:effectLst/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3938-A084-10E9-825F-1CA1AA85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</p:spPr>
        <p:txBody>
          <a:bodyPr wrap="square" anchor="t">
            <a:normAutofit/>
          </a:bodyPr>
          <a:lstStyle/>
          <a:p>
            <a:r>
              <a:rPr kumimoji="1" lang="en-US" altLang="zh-CN" dirty="0"/>
              <a:t>Hedging </a:t>
            </a:r>
            <a:r>
              <a:rPr lang="en-US" altLang="zh-CN" dirty="0"/>
              <a:t>devices </a:t>
            </a:r>
            <a:r>
              <a:rPr lang="en-US" altLang="zh-CN" dirty="0">
                <a:solidFill>
                  <a:srgbClr val="FF0000"/>
                </a:solidFill>
              </a:rPr>
              <a:t>for avoiding over-generalization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C121ED27-14B1-B085-6A38-75E759F29AFA}"/>
              </a:ext>
            </a:extLst>
          </p:cNvPr>
          <p:cNvGraphicFramePr>
            <a:graphicFrameLocks noGrp="1"/>
          </p:cNvGraphicFramePr>
          <p:nvPr/>
        </p:nvGraphicFramePr>
        <p:xfrm>
          <a:off x="728978" y="1345940"/>
          <a:ext cx="10632441" cy="2308324"/>
        </p:xfrm>
        <a:graphic>
          <a:graphicData uri="http://schemas.openxmlformats.org/drawingml/2006/table">
            <a:tbl>
              <a:tblPr firstRow="1" firstCol="1" bandRow="1"/>
              <a:tblGrid>
                <a:gridCol w="3110129">
                  <a:extLst>
                    <a:ext uri="{9D8B030D-6E8A-4147-A177-3AD203B41FA5}">
                      <a16:colId xmlns:a16="http://schemas.microsoft.com/office/drawing/2014/main" val="3860768485"/>
                    </a:ext>
                  </a:extLst>
                </a:gridCol>
                <a:gridCol w="3249479">
                  <a:extLst>
                    <a:ext uri="{9D8B030D-6E8A-4147-A177-3AD203B41FA5}">
                      <a16:colId xmlns:a16="http://schemas.microsoft.com/office/drawing/2014/main" val="3073276943"/>
                    </a:ext>
                  </a:extLst>
                </a:gridCol>
                <a:gridCol w="4272833">
                  <a:extLst>
                    <a:ext uri="{9D8B030D-6E8A-4147-A177-3AD203B41FA5}">
                      <a16:colId xmlns:a16="http://schemas.microsoft.com/office/drawing/2014/main" val="4039269963"/>
                    </a:ext>
                  </a:extLst>
                </a:gridCol>
              </a:tblGrid>
              <a:tr h="230832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GB" sz="28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Ozone levels</a:t>
                      </a:r>
                      <a:endParaRPr lang="en-GB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8595" marR="308595" marT="308595" marB="30859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endParaRPr lang="en-GB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8595" marR="308595" marT="308595" marB="30859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GB" sz="28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exceed WHO levels in many cities.</a:t>
                      </a:r>
                      <a:endParaRPr lang="en-GB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8595" marR="308595" marT="308595" marB="30859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30946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968ECBC-7079-6FFB-EB4E-B375A3956AAF}"/>
              </a:ext>
            </a:extLst>
          </p:cNvPr>
          <p:cNvGraphicFramePr>
            <a:graphicFrameLocks noGrp="1"/>
          </p:cNvGraphicFramePr>
          <p:nvPr/>
        </p:nvGraphicFramePr>
        <p:xfrm>
          <a:off x="812800" y="3848874"/>
          <a:ext cx="10632441" cy="2277454"/>
        </p:xfrm>
        <a:graphic>
          <a:graphicData uri="http://schemas.openxmlformats.org/drawingml/2006/table">
            <a:tbl>
              <a:tblPr firstRow="1" firstCol="1" bandRow="1"/>
              <a:tblGrid>
                <a:gridCol w="3141982">
                  <a:extLst>
                    <a:ext uri="{9D8B030D-6E8A-4147-A177-3AD203B41FA5}">
                      <a16:colId xmlns:a16="http://schemas.microsoft.com/office/drawing/2014/main" val="3669030698"/>
                    </a:ext>
                  </a:extLst>
                </a:gridCol>
                <a:gridCol w="3180832">
                  <a:extLst>
                    <a:ext uri="{9D8B030D-6E8A-4147-A177-3AD203B41FA5}">
                      <a16:colId xmlns:a16="http://schemas.microsoft.com/office/drawing/2014/main" val="2754693756"/>
                    </a:ext>
                  </a:extLst>
                </a:gridCol>
                <a:gridCol w="4309627">
                  <a:extLst>
                    <a:ext uri="{9D8B030D-6E8A-4147-A177-3AD203B41FA5}">
                      <a16:colId xmlns:a16="http://schemas.microsoft.com/office/drawing/2014/main" val="3372447866"/>
                    </a:ext>
                  </a:extLst>
                </a:gridCol>
              </a:tblGrid>
              <a:tr h="2277454"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r>
                        <a:rPr lang="en-GB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Ozone is toxic to</a:t>
                      </a:r>
                      <a:endParaRPr lang="en-GB" sz="28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>
                        <a:spcAft>
                          <a:spcPts val="1125"/>
                        </a:spcAft>
                      </a:pPr>
                      <a:endParaRPr lang="en-GB" sz="24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125"/>
                        </a:spcAft>
                      </a:pPr>
                      <a:r>
                        <a:rPr lang="en-GB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living organisms.</a:t>
                      </a:r>
                      <a:endParaRPr lang="en-GB" sz="2800" dirty="0">
                        <a:effectLst/>
                        <a:latin typeface="Rockwell" panose="02060603020205020403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246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87EBB29-A32F-D5A4-576D-C69EFBFAA188}"/>
              </a:ext>
            </a:extLst>
          </p:cNvPr>
          <p:cNvSpPr txBox="1"/>
          <p:nvPr/>
        </p:nvSpPr>
        <p:spPr>
          <a:xfrm>
            <a:off x="4335465" y="1473412"/>
            <a:ext cx="2079415" cy="2092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br>
              <a:rPr lang="en-GB" sz="26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br>
              <a:rPr lang="en-GB" sz="26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br>
              <a:rPr lang="en-GB" sz="26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br>
              <a:rPr lang="en-GB" sz="26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occasionally</a:t>
            </a:r>
            <a:endParaRPr lang="en-GB" sz="2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ED0F2-F37C-CCA0-EFA3-00786BAE5E04}"/>
              </a:ext>
            </a:extLst>
          </p:cNvPr>
          <p:cNvSpPr txBox="1"/>
          <p:nvPr/>
        </p:nvSpPr>
        <p:spPr>
          <a:xfrm>
            <a:off x="4335465" y="3834880"/>
            <a:ext cx="207941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almost all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types of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types of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majority of</a:t>
            </a:r>
            <a:b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certain types of</a:t>
            </a:r>
            <a:endParaRPr lang="en-GB" sz="2400" dirty="0">
              <a:effectLst/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3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27F3-FBBE-1CD7-6998-967327D65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387" y="1650182"/>
            <a:ext cx="8139471" cy="4443460"/>
          </a:xfrm>
        </p:spPr>
        <p:txBody>
          <a:bodyPr/>
          <a:lstStyle/>
          <a:p>
            <a:pPr marL="0" indent="0">
              <a:buNone/>
            </a:pPr>
            <a:r>
              <a:rPr lang="en-GB" sz="7200" dirty="0">
                <a:effectLst/>
                <a:ea typeface="SimSun" panose="02010600030101010101" pitchFamily="2" charset="-122"/>
              </a:rPr>
              <a:t>Making </a:t>
            </a:r>
            <a:r>
              <a:rPr lang="en-GB" sz="7200" dirty="0">
                <a:solidFill>
                  <a:srgbClr val="FF0000"/>
                </a:solidFill>
                <a:ea typeface="SimSun" panose="02010600030101010101" pitchFamily="2" charset="-122"/>
              </a:rPr>
              <a:t>absolute </a:t>
            </a:r>
            <a:r>
              <a:rPr lang="en-GB" sz="7200" dirty="0">
                <a:solidFill>
                  <a:srgbClr val="FF0000"/>
                </a:solidFill>
                <a:effectLst/>
                <a:ea typeface="SimSun" panose="02010600030101010101" pitchFamily="2" charset="-122"/>
              </a:rPr>
              <a:t>overgeneralized</a:t>
            </a:r>
            <a:r>
              <a:rPr lang="en-GB" sz="7200" dirty="0">
                <a:effectLst/>
                <a:ea typeface="SimSun" panose="02010600030101010101" pitchFamily="2" charset="-122"/>
              </a:rPr>
              <a:t>,</a:t>
            </a:r>
            <a:r>
              <a:rPr lang="en-GB" sz="7200" dirty="0">
                <a:ea typeface="SimSun" panose="02010600030101010101" pitchFamily="2" charset="-122"/>
              </a:rPr>
              <a:t> and </a:t>
            </a:r>
            <a:r>
              <a:rPr lang="en-GB" sz="7200" dirty="0">
                <a:solidFill>
                  <a:srgbClr val="FF0000"/>
                </a:solidFill>
                <a:effectLst/>
                <a:ea typeface="SimSun" panose="02010600030101010101" pitchFamily="2" charset="-122"/>
              </a:rPr>
              <a:t>unsupported</a:t>
            </a:r>
            <a:r>
              <a:rPr lang="en-GB" sz="7200" dirty="0">
                <a:effectLst/>
                <a:ea typeface="SimSun" panose="02010600030101010101" pitchFamily="2" charset="-122"/>
              </a:rPr>
              <a:t> claims!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C6947-4ADA-8893-EB04-D2A40B519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23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CDC0-3167-EB12-DF84-7BD21DF6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G</a:t>
            </a:r>
            <a:r>
              <a:rPr lang="en-US" sz="3200" dirty="0" err="1"/>
              <a:t>ive</a:t>
            </a:r>
            <a:r>
              <a:rPr lang="en-US" sz="3200" dirty="0"/>
              <a:t> it a try</a:t>
            </a:r>
            <a:r>
              <a:rPr lang="en-GB" sz="3200" dirty="0"/>
              <a:t>: Please add hedging device for the following sentences </a:t>
            </a:r>
            <a:br>
              <a:rPr lang="en-GB" sz="2800" dirty="0"/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91EB-9B8A-6A77-21FF-6A9BB61B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729" y="2162801"/>
            <a:ext cx="10464800" cy="1094223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An explanation is that these frequent storms </a:t>
            </a:r>
            <a:r>
              <a:rPr lang="en-US" sz="3200" dirty="0"/>
              <a:t>are a result of climate change.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AADFC-869E-8B82-977D-0A9121E2ACDD}"/>
              </a:ext>
            </a:extLst>
          </p:cNvPr>
          <p:cNvSpPr txBox="1"/>
          <p:nvPr/>
        </p:nvSpPr>
        <p:spPr>
          <a:xfrm>
            <a:off x="949729" y="4541536"/>
            <a:ext cx="3908829" cy="138499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likely explanation</a:t>
            </a:r>
            <a:b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probable explanation</a:t>
            </a:r>
            <a:b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possible explanation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7B15C-7AF9-A83D-9A07-892659FE0502}"/>
              </a:ext>
            </a:extLst>
          </p:cNvPr>
          <p:cNvSpPr txBox="1"/>
          <p:nvPr/>
        </p:nvSpPr>
        <p:spPr>
          <a:xfrm>
            <a:off x="5743575" y="4540595"/>
            <a:ext cx="6098720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 be/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be/ might be a result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AFD2395-1D0A-FBC1-79E7-5474E8B0CD75}"/>
              </a:ext>
            </a:extLst>
          </p:cNvPr>
          <p:cNvSpPr/>
          <p:nvPr/>
        </p:nvSpPr>
        <p:spPr bwMode="auto">
          <a:xfrm flipH="1">
            <a:off x="2390714" y="3600976"/>
            <a:ext cx="858671" cy="82406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5424A2C-7BF6-ADF7-B6F9-CCA3B7D11830}"/>
              </a:ext>
            </a:extLst>
          </p:cNvPr>
          <p:cNvSpPr/>
          <p:nvPr/>
        </p:nvSpPr>
        <p:spPr bwMode="auto">
          <a:xfrm flipH="1">
            <a:off x="8225457" y="3600976"/>
            <a:ext cx="858671" cy="82406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987C6B-50B3-26BA-E896-8FFE03EE8A43}"/>
              </a:ext>
            </a:extLst>
          </p:cNvPr>
          <p:cNvSpPr/>
          <p:nvPr/>
        </p:nvSpPr>
        <p:spPr bwMode="auto">
          <a:xfrm>
            <a:off x="777471" y="2200070"/>
            <a:ext cx="2887485" cy="505767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375A1D-4BDC-55BF-CB9B-91D0A9341FC6}"/>
              </a:ext>
            </a:extLst>
          </p:cNvPr>
          <p:cNvSpPr/>
          <p:nvPr/>
        </p:nvSpPr>
        <p:spPr bwMode="auto">
          <a:xfrm>
            <a:off x="8132629" y="2236444"/>
            <a:ext cx="788833" cy="505767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8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  <p:bldP spid="7" grpId="0" animBg="1"/>
      <p:bldP spid="9" grpId="0" animBg="1"/>
      <p:bldP spid="11" grpId="0" animBg="1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CB35A7-30A3-71D2-DD44-F02BFFE1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</p:spPr>
        <p:txBody>
          <a:bodyPr wrap="square" anchor="t">
            <a:normAutofit fontScale="90000"/>
          </a:bodyPr>
          <a:lstStyle/>
          <a:p>
            <a:r>
              <a:rPr lang="en-GB" dirty="0"/>
              <a:t>T</a:t>
            </a:r>
            <a:r>
              <a:rPr lang="en-US" altLang="zh-CN" dirty="0"/>
              <a:t>ask</a:t>
            </a:r>
            <a:r>
              <a:rPr lang="en-GB" dirty="0"/>
              <a:t> 1. </a:t>
            </a:r>
            <a:r>
              <a:rPr lang="en-US" dirty="0"/>
              <a:t>Revise the following statements to make them softer.</a:t>
            </a:r>
            <a:br>
              <a:rPr lang="en-US" dirty="0"/>
            </a:br>
            <a:endParaRPr lang="en-GB" dirty="0"/>
          </a:p>
        </p:txBody>
      </p:sp>
      <p:pic>
        <p:nvPicPr>
          <p:cNvPr id="2050" name="Picture 2" descr="52,030 Practice Test Images, Stock Photos &amp; Vectors | Shutterstock">
            <a:extLst>
              <a:ext uri="{FF2B5EF4-FFF2-40B4-BE49-F238E27FC236}">
                <a16:creationId xmlns:a16="http://schemas.microsoft.com/office/drawing/2014/main" id="{0E249F71-E3A1-B277-2E7B-8EE76A9DA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4328" y="4863305"/>
            <a:ext cx="1538226" cy="110436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F17E9-2B1A-650E-2E9A-D6E552FB0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243638"/>
            <a:ext cx="28448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78680641-AFE8-494E-9F12-722639309D56}" type="slidenum">
              <a:rPr lang="en-US" altLang="zh-CN" smtClean="0"/>
              <a:pPr>
                <a:spcAft>
                  <a:spcPts val="600"/>
                </a:spcAft>
                <a:defRPr/>
              </a:pPr>
              <a:t>21</a:t>
            </a:fld>
            <a:endParaRPr lang="en-US" altLang="zh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7B02A-CE7F-D854-9AF5-5E298EE1D803}"/>
              </a:ext>
            </a:extLst>
          </p:cNvPr>
          <p:cNvSpPr txBox="1"/>
          <p:nvPr/>
        </p:nvSpPr>
        <p:spPr>
          <a:xfrm>
            <a:off x="936566" y="1994695"/>
            <a:ext cx="10584874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indent="-365125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factor is responsible for the increase in ...</a:t>
            </a:r>
            <a:endParaRPr lang="en-GB" sz="3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These results demonstrate the importance of ...</a:t>
            </a:r>
            <a:endParaRPr lang="en-GB" sz="3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These findings are conclusive proof that x = y.</a:t>
            </a:r>
            <a:endParaRPr lang="en-GB" sz="3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problem manifests itself in …</a:t>
            </a:r>
            <a:endParaRPr lang="en-GB" sz="3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means that x = y.</a:t>
            </a:r>
            <a:endParaRPr lang="en-GB" sz="3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1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Task 1. Adding </a:t>
            </a:r>
            <a:r>
              <a:rPr kumimoji="1" lang="en-US" altLang="zh-CN" dirty="0"/>
              <a:t>toning down verbs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F9402B0-9700-0694-DEE0-6D8CA492A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97636"/>
              </p:ext>
            </p:extLst>
          </p:nvPr>
        </p:nvGraphicFramePr>
        <p:xfrm>
          <a:off x="680964" y="1360355"/>
          <a:ext cx="4991753" cy="48880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91753">
                  <a:extLst>
                    <a:ext uri="{9D8B030D-6E8A-4147-A177-3AD203B41FA5}">
                      <a16:colId xmlns:a16="http://schemas.microsoft.com/office/drawing/2014/main" val="955183739"/>
                    </a:ext>
                  </a:extLst>
                </a:gridCol>
              </a:tblGrid>
              <a:tr h="7539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Versions leave no room for doubt</a:t>
                      </a:r>
                      <a:endParaRPr lang="zh-CN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65472"/>
                  </a:ext>
                </a:extLst>
              </a:tr>
              <a:tr h="874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25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This factor </a:t>
                      </a:r>
                      <a:r>
                        <a:rPr lang="en-HK" altLang="zh-CN" sz="25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HK" altLang="zh-CN" sz="25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responsible for the increase in... </a:t>
                      </a:r>
                      <a:endParaRPr lang="en-HK" altLang="zh-CN" sz="2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01696"/>
                  </a:ext>
                </a:extLst>
              </a:tr>
              <a:tr h="874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25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These results </a:t>
                      </a:r>
                      <a:r>
                        <a:rPr lang="en-HK" altLang="zh-CN" sz="25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</a:t>
                      </a:r>
                      <a:r>
                        <a:rPr lang="en-HK" altLang="zh-CN" sz="25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importance of... </a:t>
                      </a:r>
                      <a:endParaRPr lang="en-HK" altLang="zh-CN" sz="2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89334"/>
                  </a:ext>
                </a:extLst>
              </a:tr>
              <a:tr h="874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25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These findings </a:t>
                      </a:r>
                      <a:r>
                        <a:rPr lang="en-HK" altLang="zh-CN" sz="25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conclusive proof </a:t>
                      </a:r>
                      <a:r>
                        <a:rPr lang="en-HK" altLang="zh-CN" sz="25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x = y. </a:t>
                      </a:r>
                      <a:endParaRPr lang="en-HK" altLang="zh-CN" sz="2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14846"/>
                  </a:ext>
                </a:extLst>
              </a:tr>
              <a:tr h="755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25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This problem </a:t>
                      </a:r>
                      <a:r>
                        <a:rPr lang="en-HK" altLang="zh-CN" sz="25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manifests</a:t>
                      </a:r>
                      <a:r>
                        <a:rPr lang="en-HK" altLang="zh-CN" sz="25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itself in ... </a:t>
                      </a:r>
                      <a:endParaRPr lang="en-HK" altLang="zh-CN" sz="2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1382"/>
                  </a:ext>
                </a:extLst>
              </a:tr>
              <a:tr h="755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25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This </a:t>
                      </a:r>
                      <a:r>
                        <a:rPr lang="en-HK" altLang="zh-CN" sz="25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</a:t>
                      </a:r>
                      <a:r>
                        <a:rPr lang="en-HK" altLang="zh-CN" sz="25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x = y. </a:t>
                      </a:r>
                      <a:endParaRPr lang="en-HK" altLang="zh-CN" sz="2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58012"/>
                  </a:ext>
                </a:extLst>
              </a:tr>
            </a:tbl>
          </a:graphicData>
        </a:graphic>
      </p:graphicFrame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CF2D875B-9FFC-1E9E-98F6-87D437E3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06592"/>
              </p:ext>
            </p:extLst>
          </p:nvPr>
        </p:nvGraphicFramePr>
        <p:xfrm>
          <a:off x="5712038" y="1360356"/>
          <a:ext cx="6206019" cy="48880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06019">
                  <a:extLst>
                    <a:ext uri="{9D8B030D-6E8A-4147-A177-3AD203B41FA5}">
                      <a16:colId xmlns:a16="http://schemas.microsoft.com/office/drawing/2014/main" val="15953475"/>
                    </a:ext>
                  </a:extLst>
                </a:gridCol>
              </a:tblGrid>
              <a:tr h="7211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Toned down versions</a:t>
                      </a:r>
                      <a:endParaRPr lang="zh-CN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65472"/>
                  </a:ext>
                </a:extLst>
              </a:tr>
              <a:tr h="837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5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01696"/>
                  </a:ext>
                </a:extLst>
              </a:tr>
              <a:tr h="837215">
                <a:tc>
                  <a:txBody>
                    <a:bodyPr/>
                    <a:lstStyle/>
                    <a:p>
                      <a:endParaRPr lang="en-US" altLang="zh-CN" sz="25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89334"/>
                  </a:ext>
                </a:extLst>
              </a:tr>
              <a:tr h="837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5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14846"/>
                  </a:ext>
                </a:extLst>
              </a:tr>
              <a:tr h="837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5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1382"/>
                  </a:ext>
                </a:extLst>
              </a:tr>
              <a:tr h="817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5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580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CBAEDF-07F6-4737-52D3-F0D709A858E1}"/>
              </a:ext>
            </a:extLst>
          </p:cNvPr>
          <p:cNvSpPr txBox="1"/>
          <p:nvPr/>
        </p:nvSpPr>
        <p:spPr>
          <a:xfrm>
            <a:off x="5746494" y="2054184"/>
            <a:ext cx="5965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factor </a:t>
            </a:r>
            <a:r>
              <a:rPr lang="en-US" altLang="zh-CN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/ is probably </a:t>
            </a:r>
            <a:r>
              <a:rPr lang="en-US" altLang="zh-C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the increase in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3A502-FF47-E1FE-5F7F-51E772DD1E40}"/>
              </a:ext>
            </a:extLst>
          </p:cNvPr>
          <p:cNvSpPr txBox="1"/>
          <p:nvPr/>
        </p:nvSpPr>
        <p:spPr>
          <a:xfrm>
            <a:off x="5712038" y="2907045"/>
            <a:ext cx="64799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</a:t>
            </a:r>
            <a:r>
              <a:rPr lang="en-US" altLang="zh-CN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seem to show / indicate / suggest </a:t>
            </a:r>
            <a:r>
              <a:rPr lang="en-US" altLang="zh-C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of...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7EA30-06CB-382D-B630-8118177F25DF}"/>
              </a:ext>
            </a:extLst>
          </p:cNvPr>
          <p:cNvSpPr txBox="1"/>
          <p:nvPr/>
        </p:nvSpPr>
        <p:spPr>
          <a:xfrm>
            <a:off x="5751359" y="3768819"/>
            <a:ext cx="6206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findings </a:t>
            </a:r>
            <a:r>
              <a:rPr lang="en-US" altLang="zh-CN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some evidence / appear to prove </a:t>
            </a:r>
            <a:r>
              <a:rPr lang="en-US" altLang="zh-C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x = 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49EC2-55E3-0B21-1F90-A6ABC9B3A01A}"/>
              </a:ext>
            </a:extLst>
          </p:cNvPr>
          <p:cNvSpPr txBox="1"/>
          <p:nvPr/>
        </p:nvSpPr>
        <p:spPr>
          <a:xfrm>
            <a:off x="5712038" y="4630593"/>
            <a:ext cx="5965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</a:t>
            </a:r>
            <a:r>
              <a:rPr lang="en-US" altLang="zh-CN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tends / seems / appears </a:t>
            </a:r>
            <a:r>
              <a:rPr lang="en-US" altLang="zh-C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manifest itself in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28E79-480F-7772-2E60-5642EC1930B4}"/>
              </a:ext>
            </a:extLst>
          </p:cNvPr>
          <p:cNvSpPr txBox="1"/>
          <p:nvPr/>
        </p:nvSpPr>
        <p:spPr>
          <a:xfrm>
            <a:off x="5825137" y="5556270"/>
            <a:ext cx="3126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seems that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95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CB35A7-30A3-71D2-DD44-F02BFFE1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</p:spPr>
        <p:txBody>
          <a:bodyPr wrap="square" anchor="t">
            <a:normAutofit fontScale="90000"/>
          </a:bodyPr>
          <a:lstStyle/>
          <a:p>
            <a:r>
              <a:rPr lang="en-GB" dirty="0"/>
              <a:t>Task 2. </a:t>
            </a:r>
            <a:r>
              <a:rPr lang="en-US" sz="36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Identify the problems with the following statements.</a:t>
            </a:r>
            <a:br>
              <a:rPr lang="en-GB" sz="2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F17E9-2B1A-650E-2E9A-D6E552FB0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243638"/>
            <a:ext cx="28448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78680641-AFE8-494E-9F12-722639309D56}" type="slidenum">
              <a:rPr lang="en-US" altLang="zh-CN" smtClean="0"/>
              <a:pPr>
                <a:spcAft>
                  <a:spcPts val="600"/>
                </a:spcAft>
                <a:defRPr/>
              </a:pPr>
              <a:t>23</a:t>
            </a:fld>
            <a:endParaRPr lang="en-US" altLang="zh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7D513-8EF0-9873-0C1A-11900636ADDE}"/>
              </a:ext>
            </a:extLst>
          </p:cNvPr>
          <p:cNvSpPr txBox="1"/>
          <p:nvPr/>
        </p:nvSpPr>
        <p:spPr>
          <a:xfrm>
            <a:off x="879302" y="2102197"/>
            <a:ext cx="106920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It may thus, given these particular circumstances, be assumed that there is a certain possibility that yellow may be preferable to red for alerting danger. </a:t>
            </a:r>
            <a:endParaRPr lang="en-GB" sz="3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algn="just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lang="en-GB" sz="3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It is clear that in these particular circumstances, yellow may be preferable to red.</a:t>
            </a:r>
            <a:endParaRPr lang="en-GB" sz="3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9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Don</a:t>
            </a:r>
            <a:r>
              <a:rPr kumimoji="1" lang="mr-IN" altLang="zh-CN" dirty="0"/>
              <a:t>’</a:t>
            </a:r>
            <a:r>
              <a:rPr kumimoji="1" lang="en-US" altLang="zh-CN" dirty="0"/>
              <a:t>t over-hedge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D44296F-3A7B-F52B-C56A-6F860E961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23253"/>
              </p:ext>
            </p:extLst>
          </p:nvPr>
        </p:nvGraphicFramePr>
        <p:xfrm>
          <a:off x="685801" y="1500187"/>
          <a:ext cx="5410200" cy="474821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733985059"/>
                    </a:ext>
                  </a:extLst>
                </a:gridCol>
              </a:tblGrid>
              <a:tr h="576879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Over-hedged versions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21195"/>
                  </a:ext>
                </a:extLst>
              </a:tr>
              <a:tr h="2379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28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It </a:t>
                      </a:r>
                      <a:r>
                        <a:rPr lang="en-HK" altLang="zh-CN" sz="28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r>
                        <a:rPr lang="en-HK" altLang="zh-CN" sz="28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thus, </a:t>
                      </a:r>
                      <a:r>
                        <a:rPr lang="en-HK" altLang="zh-CN" sz="28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</a:t>
                      </a:r>
                      <a:r>
                        <a:rPr lang="en-HK" altLang="zh-CN" sz="28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these particular circumstances, be </a:t>
                      </a:r>
                      <a:r>
                        <a:rPr lang="en-HK" altLang="zh-CN" sz="28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assumed</a:t>
                      </a:r>
                      <a:r>
                        <a:rPr lang="en-HK" altLang="zh-CN" sz="28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there is a </a:t>
                      </a:r>
                      <a:r>
                        <a:rPr lang="en-HK" altLang="zh-CN" sz="28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certain possibility </a:t>
                      </a:r>
                      <a:r>
                        <a:rPr lang="en-HK" altLang="zh-CN" sz="28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yellow </a:t>
                      </a:r>
                      <a:r>
                        <a:rPr lang="en-HK" altLang="zh-CN" sz="28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be </a:t>
                      </a:r>
                      <a:r>
                        <a:rPr lang="en-HK" altLang="zh-CN" sz="28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preferable to red for alerting danger. </a:t>
                      </a:r>
                      <a:endParaRPr lang="en-HK" altLang="zh-CN" sz="2800" kern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36075"/>
                  </a:ext>
                </a:extLst>
              </a:tr>
              <a:tr h="179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28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It is </a:t>
                      </a:r>
                      <a:r>
                        <a:rPr lang="en-HK" altLang="zh-CN" sz="28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</a:t>
                      </a:r>
                      <a:r>
                        <a:rPr lang="en-HK" altLang="zh-CN" sz="28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</a:t>
                      </a:r>
                      <a:r>
                        <a:rPr lang="en-US" altLang="zh-CN" sz="2800" b="1" kern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HK" altLang="zh-CN" sz="28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these particular circumstances</a:t>
                      </a:r>
                      <a:r>
                        <a:rPr lang="en-US" altLang="zh-CN" sz="28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HK" altLang="zh-CN" sz="28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yellow </a:t>
                      </a:r>
                      <a:r>
                        <a:rPr lang="en-HK" altLang="zh-CN" sz="28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be </a:t>
                      </a:r>
                      <a:r>
                        <a:rPr lang="en-HK" altLang="zh-CN" sz="28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preferable to red. </a:t>
                      </a:r>
                      <a:endParaRPr lang="en-HK" altLang="zh-CN" sz="2800" kern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47225"/>
                  </a:ext>
                </a:extLst>
              </a:tr>
            </a:tbl>
          </a:graphicData>
        </a:graphic>
      </p:graphicFrame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AEA664B2-531D-7E03-258A-09BE445F7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5703"/>
              </p:ext>
            </p:extLst>
          </p:nvPr>
        </p:nvGraphicFramePr>
        <p:xfrm>
          <a:off x="6223000" y="1512499"/>
          <a:ext cx="5549900" cy="487355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49900">
                  <a:extLst>
                    <a:ext uri="{9D8B030D-6E8A-4147-A177-3AD203B41FA5}">
                      <a16:colId xmlns:a16="http://schemas.microsoft.com/office/drawing/2014/main" val="1046739019"/>
                    </a:ext>
                  </a:extLst>
                </a:gridCol>
              </a:tblGrid>
              <a:tr h="569217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Revised versions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21195"/>
                  </a:ext>
                </a:extLst>
              </a:tr>
              <a:tr h="2200975">
                <a:tc>
                  <a:txBody>
                    <a:bodyPr/>
                    <a:lstStyle/>
                    <a:p>
                      <a:endParaRPr lang="en-HK" altLang="zh-CN" sz="28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HK" altLang="zh-CN" sz="28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36075"/>
                  </a:ext>
                </a:extLst>
              </a:tr>
              <a:tr h="2103361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HK" altLang="zh-CN" sz="2800" kern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472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70B8CD-82A9-4388-BEA6-CE204D1F3177}"/>
              </a:ext>
            </a:extLst>
          </p:cNvPr>
          <p:cNvSpPr txBox="1"/>
          <p:nvPr/>
        </p:nvSpPr>
        <p:spPr>
          <a:xfrm>
            <a:off x="6322743" y="2207942"/>
            <a:ext cx="47794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HK" altLang="zh-CN" sz="24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particular circumstances, yellow </a:t>
            </a:r>
            <a:r>
              <a:rPr lang="en-HK" altLang="zh-CN" sz="24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HK" altLang="zh-CN" sz="24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preferable to red for alerting danger</a:t>
            </a:r>
            <a:r>
              <a:rPr lang="en-HK" altLang="zh-CN" sz="20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F7400-C989-4FD1-B7CD-A7807D121CD2}"/>
              </a:ext>
            </a:extLst>
          </p:cNvPr>
          <p:cNvSpPr txBox="1"/>
          <p:nvPr/>
        </p:nvSpPr>
        <p:spPr>
          <a:xfrm>
            <a:off x="6364816" y="4411490"/>
            <a:ext cx="52662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clear that yellow is preferable to red.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these particular circumstances, yellow may be preferable to red. </a:t>
            </a:r>
            <a:endParaRPr lang="en-HK" altLang="zh-CN" sz="240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3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CB35A7-30A3-71D2-DD44-F02BFFE1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</p:spPr>
        <p:txBody>
          <a:bodyPr wrap="square" anchor="t">
            <a:normAutofit fontScale="90000"/>
          </a:bodyPr>
          <a:lstStyle/>
          <a:p>
            <a:r>
              <a:rPr lang="en-GB" dirty="0"/>
              <a:t>Task 3. </a:t>
            </a:r>
            <a:r>
              <a:rPr lang="en-US" sz="3600" dirty="0"/>
              <a:t>Rewrite the sentences using hedging language</a:t>
            </a:r>
            <a:endParaRPr lang="en-GB" dirty="0"/>
          </a:p>
        </p:txBody>
      </p:sp>
      <p:pic>
        <p:nvPicPr>
          <p:cNvPr id="2050" name="Picture 2" descr="52,030 Practice Test Images, Stock Photos &amp; Vectors | Shutterstock">
            <a:extLst>
              <a:ext uri="{FF2B5EF4-FFF2-40B4-BE49-F238E27FC236}">
                <a16:creationId xmlns:a16="http://schemas.microsoft.com/office/drawing/2014/main" id="{0E249F71-E3A1-B277-2E7B-8EE76A9DA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6139" y="2014844"/>
            <a:ext cx="4999721" cy="35895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F17E9-2B1A-650E-2E9A-D6E552FB0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243638"/>
            <a:ext cx="28448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78680641-AFE8-494E-9F12-722639309D56}" type="slidenum">
              <a:rPr lang="en-US" altLang="zh-CN" smtClean="0"/>
              <a:pPr>
                <a:spcAft>
                  <a:spcPts val="600"/>
                </a:spcAft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9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B449-F838-2A78-4742-E7D80A32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Task 3. </a:t>
            </a:r>
            <a:r>
              <a:rPr lang="en-US" sz="3200" dirty="0"/>
              <a:t>Rewrite the sentences using hedging language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904B-5001-19DE-6F95-03AE2C4F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400"/>
              </a:spcAft>
              <a:buNone/>
            </a:pPr>
            <a:r>
              <a:rPr lang="en-GB" sz="2600" dirty="0">
                <a:effectLst/>
                <a:ea typeface="SimSun" panose="02010600030101010101" pitchFamily="2" charset="-122"/>
              </a:rPr>
              <a:t>1. Despite a number of minor problems, the scheme was very successful.</a:t>
            </a:r>
          </a:p>
          <a:p>
            <a:pPr>
              <a:spcAft>
                <a:spcPts val="400"/>
              </a:spcAft>
            </a:pPr>
            <a:r>
              <a:rPr lang="en-GB" sz="2600" b="1" dirty="0">
                <a:effectLst/>
                <a:ea typeface="SimSun" panose="02010600030101010101" pitchFamily="2" charset="-122"/>
              </a:rPr>
              <a:t> If there were problems, was it completely successful?</a:t>
            </a:r>
            <a:endParaRPr lang="en-GB" sz="2600" dirty="0">
              <a:effectLst/>
              <a:ea typeface="SimSun" panose="02010600030101010101" pitchFamily="2" charset="-122"/>
            </a:endParaRPr>
          </a:p>
          <a:p>
            <a:pPr marL="0" lvl="0" indent="0">
              <a:spcAft>
                <a:spcPts val="400"/>
              </a:spcAft>
              <a:buNone/>
            </a:pPr>
            <a:endParaRPr lang="en-GB" sz="2600" dirty="0">
              <a:effectLst/>
              <a:ea typeface="SimSun" panose="02010600030101010101" pitchFamily="2" charset="-122"/>
            </a:endParaRPr>
          </a:p>
          <a:p>
            <a:pPr marL="0" lvl="0" indent="0">
              <a:spcAft>
                <a:spcPts val="400"/>
              </a:spcAft>
              <a:buNone/>
            </a:pPr>
            <a:r>
              <a:rPr lang="en-GB" sz="2600" dirty="0">
                <a:ea typeface="SimSun" panose="02010600030101010101" pitchFamily="2" charset="-122"/>
              </a:rPr>
              <a:t>__________________________________________________________</a:t>
            </a:r>
          </a:p>
          <a:p>
            <a:pPr marL="0" lvl="0" indent="0">
              <a:spcAft>
                <a:spcPts val="400"/>
              </a:spcAft>
              <a:buNone/>
            </a:pPr>
            <a:r>
              <a:rPr lang="en-GB" sz="2600" dirty="0">
                <a:effectLst/>
                <a:ea typeface="SimSun" panose="02010600030101010101" pitchFamily="2" charset="-122"/>
              </a:rPr>
              <a:t>2. Coral reefs are seriously affected by rises in sea temperature.</a:t>
            </a:r>
          </a:p>
          <a:p>
            <a:pPr>
              <a:spcAft>
                <a:spcPts val="400"/>
              </a:spcAft>
            </a:pPr>
            <a:r>
              <a:rPr lang="en-GB" sz="2600" b="1" dirty="0">
                <a:effectLst/>
                <a:ea typeface="SimSun" panose="02010600030101010101" pitchFamily="2" charset="-122"/>
              </a:rPr>
              <a:t>I don't think the research has 100% proven this link yet.</a:t>
            </a:r>
          </a:p>
          <a:p>
            <a:pPr marL="0" indent="0">
              <a:spcAft>
                <a:spcPts val="400"/>
              </a:spcAft>
              <a:buNone/>
            </a:pPr>
            <a:endParaRPr lang="en-GB" sz="2600" dirty="0">
              <a:effectLst/>
              <a:ea typeface="SimSun" panose="02010600030101010101" pitchFamily="2" charset="-122"/>
            </a:endParaRPr>
          </a:p>
          <a:p>
            <a:pPr marL="0" lvl="0" indent="0">
              <a:spcAft>
                <a:spcPts val="400"/>
              </a:spcAft>
              <a:buNone/>
            </a:pPr>
            <a:r>
              <a:rPr lang="en-GB" dirty="0"/>
              <a:t>________________________________________________________________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6E2DD-1271-B1DB-B336-751CB8CE3304}"/>
              </a:ext>
            </a:extLst>
          </p:cNvPr>
          <p:cNvSpPr txBox="1"/>
          <p:nvPr/>
        </p:nvSpPr>
        <p:spPr>
          <a:xfrm>
            <a:off x="914401" y="2737700"/>
            <a:ext cx="10043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Answer: Despite a number of minor problems, overall/on the whole, the scheme was very successful.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35F4-6876-A17A-0DCC-30C7B6DC3050}"/>
              </a:ext>
            </a:extLst>
          </p:cNvPr>
          <p:cNvSpPr txBox="1"/>
          <p:nvPr/>
        </p:nvSpPr>
        <p:spPr>
          <a:xfrm>
            <a:off x="817463" y="5127070"/>
            <a:ext cx="105617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Answer: Coral reefs seem/appear to be seriously affected by rises in sea temperature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7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2D41-F831-563B-EA32-22BAC3C1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835428"/>
            <a:ext cx="10464800" cy="5470071"/>
          </a:xfrm>
        </p:spPr>
        <p:txBody>
          <a:bodyPr>
            <a:normAutofit/>
          </a:bodyPr>
          <a:lstStyle/>
          <a:p>
            <a:pPr marL="0" lvl="0" indent="0">
              <a:spcAft>
                <a:spcPts val="400"/>
              </a:spcAft>
              <a:buNone/>
            </a:pPr>
            <a:r>
              <a:rPr lang="en-GB" sz="2600" dirty="0">
                <a:effectLst/>
                <a:ea typeface="SimSun" panose="02010600030101010101" pitchFamily="2" charset="-122"/>
              </a:rPr>
              <a:t>3. Solar power offers a solution to producing clean, cheap energy in developing countries. </a:t>
            </a:r>
          </a:p>
          <a:p>
            <a:pPr>
              <a:spcAft>
                <a:spcPts val="400"/>
              </a:spcAft>
            </a:pPr>
            <a:r>
              <a:rPr lang="en-GB" b="1" dirty="0">
                <a:ea typeface="SimSun" panose="02010600030101010101" pitchFamily="2" charset="-122"/>
              </a:rPr>
              <a:t>    </a:t>
            </a:r>
            <a:r>
              <a:rPr lang="en-GB" b="1" dirty="0">
                <a:effectLst/>
                <a:ea typeface="SimSun" panose="02010600030101010101" pitchFamily="2" charset="-122"/>
              </a:rPr>
              <a:t>Is it certain to work in all contexts? Isn't it quite expensive to set up?  </a:t>
            </a:r>
            <a:endParaRPr lang="en-GB" dirty="0">
              <a:effectLst/>
              <a:ea typeface="SimSun" panose="02010600030101010101" pitchFamily="2" charset="-122"/>
            </a:endParaRPr>
          </a:p>
          <a:p>
            <a:pPr marL="0" lvl="0" indent="0">
              <a:spcAft>
                <a:spcPts val="400"/>
              </a:spcAft>
              <a:buNone/>
            </a:pPr>
            <a:endParaRPr lang="en-GB" dirty="0">
              <a:effectLst/>
              <a:ea typeface="SimSun" panose="02010600030101010101" pitchFamily="2" charset="-122"/>
            </a:endParaRPr>
          </a:p>
          <a:p>
            <a:pPr marL="0" lvl="0" indent="0">
              <a:spcAft>
                <a:spcPts val="400"/>
              </a:spcAft>
              <a:buNone/>
            </a:pPr>
            <a:r>
              <a:rPr lang="en-GB" dirty="0">
                <a:ea typeface="SimSun" panose="02010600030101010101" pitchFamily="2" charset="-122"/>
              </a:rPr>
              <a:t>________________________________________________________________</a:t>
            </a:r>
          </a:p>
          <a:p>
            <a:pPr marL="0" lvl="0" indent="0">
              <a:spcAft>
                <a:spcPts val="400"/>
              </a:spcAft>
              <a:buNone/>
            </a:pPr>
            <a:r>
              <a:rPr lang="en-GB" sz="2400" dirty="0">
                <a:effectLst/>
                <a:ea typeface="SimSun" panose="02010600030101010101" pitchFamily="2" charset="-122"/>
              </a:rPr>
              <a:t>4. The study shows that bilingual children have better memory skills than children who only speak one language.</a:t>
            </a:r>
          </a:p>
          <a:p>
            <a:pPr>
              <a:spcAft>
                <a:spcPts val="400"/>
              </a:spcAft>
            </a:pPr>
            <a:r>
              <a:rPr lang="en-GB" sz="2400" b="1" dirty="0">
                <a:effectLst/>
                <a:ea typeface="SimSun" panose="02010600030101010101" pitchFamily="2" charset="-122"/>
              </a:rPr>
              <a:t>This is only one study – can we say that it clearly proves the link? Is it true for all children?</a:t>
            </a:r>
            <a:r>
              <a:rPr lang="en-GB" sz="2400" dirty="0">
                <a:effectLst/>
                <a:ea typeface="SimSun" panose="02010600030101010101" pitchFamily="2" charset="-122"/>
              </a:rPr>
              <a:t> </a:t>
            </a:r>
          </a:p>
          <a:p>
            <a:pPr>
              <a:spcAft>
                <a:spcPts val="400"/>
              </a:spcAft>
            </a:pPr>
            <a:endParaRPr lang="en-GB" sz="2000" dirty="0">
              <a:effectLst/>
              <a:ea typeface="SimSun" panose="02010600030101010101" pitchFamily="2" charset="-122"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en-GB" dirty="0">
                <a:ea typeface="SimSun" panose="02010600030101010101" pitchFamily="2" charset="-122"/>
              </a:rPr>
              <a:t>__________________________________________________________________</a:t>
            </a:r>
            <a:endParaRPr lang="en-GB" sz="2400" dirty="0">
              <a:effectLst/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DF084-169E-132E-ECCE-B85B99E7B0BC}"/>
              </a:ext>
            </a:extLst>
          </p:cNvPr>
          <p:cNvSpPr txBox="1"/>
          <p:nvPr/>
        </p:nvSpPr>
        <p:spPr>
          <a:xfrm>
            <a:off x="889000" y="2306192"/>
            <a:ext cx="966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Answer: Solar power offers a potential/possible solution to producing clean, relatively cheap energy in developing countries.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7724F-09FF-7E90-3016-1A9D417586BA}"/>
              </a:ext>
            </a:extLst>
          </p:cNvPr>
          <p:cNvSpPr txBox="1"/>
          <p:nvPr/>
        </p:nvSpPr>
        <p:spPr>
          <a:xfrm>
            <a:off x="889000" y="4907640"/>
            <a:ext cx="10043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Answer: The study indicates/suggests that bilingual children may/typically have better memory skills than children who only speak one language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5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799" y="1623966"/>
            <a:ext cx="10888133" cy="444346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Show</a:t>
            </a:r>
            <a:r>
              <a:rPr lang="zh-CN" altLang="en-US" sz="3200" dirty="0"/>
              <a:t> </a:t>
            </a:r>
            <a:r>
              <a:rPr lang="en-US" altLang="zh-CN" sz="3200" dirty="0"/>
              <a:t>an</a:t>
            </a:r>
            <a:r>
              <a:rPr lang="zh-CN" altLang="en-US" sz="3200" dirty="0"/>
              <a:t> </a:t>
            </a:r>
            <a:r>
              <a:rPr lang="en-US" altLang="zh-CN" sz="3200" dirty="0"/>
              <a:t>open</a:t>
            </a:r>
            <a:r>
              <a:rPr lang="zh-CN" altLang="en-US" sz="3200" dirty="0"/>
              <a:t> </a:t>
            </a:r>
            <a:r>
              <a:rPr lang="en-US" altLang="zh-CN" sz="3200" dirty="0"/>
              <a:t>mind</a:t>
            </a:r>
            <a:r>
              <a:rPr lang="zh-CN" altLang="en-US" sz="3200" dirty="0"/>
              <a:t> </a:t>
            </a:r>
            <a:r>
              <a:rPr lang="en-US" altLang="zh-CN" sz="3200" dirty="0"/>
              <a:t>to alternative interpretations. </a:t>
            </a:r>
          </a:p>
          <a:p>
            <a:r>
              <a:rPr lang="en-US" altLang="zh-CN" sz="3200" dirty="0"/>
              <a:t>Save your face by writing in an impersonal fashion. </a:t>
            </a:r>
          </a:p>
          <a:p>
            <a:r>
              <a:rPr lang="en-US" altLang="zh-CN" sz="3200" dirty="0"/>
              <a:t>Consider</a:t>
            </a:r>
            <a:r>
              <a:rPr lang="zh-CN" altLang="en-US" sz="3200" dirty="0"/>
              <a:t> </a:t>
            </a:r>
            <a:r>
              <a:rPr lang="en-GB" altLang="zh-CN" sz="3200" dirty="0"/>
              <a:t>using </a:t>
            </a:r>
            <a:r>
              <a:rPr lang="en-US" altLang="zh-CN" sz="3200" dirty="0"/>
              <a:t>toning down verbs, adjectives, and adverbs to modify your level of certainty. </a:t>
            </a:r>
          </a:p>
          <a:p>
            <a:r>
              <a:rPr lang="en-US" altLang="zh-CN" sz="3200" dirty="0"/>
              <a:t>Don’t over-hedge. </a:t>
            </a:r>
          </a:p>
        </p:txBody>
      </p:sp>
    </p:spTree>
    <p:extLst>
      <p:ext uri="{BB962C8B-B14F-4D97-AF65-F5344CB8AC3E}">
        <p14:creationId xmlns:p14="http://schemas.microsoft.com/office/powerpoint/2010/main" val="169531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057D-4279-E38C-C858-A9535364C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646386"/>
            <a:ext cx="10464800" cy="5421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B3512-72D4-B931-5507-EBD6BA314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032" name="Picture 8" descr="The Drum | Ads That Never Ran: 'Probably The Best...' Carlsberg Campaign  Knocked Out In The Final Round">
            <a:extLst>
              <a:ext uri="{FF2B5EF4-FFF2-40B4-BE49-F238E27FC236}">
                <a16:creationId xmlns:a16="http://schemas.microsoft.com/office/drawing/2014/main" id="{30725D84-D532-EA25-A444-2DA12EAC7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3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C785-F671-4069-E178-F80FBC62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rump sues Hillary Clinton, DNC over 2016 election, Russia claims">
            <a:extLst>
              <a:ext uri="{FF2B5EF4-FFF2-40B4-BE49-F238E27FC236}">
                <a16:creationId xmlns:a16="http://schemas.microsoft.com/office/drawing/2014/main" id="{82E0C915-48EE-DB55-19DF-D2680F69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8600-B32E-CB7F-2410-79C48067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012" y="238125"/>
            <a:ext cx="4059238" cy="18621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The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2016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presidential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election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in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the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US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5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800" dirty="0" err="1">
                <a:latin typeface="Times New Roman" charset="0"/>
                <a:ea typeface="楷体" charset="-122"/>
                <a:cs typeface="Times New Roman" charset="0"/>
              </a:rPr>
              <a:t>Wallwork</a:t>
            </a:r>
            <a:r>
              <a:rPr lang="en-US" altLang="zh-CN" sz="2800" dirty="0">
                <a:latin typeface="Times New Roman" charset="0"/>
                <a:ea typeface="楷体" charset="-122"/>
                <a:cs typeface="Times New Roman" charset="0"/>
              </a:rPr>
              <a:t>, A. (2016). </a:t>
            </a:r>
            <a:r>
              <a:rPr lang="en-US" altLang="zh-CN" sz="2800" i="1" dirty="0">
                <a:latin typeface="Times New Roman" charset="0"/>
                <a:ea typeface="楷体" charset="-122"/>
                <a:cs typeface="Times New Roman" charset="0"/>
              </a:rPr>
              <a:t>English for Writing Research Papers (2</a:t>
            </a:r>
            <a:r>
              <a:rPr lang="en-US" altLang="zh-CN" sz="2800" i="1" baseline="30000" dirty="0">
                <a:latin typeface="Times New Roman" charset="0"/>
                <a:ea typeface="楷体" charset="-122"/>
                <a:cs typeface="Times New Roman" charset="0"/>
              </a:rPr>
              <a:t>nd</a:t>
            </a:r>
            <a:r>
              <a:rPr lang="en-US" altLang="zh-CN" sz="2800" i="1" dirty="0">
                <a:latin typeface="Times New Roman" charset="0"/>
                <a:ea typeface="楷体" charset="-122"/>
                <a:cs typeface="Times New Roman" charset="0"/>
              </a:rPr>
              <a:t> Edition)</a:t>
            </a:r>
            <a:r>
              <a:rPr lang="en-US" altLang="zh-CN" sz="2800" dirty="0">
                <a:latin typeface="Times New Roman" charset="0"/>
                <a:ea typeface="楷体" charset="-122"/>
                <a:cs typeface="Times New Roman" charset="0"/>
              </a:rPr>
              <a:t>. Springer.</a:t>
            </a:r>
          </a:p>
          <a:p>
            <a:pPr marL="0" indent="0">
              <a:buNone/>
            </a:pPr>
            <a:r>
              <a:rPr lang="en-GB" altLang="en-US" sz="2800" dirty="0"/>
              <a:t>Academic phrase bank: https://www.phrasebank.manchester.ac.uk/using-cautious-language/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36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Panic! Why Hillary Clinton Is Still Going to Win">
            <a:extLst>
              <a:ext uri="{FF2B5EF4-FFF2-40B4-BE49-F238E27FC236}">
                <a16:creationId xmlns:a16="http://schemas.microsoft.com/office/drawing/2014/main" id="{FD86D5DA-BC42-FEE8-FC45-01CD476A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B056-29EE-AA87-F053-465D3C00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685800"/>
            <a:ext cx="10817225" cy="5110843"/>
          </a:xfrm>
          <a:solidFill>
            <a:schemeClr val="accent3">
              <a:lumMod val="95000"/>
              <a:alpha val="73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/>
              <a:t>Bold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predictions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by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media outlets and political commentators </a:t>
            </a:r>
            <a:r>
              <a:rPr lang="en-US" altLang="zh-CN" sz="3600" b="1" dirty="0"/>
              <a:t>in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2016</a:t>
            </a:r>
            <a:r>
              <a:rPr lang="zh-CN" altLang="en-US" sz="3600" b="1" dirty="0"/>
              <a:t> </a:t>
            </a:r>
            <a:endParaRPr lang="en-US" sz="3600" b="1" dirty="0"/>
          </a:p>
          <a:p>
            <a:endParaRPr lang="en-US" sz="3200" dirty="0"/>
          </a:p>
          <a:p>
            <a:r>
              <a:rPr lang="en-US" sz="3200" dirty="0"/>
              <a:t>Hillary Clinton Is a Virtual Certainty to Be Our Next President</a:t>
            </a:r>
          </a:p>
          <a:p>
            <a:r>
              <a:rPr lang="en-HK" sz="3200" dirty="0"/>
              <a:t>It's Impossible for Donald Trump to Win</a:t>
            </a:r>
            <a:endParaRPr lang="en-US" sz="3200" dirty="0"/>
          </a:p>
          <a:p>
            <a:r>
              <a:rPr lang="en-HK" sz="3200" dirty="0"/>
              <a:t>Trump Can’t Win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631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02B5-0381-E281-061B-977FC823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4D42-475F-6835-229D-C86BE349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onald Trump Is In, Promises To 'Make America Great Again' : The Two-Way :  NPR">
            <a:extLst>
              <a:ext uri="{FF2B5EF4-FFF2-40B4-BE49-F238E27FC236}">
                <a16:creationId xmlns:a16="http://schemas.microsoft.com/office/drawing/2014/main" id="{8DB1246D-6A5A-4D85-784F-650444F7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8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71DD-EE04-A90A-8155-F14C0729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B056-29EE-AA87-F053-465D3C00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857374"/>
            <a:ext cx="5702301" cy="35194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Hillary Clinton Is a Virtual Certainty to Be Our Next President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HK" sz="2800" dirty="0"/>
              <a:t>It's Impossible for Donald Trump to Win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HK" sz="2800" dirty="0"/>
              <a:t>Trump Can’t Win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7E079B-7986-CD54-0688-7C573C361D12}"/>
              </a:ext>
            </a:extLst>
          </p:cNvPr>
          <p:cNvSpPr txBox="1">
            <a:spLocks/>
          </p:cNvSpPr>
          <p:nvPr/>
        </p:nvSpPr>
        <p:spPr bwMode="auto">
          <a:xfrm>
            <a:off x="6096001" y="1857374"/>
            <a:ext cx="5483226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kumimoji="1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Ø"/>
              <a:defRPr kumimoji="1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CN" sz="2800" kern="0" dirty="0"/>
              <a:t>According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to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the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current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poll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results,</a:t>
            </a:r>
            <a:r>
              <a:rPr lang="zh-CN" altLang="en-US" sz="2800" kern="0" dirty="0"/>
              <a:t> </a:t>
            </a:r>
            <a:r>
              <a:rPr lang="en-US" sz="2800" kern="0" dirty="0"/>
              <a:t>Hillary Clinton is </a:t>
            </a:r>
            <a:r>
              <a:rPr lang="en-US" sz="2800" b="1" i="1" kern="0" dirty="0"/>
              <a:t>l</a:t>
            </a:r>
            <a:r>
              <a:rPr lang="en-US" altLang="zh-CN" sz="2800" b="1" i="1" kern="0" dirty="0"/>
              <a:t>ikely</a:t>
            </a:r>
            <a:r>
              <a:rPr lang="en-US" sz="2800" kern="0" dirty="0"/>
              <a:t> to be our next president</a:t>
            </a:r>
            <a:r>
              <a:rPr lang="en-US" altLang="zh-CN" sz="2800" kern="0" dirty="0"/>
              <a:t>.</a:t>
            </a:r>
            <a:endParaRPr lang="en-US" sz="2800" kern="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kern="0" dirty="0"/>
              <a:t>The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survey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indicates</a:t>
            </a:r>
            <a:r>
              <a:rPr lang="zh-CN" altLang="en-US" sz="2800" kern="0" dirty="0"/>
              <a:t> </a:t>
            </a:r>
            <a:r>
              <a:rPr lang="en-US" altLang="zh-CN" sz="2800" kern="0" dirty="0" err="1"/>
              <a:t>i</a:t>
            </a:r>
            <a:r>
              <a:rPr lang="en-HK" sz="2800" kern="0" dirty="0"/>
              <a:t>t’s </a:t>
            </a:r>
            <a:r>
              <a:rPr lang="en-US" altLang="zh-CN" sz="2800" b="1" i="1" kern="0" dirty="0"/>
              <a:t>almost</a:t>
            </a:r>
            <a:r>
              <a:rPr lang="zh-CN" altLang="en-US" sz="2800" kern="0" dirty="0"/>
              <a:t> </a:t>
            </a:r>
            <a:r>
              <a:rPr lang="en-HK" altLang="zh-CN" sz="2800" kern="0" dirty="0"/>
              <a:t>i</a:t>
            </a:r>
            <a:r>
              <a:rPr lang="en-HK" sz="2800" kern="0" dirty="0"/>
              <a:t>mpossible for Donald Trump to win</a:t>
            </a:r>
            <a:r>
              <a:rPr lang="en-US" altLang="zh-CN" sz="2800" kern="0" dirty="0"/>
              <a:t>.</a:t>
            </a:r>
            <a:endParaRPr lang="en-US" sz="2800" kern="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kern="0" dirty="0"/>
              <a:t>The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survey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suggests </a:t>
            </a:r>
            <a:r>
              <a:rPr lang="en-HK" sz="2800" kern="0" dirty="0"/>
              <a:t>Trump can’t </a:t>
            </a:r>
            <a:r>
              <a:rPr lang="en-US" altLang="zh-CN" sz="2800" b="1" i="1" kern="0" dirty="0"/>
              <a:t>seem</a:t>
            </a:r>
            <a:r>
              <a:rPr lang="zh-CN" altLang="en-US" sz="2800" b="1" i="1" kern="0" dirty="0"/>
              <a:t> </a:t>
            </a:r>
            <a:r>
              <a:rPr lang="en-US" altLang="zh-CN" sz="2800" b="1" i="1" kern="0" dirty="0"/>
              <a:t>to</a:t>
            </a:r>
            <a:r>
              <a:rPr lang="zh-CN" altLang="en-US" sz="2800" b="1" i="1" kern="0" dirty="0"/>
              <a:t> </a:t>
            </a:r>
            <a:r>
              <a:rPr lang="en-HK" sz="2800" kern="0" dirty="0"/>
              <a:t>win</a:t>
            </a:r>
            <a:r>
              <a:rPr lang="en-US" altLang="zh-CN" sz="2800" kern="0" dirty="0"/>
              <a:t>.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2422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sz="7200" dirty="0"/>
              <a:t>Hedging Language</a:t>
            </a:r>
            <a:endParaRPr kumimoji="1"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Module III </a:t>
            </a:r>
            <a:r>
              <a:rPr lang="en-US" altLang="zh-CN" sz="3200" b="1" dirty="0">
                <a:solidFill>
                  <a:schemeClr val="tx2"/>
                </a:solidFill>
                <a:ea typeface="DengXian" panose="02010600030101010101" pitchFamily="2" charset="-122"/>
              </a:rPr>
              <a:t>EAP Characteristics </a:t>
            </a:r>
          </a:p>
          <a:p>
            <a:r>
              <a:rPr lang="en-US" altLang="zh-CN" sz="3200" b="1" dirty="0">
                <a:solidFill>
                  <a:schemeClr val="tx2"/>
                </a:solidFill>
                <a:ea typeface="DengXian" panose="02010600030101010101" pitchFamily="2" charset="-122"/>
              </a:rPr>
              <a:t>Honest and Cautious</a:t>
            </a:r>
            <a:endParaRPr lang="zh-CN" altLang="en-US" sz="3200" b="1" dirty="0">
              <a:solidFill>
                <a:schemeClr val="tx2"/>
              </a:solidFill>
              <a:ea typeface="DengXian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27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71DD-EE04-A90A-8155-F14C0729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000" dirty="0"/>
              <a:t>Agenda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B056-29EE-AA87-F053-465D3C00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49" y="1857375"/>
            <a:ext cx="5702301" cy="35194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What</a:t>
            </a:r>
            <a:r>
              <a:rPr lang="zh-CN" altLang="en-US" sz="4000" dirty="0"/>
              <a:t> </a:t>
            </a:r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altLang="zh-CN" sz="4000" dirty="0"/>
              <a:t>“hedging”?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Why</a:t>
            </a:r>
            <a:r>
              <a:rPr lang="zh-CN" altLang="en-US" sz="4000" dirty="0"/>
              <a:t> </a:t>
            </a:r>
            <a:r>
              <a:rPr lang="en-US" altLang="zh-CN" sz="4000" dirty="0"/>
              <a:t>hedge?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How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hedge?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7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</p:spPr>
        <p:txBody>
          <a:bodyPr wrap="square" anchor="t">
            <a:norm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What is hedging?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749425"/>
            <a:ext cx="5130800" cy="4454525"/>
          </a:xfr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HK" altLang="zh-CN" dirty="0"/>
              <a:t>Originally</a:t>
            </a:r>
            <a:r>
              <a:rPr lang="en-US" altLang="zh-CN" dirty="0"/>
              <a:t>,</a:t>
            </a:r>
            <a:r>
              <a:rPr lang="en-HK" altLang="zh-CN" dirty="0"/>
              <a:t> </a:t>
            </a:r>
            <a:r>
              <a:rPr lang="en-US" altLang="zh-CN" dirty="0"/>
              <a:t>a</a:t>
            </a:r>
            <a:r>
              <a:rPr lang="en-HK" altLang="zh-CN" dirty="0"/>
              <a:t> hedge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HK" altLang="zh-CN" dirty="0"/>
              <a:t>a form of protection from outsiders.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HK" altLang="zh-CN" dirty="0"/>
              <a:t>Today, hedge </a:t>
            </a:r>
            <a:r>
              <a:rPr lang="en-US" altLang="zh-CN" dirty="0"/>
              <a:t>—</a:t>
            </a:r>
            <a:r>
              <a:rPr lang="en-HK" altLang="zh-CN" dirty="0"/>
              <a:t> protect</a:t>
            </a:r>
            <a:r>
              <a:rPr lang="en-US" altLang="zh-CN" dirty="0" err="1"/>
              <a:t>ing</a:t>
            </a:r>
            <a:r>
              <a:rPr lang="en-HK" altLang="zh-CN" dirty="0"/>
              <a:t> yourself against some risk (criticism)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HK" altLang="zh-CN" b="1" dirty="0"/>
              <a:t>Hedging language </a:t>
            </a:r>
            <a:r>
              <a:rPr lang="en-HK" altLang="zh-CN" dirty="0"/>
              <a:t>refers </a:t>
            </a:r>
            <a:r>
              <a:rPr lang="en-US" altLang="zh-CN" dirty="0"/>
              <a:t>to the cautious language writers use to</a:t>
            </a:r>
            <a:r>
              <a:rPr lang="en-GB" altLang="zh-CN" dirty="0"/>
              <a:t> express </a:t>
            </a:r>
            <a:r>
              <a:rPr lang="en-HK" altLang="zh-CN" b="1" dirty="0"/>
              <a:t>certainty</a:t>
            </a:r>
            <a:r>
              <a:rPr lang="en-HK" altLang="zh-CN" dirty="0"/>
              <a:t> or </a:t>
            </a:r>
            <a:r>
              <a:rPr lang="en-HK" altLang="zh-CN" b="1" dirty="0"/>
              <a:t>uncertainty</a:t>
            </a:r>
            <a:r>
              <a:rPr lang="en-HK" altLang="zh-CN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HK" altLang="zh-CN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HK" altLang="zh-CN" dirty="0"/>
              <a:t>. </a:t>
            </a:r>
          </a:p>
        </p:txBody>
      </p:sp>
      <p:pic>
        <p:nvPicPr>
          <p:cNvPr id="3074" name="Picture 2" descr="How to Plant a Hedge for Privacy | Crewcut Lawn &amp; Garden">
            <a:extLst>
              <a:ext uri="{FF2B5EF4-FFF2-40B4-BE49-F238E27FC236}">
                <a16:creationId xmlns:a16="http://schemas.microsoft.com/office/drawing/2014/main" id="{7312CF45-AA53-15DB-4423-F90F3614C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02" y="2015614"/>
            <a:ext cx="4741948" cy="35564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927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eme1CUHKSZEA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CUHKSZEAP" id="{491E8374-3D95-4E72-B8AA-A060D8ABF2AE}" vid="{44AFD614-5310-43BF-881B-97EC10E9EA3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2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2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Theme1CUHKSZEAP</Template>
  <TotalTime>825</TotalTime>
  <Words>1659</Words>
  <Application>Microsoft Office PowerPoint</Application>
  <PresentationFormat>Widescreen</PresentationFormat>
  <Paragraphs>200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DengXian</vt:lpstr>
      <vt:lpstr>SimSun</vt:lpstr>
      <vt:lpstr>Arial</vt:lpstr>
      <vt:lpstr>Bookman Old Style</vt:lpstr>
      <vt:lpstr>Calibri</vt:lpstr>
      <vt:lpstr>Garamond</vt:lpstr>
      <vt:lpstr>Palatino Linotype</vt:lpstr>
      <vt:lpstr>Rockwell</vt:lpstr>
      <vt:lpstr>Times New Roman</vt:lpstr>
      <vt:lpstr>Wingdings</vt:lpstr>
      <vt:lpstr>Theme1CUHKSZEAP</vt:lpstr>
      <vt:lpstr>自定义设计方案</vt:lpstr>
      <vt:lpstr>1_Edge</vt:lpstr>
      <vt:lpstr>Q1. What is the easiest way to lose your credibility?  </vt:lpstr>
      <vt:lpstr>PowerPoint Presentation</vt:lpstr>
      <vt:lpstr>PowerPoint Presentation</vt:lpstr>
      <vt:lpstr>PowerPoint Presentation</vt:lpstr>
      <vt:lpstr>PowerPoint Presentation</vt:lpstr>
      <vt:lpstr>What if?</vt:lpstr>
      <vt:lpstr>Hedging Language</vt:lpstr>
      <vt:lpstr>Agenda</vt:lpstr>
      <vt:lpstr>What is hedging?</vt:lpstr>
      <vt:lpstr>What is hedging &amp; Why hedge?</vt:lpstr>
      <vt:lpstr>When we may use it </vt:lpstr>
      <vt:lpstr>Compare the following statements</vt:lpstr>
      <vt:lpstr>PowerPoint Presentation</vt:lpstr>
      <vt:lpstr>PowerPoint Presentation</vt:lpstr>
      <vt:lpstr>Linguistic devices for hedging</vt:lpstr>
      <vt:lpstr>Some linguistic devices for hedging</vt:lpstr>
      <vt:lpstr>Hedging devices for avoiding expressing absolute certainty</vt:lpstr>
      <vt:lpstr>Hedging devices when explaining the cause and effects</vt:lpstr>
      <vt:lpstr>Hedging devices for avoiding over-generalization</vt:lpstr>
      <vt:lpstr>Give it a try: Please add hedging device for the following sentences  </vt:lpstr>
      <vt:lpstr>Task 1. Revise the following statements to make them softer. </vt:lpstr>
      <vt:lpstr>Task 1. Adding toning down verbs</vt:lpstr>
      <vt:lpstr>Task 2. Identify the problems with the following statements. </vt:lpstr>
      <vt:lpstr>Don’t over-hedge</vt:lpstr>
      <vt:lpstr>Task 3. Rewrite the sentences using hedging language</vt:lpstr>
      <vt:lpstr>Task 3. Rewrite the sentences using hedging language</vt:lpstr>
      <vt:lpstr>PowerPoint Presentation</vt:lpstr>
      <vt:lpstr>Summary 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Hedging</dc:title>
  <dc:creator>Qian WANG</dc:creator>
  <cp:lastModifiedBy>Qian, Bobbie WANG</cp:lastModifiedBy>
  <cp:revision>50</cp:revision>
  <dcterms:created xsi:type="dcterms:W3CDTF">2023-02-07T02:52:27Z</dcterms:created>
  <dcterms:modified xsi:type="dcterms:W3CDTF">2024-04-12T11:53:41Z</dcterms:modified>
</cp:coreProperties>
</file>