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1074" r:id="rId2"/>
    <p:sldId id="257" r:id="rId3"/>
    <p:sldId id="259" r:id="rId4"/>
    <p:sldId id="1113" r:id="rId5"/>
    <p:sldId id="1122" r:id="rId6"/>
    <p:sldId id="1123" r:id="rId7"/>
    <p:sldId id="371" r:id="rId8"/>
    <p:sldId id="1111" r:id="rId9"/>
    <p:sldId id="361" r:id="rId10"/>
    <p:sldId id="362" r:id="rId11"/>
    <p:sldId id="1117" r:id="rId12"/>
    <p:sldId id="1116" r:id="rId13"/>
    <p:sldId id="1119" r:id="rId14"/>
    <p:sldId id="1112" r:id="rId15"/>
    <p:sldId id="313" r:id="rId16"/>
    <p:sldId id="314" r:id="rId17"/>
    <p:sldId id="315" r:id="rId18"/>
    <p:sldId id="316" r:id="rId19"/>
    <p:sldId id="1118" r:id="rId20"/>
    <p:sldId id="260" r:id="rId21"/>
    <p:sldId id="263" r:id="rId22"/>
    <p:sldId id="264" r:id="rId23"/>
    <p:sldId id="265" r:id="rId24"/>
    <p:sldId id="1120" r:id="rId25"/>
    <p:sldId id="1115" r:id="rId26"/>
    <p:sldId id="1114" r:id="rId27"/>
    <p:sldId id="1121" r:id="rId28"/>
  </p:sldIdLst>
  <p:sldSz cx="12192000" cy="6858000"/>
  <p:notesSz cx="6858000" cy="9144000"/>
  <p:embeddedFontLst>
    <p:embeddedFont>
      <p:font typeface="Palatino Linotype" panose="02040502050505030304" pitchFamily="18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ckwell" panose="02060603020205020403" pitchFamily="18" charset="0"/>
      <p:regular r:id="rId38"/>
      <p:bold r:id="rId39"/>
      <p:italic r:id="rId40"/>
      <p:boldItalic r:id="rId41"/>
    </p:embeddedFont>
    <p:embeddedFont>
      <p:font typeface="Times" panose="02020603050405020304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8" roundtripDataSignature="AMtx7mgWx/7gcO/ENqr33ovRkihDeRtb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E6E6E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8630A-98C5-4E21-8B49-2886A15A9F19}">
  <a:tblStyle styleId="{FD28630A-98C5-4E21-8B49-2886A15A9F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CFC013-3AE8-4DFB-B6D8-A849E48E83EA}" styleName="Table_1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498E5E-6CF9-4BB3-B50E-42C31C6534F0}" styleName="Table_2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7908" autoAdjust="0"/>
  </p:normalViewPr>
  <p:slideViewPr>
    <p:cSldViewPr snapToGrid="0">
      <p:cViewPr varScale="1">
        <p:scale>
          <a:sx n="61" d="100"/>
          <a:sy n="61" d="100"/>
        </p:scale>
        <p:origin x="143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10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11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108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2386E-EF3A-46F1-9958-D73B48F0E7B2}" type="doc">
      <dgm:prSet loTypeId="urn:microsoft.com/office/officeart/2005/8/layout/bProcess2" loCatId="process" qsTypeId="urn:microsoft.com/office/officeart/2005/8/quickstyle/3d2" qsCatId="3D" csTypeId="urn:microsoft.com/office/officeart/2005/8/colors/accent0_2" csCatId="mainScheme"/>
      <dgm:spPr/>
      <dgm:t>
        <a:bodyPr/>
        <a:lstStyle/>
        <a:p>
          <a:endParaRPr lang="en-GB"/>
        </a:p>
      </dgm:t>
    </dgm:pt>
    <dgm:pt modelId="{D24D95A7-440F-4BC5-A554-FE3C770043D4}">
      <dgm:prSet/>
      <dgm:spPr/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Summary </a:t>
          </a:r>
        </a:p>
      </dgm:t>
    </dgm:pt>
    <dgm:pt modelId="{A08C99A7-AFEA-4DA2-B9C2-17AE6D84687A}" type="parTrans" cxnId="{29A5AFAA-15E7-4025-B774-E6739C24837E}">
      <dgm:prSet/>
      <dgm:spPr/>
      <dgm:t>
        <a:bodyPr/>
        <a:lstStyle/>
        <a:p>
          <a:endParaRPr lang="en-GB"/>
        </a:p>
      </dgm:t>
    </dgm:pt>
    <dgm:pt modelId="{21FD50DF-FD51-408A-81ED-62CD07935779}" type="sibTrans" cxnId="{29A5AFAA-15E7-4025-B774-E6739C24837E}">
      <dgm:prSet/>
      <dgm:spPr/>
      <dgm:t>
        <a:bodyPr/>
        <a:lstStyle/>
        <a:p>
          <a:endParaRPr lang="en-GB"/>
        </a:p>
      </dgm:t>
    </dgm:pt>
    <dgm:pt modelId="{05614621-DEB4-4199-94E8-597D6F2C0A72}">
      <dgm:prSet/>
      <dgm:spPr/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Response</a:t>
          </a:r>
        </a:p>
      </dgm:t>
    </dgm:pt>
    <dgm:pt modelId="{70728799-F9D1-41CB-878C-8971733831D6}" type="parTrans" cxnId="{62CEE79E-7F91-4A7F-86F1-DFD608C5CB36}">
      <dgm:prSet/>
      <dgm:spPr/>
      <dgm:t>
        <a:bodyPr/>
        <a:lstStyle/>
        <a:p>
          <a:endParaRPr lang="en-GB"/>
        </a:p>
      </dgm:t>
    </dgm:pt>
    <dgm:pt modelId="{4ACEB96A-6DEA-45D9-BAD8-10C4663BED27}" type="sibTrans" cxnId="{62CEE79E-7F91-4A7F-86F1-DFD608C5CB36}">
      <dgm:prSet/>
      <dgm:spPr/>
      <dgm:t>
        <a:bodyPr/>
        <a:lstStyle/>
        <a:p>
          <a:endParaRPr lang="en-GB"/>
        </a:p>
      </dgm:t>
    </dgm:pt>
    <dgm:pt modelId="{AD1C02DB-7CF6-4BAC-B3C4-15658EA66922}" type="pres">
      <dgm:prSet presAssocID="{C5F2386E-EF3A-46F1-9958-D73B48F0E7B2}" presName="diagram" presStyleCnt="0">
        <dgm:presLayoutVars>
          <dgm:dir/>
          <dgm:resizeHandles/>
        </dgm:presLayoutVars>
      </dgm:prSet>
      <dgm:spPr/>
    </dgm:pt>
    <dgm:pt modelId="{2794AA2C-72CB-43A7-BADD-9C80991A446E}" type="pres">
      <dgm:prSet presAssocID="{D24D95A7-440F-4BC5-A554-FE3C770043D4}" presName="firstNode" presStyleLbl="node1" presStyleIdx="0" presStyleCnt="2" custLinFactNeighborX="-12960" custLinFactNeighborY="-14632">
        <dgm:presLayoutVars>
          <dgm:bulletEnabled val="1"/>
        </dgm:presLayoutVars>
      </dgm:prSet>
      <dgm:spPr/>
    </dgm:pt>
    <dgm:pt modelId="{95F7935B-CB00-4B11-B40B-68D454DD49F6}" type="pres">
      <dgm:prSet presAssocID="{21FD50DF-FD51-408A-81ED-62CD07935779}" presName="sibTrans" presStyleLbl="sibTrans2D1" presStyleIdx="0" presStyleCnt="1"/>
      <dgm:spPr/>
    </dgm:pt>
    <dgm:pt modelId="{906E279F-C719-4EC4-B6EB-850A5EE0828C}" type="pres">
      <dgm:prSet presAssocID="{05614621-DEB4-4199-94E8-597D6F2C0A72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7AD6E503-25E5-49BC-AD5C-D9EEF5E500F5}" type="presOf" srcId="{D24D95A7-440F-4BC5-A554-FE3C770043D4}" destId="{2794AA2C-72CB-43A7-BADD-9C80991A446E}" srcOrd="0" destOrd="0" presId="urn:microsoft.com/office/officeart/2005/8/layout/bProcess2"/>
    <dgm:cxn modelId="{3AD8F80A-6F5A-4CA7-A712-C1A6872F1AAD}" type="presOf" srcId="{21FD50DF-FD51-408A-81ED-62CD07935779}" destId="{95F7935B-CB00-4B11-B40B-68D454DD49F6}" srcOrd="0" destOrd="0" presId="urn:microsoft.com/office/officeart/2005/8/layout/bProcess2"/>
    <dgm:cxn modelId="{BDB7B245-FE06-41A5-A9F0-12B09FEB7F01}" type="presOf" srcId="{C5F2386E-EF3A-46F1-9958-D73B48F0E7B2}" destId="{AD1C02DB-7CF6-4BAC-B3C4-15658EA66922}" srcOrd="0" destOrd="0" presId="urn:microsoft.com/office/officeart/2005/8/layout/bProcess2"/>
    <dgm:cxn modelId="{62CEE79E-7F91-4A7F-86F1-DFD608C5CB36}" srcId="{C5F2386E-EF3A-46F1-9958-D73B48F0E7B2}" destId="{05614621-DEB4-4199-94E8-597D6F2C0A72}" srcOrd="1" destOrd="0" parTransId="{70728799-F9D1-41CB-878C-8971733831D6}" sibTransId="{4ACEB96A-6DEA-45D9-BAD8-10C4663BED27}"/>
    <dgm:cxn modelId="{29A5AFAA-15E7-4025-B774-E6739C24837E}" srcId="{C5F2386E-EF3A-46F1-9958-D73B48F0E7B2}" destId="{D24D95A7-440F-4BC5-A554-FE3C770043D4}" srcOrd="0" destOrd="0" parTransId="{A08C99A7-AFEA-4DA2-B9C2-17AE6D84687A}" sibTransId="{21FD50DF-FD51-408A-81ED-62CD07935779}"/>
    <dgm:cxn modelId="{64E36DC9-3E7A-4879-A08B-0040C004E58E}" type="presOf" srcId="{05614621-DEB4-4199-94E8-597D6F2C0A72}" destId="{906E279F-C719-4EC4-B6EB-850A5EE0828C}" srcOrd="0" destOrd="0" presId="urn:microsoft.com/office/officeart/2005/8/layout/bProcess2"/>
    <dgm:cxn modelId="{985683C1-2B23-43A0-928A-B841C4B9456E}" type="presParOf" srcId="{AD1C02DB-7CF6-4BAC-B3C4-15658EA66922}" destId="{2794AA2C-72CB-43A7-BADD-9C80991A446E}" srcOrd="0" destOrd="0" presId="urn:microsoft.com/office/officeart/2005/8/layout/bProcess2"/>
    <dgm:cxn modelId="{29D7692B-4C81-4B78-8CE3-C447CE74CF98}" type="presParOf" srcId="{AD1C02DB-7CF6-4BAC-B3C4-15658EA66922}" destId="{95F7935B-CB00-4B11-B40B-68D454DD49F6}" srcOrd="1" destOrd="0" presId="urn:microsoft.com/office/officeart/2005/8/layout/bProcess2"/>
    <dgm:cxn modelId="{276AB6ED-4AC3-4852-B0C2-2EB482CC053A}" type="presParOf" srcId="{AD1C02DB-7CF6-4BAC-B3C4-15658EA66922}" destId="{906E279F-C719-4EC4-B6EB-850A5EE0828C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AA2C-72CB-43A7-BADD-9C80991A446E}">
      <dsp:nvSpPr>
        <dsp:cNvPr id="0" name=""/>
        <dsp:cNvSpPr/>
      </dsp:nvSpPr>
      <dsp:spPr>
        <a:xfrm>
          <a:off x="108897" y="0"/>
          <a:ext cx="3527806" cy="35278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 </a:t>
          </a:r>
        </a:p>
      </dsp:txBody>
      <dsp:txXfrm>
        <a:off x="625532" y="516635"/>
        <a:ext cx="2494536" cy="2494536"/>
      </dsp:txXfrm>
    </dsp:sp>
    <dsp:sp modelId="{95F7935B-CB00-4B11-B40B-68D454DD49F6}">
      <dsp:nvSpPr>
        <dsp:cNvPr id="0" name=""/>
        <dsp:cNvSpPr/>
      </dsp:nvSpPr>
      <dsp:spPr>
        <a:xfrm rot="5400699">
          <a:off x="4163208" y="1175901"/>
          <a:ext cx="1234732" cy="1177186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6E279F-C719-4EC4-B6EB-850A5EE0828C}">
      <dsp:nvSpPr>
        <dsp:cNvPr id="0" name=""/>
        <dsp:cNvSpPr/>
      </dsp:nvSpPr>
      <dsp:spPr>
        <a:xfrm>
          <a:off x="5857811" y="1169"/>
          <a:ext cx="3527806" cy="35278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Response</a:t>
          </a:r>
        </a:p>
      </dsp:txBody>
      <dsp:txXfrm>
        <a:off x="6374446" y="517804"/>
        <a:ext cx="2494536" cy="249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200" b="0" i="0" u="none" strike="noStrike" cap="none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62" name="Google Shape;16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2" name="Google Shape;60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11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27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052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06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fld>
            <a:endParaRPr lang="en-US" sz="1200" b="0" i="0" u="none" strike="noStrike" cap="none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75868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5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https://www.youtube.com/watch?v=8S0FDjFBj8o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</a:t>
            </a:fld>
            <a:endParaRPr lang="en-US" sz="1200" b="0" i="0" u="none" strike="noStrike" cap="none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4141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fld>
            <a:endParaRPr lang="en-US" sz="1200" b="0" i="0" u="none" strike="noStrike" cap="none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3403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3200" b="0" i="0" u="none" strike="noStrike" cap="none" dirty="0">
              <a:solidFill>
                <a:schemeClr val="bg2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</a:t>
            </a:fld>
            <a:endParaRPr lang="en-US" sz="1200" b="0" i="0" u="none" strike="noStrike" cap="none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67504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73CF8-E21E-42DF-A9AB-DF92B9328E5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4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65DEB-382D-4EF2-9C1F-EF6B6B07574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78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65DEB-382D-4EF2-9C1F-EF6B6B07574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5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12</a:t>
            </a:fld>
            <a:endParaRPr lang="en-US" sz="1200" b="0" i="0" u="none" strike="noStrike" cap="none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2243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SzPts val="1680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8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85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6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6"/>
          <p:cNvSpPr txBox="1">
            <a:spLocks noGrp="1"/>
          </p:cNvSpPr>
          <p:nvPr>
            <p:ph type="body" idx="1"/>
          </p:nvPr>
        </p:nvSpPr>
        <p:spPr>
          <a:xfrm rot="5400000">
            <a:off x="3849688" y="-1360487"/>
            <a:ext cx="4391025" cy="10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86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7"/>
          <p:cNvSpPr txBox="1">
            <a:spLocks noGrp="1"/>
          </p:cNvSpPr>
          <p:nvPr>
            <p:ph type="title"/>
          </p:nvPr>
        </p:nvSpPr>
        <p:spPr>
          <a:xfrm rot="5400000">
            <a:off x="7208838" y="2062164"/>
            <a:ext cx="5521325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7"/>
          <p:cNvSpPr txBox="1">
            <a:spLocks noGrp="1"/>
          </p:cNvSpPr>
          <p:nvPr>
            <p:ph type="body" idx="1"/>
          </p:nvPr>
        </p:nvSpPr>
        <p:spPr>
          <a:xfrm rot="5400000">
            <a:off x="1874838" y="-452436"/>
            <a:ext cx="5521325" cy="76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87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8"/>
          <p:cNvSpPr/>
          <p:nvPr/>
        </p:nvSpPr>
        <p:spPr>
          <a:xfrm>
            <a:off x="711200" y="533400"/>
            <a:ext cx="10668000" cy="609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19050" cap="flat" cmpd="sng">
            <a:solidFill>
              <a:srgbClr val="00999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74" name="Google Shape;74;p88"/>
          <p:cNvCxnSpPr/>
          <p:nvPr/>
        </p:nvCxnSpPr>
        <p:spPr>
          <a:xfrm>
            <a:off x="711200" y="6172200"/>
            <a:ext cx="10668000" cy="0"/>
          </a:xfrm>
          <a:prstGeom prst="straightConnector1">
            <a:avLst/>
          </a:prstGeom>
          <a:noFill/>
          <a:ln w="1905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" name="Google Shape;75;p88" descr="O:\CUHK(SZ)\Website\en\images\emblem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313" y="6232525"/>
            <a:ext cx="4783137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8"/>
          <p:cNvSpPr txBox="1">
            <a:spLocks noGrp="1"/>
          </p:cNvSpPr>
          <p:nvPr>
            <p:ph type="sldNum" idx="12"/>
          </p:nvPr>
        </p:nvSpPr>
        <p:spPr>
          <a:xfrm>
            <a:off x="11131550" y="6443663"/>
            <a:ext cx="24765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4"/>
          <p:cNvSpPr txBox="1">
            <a:spLocks noGrp="1"/>
          </p:cNvSpPr>
          <p:nvPr>
            <p:ph type="body" idx="1"/>
          </p:nvPr>
        </p:nvSpPr>
        <p:spPr>
          <a:xfrm>
            <a:off x="812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body" idx="2"/>
          </p:nvPr>
        </p:nvSpPr>
        <p:spPr>
          <a:xfrm>
            <a:off x="6146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body" idx="1"/>
          </p:nvPr>
        </p:nvSpPr>
        <p:spPr>
          <a:xfrm>
            <a:off x="812800" y="162396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◆"/>
              <a:defRPr>
                <a:solidFill>
                  <a:srgbClr val="002672"/>
                </a:solidFill>
              </a:defRPr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Font typeface="Noto Sans Symbols"/>
              <a:buChar char="⮚"/>
              <a:defRPr>
                <a:solidFill>
                  <a:srgbClr val="002672"/>
                </a:solidFill>
              </a:defRPr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>
                <a:solidFill>
                  <a:srgbClr val="002672"/>
                </a:solidFill>
              </a:defRPr>
            </a:lvl3pPr>
            <a:lvl4pPr marL="1828800" lvl="3" indent="-335280" algn="l">
              <a:spcBef>
                <a:spcPts val="480"/>
              </a:spcBef>
              <a:spcAft>
                <a:spcPts val="0"/>
              </a:spcAft>
              <a:buSzPts val="1680"/>
              <a:buChar char="❑"/>
              <a:defRPr>
                <a:solidFill>
                  <a:srgbClr val="002672"/>
                </a:solidFill>
              </a:defRPr>
            </a:lvl4pPr>
            <a:lvl5pPr marL="2286000" lvl="4" indent="-342900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002672"/>
                </a:solidFill>
              </a:defRPr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6"/>
          <p:cNvSpPr txBox="1">
            <a:spLocks noGrp="1"/>
          </p:cNvSpPr>
          <p:nvPr>
            <p:ph type="title"/>
          </p:nvPr>
        </p:nvSpPr>
        <p:spPr>
          <a:xfrm>
            <a:off x="812800" y="609601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6"/>
          <p:cNvSpPr txBox="1">
            <a:spLocks noGrp="1"/>
          </p:cNvSpPr>
          <p:nvPr>
            <p:ph type="body" idx="1"/>
          </p:nvPr>
        </p:nvSpPr>
        <p:spPr>
          <a:xfrm>
            <a:off x="812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66"/>
          <p:cNvSpPr txBox="1">
            <a:spLocks noGrp="1"/>
          </p:cNvSpPr>
          <p:nvPr>
            <p:ph type="body" idx="2"/>
          </p:nvPr>
        </p:nvSpPr>
        <p:spPr>
          <a:xfrm>
            <a:off x="6146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46" name="Google Shape;46;p8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48" name="Google Shape;48;p81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3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>
            <a:endParaRPr/>
          </a:p>
        </p:txBody>
      </p:sp>
      <p:sp>
        <p:nvSpPr>
          <p:cNvPr id="57" name="Google Shape;57;p8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84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1" name="Google Shape;11;p6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046480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76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004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528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62"/>
          <p:cNvSpPr/>
          <p:nvPr/>
        </p:nvSpPr>
        <p:spPr>
          <a:xfrm>
            <a:off x="711200" y="533400"/>
            <a:ext cx="106680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4" name="Google Shape;14;p62"/>
          <p:cNvCxnSpPr/>
          <p:nvPr/>
        </p:nvCxnSpPr>
        <p:spPr>
          <a:xfrm>
            <a:off x="711200" y="6194425"/>
            <a:ext cx="1066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15;p6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12750" y="6065838"/>
            <a:ext cx="3994150" cy="8969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ow%20to%20sound%20smart%20in%20your%20TEDx%20Talk%20_%20Will%20Stephen%20_%20TEDxNewYork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8S0FDjFBj8o&amp;lc=UgxtH-TQ0y4hdjSaZhV4AaABAg" TargetMode="External"/><Relationship Id="rId3" Type="http://schemas.openxmlformats.org/officeDocument/2006/relationships/hyperlink" Target="https://www.youtube.com/channel/UC3rorlOChdRh2WLlpeumRTQ" TargetMode="External"/><Relationship Id="rId7" Type="http://schemas.openxmlformats.org/officeDocument/2006/relationships/hyperlink" Target="https://www.youtube.com/channel/UCfO7zKaoiV0rn9GmbhsPdG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8S0FDjFBj8o&amp;lc=Ugw_18DSDVhc2Fo1scJ4AaABA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2DAC-2AE3-1B1B-674F-7FF347A3C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25" y="1929118"/>
            <a:ext cx="10363200" cy="1470025"/>
          </a:xfrm>
        </p:spPr>
        <p:txBody>
          <a:bodyPr/>
          <a:lstStyle/>
          <a:p>
            <a:r>
              <a:rPr lang="en-GB" altLang="en-US" sz="4000" dirty="0">
                <a:solidFill>
                  <a:srgbClr val="003399"/>
                </a:solidFill>
              </a:rPr>
              <a:t>ENG1002 </a:t>
            </a:r>
            <a:r>
              <a:rPr lang="en-GB" altLang="en-US" sz="4000" dirty="0"/>
              <a:t>English for Academic Purposes 1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2C32F-72A6-532F-F200-8D88056FE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477" y="3945090"/>
            <a:ext cx="10204938" cy="1752600"/>
          </a:xfrm>
        </p:spPr>
        <p:txBody>
          <a:bodyPr/>
          <a:lstStyle/>
          <a:p>
            <a:r>
              <a:rPr lang="en-GB" sz="3200" b="1" dirty="0">
                <a:solidFill>
                  <a:schemeClr val="dk2"/>
                </a:solidFill>
              </a:rPr>
              <a:t>Lecture 3</a:t>
            </a:r>
          </a:p>
          <a:p>
            <a:r>
              <a:rPr lang="en-US" sz="3200" b="1" dirty="0">
                <a:solidFill>
                  <a:schemeClr val="dk2"/>
                </a:solidFill>
              </a:rPr>
              <a:t> Review of Public Speaking</a:t>
            </a:r>
          </a:p>
          <a:p>
            <a:r>
              <a:rPr lang="en-US" altLang="en-US" sz="3200" b="1" dirty="0">
                <a:solidFill>
                  <a:schemeClr val="dk2"/>
                </a:solidFill>
              </a:rPr>
              <a:t>January 15/16,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FCEA7-3B40-3851-C346-1F1C72D66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44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5E18018-DE22-4A41-8719-1CE5145F6E3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862E-CE25-4265-BB9C-02B59751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56" y="675004"/>
            <a:ext cx="9895951" cy="103366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</a:t>
            </a:r>
            <a:r>
              <a:rPr lang="en-US" sz="44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GB" sz="44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53143DF-4574-4C5D-984F-247E7D2B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03" y="1930513"/>
            <a:ext cx="10260058" cy="4367047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summary is a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brief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 of the main points of something you have read, seen, or heard.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summary does NOT have to follow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exact sequence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of events.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your own words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except for quotations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summary DOES NOT include your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interpretation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 or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opinion about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the work summarized.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Just the facts.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61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8271-4295-4A41-BA7F-74A74B02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62" y="556846"/>
            <a:ext cx="10464800" cy="89058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4DCA-5AE5-4DEA-8515-FBEBA78F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62" y="1665848"/>
            <a:ext cx="11034059" cy="501873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chemeClr val="bg2"/>
                </a:solidFill>
              </a:rPr>
              <a:t>1. Share what you think about the issue and relate it to your own experiences or other things you have read</a:t>
            </a:r>
          </a:p>
          <a:p>
            <a:pPr marL="363538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e.g., D</a:t>
            </a:r>
            <a:r>
              <a:rPr lang="en-US" altLang="zh-CN" sz="2700" dirty="0">
                <a:solidFill>
                  <a:schemeClr val="bg2"/>
                </a:solidFill>
              </a:rPr>
              <a:t>id you have a similar experience? Did you read something similar?</a:t>
            </a:r>
            <a:endParaRPr lang="en-US" sz="27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chemeClr val="bg2"/>
                </a:solidFill>
              </a:rPr>
              <a:t>2. Provide a critique or evaluation of the article you’ve read </a:t>
            </a:r>
          </a:p>
          <a:p>
            <a:pPr marL="363538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e.g., Do you agree or disagree with the writer/speaker? A</a:t>
            </a:r>
            <a:r>
              <a:rPr lang="en-US" altLang="zh-CN" sz="2700" dirty="0">
                <a:solidFill>
                  <a:schemeClr val="bg2"/>
                </a:solidFill>
              </a:rPr>
              <a:t>re the arguments of the author convincing?</a:t>
            </a:r>
            <a:endParaRPr lang="en-GB" sz="27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chemeClr val="bg2"/>
                </a:solidFill>
              </a:rPr>
              <a:t>3. Share your inspiration from this material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    e.g., Did the work increase your understanding of a particular issue? 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            Did it change your perspective in any way?</a:t>
            </a:r>
          </a:p>
          <a:p>
            <a:pPr marL="0" lvl="0" indent="0">
              <a:buNone/>
            </a:pPr>
            <a:r>
              <a:rPr lang="en-US" sz="2700" b="1" dirty="0">
                <a:solidFill>
                  <a:schemeClr val="bg2"/>
                </a:solidFill>
              </a:rPr>
              <a:t>4. Raise (and discuss) a question related to the materials</a:t>
            </a:r>
          </a:p>
          <a:p>
            <a:pPr marL="268288" lvl="0" indent="0">
              <a:buNone/>
            </a:pPr>
            <a:r>
              <a:rPr lang="en-US" sz="2700" dirty="0">
                <a:solidFill>
                  <a:schemeClr val="bg2"/>
                </a:solidFill>
              </a:rPr>
              <a:t>e.g., </a:t>
            </a:r>
            <a:r>
              <a:rPr lang="en-US" altLang="zh-CN" sz="2700" dirty="0">
                <a:solidFill>
                  <a:schemeClr val="bg2"/>
                </a:solidFill>
              </a:rPr>
              <a:t>W</a:t>
            </a:r>
            <a:r>
              <a:rPr lang="en-US" sz="2700" dirty="0">
                <a:solidFill>
                  <a:schemeClr val="bg2"/>
                </a:solidFill>
              </a:rPr>
              <a:t>hy would someone choose this course of action instead of a different course of action? What might happen if...?</a:t>
            </a:r>
          </a:p>
          <a:p>
            <a:pPr marL="0" lvl="0" indent="0">
              <a:buNone/>
            </a:pPr>
            <a:r>
              <a:rPr lang="en-US" sz="2700" b="1" dirty="0">
                <a:solidFill>
                  <a:schemeClr val="bg2"/>
                </a:solidFill>
              </a:rPr>
              <a:t>5. Talk about an idea that surprised you – or disappointed you</a:t>
            </a:r>
          </a:p>
          <a:p>
            <a:pPr lvl="0"/>
            <a:endParaRPr lang="en-US" sz="2700" b="1" dirty="0"/>
          </a:p>
          <a:p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4759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73+ Thousand Chain Link Icon Royalty-Free Images, Stock Photos &amp; Pictures |  Shutterstock">
            <a:extLst>
              <a:ext uri="{FF2B5EF4-FFF2-40B4-BE49-F238E27FC236}">
                <a16:creationId xmlns:a16="http://schemas.microsoft.com/office/drawing/2014/main" id="{EE784E86-12C6-2C35-45F2-2D7D51D4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04" y="493803"/>
            <a:ext cx="3018608" cy="30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56150-BCC8-BFC0-ABD4-72D3D8C1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Don’t forget to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make a </a:t>
            </a: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between your response and the talk or the article.</a:t>
            </a:r>
            <a:br>
              <a:rPr lang="en-US" sz="1800" b="1" dirty="0">
                <a:latin typeface="Times New Roman" pitchFamily="18" charset="0"/>
                <a:cs typeface="Times New Roman" pitchFamily="18" charset="0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3982E-87BC-11AF-D2B9-18D3ACF1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354" y="2003107"/>
            <a:ext cx="10329818" cy="3990295"/>
          </a:xfrm>
        </p:spPr>
        <p:txBody>
          <a:bodyPr/>
          <a:lstStyle/>
          <a:p>
            <a:r>
              <a:rPr lang="en-GB" sz="2800" dirty="0"/>
              <a:t>For example:</a:t>
            </a:r>
          </a:p>
          <a:p>
            <a:pPr marL="586740" indent="-457200">
              <a:buFont typeface="+mj-lt"/>
              <a:buAutoNum type="arabicPeriod"/>
            </a:pPr>
            <a:r>
              <a:rPr lang="en-US" sz="2800" dirty="0"/>
              <a:t>The talk highlights …, and I couldn’t agree more.</a:t>
            </a:r>
          </a:p>
          <a:p>
            <a:pPr marL="586740" indent="-457200">
              <a:buFont typeface="+mj-lt"/>
              <a:buAutoNum type="arabicPeriod"/>
            </a:pPr>
            <a:r>
              <a:rPr lang="en-US" sz="2800" dirty="0"/>
              <a:t>The article discusses the impact of…, and it really resonated with me.</a:t>
            </a:r>
          </a:p>
          <a:p>
            <a:pPr marL="586740" indent="-457200">
              <a:buFont typeface="+mj-lt"/>
              <a:buAutoNum type="arabicPeriod"/>
            </a:pPr>
            <a:r>
              <a:rPr lang="en-US" sz="2800" dirty="0"/>
              <a:t>The article provides insights into …, and I have personally experienced its positive effects.  </a:t>
            </a:r>
          </a:p>
          <a:p>
            <a:pPr marL="586740" indent="-457200">
              <a:buFont typeface="+mj-lt"/>
              <a:buAutoNum type="arabicPeriod"/>
            </a:pPr>
            <a:r>
              <a:rPr lang="en-US" sz="2800" dirty="0"/>
              <a:t>The talk sheds light on the importance of …, and it struck a chord with me.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BC60D-14B3-E502-9E21-D1CDFB6A1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20733A-C538-E015-55C8-37477C961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2739" y="2557799"/>
            <a:ext cx="5466521" cy="1470025"/>
          </a:xfrm>
        </p:spPr>
        <p:txBody>
          <a:bodyPr/>
          <a:lstStyle/>
          <a:p>
            <a:r>
              <a:rPr lang="en-GB" sz="5400" dirty="0"/>
              <a:t>Grading Criteria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4BBD84F-4E7D-55F0-10E4-BC6237C4C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17E4-F067-9DE5-3AEA-EA212360D7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03BF-5405-493C-ADC8-4B3A5DF0FE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49931" y="0"/>
            <a:ext cx="10515600" cy="1133475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rading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Rubric 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F618C9-1F77-41C6-A07B-BC1D14C335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81895167"/>
              </p:ext>
            </p:extLst>
          </p:nvPr>
        </p:nvGraphicFramePr>
        <p:xfrm>
          <a:off x="700390" y="522514"/>
          <a:ext cx="11321997" cy="5685813"/>
        </p:xfrm>
        <a:graphic>
          <a:graphicData uri="http://schemas.openxmlformats.org/drawingml/2006/table">
            <a:tbl>
              <a:tblPr firstRow="1" firstCol="1" bandRow="1"/>
              <a:tblGrid>
                <a:gridCol w="2221703">
                  <a:extLst>
                    <a:ext uri="{9D8B030D-6E8A-4147-A177-3AD203B41FA5}">
                      <a16:colId xmlns:a16="http://schemas.microsoft.com/office/drawing/2014/main" val="2773881932"/>
                    </a:ext>
                  </a:extLst>
                </a:gridCol>
                <a:gridCol w="9100294">
                  <a:extLst>
                    <a:ext uri="{9D8B030D-6E8A-4147-A177-3AD203B41FA5}">
                      <a16:colId xmlns:a16="http://schemas.microsoft.com/office/drawing/2014/main" val="1927421422"/>
                    </a:ext>
                  </a:extLst>
                </a:gridCol>
              </a:tblGrid>
              <a:tr h="1312908">
                <a:tc>
                  <a:txBody>
                    <a:bodyPr/>
                    <a:lstStyle/>
                    <a:p>
                      <a:pPr marL="0" indent="174625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Body Control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94" marR="66794" marT="92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Appropriate appearance.       Confident.       Emotional control.       Relaxed.       Facial expression.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572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Gestures with hands.             Eye contact.           Moves purposefully or sits or stands with poise.                       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572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Speaks from notes – does not memorize or read the presentation.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94" marR="66794" marT="92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67960"/>
                  </a:ext>
                </a:extLst>
              </a:tr>
              <a:tr h="1747089">
                <a:tc>
                  <a:txBody>
                    <a:bodyPr/>
                    <a:lstStyle/>
                    <a:p>
                      <a:pPr marL="0" indent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Voice/</a:t>
                      </a:r>
                    </a:p>
                    <a:p>
                      <a:pPr marL="0" indent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Language use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94" marR="66794" marT="92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Good volume.        Modulates voice.      Good speaking speed.      Pauses, emphasizes, punctuates.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Clear, correct pronunciation.             Minimizes accent.              Correct spoken grammar.          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Avoids filler words and sounds, slang, profanity, stuttering, staccato repeaters.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Appropriate vocabulary and tone.                Uses transitions and signposts.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94" marR="66794" marT="92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6474545"/>
                  </a:ext>
                </a:extLst>
              </a:tr>
              <a:tr h="1312908">
                <a:tc>
                  <a:txBody>
                    <a:bodyPr/>
                    <a:lstStyle/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Content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94" marR="66794" marT="92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Good introduction.            Generates interest.          Main points clear.            Application clear.         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Strong evidence/ examples.         Logical structure.          Maintains focus.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         Well-paced.   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Engages the audience.           Asks questions.            Strong conclusion.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            Well-timed.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94" marR="66794" marT="92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89747"/>
                  </a:ext>
                </a:extLst>
              </a:tr>
              <a:tr h="1312908">
                <a:tc>
                  <a:txBody>
                    <a:bodyPr/>
                    <a:lstStyle/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Visual Aids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94" marR="66794" marT="92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Support the main theme.        Easy to read.         Easily understood.         Grammatically correct.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Appropriate.           Attractive.           Interesting.            Effective.               Uncluttered.         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5720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Equipment and software function correctly and demonstrate advance preparation.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94" marR="66794" marT="92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8216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2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8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1. Body Control</a:t>
            </a:r>
            <a:endParaRPr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05" name="Google Shape;605;p58"/>
          <p:cNvSpPr txBox="1">
            <a:spLocks noGrp="1"/>
          </p:cNvSpPr>
          <p:nvPr>
            <p:ph type="body" idx="1"/>
          </p:nvPr>
        </p:nvSpPr>
        <p:spPr>
          <a:xfrm>
            <a:off x="341718" y="1800178"/>
            <a:ext cx="704492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Appropriate appearance      </a:t>
            </a:r>
            <a:endParaRPr sz="2800" dirty="0"/>
          </a:p>
          <a:p>
            <a:pPr marL="800100" indent="-457200">
              <a:spcBef>
                <a:spcPts val="480"/>
              </a:spcBef>
              <a:buSzPts val="1560"/>
              <a:buFont typeface="Arial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Confident </a:t>
            </a:r>
            <a:r>
              <a:rPr lang="en-US" altLang="zh-CN" sz="2800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relaxed              </a:t>
            </a:r>
            <a:endParaRPr sz="2800"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Emotional control       </a:t>
            </a:r>
            <a:endParaRPr sz="2800"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Facial expression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Gestures with hands             </a:t>
            </a:r>
            <a:endParaRPr sz="2800"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Eye contact           </a:t>
            </a:r>
            <a:endParaRPr sz="2800"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Moves purposefully or stands with poise        </a:t>
            </a:r>
            <a:endParaRPr sz="2800"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Does not read the presentation  </a:t>
            </a:r>
            <a:endParaRPr sz="3600" dirty="0"/>
          </a:p>
        </p:txBody>
      </p:sp>
      <p:sp>
        <p:nvSpPr>
          <p:cNvPr id="606" name="Google Shape;606;p58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" name="AutoShape 8" descr="How to Communicate with Body Language &amp; Nonverbal Cues">
            <a:extLst>
              <a:ext uri="{FF2B5EF4-FFF2-40B4-BE49-F238E27FC236}">
                <a16:creationId xmlns:a16="http://schemas.microsoft.com/office/drawing/2014/main" id="{269FFD91-4CD8-310A-61B7-7B04B593A1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2" name="Picture 10" descr="7 key body language tips for leaders - SAFETY4SEA">
            <a:extLst>
              <a:ext uri="{FF2B5EF4-FFF2-40B4-BE49-F238E27FC236}">
                <a16:creationId xmlns:a16="http://schemas.microsoft.com/office/drawing/2014/main" id="{C0185249-787D-A49D-AC07-563E3809A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79039"/>
            <a:ext cx="5116286" cy="2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9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9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"/>
                <a:ea typeface="Times"/>
                <a:cs typeface="Times"/>
                <a:sym typeface="Times"/>
              </a:rPr>
              <a:t>2. Voice / Language</a:t>
            </a:r>
            <a:br>
              <a:rPr lang="en-US" sz="3600" dirty="0">
                <a:latin typeface="Times"/>
                <a:ea typeface="Times"/>
                <a:cs typeface="Times"/>
                <a:sym typeface="Times"/>
              </a:rPr>
            </a:br>
            <a:endParaRPr dirty="0"/>
          </a:p>
        </p:txBody>
      </p:sp>
      <p:sp>
        <p:nvSpPr>
          <p:cNvPr id="612" name="Google Shape;612;p59"/>
          <p:cNvSpPr txBox="1">
            <a:spLocks noGrp="1"/>
          </p:cNvSpPr>
          <p:nvPr>
            <p:ph type="body" idx="1"/>
          </p:nvPr>
        </p:nvSpPr>
        <p:spPr>
          <a:xfrm>
            <a:off x="812800" y="162396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Good volume           </a:t>
            </a:r>
          </a:p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Good speaking speed           </a:t>
            </a:r>
          </a:p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Pauses, emphasizes, punctuates</a:t>
            </a:r>
          </a:p>
          <a:p>
            <a:pPr marL="800100" indent="-457200">
              <a:spcBef>
                <a:spcPts val="0"/>
              </a:spcBef>
              <a:buSzPts val="1300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Modulates voice         </a:t>
            </a:r>
          </a:p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Expression of emotions </a:t>
            </a:r>
          </a:p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Clear, correct pronunciation       </a:t>
            </a:r>
          </a:p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Correct spoken grammar</a:t>
            </a:r>
          </a:p>
          <a:p>
            <a:pPr marL="800100" indent="-457200">
              <a:spcBef>
                <a:spcPts val="0"/>
              </a:spcBef>
              <a:buSzPts val="1300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Appropriate vocabulary and tone       </a:t>
            </a:r>
          </a:p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Avoids filler words and sounds, slang, profanity, and stuttering</a:t>
            </a:r>
          </a:p>
          <a:p>
            <a:pPr marL="800100" indent="-457200">
              <a:spcBef>
                <a:spcPts val="0"/>
              </a:spcBef>
              <a:buSzPts val="1300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Fluency </a:t>
            </a:r>
          </a:p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Uses transitions and signposts             </a:t>
            </a:r>
          </a:p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endParaRPr sz="2800" dirty="0"/>
          </a:p>
        </p:txBody>
      </p:sp>
      <p:sp>
        <p:nvSpPr>
          <p:cNvPr id="613" name="Google Shape;613;p59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098" name="Picture 2" descr="Voice Related Disorder Specialist in Pune | Dr. Seemab Shaikh">
            <a:extLst>
              <a:ext uri="{FF2B5EF4-FFF2-40B4-BE49-F238E27FC236}">
                <a16:creationId xmlns:a16="http://schemas.microsoft.com/office/drawing/2014/main" id="{277963AA-1BD7-0EF1-E9F2-0035E175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52" y="1676399"/>
            <a:ext cx="3989695" cy="225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0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"/>
                <a:ea typeface="Times"/>
                <a:cs typeface="Times"/>
                <a:sym typeface="Times"/>
              </a:rPr>
              <a:t>3. Content</a:t>
            </a:r>
            <a:br>
              <a:rPr lang="en-US" sz="3600" dirty="0">
                <a:latin typeface="Times"/>
                <a:ea typeface="Times"/>
                <a:cs typeface="Times"/>
                <a:sym typeface="Times"/>
              </a:rPr>
            </a:br>
            <a:endParaRPr dirty="0"/>
          </a:p>
        </p:txBody>
      </p:sp>
      <p:sp>
        <p:nvSpPr>
          <p:cNvPr id="619" name="Google Shape;619;p60"/>
          <p:cNvSpPr txBox="1">
            <a:spLocks noGrp="1"/>
          </p:cNvSpPr>
          <p:nvPr>
            <p:ph type="body" idx="1"/>
          </p:nvPr>
        </p:nvSpPr>
        <p:spPr>
          <a:xfrm>
            <a:off x="812800" y="1500187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Good introduction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Generates interest 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Main points clear   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Strong supporting evidence/examples 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Logical progression of ideas  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Maintains focus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dirty="0">
              <a:solidFill>
                <a:srgbClr val="000000"/>
              </a:solidFill>
            </a:endParaRPr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Engages the audience 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/>
              <a:t>Strong conclusion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/>
              <a:t>Well-timed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/>
              <a:t>Respond properly to questions</a:t>
            </a:r>
            <a:endParaRPr dirty="0"/>
          </a:p>
        </p:txBody>
      </p:sp>
      <p:sp>
        <p:nvSpPr>
          <p:cNvPr id="620" name="Google Shape;620;p60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5124" name="Picture 4" descr="🏷️ How to write a speech fast. How to Write a Speech Fast. 2022-11-01">
            <a:extLst>
              <a:ext uri="{FF2B5EF4-FFF2-40B4-BE49-F238E27FC236}">
                <a16:creationId xmlns:a16="http://schemas.microsoft.com/office/drawing/2014/main" id="{4145DE3B-6C8E-D08B-60EF-4B2CD0AA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72" y="1668324"/>
            <a:ext cx="4362994" cy="38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2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1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"/>
                <a:ea typeface="Times"/>
                <a:cs typeface="Times"/>
                <a:sym typeface="Times"/>
              </a:rPr>
              <a:t>4. Visual Aids</a:t>
            </a:r>
            <a:br>
              <a:rPr lang="en-US" sz="3600" dirty="0">
                <a:latin typeface="Times"/>
                <a:ea typeface="Times"/>
                <a:cs typeface="Times"/>
                <a:sym typeface="Times"/>
              </a:rPr>
            </a:br>
            <a:endParaRPr dirty="0"/>
          </a:p>
        </p:txBody>
      </p:sp>
      <p:sp>
        <p:nvSpPr>
          <p:cNvPr id="626" name="Google Shape;626;p61"/>
          <p:cNvSpPr txBox="1">
            <a:spLocks noGrp="1"/>
          </p:cNvSpPr>
          <p:nvPr>
            <p:ph type="body" idx="1"/>
          </p:nvPr>
        </p:nvSpPr>
        <p:spPr>
          <a:xfrm>
            <a:off x="812800" y="1500187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0" indent="-457200" algn="l" rtl="0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Support the main theme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Easy to read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Easily understood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Grammatically correct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Appropriate 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Attractive  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Effective     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Uncluttered         </a:t>
            </a:r>
            <a:endParaRPr dirty="0"/>
          </a:p>
          <a:p>
            <a:pPr marL="800100" lvl="0" indent="-457200" algn="l" rtl="0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Equipment and software function correctly and demonstrate advanced preparation.</a:t>
            </a:r>
            <a:endParaRPr sz="3200" dirty="0"/>
          </a:p>
        </p:txBody>
      </p:sp>
      <p:sp>
        <p:nvSpPr>
          <p:cNvPr id="627" name="Google Shape;627;p61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6148" name="Picture 4" descr="How to Create Visual Slides Your Audience Will Remember • Phoenix Public  Speaking">
            <a:extLst>
              <a:ext uri="{FF2B5EF4-FFF2-40B4-BE49-F238E27FC236}">
                <a16:creationId xmlns:a16="http://schemas.microsoft.com/office/drawing/2014/main" id="{96480548-5F34-E780-5326-C8F4CEAC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323" y="1682612"/>
            <a:ext cx="5665651" cy="285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7C621E-437B-8ABB-7F89-4F418D6B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54" y="2461895"/>
            <a:ext cx="11416937" cy="1470025"/>
          </a:xfrm>
        </p:spPr>
        <p:txBody>
          <a:bodyPr/>
          <a:lstStyle/>
          <a:p>
            <a:r>
              <a:rPr lang="en-GB" sz="4800" dirty="0"/>
              <a:t>How to prepare for a good presentation?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D8073-0DF6-2DB3-E6F7-F97237FC7D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Agenda</a:t>
            </a:r>
            <a:endParaRPr b="1" dirty="0"/>
          </a:p>
        </p:txBody>
      </p:sp>
      <p:sp>
        <p:nvSpPr>
          <p:cNvPr id="165" name="Google Shape;165;p2"/>
          <p:cNvSpPr txBox="1">
            <a:spLocks noGrp="1"/>
          </p:cNvSpPr>
          <p:nvPr>
            <p:ph type="body" idx="1"/>
          </p:nvPr>
        </p:nvSpPr>
        <p:spPr>
          <a:xfrm>
            <a:off x="812799" y="1676401"/>
            <a:ext cx="8984343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3200" dirty="0"/>
              <a:t>Reflect on your own public speaking experience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sz="3200" dirty="0"/>
              <a:t>Review public speaking strategy via a TED talk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sz="3200" dirty="0"/>
              <a:t>Presentation</a:t>
            </a:r>
            <a:r>
              <a:rPr lang="en-US" altLang="zh-CN" sz="3200" dirty="0"/>
              <a:t>s</a:t>
            </a:r>
            <a:r>
              <a:rPr lang="en-US" sz="3200" dirty="0"/>
              <a:t> in ENG1002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sz="3200" dirty="0"/>
              <a:t>How to prepare for a good presentation?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sz="3200" dirty="0"/>
              <a:t>P</a:t>
            </a:r>
            <a:r>
              <a:rPr lang="en-US" altLang="zh-CN" sz="3200" dirty="0"/>
              <a:t>resentation expressions (signposts)</a:t>
            </a:r>
            <a:endParaRPr lang="en-US" sz="32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endParaRPr sz="3200" dirty="0"/>
          </a:p>
        </p:txBody>
      </p:sp>
      <p:sp>
        <p:nvSpPr>
          <p:cNvPr id="166" name="Google Shape;166;p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6" name="Picture 2" descr="Public Speaker Vector Art, Icons, and Graphics for Free Download">
            <a:extLst>
              <a:ext uri="{FF2B5EF4-FFF2-40B4-BE49-F238E27FC236}">
                <a16:creationId xmlns:a16="http://schemas.microsoft.com/office/drawing/2014/main" id="{1114174E-15BC-9ED7-27C7-9507DC81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50" y="3680550"/>
            <a:ext cx="2450375" cy="245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>
            <a:spLocks noGrp="1"/>
          </p:cNvSpPr>
          <p:nvPr>
            <p:ph type="title"/>
          </p:nvPr>
        </p:nvSpPr>
        <p:spPr>
          <a:xfrm>
            <a:off x="2041524" y="60154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Five Steps to an Effective Presentation </a:t>
            </a:r>
            <a:endParaRPr dirty="0"/>
          </a:p>
        </p:txBody>
      </p:sp>
      <p:grpSp>
        <p:nvGrpSpPr>
          <p:cNvPr id="190" name="Google Shape;190;p5"/>
          <p:cNvGrpSpPr/>
          <p:nvPr/>
        </p:nvGrpSpPr>
        <p:grpSpPr>
          <a:xfrm>
            <a:off x="1254034" y="1500187"/>
            <a:ext cx="9862457" cy="4349257"/>
            <a:chOff x="0" y="0"/>
            <a:chExt cx="6073587" cy="4349257"/>
          </a:xfrm>
        </p:grpSpPr>
        <p:sp>
          <p:nvSpPr>
            <p:cNvPr id="191" name="Google Shape;191;p5"/>
            <p:cNvSpPr/>
            <p:nvPr/>
          </p:nvSpPr>
          <p:spPr>
            <a:xfrm>
              <a:off x="0" y="3736288"/>
              <a:ext cx="6073587" cy="61296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0" y="3736288"/>
              <a:ext cx="6073587" cy="612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endParaRPr sz="1600" dirty="0">
                <a:solidFill>
                  <a:schemeClr val="dk2"/>
                </a:solidFill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 rot="10800000">
              <a:off x="0" y="2802736"/>
              <a:ext cx="6073587" cy="942746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0" y="1869184"/>
              <a:ext cx="6073587" cy="942746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97" name="Google Shape;197;p5"/>
            <p:cNvSpPr/>
            <p:nvPr/>
          </p:nvSpPr>
          <p:spPr>
            <a:xfrm rot="10800000">
              <a:off x="0" y="935632"/>
              <a:ext cx="6073587" cy="942746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199" name="Google Shape;199;p5"/>
            <p:cNvSpPr/>
            <p:nvPr/>
          </p:nvSpPr>
          <p:spPr>
            <a:xfrm rot="10800000">
              <a:off x="0" y="0"/>
              <a:ext cx="6073587" cy="942746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04283A-EC0C-7015-6804-85383B0F295B}"/>
              </a:ext>
            </a:extLst>
          </p:cNvPr>
          <p:cNvSpPr txBox="1"/>
          <p:nvPr/>
        </p:nvSpPr>
        <p:spPr>
          <a:xfrm>
            <a:off x="3110686" y="1562599"/>
            <a:ext cx="63882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1. Read the source materials carefully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B898E-7FCE-57FD-EE13-328D5E6DF87F}"/>
              </a:ext>
            </a:extLst>
          </p:cNvPr>
          <p:cNvSpPr txBox="1"/>
          <p:nvPr/>
        </p:nvSpPr>
        <p:spPr>
          <a:xfrm>
            <a:off x="2341244" y="2485619"/>
            <a:ext cx="792717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2. Decide which type of response you will give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DC1A2-4492-D8B8-A8E7-1E23B06B2A37}"/>
              </a:ext>
            </a:extLst>
          </p:cNvPr>
          <p:cNvSpPr txBox="1"/>
          <p:nvPr/>
        </p:nvSpPr>
        <p:spPr>
          <a:xfrm>
            <a:off x="2225362" y="3412487"/>
            <a:ext cx="73212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3. Organize your presentation in an outline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32CCF-74B6-0C89-4055-4BB2A2EEE344}"/>
              </a:ext>
            </a:extLst>
          </p:cNvPr>
          <p:cNvSpPr txBox="1"/>
          <p:nvPr/>
        </p:nvSpPr>
        <p:spPr>
          <a:xfrm>
            <a:off x="2848820" y="4331499"/>
            <a:ext cx="585128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4. Prepare your presentation slides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26591-D98D-6435-2911-AF1390CBAFFA}"/>
              </a:ext>
            </a:extLst>
          </p:cNvPr>
          <p:cNvSpPr txBox="1"/>
          <p:nvPr/>
        </p:nvSpPr>
        <p:spPr>
          <a:xfrm>
            <a:off x="3353075" y="5286359"/>
            <a:ext cx="50658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5. Rehearse your presentation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3. Organize your presentation</a:t>
            </a:r>
            <a:endParaRPr dirty="0"/>
          </a:p>
        </p:txBody>
      </p:sp>
      <p:grpSp>
        <p:nvGrpSpPr>
          <p:cNvPr id="226" name="Google Shape;226;p8"/>
          <p:cNvGrpSpPr/>
          <p:nvPr/>
        </p:nvGrpSpPr>
        <p:grpSpPr>
          <a:xfrm>
            <a:off x="838200" y="1533358"/>
            <a:ext cx="10515600" cy="4510255"/>
            <a:chOff x="0" y="785"/>
            <a:chExt cx="10464800" cy="4441841"/>
          </a:xfrm>
        </p:grpSpPr>
        <p:sp>
          <p:nvSpPr>
            <p:cNvPr id="227" name="Google Shape;227;p8"/>
            <p:cNvSpPr/>
            <p:nvPr/>
          </p:nvSpPr>
          <p:spPr>
            <a:xfrm>
              <a:off x="0" y="3344791"/>
              <a:ext cx="10464800" cy="109783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2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0" y="3344791"/>
              <a:ext cx="10464800" cy="1097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475" tIns="284475" rIns="284475" bIns="284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Times New Roman"/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0" y="1672788"/>
              <a:ext cx="10464800" cy="168847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1"/>
            </a:solidFill>
            <a:ln w="25400" cap="flat" cmpd="sng">
              <a:solidFill>
                <a:srgbClr val="002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0" y="785"/>
              <a:ext cx="10464800" cy="168847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1"/>
            </a:solidFill>
            <a:ln w="25400" cap="flat" cmpd="sng">
              <a:solidFill>
                <a:srgbClr val="002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 txBox="1"/>
            <p:nvPr/>
          </p:nvSpPr>
          <p:spPr>
            <a:xfrm>
              <a:off x="0" y="785"/>
              <a:ext cx="10464800" cy="1097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475" tIns="284475" rIns="284475" bIns="284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Times New Roman"/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BCFA9F-865E-AE0F-FBF0-F620EFAC8242}"/>
              </a:ext>
            </a:extLst>
          </p:cNvPr>
          <p:cNvSpPr txBox="1"/>
          <p:nvPr/>
        </p:nvSpPr>
        <p:spPr>
          <a:xfrm>
            <a:off x="1403048" y="2115690"/>
            <a:ext cx="93859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ntroduce the source material, the topic and the context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F6365-B04F-A88B-1281-F72CFADD9EC9}"/>
              </a:ext>
            </a:extLst>
          </p:cNvPr>
          <p:cNvSpPr txBox="1"/>
          <p:nvPr/>
        </p:nvSpPr>
        <p:spPr>
          <a:xfrm>
            <a:off x="4441201" y="1507202"/>
            <a:ext cx="272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71AA0-F35E-BDA5-571E-271709A775A2}"/>
              </a:ext>
            </a:extLst>
          </p:cNvPr>
          <p:cNvSpPr txBox="1"/>
          <p:nvPr/>
        </p:nvSpPr>
        <p:spPr>
          <a:xfrm>
            <a:off x="3908207" y="3833702"/>
            <a:ext cx="378821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Present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your response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09382-083E-9996-F4B3-00E287580A23}"/>
              </a:ext>
            </a:extLst>
          </p:cNvPr>
          <p:cNvSpPr txBox="1"/>
          <p:nvPr/>
        </p:nvSpPr>
        <p:spPr>
          <a:xfrm>
            <a:off x="872468" y="5583987"/>
            <a:ext cx="1044709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Summarize your response, ask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questions, CTA, a prediction…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8035E-35EC-8175-AB5F-110C01316EF1}"/>
              </a:ext>
            </a:extLst>
          </p:cNvPr>
          <p:cNvSpPr txBox="1"/>
          <p:nvPr/>
        </p:nvSpPr>
        <p:spPr>
          <a:xfrm>
            <a:off x="3049189" y="4984476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2A002-ECE7-DFAC-9370-2AA18DA73CBC}"/>
              </a:ext>
            </a:extLst>
          </p:cNvPr>
          <p:cNvSpPr txBox="1"/>
          <p:nvPr/>
        </p:nvSpPr>
        <p:spPr>
          <a:xfrm>
            <a:off x="3400423" y="3201015"/>
            <a:ext cx="539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4. Prepare your presentation slides</a:t>
            </a:r>
            <a:b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/>
          </a:p>
        </p:txBody>
      </p:sp>
      <p:sp>
        <p:nvSpPr>
          <p:cNvPr id="239" name="Google Shape;239;p9"/>
          <p:cNvSpPr txBox="1">
            <a:spLocks noGrp="1"/>
          </p:cNvSpPr>
          <p:nvPr>
            <p:ph type="body" idx="1"/>
          </p:nvPr>
        </p:nvSpPr>
        <p:spPr>
          <a:xfrm>
            <a:off x="690283" y="1463040"/>
            <a:ext cx="11092413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Char char="◆"/>
            </a:pPr>
            <a:r>
              <a:rPr lang="en-US" sz="2800" b="1" dirty="0"/>
              <a:t>L</a:t>
            </a:r>
            <a:r>
              <a:rPr lang="en-US" sz="2800" b="1" dirty="0">
                <a:sym typeface="Times New Roman"/>
              </a:rPr>
              <a:t>anguage </a:t>
            </a:r>
            <a:r>
              <a:rPr lang="en-US" sz="2800" b="1" dirty="0"/>
              <a:t>use</a:t>
            </a:r>
            <a:endParaRPr lang="en-US" sz="2800" b="1" dirty="0">
              <a:sym typeface="Times New Roman"/>
            </a:endParaRPr>
          </a:p>
          <a:p>
            <a:pPr indent="-457200">
              <a:spcBef>
                <a:spcPts val="0"/>
              </a:spcBef>
              <a:buSzPts val="2080"/>
              <a:buFont typeface="Arial" panose="020B0604020202020204" pitchFamily="34" charset="0"/>
              <a:buChar char="•"/>
            </a:pPr>
            <a:r>
              <a:rPr lang="en-US" sz="2800" dirty="0"/>
              <a:t>Remove any </a:t>
            </a:r>
            <a:r>
              <a:rPr lang="en-US" sz="2800" dirty="0">
                <a:solidFill>
                  <a:srgbClr val="FF0000"/>
                </a:solidFill>
                <a:sym typeface="Times New Roman"/>
              </a:rPr>
              <a:t>jargon </a:t>
            </a:r>
            <a:r>
              <a:rPr lang="en-US" sz="2800" dirty="0"/>
              <a:t>and try to use </a:t>
            </a:r>
            <a:r>
              <a:rPr lang="en-US" sz="2800" dirty="0">
                <a:solidFill>
                  <a:srgbClr val="FF0000"/>
                </a:solidFill>
                <a:sym typeface="Times New Roman"/>
              </a:rPr>
              <a:t>plain English </a:t>
            </a:r>
            <a:r>
              <a:rPr lang="en-US" sz="2800" dirty="0">
                <a:sym typeface="Times New Roman"/>
              </a:rPr>
              <a:t>instead. If necessary, explain the terms when you first use them.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◆"/>
            </a:pPr>
            <a:r>
              <a:rPr lang="en-US" sz="2800" b="1" dirty="0">
                <a:sym typeface="Times New Roman"/>
              </a:rPr>
              <a:t>Sentence structure</a:t>
            </a:r>
            <a:r>
              <a:rPr lang="en-US" sz="2800" b="1" dirty="0">
                <a:solidFill>
                  <a:srgbClr val="FF0000"/>
                </a:solidFill>
                <a:sym typeface="Times New Roman"/>
              </a:rPr>
              <a:t> </a:t>
            </a:r>
          </a:p>
          <a:p>
            <a:pPr indent="-457200">
              <a:spcBef>
                <a:spcPts val="640"/>
              </a:spcBef>
              <a:buSzPts val="2080"/>
              <a:buFont typeface="Arial" panose="020B0604020202020204" pitchFamily="34" charset="0"/>
              <a:buChar char="•"/>
            </a:pPr>
            <a:r>
              <a:rPr lang="en-US" sz="2800" dirty="0">
                <a:sym typeface="Times New Roman"/>
              </a:rPr>
              <a:t>Use</a:t>
            </a:r>
            <a:r>
              <a:rPr lang="en-US" sz="2800" dirty="0">
                <a:solidFill>
                  <a:srgbClr val="FF0000"/>
                </a:solidFill>
                <a:sym typeface="Times New Roman"/>
              </a:rPr>
              <a:t> short sentences</a:t>
            </a:r>
            <a:r>
              <a:rPr lang="en-US" sz="2800" dirty="0">
                <a:sym typeface="Times New Roman"/>
              </a:rPr>
              <a:t> and </a:t>
            </a:r>
            <a:r>
              <a:rPr lang="en-US" sz="2800" dirty="0">
                <a:solidFill>
                  <a:srgbClr val="FF0000"/>
                </a:solidFill>
                <a:sym typeface="Times New Roman"/>
              </a:rPr>
              <a:t>keep the structure simple. 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◆"/>
            </a:pPr>
            <a:r>
              <a:rPr lang="en-US" sz="2800" b="1" dirty="0">
                <a:sym typeface="Times New Roman"/>
              </a:rPr>
              <a:t>The flow</a:t>
            </a:r>
          </a:p>
          <a:p>
            <a:pPr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Font typeface="Arial" panose="020B0604020202020204" pitchFamily="34" charset="0"/>
              <a:buChar char="•"/>
            </a:pPr>
            <a:r>
              <a:rPr lang="en-US" sz="2800" dirty="0">
                <a:sym typeface="Times New Roman"/>
              </a:rPr>
              <a:t>Make your presentation into a </a:t>
            </a:r>
            <a:r>
              <a:rPr lang="en-US" sz="2800" dirty="0">
                <a:solidFill>
                  <a:srgbClr val="FF0000"/>
                </a:solidFill>
                <a:sym typeface="Times New Roman"/>
              </a:rPr>
              <a:t>cohesive unit</a:t>
            </a:r>
            <a:r>
              <a:rPr lang="en-US" sz="2800" dirty="0">
                <a:sym typeface="Times New Roman"/>
              </a:rPr>
              <a:t>. Links should be clearly stated between ideas and/or slides.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◆"/>
            </a:pPr>
            <a:r>
              <a:rPr lang="en-US" sz="2800" b="1" dirty="0">
                <a:sym typeface="Times New Roman"/>
              </a:rPr>
              <a:t>Check, and double-check, for spelling and grammar. </a:t>
            </a:r>
            <a:endParaRPr sz="2800" dirty="0"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>
            <a:spLocks noGrp="1"/>
          </p:cNvSpPr>
          <p:nvPr>
            <p:ph type="title"/>
          </p:nvPr>
        </p:nvSpPr>
        <p:spPr>
          <a:xfrm>
            <a:off x="812800" y="609601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2060"/>
                </a:solidFill>
              </a:rPr>
              <a:t>5. Rehearse your presentation</a:t>
            </a:r>
            <a:br>
              <a:rPr lang="en-US" dirty="0"/>
            </a:br>
            <a:endParaRPr dirty="0"/>
          </a:p>
        </p:txBody>
      </p:sp>
      <p:sp>
        <p:nvSpPr>
          <p:cNvPr id="246" name="Google Shape;246;p10"/>
          <p:cNvSpPr txBox="1">
            <a:spLocks noGrp="1"/>
          </p:cNvSpPr>
          <p:nvPr>
            <p:ph type="body" idx="1"/>
          </p:nvPr>
        </p:nvSpPr>
        <p:spPr>
          <a:xfrm>
            <a:off x="812799" y="1676401"/>
            <a:ext cx="590150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800" b="1" dirty="0"/>
              <a:t>1. Start with presentation notes.</a:t>
            </a:r>
            <a:endParaRPr sz="2800"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800" b="1" dirty="0"/>
              <a:t>2. Practice under 'mild stress.'</a:t>
            </a:r>
            <a:endParaRPr sz="2800"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800" b="1" dirty="0"/>
              <a:t>3. Ask for specific feedback.</a:t>
            </a:r>
            <a:endParaRPr sz="2800"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800" b="1" dirty="0"/>
              <a:t>4. Record it.</a:t>
            </a:r>
            <a:endParaRPr sz="2800" dirty="0"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800" b="1" dirty="0"/>
              <a:t>5. Practice until it's effortless.</a:t>
            </a:r>
            <a:endParaRPr sz="2800" dirty="0"/>
          </a:p>
          <a:p>
            <a:pPr marL="342900" lvl="0" indent="-243840" algn="l" rtl="0">
              <a:spcBef>
                <a:spcPts val="480"/>
              </a:spcBef>
              <a:spcAft>
                <a:spcPts val="0"/>
              </a:spcAft>
              <a:buSzPts val="1560"/>
              <a:buNone/>
            </a:pPr>
            <a:endParaRPr dirty="0"/>
          </a:p>
        </p:txBody>
      </p:sp>
      <p:sp>
        <p:nvSpPr>
          <p:cNvPr id="247" name="Google Shape;247;p10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48" name="Google Shape;248;p10" descr="157 Rehearse Presentation Stock Photos, Pictures &amp; Royalty-Free Images -  iStock"/>
          <p:cNvPicPr preferRelativeResize="0"/>
          <p:nvPr/>
        </p:nvPicPr>
        <p:blipFill rotWithShape="1">
          <a:blip r:embed="rId3">
            <a:alphaModFix/>
          </a:blip>
          <a:srcRect l="23116" r="1" b="2"/>
          <a:stretch/>
        </p:blipFill>
        <p:spPr>
          <a:xfrm>
            <a:off x="6996891" y="1958432"/>
            <a:ext cx="3936017" cy="341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CD2B2-2E02-7550-ABFE-5E2527DF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039" y="2425393"/>
            <a:ext cx="10363200" cy="1470025"/>
          </a:xfrm>
        </p:spPr>
        <p:txBody>
          <a:bodyPr/>
          <a:lstStyle/>
          <a:p>
            <a:r>
              <a:rPr lang="en-GB" sz="5400" dirty="0"/>
              <a:t>Presentation Signposts</a:t>
            </a:r>
          </a:p>
        </p:txBody>
      </p:sp>
    </p:spTree>
    <p:extLst>
      <p:ext uri="{BB962C8B-B14F-4D97-AF65-F5344CB8AC3E}">
        <p14:creationId xmlns:p14="http://schemas.microsoft.com/office/powerpoint/2010/main" val="24735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41A3-DF21-1779-FB76-DF61F3E0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Presentation signposts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0099-B8CC-6DC9-191E-79C382F3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858" y="1500187"/>
            <a:ext cx="8522508" cy="4443460"/>
          </a:xfrm>
        </p:spPr>
        <p:txBody>
          <a:bodyPr/>
          <a:lstStyle/>
          <a:p>
            <a:r>
              <a:rPr lang="en-GB" sz="3200" b="1" dirty="0">
                <a:latin typeface="Times" panose="02020603050405020304" pitchFamily="18" charset="0"/>
                <a:cs typeface="Times" panose="02020603050405020304" pitchFamily="18" charset="0"/>
              </a:rPr>
              <a:t>Use of speech signposts can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indicate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the organization and flow of your speech or writing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establish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logical connections between ideas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facilitate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smooth transitions between different parts of your discourse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encourage 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active engagement from your audience</a:t>
            </a:r>
            <a:r>
              <a:rPr lang="en-GB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zh-CN" alt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altLang="zh-CN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for</a:t>
            </a:r>
            <a:r>
              <a:rPr lang="zh-CN" alt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altLang="zh-CN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example,</a:t>
            </a:r>
            <a:r>
              <a:rPr lang="zh-CN" alt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altLang="zh-CN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lang="zh-CN" alt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altLang="zh-CN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use</a:t>
            </a:r>
            <a:r>
              <a:rPr lang="zh-CN" alt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altLang="zh-CN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lang="zh-CN" alt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phrases like "What do you think?" or "Let's consider the following"</a:t>
            </a:r>
            <a:endParaRPr lang="en-GB" sz="2800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BFDA4-2343-4AE7-898F-FD7E1DA216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2052" name="Picture 4" descr="Wooden Plaque Guidepost Sign Isolated on White Stock Vector - Illustration  of board, arrow: 187986533">
            <a:extLst>
              <a:ext uri="{FF2B5EF4-FFF2-40B4-BE49-F238E27FC236}">
                <a16:creationId xmlns:a16="http://schemas.microsoft.com/office/drawing/2014/main" id="{005EFBDE-72A8-057E-DEF0-1D5AB9B76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301" y="1637394"/>
            <a:ext cx="2779364" cy="416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7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CC34-8901-6AA7-973C-A69544F8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3. </a:t>
            </a:r>
            <a:r>
              <a:rPr lang="en-US" dirty="0"/>
              <a:t>Put the presentation expressions in the box in the correct category below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6D00F-2583-CEC6-EB9E-B7EEDADB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2091" y="3890262"/>
            <a:ext cx="6042832" cy="149892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458A3-9C1F-FC3E-E609-0A350F525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3076" name="Picture 4" descr="On Setting Goals &amp; the signposts that make good progress happen">
            <a:extLst>
              <a:ext uri="{FF2B5EF4-FFF2-40B4-BE49-F238E27FC236}">
                <a16:creationId xmlns:a16="http://schemas.microsoft.com/office/drawing/2014/main" id="{F01DFA4E-34BC-6EFB-D34E-A04B8BE4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67" y="2401698"/>
            <a:ext cx="6282866" cy="330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"/>
          <p:cNvSpPr txBox="1">
            <a:spLocks noGrp="1"/>
          </p:cNvSpPr>
          <p:nvPr>
            <p:ph type="ctrTitle"/>
          </p:nvPr>
        </p:nvSpPr>
        <p:spPr>
          <a:xfrm>
            <a:off x="1790242" y="747084"/>
            <a:ext cx="4730533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 dirty="0"/>
          </a:p>
        </p:txBody>
      </p:sp>
      <p:pic>
        <p:nvPicPr>
          <p:cNvPr id="494" name="Google Shape;494;p51" descr="What is a good question? | Dragonfly Training"/>
          <p:cNvPicPr preferRelativeResize="0"/>
          <p:nvPr/>
        </p:nvPicPr>
        <p:blipFill rotWithShape="1">
          <a:blip r:embed="rId3">
            <a:alphaModFix/>
          </a:blip>
          <a:srcRect b="303"/>
          <a:stretch/>
        </p:blipFill>
        <p:spPr>
          <a:xfrm>
            <a:off x="6520776" y="1260565"/>
            <a:ext cx="4092032" cy="4336869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E8D44-C119-C8A1-2B17-8B76CDDB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2561" y="2482286"/>
            <a:ext cx="4640216" cy="3327494"/>
          </a:xfrm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Century Schoolbook" panose="02040604050505020304" pitchFamily="18" charset="0"/>
                <a:cs typeface="Times" panose="02020603050405020304" pitchFamily="18" charset="0"/>
              </a:rPr>
              <a:t>Four key areas in public speaking:</a:t>
            </a:r>
          </a:p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endParaRPr lang="en-GB" b="0" i="0" u="none" strike="noStrike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0" marR="0" indent="-571500" algn="l" rtl="0" fontAlgn="t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Body Control</a:t>
            </a:r>
            <a:endParaRPr lang="en-GB" b="0" i="0" u="none" strike="noStrike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0" marR="0" indent="-571500" algn="l" rtl="0" fontAlgn="t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Voice / Language</a:t>
            </a:r>
            <a:endParaRPr lang="en-GB" b="0" i="0" u="none" strike="noStrike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0" marR="0" indent="-571500" algn="l" rtl="0" fontAlgn="t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Content</a:t>
            </a:r>
            <a:endParaRPr lang="en-GB" b="0" i="0" u="none" strike="noStrike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0" marR="0" indent="-571500" algn="l" rtl="0" fontAlgn="t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Visual Aids</a:t>
            </a:r>
            <a:endParaRPr lang="en-GB" b="0" i="0" u="none" strike="noStrike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2"/>
          </p:nvPr>
        </p:nvSpPr>
        <p:spPr>
          <a:xfrm>
            <a:off x="842004" y="2482286"/>
            <a:ext cx="5479142" cy="341400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dirty="0">
                <a:solidFill>
                  <a:schemeClr val="bg2"/>
                </a:solidFill>
                <a:sym typeface="Arial"/>
              </a:rPr>
              <a:t>1. Which areas have you improved the most in ENG1001?</a:t>
            </a:r>
            <a:endParaRPr dirty="0">
              <a:solidFill>
                <a:schemeClr val="bg2"/>
              </a:solidFill>
              <a:sym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dirty="0">
                <a:solidFill>
                  <a:schemeClr val="bg2"/>
                </a:solidFill>
                <a:sym typeface="Arial"/>
              </a:rPr>
              <a:t>2. Which areas do you need to work more on?</a:t>
            </a:r>
            <a:endParaRPr dirty="0">
              <a:solidFill>
                <a:schemeClr val="bg2"/>
              </a:solidFill>
              <a:sym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dirty="0">
                <a:solidFill>
                  <a:schemeClr val="bg2"/>
                </a:solidFill>
                <a:sym typeface="Arial"/>
              </a:rPr>
              <a:t>3. What are the most useful strategies that you have been using to boost your presentation?</a:t>
            </a:r>
            <a:endParaRPr dirty="0">
              <a:solidFill>
                <a:schemeClr val="bg2"/>
              </a:solidFill>
              <a:sym typeface="Arial"/>
            </a:endParaRPr>
          </a:p>
          <a:p>
            <a:pPr marL="342900" lvl="0" indent="-22733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 dirty="0"/>
          </a:p>
        </p:txBody>
      </p:sp>
      <p:sp>
        <p:nvSpPr>
          <p:cNvPr id="181" name="Google Shape;181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83" name="Google Shape;183;p4"/>
          <p:cNvSpPr txBox="1"/>
          <p:nvPr/>
        </p:nvSpPr>
        <p:spPr>
          <a:xfrm>
            <a:off x="804092" y="1405108"/>
            <a:ext cx="10899875" cy="5847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2"/>
                </a:solidFill>
                <a:latin typeface="Times New Roman"/>
                <a:cs typeface="Times New Roman"/>
                <a:sym typeface="Times New Roman"/>
              </a:rPr>
              <a:t>Task 1. </a:t>
            </a:r>
            <a:r>
              <a:rPr lang="en-US" sz="32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in </a:t>
            </a:r>
            <a:r>
              <a:rPr lang="en-US" altLang="zh-CN" sz="32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pairs </a:t>
            </a:r>
            <a:r>
              <a:rPr lang="en-US" sz="32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share your answers to these questions. </a:t>
            </a:r>
            <a:endParaRPr sz="2800" dirty="0">
              <a:solidFill>
                <a:schemeClr val="bg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9198B-25EB-2142-6D5A-04860E77FD16}"/>
              </a:ext>
            </a:extLst>
          </p:cNvPr>
          <p:cNvSpPr txBox="1"/>
          <p:nvPr/>
        </p:nvSpPr>
        <p:spPr>
          <a:xfrm>
            <a:off x="4862649" y="495374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Times New Roman"/>
                <a:cs typeface="Times New Roman"/>
                <a:sym typeface="Times New Roman"/>
              </a:rPr>
              <a:t>Warm-up </a:t>
            </a:r>
            <a:endParaRPr lang="en-GB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DE41-CAD2-0F21-478D-A3AA58BC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2. Watch the TED talk and identify the public speaking strategies </a:t>
            </a:r>
            <a:r>
              <a:rPr lang="en-GB"/>
              <a:t>he used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27158-4483-4E00-7468-8330A947FF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ow to sound smart in your TEDx Talk — Will Stephen | by Leo Marti | BBC  UX&amp;D Film Club | Medium">
            <a:hlinkClick r:id="rId3" action="ppaction://hlinkfile"/>
            <a:extLst>
              <a:ext uri="{FF2B5EF4-FFF2-40B4-BE49-F238E27FC236}">
                <a16:creationId xmlns:a16="http://schemas.microsoft.com/office/drawing/2014/main" id="{1806E922-FE49-E933-1A32-1A5C03B8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33" y="2256858"/>
            <a:ext cx="5983333" cy="335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6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3A3A-5052-40FF-EFFA-9446ED92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Key Vocabulary</a:t>
            </a:r>
            <a:br>
              <a:rPr lang="en-GB" sz="3600" kern="1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E287F-127F-A1B1-982A-A7BF192C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676401"/>
            <a:ext cx="10566400" cy="4454525"/>
          </a:xfrm>
        </p:spPr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flounder</a:t>
            </a:r>
            <a:r>
              <a:rPr lang="en-GB" sz="3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/ˈ</a:t>
            </a:r>
            <a:r>
              <a:rPr lang="en-GB" sz="3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flaʊndər</a:t>
            </a:r>
            <a:r>
              <a:rPr lang="en-GB" sz="3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/: to struggle to know what to say or do or how to continue with </a:t>
            </a:r>
            <a:r>
              <a:rPr lang="en-GB" sz="3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sth</a:t>
            </a:r>
            <a:r>
              <a:rPr lang="en-GB" sz="3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3000" kern="100" dirty="0">
              <a:effectLst/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phony</a:t>
            </a:r>
            <a:r>
              <a:rPr lang="en-GB" sz="3000" b="1" kern="1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3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/ˈ</a:t>
            </a:r>
            <a:r>
              <a:rPr lang="en-GB" sz="3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foʊni</a:t>
            </a:r>
            <a:r>
              <a:rPr lang="en-GB" sz="3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/: a person who is not honest or sincere.</a:t>
            </a:r>
            <a:endParaRPr lang="en-GB" sz="3000" kern="100" dirty="0">
              <a:effectLst/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gibberish</a:t>
            </a:r>
            <a:r>
              <a:rPr lang="en-GB" sz="3000" kern="1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3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/ˈ</a:t>
            </a:r>
            <a:r>
              <a:rPr lang="en-GB" sz="3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dʒɪbərɪʃ</a:t>
            </a:r>
            <a:r>
              <a:rPr lang="en-GB" sz="3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/: words that have no meaning or are impossible to understand.</a:t>
            </a:r>
            <a:endParaRPr lang="en-GB" sz="3000" kern="100" dirty="0">
              <a:effectLst/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n-GB" sz="3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ges</a:t>
            </a:r>
            <a:r>
              <a:rPr lang="en-GB" sz="3000" b="1" u="sng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</a:t>
            </a:r>
            <a:r>
              <a:rPr lang="en-GB" sz="3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culate</a:t>
            </a:r>
            <a:r>
              <a:rPr lang="en-GB" sz="3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GB" sz="3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dʒeˈstɪkjuleɪt</a:t>
            </a:r>
            <a:r>
              <a:rPr lang="en-GB" sz="3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/: move your hands and arms about in order to attract attention or make sb. understand what you are saying.</a:t>
            </a:r>
            <a:endParaRPr lang="en-GB" sz="3000" kern="100" dirty="0">
              <a:effectLst/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D0CE6-596E-D7D3-BF47-B9866E2C01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4EA0E-E243-BDE2-747B-154C0CE8742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1201" y="4743798"/>
            <a:ext cx="11089065" cy="1878781"/>
          </a:xfrm>
        </p:spPr>
        <p:txBody>
          <a:bodyPr/>
          <a:lstStyle/>
          <a:p>
            <a:pPr marL="11303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3"/>
              </a:rPr>
              <a:t>@chloeren1224</a:t>
            </a:r>
            <a:r>
              <a:rPr lang="en-US" b="1" u="none" strike="noStrike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4"/>
              </a:rPr>
              <a:t>2 years ago (edited)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11303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our teacher made us watch this with the sound off and it looks like he's really giving an amazing speech 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7EA9D-7CFE-9F2D-0FC2-65B0DB8A7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AE12E-3016-51D0-E026-677937A3F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64" y="157162"/>
            <a:ext cx="11816673" cy="137721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7AE8EB8-D339-64F9-F7D2-00FD4DEA1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64" y="3406722"/>
            <a:ext cx="10196512" cy="1343508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E18C0FDD-3D49-27FD-E17B-56265F88A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67" y="1604914"/>
            <a:ext cx="11089065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Roboto" panose="02000000000000000000" pitchFamily="2" charset="0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@Nao-fo4su</a:t>
            </a:r>
            <a:r>
              <a:rPr lang="en-US" altLang="en-US" sz="2800" dirty="0">
                <a:solidFill>
                  <a:srgbClr val="000000"/>
                </a:solidFill>
                <a:latin typeface="Roboto" panose="02000000000000000000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Roboto" panose="02000000000000000000" pitchFamily="2" charset="0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years ago (edited)</a:t>
            </a:r>
            <a:endParaRPr lang="en-US" altLang="en-US" sz="2800" dirty="0">
              <a:solidFill>
                <a:srgbClr val="000000"/>
              </a:solidFill>
              <a:latin typeface="Roboto" panose="02000000000000000000" pitchFamily="2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Roboto" panose="02000000000000000000" pitchFamily="2" charset="0"/>
                <a:ea typeface="Times New Roman"/>
                <a:cs typeface="Times New Roman"/>
                <a:sym typeface="Times New Roman"/>
              </a:rPr>
              <a:t>I'm Japanese, and I showed this video to my friend who isn't good at English. He said with admiration ”wow I don't know what he says, but he is presenting something important to human beings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CD2B2-2E02-7550-ABFE-5E2527DF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039" y="2425393"/>
            <a:ext cx="10363200" cy="1470025"/>
          </a:xfrm>
        </p:spPr>
        <p:txBody>
          <a:bodyPr/>
          <a:lstStyle/>
          <a:p>
            <a:r>
              <a:rPr lang="en-GB" sz="5400" dirty="0"/>
              <a:t>Presentations in ENG1002</a:t>
            </a:r>
          </a:p>
        </p:txBody>
      </p:sp>
    </p:spTree>
    <p:extLst>
      <p:ext uri="{BB962C8B-B14F-4D97-AF65-F5344CB8AC3E}">
        <p14:creationId xmlns:p14="http://schemas.microsoft.com/office/powerpoint/2010/main" val="170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0F45-9E73-45CF-BF17-D7C34A0B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presentations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9150-CF41-4728-A831-550810C7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66" y="1700212"/>
            <a:ext cx="11904406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presentations: </a:t>
            </a:r>
            <a:r>
              <a:rPr lang="en-GB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Jan 22/23-Mar 6/7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Graded presentations: </a:t>
            </a:r>
            <a:r>
              <a:rPr lang="en-GB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 18/19-Mar 25/26</a:t>
            </a:r>
          </a:p>
          <a:p>
            <a:r>
              <a:rPr lang="en-US" sz="3200" dirty="0"/>
              <a:t>Presentation schedule: Download it from </a:t>
            </a:r>
            <a:r>
              <a:rPr lang="en-US" sz="3200" dirty="0">
                <a:highlight>
                  <a:srgbClr val="FFFF00"/>
                </a:highlight>
              </a:rPr>
              <a:t>BB</a:t>
            </a:r>
            <a:endParaRPr lang="en-GB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</a:t>
            </a:r>
            <a:r>
              <a:rPr lang="en-GB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 mins + 1min (Q&amp;A)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Dress code: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“business formal”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PPT slides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accurate, attractive, and easy-to-read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of your grade: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52011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4952-3E39-90D0-128C-1A17501B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need to do in your presentation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8F4383-0BBC-8C3A-202A-9C3B5C368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54593"/>
              </p:ext>
            </p:extLst>
          </p:nvPr>
        </p:nvGraphicFramePr>
        <p:xfrm>
          <a:off x="1069340" y="1954568"/>
          <a:ext cx="9951720" cy="3530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5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1_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1312</Words>
  <Application>Microsoft Office PowerPoint</Application>
  <PresentationFormat>Widescreen</PresentationFormat>
  <Paragraphs>196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Roboto</vt:lpstr>
      <vt:lpstr>Noto Sans Symbols</vt:lpstr>
      <vt:lpstr>Rockwell</vt:lpstr>
      <vt:lpstr>arial</vt:lpstr>
      <vt:lpstr>Times New Roman</vt:lpstr>
      <vt:lpstr>Wingdings</vt:lpstr>
      <vt:lpstr>Symbol</vt:lpstr>
      <vt:lpstr>Times</vt:lpstr>
      <vt:lpstr>Calibri</vt:lpstr>
      <vt:lpstr>Palatino Linotype</vt:lpstr>
      <vt:lpstr>1_Edge</vt:lpstr>
      <vt:lpstr>ENG1002 English for Academic Purposes 1</vt:lpstr>
      <vt:lpstr>Agenda</vt:lpstr>
      <vt:lpstr>PowerPoint Presentation</vt:lpstr>
      <vt:lpstr>Task 2. Watch the TED talk and identify the public speaking strategies he used</vt:lpstr>
      <vt:lpstr>Key Vocabulary </vt:lpstr>
      <vt:lpstr>PowerPoint Presentation</vt:lpstr>
      <vt:lpstr>Presentations in ENG1002</vt:lpstr>
      <vt:lpstr>Individual presentations in this semester</vt:lpstr>
      <vt:lpstr>What you need to do in your presentation </vt:lpstr>
      <vt:lpstr>Summary</vt:lpstr>
      <vt:lpstr>Response</vt:lpstr>
      <vt:lpstr>Don’t forget to make a connection between your response and the talk or the article. </vt:lpstr>
      <vt:lpstr>Grading Criteria </vt:lpstr>
      <vt:lpstr>Grading Rubric </vt:lpstr>
      <vt:lpstr>1. Body Control</vt:lpstr>
      <vt:lpstr>2. Voice / Language </vt:lpstr>
      <vt:lpstr>3. Content </vt:lpstr>
      <vt:lpstr>4. Visual Aids </vt:lpstr>
      <vt:lpstr>How to prepare for a good presentation?</vt:lpstr>
      <vt:lpstr>Five Steps to an Effective Presentation </vt:lpstr>
      <vt:lpstr>3. Organize your presentation</vt:lpstr>
      <vt:lpstr>4. Prepare your presentation slides </vt:lpstr>
      <vt:lpstr>5. Rehearse your presentation </vt:lpstr>
      <vt:lpstr>Presentation Signposts</vt:lpstr>
      <vt:lpstr>Presentation signposts </vt:lpstr>
      <vt:lpstr>Task 3. Put the presentation expressions in the box in the correct category below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&amp; Pronunciation </dc:title>
  <dc:creator>Qian WANG</dc:creator>
  <cp:lastModifiedBy>Qian, Bobbie WANG</cp:lastModifiedBy>
  <cp:revision>49</cp:revision>
  <dcterms:created xsi:type="dcterms:W3CDTF">2021-08-31T10:16:56Z</dcterms:created>
  <dcterms:modified xsi:type="dcterms:W3CDTF">2024-01-16T10:39:13Z</dcterms:modified>
</cp:coreProperties>
</file>