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074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1079" r:id="rId12"/>
    <p:sldId id="266" r:id="rId13"/>
    <p:sldId id="108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1082" r:id="rId24"/>
    <p:sldId id="276" r:id="rId25"/>
    <p:sldId id="277" r:id="rId26"/>
    <p:sldId id="1085" r:id="rId27"/>
    <p:sldId id="279" r:id="rId28"/>
    <p:sldId id="1078" r:id="rId29"/>
    <p:sldId id="1083" r:id="rId30"/>
    <p:sldId id="1076" r:id="rId31"/>
    <p:sldId id="283" r:id="rId32"/>
    <p:sldId id="284" r:id="rId33"/>
    <p:sldId id="1084" r:id="rId34"/>
    <p:sldId id="285" r:id="rId35"/>
    <p:sldId id="286" r:id="rId36"/>
  </p:sldIdLst>
  <p:sldSz cx="12192000" cy="6858000"/>
  <p:notesSz cx="6858000" cy="9144000"/>
  <p:embeddedFontLst>
    <p:embeddedFont>
      <p:font typeface="Century Schoolbook" panose="02040604050505020304" pitchFamily="18" charset="0"/>
      <p:regular r:id="rId39"/>
      <p:bold r:id="rId40"/>
      <p:italic r:id="rId41"/>
      <p:boldItalic r:id="rId42"/>
    </p:embeddedFont>
    <p:embeddedFont>
      <p:font typeface="EB Garamond" panose="00000500000000000000" pitchFamily="2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Palatino Linotype" panose="02040502050505030304" pitchFamily="18" charset="0"/>
      <p:regular r:id="rId51"/>
      <p:bold r:id="rId52"/>
      <p:italic r:id="rId53"/>
      <p:boldItalic r:id="rId54"/>
    </p:embeddedFont>
    <p:embeddedFont>
      <p:font typeface="Times" panose="02020603050405020304" pitchFamily="18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Hu+OszQqv30aQxKq7erQ3nGC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DEE21-D6F7-41A9-BC94-77F696383F40}">
  <a:tblStyle styleId="{EEFDEE21-D6F7-41A9-BC94-77F696383F40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83B328-008B-407B-B30E-28E11F38EB9D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tcBdr/>
        <a:fill>
          <a:solidFill>
            <a:srgbClr val="CADD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64837" autoAdjust="0"/>
  </p:normalViewPr>
  <p:slideViewPr>
    <p:cSldViewPr snapToGrid="0">
      <p:cViewPr varScale="1">
        <p:scale>
          <a:sx n="50" d="100"/>
          <a:sy n="50" d="100"/>
        </p:scale>
        <p:origin x="1632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430152-4395-2EEA-B742-EF9CAD654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2852-34EC-E0FB-862D-B795C6BF85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381F-1EB4-40E2-B302-92FA5A4C91D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C0F0-6C71-C5D5-1940-27EFD4AD1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8480-9B82-32C9-37ED-B50C4421AA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0010-E077-4F8D-8C7E-A6A48D93C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5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61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17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66" name="Google Shape;3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91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479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840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89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94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https://owl.purdue.edu/owl/research_and_citation/apa_style/apa_formatting_and_style_guide/index.html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64" name="Google Shape;2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45484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2" name="Google Shape;2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02" name="Google Shape;30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SzPts val="168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1"/>
          </p:nvPr>
        </p:nvSpPr>
        <p:spPr>
          <a:xfrm rot="5400000">
            <a:off x="3849688" y="-1360487"/>
            <a:ext cx="4391025" cy="10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 txBox="1">
            <a:spLocks noGrp="1"/>
          </p:cNvSpPr>
          <p:nvPr>
            <p:ph type="title"/>
          </p:nvPr>
        </p:nvSpPr>
        <p:spPr>
          <a:xfrm rot="5400000">
            <a:off x="7208838" y="2062164"/>
            <a:ext cx="5521325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1"/>
          </p:nvPr>
        </p:nvSpPr>
        <p:spPr>
          <a:xfrm rot="5400000">
            <a:off x="1874838" y="-452436"/>
            <a:ext cx="5521325" cy="76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00999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70" name="Google Shape;70;p45"/>
          <p:cNvCxnSpPr/>
          <p:nvPr/>
        </p:nvCxnSpPr>
        <p:spPr>
          <a:xfrm>
            <a:off x="711200" y="6172200"/>
            <a:ext cx="10668000" cy="0"/>
          </a:xfrm>
          <a:prstGeom prst="straightConnector1">
            <a:avLst/>
          </a:prstGeom>
          <a:noFill/>
          <a:ln w="1905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" name="Google Shape;71;p45" descr="O:\CUHK(SZ)\Website\en\images\emble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5"/>
          <p:cNvSpPr txBox="1">
            <a:spLocks noGrp="1"/>
          </p:cNvSpPr>
          <p:nvPr>
            <p:ph type="sldNum" idx="12"/>
          </p:nvPr>
        </p:nvSpPr>
        <p:spPr>
          <a:xfrm>
            <a:off x="11131550" y="6443663"/>
            <a:ext cx="24765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◆"/>
              <a:defRPr>
                <a:solidFill>
                  <a:srgbClr val="002672"/>
                </a:solidFill>
              </a:defRPr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Char char="⮚"/>
              <a:defRPr>
                <a:solidFill>
                  <a:srgbClr val="002672"/>
                </a:solidFill>
              </a:defRPr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>
                <a:solidFill>
                  <a:srgbClr val="002672"/>
                </a:solidFill>
              </a:defRPr>
            </a:lvl3pPr>
            <a:lvl4pPr marL="1828800" lvl="3" indent="-335280" algn="l">
              <a:spcBef>
                <a:spcPts val="480"/>
              </a:spcBef>
              <a:spcAft>
                <a:spcPts val="0"/>
              </a:spcAft>
              <a:buSzPts val="1680"/>
              <a:buChar char="❑"/>
              <a:defRPr>
                <a:solidFill>
                  <a:srgbClr val="002672"/>
                </a:solidFill>
              </a:defRPr>
            </a:lvl4pPr>
            <a:lvl5pPr marL="2286000" lvl="4" indent="-342900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002672"/>
                </a:solidFill>
              </a:defRPr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004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2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4" name="Google Shape;14;p32"/>
          <p:cNvCxnSpPr/>
          <p:nvPr/>
        </p:nvCxnSpPr>
        <p:spPr>
          <a:xfrm>
            <a:off x="711200" y="6194425"/>
            <a:ext cx="1066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3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research_and_citation/apa_style/apa_formatting_and_style_guide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List%20of%20sample%20topics%20for%20cause-effect%20essays.doc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Cause%20effect%20essay%20samples/Cause%20and%20effect%20essay%202-for%20classroom%20reading.docx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2DAC-2AE3-1B1B-674F-7FF347A3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25" y="1929118"/>
            <a:ext cx="10363200" cy="1470025"/>
          </a:xfrm>
        </p:spPr>
        <p:txBody>
          <a:bodyPr/>
          <a:lstStyle/>
          <a:p>
            <a:r>
              <a:rPr lang="en-GB" altLang="en-US" sz="4000" dirty="0">
                <a:solidFill>
                  <a:srgbClr val="003399"/>
                </a:solidFill>
              </a:rPr>
              <a:t>ENG1002 </a:t>
            </a:r>
            <a:r>
              <a:rPr lang="en-GB" altLang="en-US" sz="4000" dirty="0"/>
              <a:t>English for Academic Purposes 1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2C32F-72A6-532F-F200-8D88056FE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77" y="3945090"/>
            <a:ext cx="10204938" cy="1752600"/>
          </a:xfrm>
        </p:spPr>
        <p:txBody>
          <a:bodyPr/>
          <a:lstStyle/>
          <a:p>
            <a:r>
              <a:rPr lang="en-GB" sz="3200" b="1" dirty="0">
                <a:solidFill>
                  <a:schemeClr val="dk2"/>
                </a:solidFill>
              </a:rPr>
              <a:t>Lecture 5&amp;6</a:t>
            </a:r>
          </a:p>
          <a:p>
            <a:r>
              <a:rPr lang="en-US" sz="3200" b="1" dirty="0">
                <a:solidFill>
                  <a:schemeClr val="dk2"/>
                </a:solidFill>
              </a:rPr>
              <a:t> Cause and Effect Essays</a:t>
            </a:r>
          </a:p>
          <a:p>
            <a:r>
              <a:rPr lang="en-US" altLang="en-US" sz="3200" b="1" dirty="0">
                <a:solidFill>
                  <a:schemeClr val="dk2"/>
                </a:solidFill>
              </a:rPr>
              <a:t>January 22/23-24/25,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CEA7-3B40-3851-C346-1F1C72D66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E18018-DE22-4A41-8719-1CE5145F6E3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a good topic for your cause-effect essay</a:t>
            </a:r>
            <a:endParaRPr/>
          </a:p>
        </p:txBody>
      </p:sp>
      <p:grpSp>
        <p:nvGrpSpPr>
          <p:cNvPr id="305" name="Google Shape;305;p9"/>
          <p:cNvGrpSpPr/>
          <p:nvPr/>
        </p:nvGrpSpPr>
        <p:grpSpPr>
          <a:xfrm>
            <a:off x="2836452" y="1500187"/>
            <a:ext cx="8102426" cy="4436170"/>
            <a:chOff x="1181186" y="3644"/>
            <a:chExt cx="8102426" cy="4436170"/>
          </a:xfrm>
        </p:grpSpPr>
        <p:sp>
          <p:nvSpPr>
            <p:cNvPr id="306" name="Google Shape;306;p9"/>
            <p:cNvSpPr/>
            <p:nvPr/>
          </p:nvSpPr>
          <p:spPr>
            <a:xfrm>
              <a:off x="5232400" y="1836773"/>
              <a:ext cx="2218085" cy="769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79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3014314" y="1836773"/>
              <a:ext cx="2218085" cy="769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0079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399271" y="3644"/>
              <a:ext cx="3666256" cy="18331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3399271" y="3644"/>
              <a:ext cx="3666256" cy="1833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3400"/>
                <a:buFont typeface="Palatino Linotype"/>
                <a:buNone/>
              </a:pPr>
              <a:endParaRPr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181186" y="2606686"/>
              <a:ext cx="3666256" cy="18331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1181186" y="2606686"/>
              <a:ext cx="3666256" cy="1833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imes New Roman"/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617356" y="2606686"/>
              <a:ext cx="3666256" cy="18331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5617356" y="2606686"/>
              <a:ext cx="3666256" cy="1833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imes New Roman"/>
                <a:buNone/>
              </a:pPr>
              <a:endParaRPr sz="34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4" name="Google Shape;314;p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15" name="Google Shape;315;p9"/>
          <p:cNvSpPr txBox="1"/>
          <p:nvPr/>
        </p:nvSpPr>
        <p:spPr>
          <a:xfrm>
            <a:off x="5134215" y="1554886"/>
            <a:ext cx="3782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makes a good topic for a cause-effect essay?</a:t>
            </a:r>
            <a:endParaRPr sz="3400" dirty="0">
              <a:solidFill>
                <a:schemeClr val="bg2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1BB4C-5445-29BA-9940-E8DA52DC3CCA}"/>
              </a:ext>
            </a:extLst>
          </p:cNvPr>
          <p:cNvSpPr txBox="1"/>
          <p:nvPr/>
        </p:nvSpPr>
        <p:spPr>
          <a:xfrm>
            <a:off x="2798831" y="4300935"/>
            <a:ext cx="3666257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imes New Roma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Do the two events really have a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cause-effect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relationship?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1CEDC-6952-D2F7-5A01-274D44BEC195}"/>
              </a:ext>
            </a:extLst>
          </p:cNvPr>
          <p:cNvSpPr txBox="1"/>
          <p:nvPr/>
        </p:nvSpPr>
        <p:spPr>
          <a:xfrm>
            <a:off x="7191408" y="4065486"/>
            <a:ext cx="3828684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imes New Roma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Is there only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main effect or cause, or are there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several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effects or causes?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BEFCA-2F1F-31B4-9A28-50AF09226727}"/>
              </a:ext>
            </a:extLst>
          </p:cNvPr>
          <p:cNvSpPr txBox="1"/>
          <p:nvPr/>
        </p:nvSpPr>
        <p:spPr>
          <a:xfrm>
            <a:off x="74030" y="2649714"/>
            <a:ext cx="5230307" cy="1415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1. Ice cream sales vs. sunglasses sales</a:t>
            </a:r>
          </a:p>
          <a:p>
            <a:r>
              <a:rPr lang="en-GB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2. Coffee consumption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vs.</a:t>
            </a:r>
            <a:r>
              <a:rPr lang="en-GB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intelligence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3. Education level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vs.</a:t>
            </a:r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income</a:t>
            </a:r>
          </a:p>
          <a:p>
            <a:endParaRPr lang="en-GB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0468C20-823C-C17E-4B4D-4E164AFB8AA3}"/>
              </a:ext>
            </a:extLst>
          </p:cNvPr>
          <p:cNvCxnSpPr/>
          <p:nvPr/>
        </p:nvCxnSpPr>
        <p:spPr>
          <a:xfrm>
            <a:off x="1814149" y="4170542"/>
            <a:ext cx="914400" cy="914400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agem de homem pensando | Vetor Premium">
            <a:extLst>
              <a:ext uri="{FF2B5EF4-FFF2-40B4-BE49-F238E27FC236}">
                <a16:creationId xmlns:a16="http://schemas.microsoft.com/office/drawing/2014/main" id="{F1B4B5EE-8610-C679-F082-FB10FD67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28" y="1179512"/>
            <a:ext cx="4062866" cy="40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the </a:t>
            </a:r>
            <a:r>
              <a:rPr lang="en-US" sz="4000" dirty="0">
                <a:solidFill>
                  <a:srgbClr val="FF0000"/>
                </a:solidFill>
              </a:rPr>
              <a:t>second step </a:t>
            </a:r>
            <a:r>
              <a:rPr lang="en-US" sz="4000" dirty="0"/>
              <a:t>when writing an essay?</a:t>
            </a:r>
            <a:br>
              <a:rPr lang="en-US" sz="3300" dirty="0"/>
            </a:br>
            <a:endParaRPr sz="3300" dirty="0"/>
          </a:p>
        </p:txBody>
      </p:sp>
      <p:sp>
        <p:nvSpPr>
          <p:cNvPr id="282" name="Google Shape;282;p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7509-AE8B-0DBA-4D98-CF0BF18DAEAA}"/>
              </a:ext>
            </a:extLst>
          </p:cNvPr>
          <p:cNvSpPr txBox="1"/>
          <p:nvPr/>
        </p:nvSpPr>
        <p:spPr>
          <a:xfrm>
            <a:off x="2757949" y="5108576"/>
            <a:ext cx="774290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Brainstorm</a:t>
            </a:r>
            <a:r>
              <a:rPr lang="en-GB" sz="48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for your topic!</a:t>
            </a:r>
          </a:p>
        </p:txBody>
      </p:sp>
    </p:spTree>
    <p:extLst>
      <p:ext uri="{BB962C8B-B14F-4D97-AF65-F5344CB8AC3E}">
        <p14:creationId xmlns:p14="http://schemas.microsoft.com/office/powerpoint/2010/main" val="4773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2 Brainstorming for two methods</a:t>
            </a:r>
            <a:endParaRPr dirty="0"/>
          </a:p>
        </p:txBody>
      </p:sp>
      <p:sp>
        <p:nvSpPr>
          <p:cNvPr id="354" name="Google Shape;354;p1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355" name="Google Shape;355;p11"/>
          <p:cNvGraphicFramePr/>
          <p:nvPr>
            <p:extLst>
              <p:ext uri="{D42A27DB-BD31-4B8C-83A1-F6EECF244321}">
                <p14:modId xmlns:p14="http://schemas.microsoft.com/office/powerpoint/2010/main" val="2536856886"/>
              </p:ext>
            </p:extLst>
          </p:nvPr>
        </p:nvGraphicFramePr>
        <p:xfrm>
          <a:off x="116114" y="1451892"/>
          <a:ext cx="11959772" cy="4634210"/>
        </p:xfrm>
        <a:graphic>
          <a:graphicData uri="http://schemas.openxmlformats.org/drawingml/2006/table">
            <a:tbl>
              <a:tblPr firstRow="1" bandRow="1">
                <a:noFill/>
                <a:tableStyleId>{C783B328-008B-407B-B30E-28E11F38EB9D}</a:tableStyleId>
              </a:tblPr>
              <a:tblGrid>
                <a:gridCol w="616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Causes</a:t>
                      </a:r>
                      <a:r>
                        <a:rPr lang="en-US" sz="2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of stress among college students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Effects</a:t>
                      </a:r>
                      <a:r>
                        <a:rPr lang="en-US" sz="2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of stress on college students</a:t>
                      </a:r>
                      <a:endParaRPr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agem de homem pensando | Vetor Premium">
            <a:extLst>
              <a:ext uri="{FF2B5EF4-FFF2-40B4-BE49-F238E27FC236}">
                <a16:creationId xmlns:a16="http://schemas.microsoft.com/office/drawing/2014/main" id="{F1B4B5EE-8610-C679-F082-FB10FD67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28" y="1179512"/>
            <a:ext cx="4062866" cy="40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the </a:t>
            </a:r>
            <a:r>
              <a:rPr lang="en-US" sz="4000" dirty="0">
                <a:solidFill>
                  <a:srgbClr val="FF0000"/>
                </a:solidFill>
              </a:rPr>
              <a:t>next step </a:t>
            </a:r>
            <a:r>
              <a:rPr lang="en-US" sz="4000" dirty="0"/>
              <a:t>when writing an essay?</a:t>
            </a:r>
            <a:br>
              <a:rPr lang="en-US" sz="3300" dirty="0"/>
            </a:br>
            <a:endParaRPr sz="3300" dirty="0"/>
          </a:p>
        </p:txBody>
      </p:sp>
      <p:sp>
        <p:nvSpPr>
          <p:cNvPr id="282" name="Google Shape;282;p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7509-AE8B-0DBA-4D98-CF0BF18DAEAA}"/>
              </a:ext>
            </a:extLst>
          </p:cNvPr>
          <p:cNvSpPr txBox="1"/>
          <p:nvPr/>
        </p:nvSpPr>
        <p:spPr>
          <a:xfrm>
            <a:off x="2757949" y="5108576"/>
            <a:ext cx="774290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Outlining </a:t>
            </a:r>
            <a:r>
              <a:rPr lang="en-GB" sz="48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your essay!</a:t>
            </a:r>
          </a:p>
        </p:txBody>
      </p:sp>
    </p:spTree>
    <p:extLst>
      <p:ext uri="{BB962C8B-B14F-4D97-AF65-F5344CB8AC3E}">
        <p14:creationId xmlns:p14="http://schemas.microsoft.com/office/powerpoint/2010/main" val="41279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Task 3 Studying an example cause-effect essay</a:t>
            </a:r>
            <a:endParaRPr sz="3600" b="1" dirty="0"/>
          </a:p>
        </p:txBody>
      </p:sp>
      <p:sp>
        <p:nvSpPr>
          <p:cNvPr id="362" name="Google Shape;362;p12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lang="en-US" sz="3200" dirty="0"/>
              <a:t>3.1 Read the essay </a:t>
            </a:r>
            <a:r>
              <a:rPr lang="en-US" sz="3200" b="1" i="1" dirty="0"/>
              <a:t>How Weather Has Changed World History </a:t>
            </a:r>
            <a:r>
              <a:rPr lang="en-US" sz="3200" dirty="0"/>
              <a:t>and discuss the following questions.</a:t>
            </a:r>
            <a:endParaRPr sz="32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690"/>
              <a:buNone/>
            </a:pPr>
            <a:endParaRPr sz="3200" b="1" dirty="0"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1690"/>
              <a:buFont typeface="Century Schoolbook"/>
              <a:buAutoNum type="arabicPeriod"/>
            </a:pPr>
            <a:r>
              <a:rPr lang="en-US" sz="3200" dirty="0"/>
              <a:t>What is the purpose of the essay? </a:t>
            </a:r>
            <a:endParaRPr sz="3200" dirty="0"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1690"/>
              <a:buFont typeface="Century Schoolbook"/>
              <a:buAutoNum type="arabicPeriod"/>
            </a:pPr>
            <a:r>
              <a:rPr lang="en-US" sz="3200" dirty="0"/>
              <a:t>What is the thesis statement in the essay?</a:t>
            </a:r>
            <a:endParaRPr sz="3200" dirty="0"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1690"/>
              <a:buFont typeface="Century Schoolbook"/>
              <a:buAutoNum type="arabicPeriod"/>
            </a:pPr>
            <a:r>
              <a:rPr lang="en-US" sz="3200" dirty="0"/>
              <a:t>How is this essay organized? Focus-on-effects or focus-on-causes?</a:t>
            </a:r>
            <a:endParaRPr sz="3200" dirty="0"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1690"/>
              <a:buFont typeface="Century Schoolbook"/>
              <a:buAutoNum type="arabicPeriod"/>
            </a:pPr>
            <a:r>
              <a:rPr lang="en-US" sz="3200" dirty="0"/>
              <a:t>Complete the diagram with the causes and effects in this essay.</a:t>
            </a:r>
            <a:br>
              <a:rPr lang="en-US" sz="2000" dirty="0"/>
            </a:b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4.</a:t>
            </a:r>
            <a:r>
              <a:rPr lang="en-US" sz="4000" b="1" dirty="0"/>
              <a:t> Complete the diagram </a:t>
            </a:r>
            <a:endParaRPr dirty="0"/>
          </a:p>
        </p:txBody>
      </p:sp>
      <p:graphicFrame>
        <p:nvGraphicFramePr>
          <p:cNvPr id="369" name="Google Shape;369;p13"/>
          <p:cNvGraphicFramePr/>
          <p:nvPr>
            <p:extLst>
              <p:ext uri="{D42A27DB-BD31-4B8C-83A1-F6EECF244321}">
                <p14:modId xmlns:p14="http://schemas.microsoft.com/office/powerpoint/2010/main" val="966088541"/>
              </p:ext>
            </p:extLst>
          </p:nvPr>
        </p:nvGraphicFramePr>
        <p:xfrm>
          <a:off x="311623" y="1684547"/>
          <a:ext cx="11691080" cy="3940250"/>
        </p:xfrm>
        <a:graphic>
          <a:graphicData uri="http://schemas.openxmlformats.org/drawingml/2006/table">
            <a:tbl>
              <a:tblPr firstRow="1" bandRow="1">
                <a:noFill/>
                <a:tableStyleId>{C783B328-008B-407B-B30E-28E11F38EB9D}</a:tableStyleId>
              </a:tblPr>
              <a:tblGrid>
                <a:gridCol w="556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CAUSES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EFFECTS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a.__________________________________________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a.__________________________________________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b.__________________________________________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dirty="0"/>
                        <a:t>b.__________________________________________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c.__________________________________________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dirty="0"/>
                        <a:t>c.__________________________________________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Google Shape;370;p13"/>
          <p:cNvSpPr/>
          <p:nvPr/>
        </p:nvSpPr>
        <p:spPr>
          <a:xfrm>
            <a:off x="4820333" y="2688100"/>
            <a:ext cx="57978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4780720" y="3704845"/>
            <a:ext cx="57978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4944816" y="4664821"/>
            <a:ext cx="57978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1331843" y="321058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1364990" y="2656740"/>
            <a:ext cx="3745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b="1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onsoons in Japan</a:t>
            </a:r>
            <a:endParaRPr sz="2400" b="1" dirty="0">
              <a:solidFill>
                <a:srgbClr val="006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6163592" y="2711177"/>
            <a:ext cx="515480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Kublai Khan failed to conquer Japan.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1624879" y="3662240"/>
            <a:ext cx="26164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Fog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1364990" y="4674869"/>
            <a:ext cx="357982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1800" b="0" i="0" u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cold</a:t>
            </a:r>
            <a:r>
              <a:rPr lang="en-US" sz="1800" b="0" i="0" u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winters</a:t>
            </a:r>
            <a:r>
              <a:rPr lang="en-US" sz="1800" b="0" i="0" u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1800" b="0" i="0" u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6131938" y="3731737"/>
            <a:ext cx="652813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defeat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troops</a:t>
            </a:r>
            <a:r>
              <a:rPr lang="en-US" sz="22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>
              <a:solidFill>
                <a:srgbClr val="006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6490566" y="4664821"/>
            <a:ext cx="43364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Russia</a:t>
            </a:r>
            <a:r>
              <a:rPr lang="en-US" sz="1800" b="0" i="0" u="none" strike="noStrik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rgbClr val="006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>
            <a:spLocks noGrp="1"/>
          </p:cNvSpPr>
          <p:nvPr>
            <p:ph type="body" idx="1"/>
          </p:nvPr>
        </p:nvSpPr>
        <p:spPr>
          <a:xfrm>
            <a:off x="881743" y="2222727"/>
            <a:ext cx="366044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1" dirty="0"/>
              <a:t>3.2 Completing the outline</a:t>
            </a:r>
            <a:endParaRPr lang="en-US" sz="4000" dirty="0"/>
          </a:p>
        </p:txBody>
      </p:sp>
      <p:sp>
        <p:nvSpPr>
          <p:cNvPr id="386" name="Google Shape;386;p1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87" name="Google Shape;387;p14" descr="How to Write a Good Outline for Your Essay on Trust My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457" y="731520"/>
            <a:ext cx="6400800" cy="521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3.2 Completing the outline</a:t>
            </a:r>
            <a:endParaRPr sz="3600" b="1" dirty="0"/>
          </a:p>
        </p:txBody>
      </p:sp>
      <p:sp>
        <p:nvSpPr>
          <p:cNvPr id="394" name="Google Shape;394;p15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Char char="◆"/>
            </a:pPr>
            <a:r>
              <a:rPr lang="en-US" dirty="0"/>
              <a:t>Complete the outline using information from this essay (GW5, pp.81-82)</a:t>
            </a:r>
            <a:endParaRPr dirty="0"/>
          </a:p>
        </p:txBody>
      </p:sp>
      <p:pic>
        <p:nvPicPr>
          <p:cNvPr id="395" name="Google Shape;395;p15" descr="Text, 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492" y="2355439"/>
            <a:ext cx="8555960" cy="389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body" idx="1"/>
          </p:nvPr>
        </p:nvSpPr>
        <p:spPr>
          <a:xfrm>
            <a:off x="762000" y="1500187"/>
            <a:ext cx="10515600" cy="27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/>
              <a:t>Title: </a:t>
            </a:r>
            <a:r>
              <a:rPr lang="en-US" sz="2800"/>
              <a:t>How Weather Has Changed World History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/>
              <a:t>I. Introduction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A. Hook: Describe ______________________________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B. Suggest that people cannot control every aspect of their environments.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C. Thesis statement:_______________________________________</a:t>
            </a:r>
            <a:endParaRPr sz="2800"/>
          </a:p>
        </p:txBody>
      </p:sp>
      <p:sp>
        <p:nvSpPr>
          <p:cNvPr id="402" name="Google Shape;402;p16"/>
          <p:cNvSpPr txBox="1"/>
          <p:nvPr/>
        </p:nvSpPr>
        <p:spPr>
          <a:xfrm>
            <a:off x="762000" y="4761618"/>
            <a:ext cx="10902770" cy="52322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3) how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people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think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they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control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their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fate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762000" y="5523089"/>
            <a:ext cx="10902770" cy="52322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5) The weather has changed world history in important ways.</a:t>
            </a:r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3.2 </a:t>
            </a:r>
            <a:r>
              <a:rPr lang="en-US" sz="3600" dirty="0"/>
              <a:t>Completing </a:t>
            </a:r>
            <a:r>
              <a:rPr lang="en-US" sz="3600" b="1" dirty="0"/>
              <a:t>the outline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sz="4000" dirty="0"/>
              <a:t>3.2 Completing </a:t>
            </a:r>
            <a:r>
              <a:rPr lang="en-US" sz="4000" b="1" dirty="0"/>
              <a:t>the outline</a:t>
            </a:r>
            <a:endParaRPr sz="3200" b="1" dirty="0"/>
          </a:p>
        </p:txBody>
      </p:sp>
      <p:sp>
        <p:nvSpPr>
          <p:cNvPr id="411" name="Google Shape;411;p17"/>
          <p:cNvSpPr txBox="1">
            <a:spLocks noGrp="1"/>
          </p:cNvSpPr>
          <p:nvPr>
            <p:ph type="body" idx="1"/>
          </p:nvPr>
        </p:nvSpPr>
        <p:spPr>
          <a:xfrm>
            <a:off x="762000" y="1694996"/>
            <a:ext cx="10515600" cy="265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/>
              <a:t>II. Body Paragraph 1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A. Provide the example of Kublai Khan and his invasion of Japan.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B. Cite the study of J. Delgado, who describes Kublai Khan's failed invasion.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C. Discuss how _________________________________________</a:t>
            </a:r>
            <a:endParaRPr sz="2800"/>
          </a:p>
        </p:txBody>
      </p:sp>
      <p:sp>
        <p:nvSpPr>
          <p:cNvPr id="412" name="Google Shape;412;p17"/>
          <p:cNvSpPr txBox="1"/>
          <p:nvPr/>
        </p:nvSpPr>
        <p:spPr>
          <a:xfrm>
            <a:off x="498071" y="4624395"/>
            <a:ext cx="11195858" cy="107721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6) Japan’s cultural identity would have changed if Khan had succeeded in his invasion.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altLang="zh-CN" dirty="0">
                <a:solidFill>
                  <a:srgbClr val="002060"/>
                </a:solidFill>
              </a:rPr>
              <a:t>genda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36" name="Google Shape;236;p2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820756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rgbClr val="002060"/>
                </a:solidFill>
              </a:rPr>
              <a:t>Introduce two types of cause-effect essays</a:t>
            </a:r>
            <a:endParaRPr dirty="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rgbClr val="002060"/>
                </a:solidFill>
              </a:rPr>
              <a:t>Review the common structures of cause-effect essays</a:t>
            </a:r>
            <a:endParaRPr dirty="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rgbClr val="002060"/>
                </a:solidFill>
              </a:rPr>
              <a:t>Analyze a sample cause-effect essay</a:t>
            </a:r>
            <a:endParaRPr dirty="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 dirty="0">
                <a:solidFill>
                  <a:srgbClr val="002060"/>
                </a:solidFill>
              </a:rPr>
              <a:t>Practice writing thesis statements for cause-effect essays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37" name="Google Shape;237;p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38" name="Google Shape;238;p2" descr="5 Common Errors Made While Defining Learning Objectives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92982" y="2221312"/>
            <a:ext cx="4284618" cy="2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sz="4000" dirty="0"/>
              <a:t>3.2 Completing the outline</a:t>
            </a:r>
            <a:endParaRPr sz="3200" b="1" dirty="0"/>
          </a:p>
        </p:txBody>
      </p:sp>
      <p:sp>
        <p:nvSpPr>
          <p:cNvPr id="419" name="Google Shape;419;p18"/>
          <p:cNvSpPr txBox="1">
            <a:spLocks noGrp="1"/>
          </p:cNvSpPr>
          <p:nvPr>
            <p:ph type="body" idx="1"/>
          </p:nvPr>
        </p:nvSpPr>
        <p:spPr>
          <a:xfrm>
            <a:off x="787400" y="1500187"/>
            <a:ext cx="10515600" cy="32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/>
              <a:t>III. Body Paragraph 2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A. Provide the example of _________________________________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B. Cite the study of W. Seymour, who documents the circumstances of the battle.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/>
              <a:t>C. Discuss _______________________________________________</a:t>
            </a:r>
            <a:endParaRPr/>
          </a:p>
        </p:txBody>
      </p:sp>
      <p:sp>
        <p:nvSpPr>
          <p:cNvPr id="420" name="Google Shape;420;p18"/>
          <p:cNvSpPr txBox="1"/>
          <p:nvPr/>
        </p:nvSpPr>
        <p:spPr>
          <a:xfrm>
            <a:off x="655726" y="4880759"/>
            <a:ext cx="11195858" cy="954107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7) how the United States might have remained a member of the British Commonwealth, if not for a heavy fog</a:t>
            </a:r>
            <a:r>
              <a:rPr lang="en-US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endParaRPr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655726" y="4238731"/>
            <a:ext cx="11195858" cy="52322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1) the American Revolution against Great Britain.</a:t>
            </a:r>
            <a:endParaRPr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sz="4000" dirty="0"/>
              <a:t>3.2 Completing the outline</a:t>
            </a:r>
            <a:endParaRPr sz="3200" b="1" dirty="0"/>
          </a:p>
        </p:txBody>
      </p:sp>
      <p:sp>
        <p:nvSpPr>
          <p:cNvPr id="428" name="Google Shape;428;p19"/>
          <p:cNvSpPr txBox="1">
            <a:spLocks noGrp="1"/>
          </p:cNvSpPr>
          <p:nvPr>
            <p:ph type="body" idx="1"/>
          </p:nvPr>
        </p:nvSpPr>
        <p:spPr>
          <a:xfrm>
            <a:off x="762000" y="1798118"/>
            <a:ext cx="10515600" cy="32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 dirty="0"/>
              <a:t>IV. Body Paragraph 3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dirty="0"/>
              <a:t>A. Provide the example of Napoleon Bonaparte’s invasion of Russia.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dirty="0"/>
              <a:t>B. Cite the study of______________________________________	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dirty="0"/>
              <a:t>C. Discuss the consequences of Napoleon’s defeat in relation to Russia’s rise as a world power.</a:t>
            </a:r>
            <a:endParaRPr sz="2800" dirty="0"/>
          </a:p>
        </p:txBody>
      </p:sp>
      <p:sp>
        <p:nvSpPr>
          <p:cNvPr id="429" name="Google Shape;429;p19"/>
          <p:cNvSpPr txBox="1"/>
          <p:nvPr/>
        </p:nvSpPr>
        <p:spPr>
          <a:xfrm>
            <a:off x="626659" y="4668617"/>
            <a:ext cx="11195858" cy="107721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4) H. Belloc, who documents the effect of the Russian winter.</a:t>
            </a:r>
            <a:endParaRPr sz="3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3.2 </a:t>
            </a:r>
            <a:r>
              <a:rPr lang="en-US" sz="4000" b="1" dirty="0"/>
              <a:t>Completing the outline</a:t>
            </a:r>
            <a:endParaRPr sz="3200" b="1" dirty="0"/>
          </a:p>
        </p:txBody>
      </p:sp>
      <p:sp>
        <p:nvSpPr>
          <p:cNvPr id="436" name="Google Shape;436;p20"/>
          <p:cNvSpPr txBox="1">
            <a:spLocks noGrp="1"/>
          </p:cNvSpPr>
          <p:nvPr>
            <p:ph type="body" idx="1"/>
          </p:nvPr>
        </p:nvSpPr>
        <p:spPr>
          <a:xfrm>
            <a:off x="762000" y="1798118"/>
            <a:ext cx="10515600" cy="32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b="1" dirty="0"/>
              <a:t>V. Conclusion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dirty="0"/>
              <a:t>A. Summarize the three examples from the body paragraphs.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◆"/>
            </a:pPr>
            <a:r>
              <a:rPr lang="en-US" sz="2800" dirty="0"/>
              <a:t>B. Suggest that, although weather forecasters can predict the weather with more accuracy than in the past,__________________________</a:t>
            </a:r>
            <a:endParaRPr sz="2800" dirty="0"/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/>
          </a:p>
        </p:txBody>
      </p:sp>
      <p:sp>
        <p:nvSpPr>
          <p:cNvPr id="437" name="Google Shape;437;p20"/>
          <p:cNvSpPr txBox="1"/>
          <p:nvPr/>
        </p:nvSpPr>
        <p:spPr>
          <a:xfrm>
            <a:off x="498070" y="4345574"/>
            <a:ext cx="11307487" cy="107721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2) The course of history cannot be fully isolated from the effects of weather.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723145" y="701137"/>
            <a:ext cx="10745709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/>
              <a:t>What is the </a:t>
            </a:r>
            <a:r>
              <a:rPr lang="en-US" sz="3900" dirty="0">
                <a:solidFill>
                  <a:srgbClr val="FF0000"/>
                </a:solidFill>
              </a:rPr>
              <a:t>most essential</a:t>
            </a:r>
            <a:r>
              <a:rPr lang="en-US" sz="3900" dirty="0"/>
              <a:t> step in outlining your essay?</a:t>
            </a:r>
            <a:br>
              <a:rPr lang="en-US" sz="3300" dirty="0"/>
            </a:br>
            <a:endParaRPr sz="3300" dirty="0"/>
          </a:p>
        </p:txBody>
      </p:sp>
      <p:sp>
        <p:nvSpPr>
          <p:cNvPr id="282" name="Google Shape;282;p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7509-AE8B-0DBA-4D98-CF0BF18DAEAA}"/>
              </a:ext>
            </a:extLst>
          </p:cNvPr>
          <p:cNvSpPr txBox="1"/>
          <p:nvPr/>
        </p:nvSpPr>
        <p:spPr>
          <a:xfrm>
            <a:off x="2275348" y="5108576"/>
            <a:ext cx="774290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Draft your </a:t>
            </a:r>
            <a:r>
              <a:rPr lang="en-GB" sz="4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thesis statement!</a:t>
            </a:r>
            <a:endParaRPr lang="en-GB" sz="4800" b="1" dirty="0">
              <a:solidFill>
                <a:schemeClr val="bg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8" name="Picture 4" descr="Confuse Girl PNG Transparent, Confused Girl Concept, Confused, Confused  Girl, Asking PNG Image For Free Download">
            <a:extLst>
              <a:ext uri="{FF2B5EF4-FFF2-40B4-BE49-F238E27FC236}">
                <a16:creationId xmlns:a16="http://schemas.microsoft.com/office/drawing/2014/main" id="{D7017519-6B37-6550-D464-89E94B80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1" y="1391435"/>
            <a:ext cx="3413076" cy="34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8AE34-A885-3B6A-7B92-E0603C90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Thesis Statements for Cause-Effect Essays </a:t>
            </a:r>
            <a:br>
              <a:rPr lang="en-US" sz="3600" dirty="0"/>
            </a:b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E695E5-1C10-891D-5A2C-F7156D1BFE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3600" y="1729651"/>
            <a:ext cx="10363200" cy="4454525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A strong thesis statement for a cause-effect essay serves as a clear roadmap, effectively guiding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content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structure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of the entire essay.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Briefly state the cause(s) and the effect(s) being explored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Show the focus of the essay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Is it a must to offer your own stance and attitudes? </a:t>
            </a:r>
          </a:p>
          <a:p>
            <a:endParaRPr lang="en-GB" dirty="0"/>
          </a:p>
        </p:txBody>
      </p:sp>
      <p:sp>
        <p:nvSpPr>
          <p:cNvPr id="444" name="Google Shape;4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BD95E-E40E-0C32-77A6-19E40E59901B}"/>
              </a:ext>
            </a:extLst>
          </p:cNvPr>
          <p:cNvSpPr txBox="1"/>
          <p:nvPr/>
        </p:nvSpPr>
        <p:spPr>
          <a:xfrm>
            <a:off x="8949447" y="4640419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Thesis Statements for Cause-Effect Essays </a:t>
            </a:r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◆"/>
            </a:pPr>
            <a:r>
              <a:rPr lang="en-US" sz="3000" dirty="0"/>
              <a:t>1. Walking for 20 to 30 minutes per day has several positive effects on both mental and physical health.</a:t>
            </a:r>
            <a:endParaRPr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◆"/>
            </a:pPr>
            <a:r>
              <a:rPr lang="en-US" sz="3000" dirty="0"/>
              <a:t>2. Many customers prefer to shop online for three important reasons: convenience, low price, and more choices. </a:t>
            </a:r>
            <a:endParaRPr sz="3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◆"/>
            </a:pPr>
            <a:r>
              <a:rPr lang="en-US" sz="3000" dirty="0"/>
              <a:t>3. Watching too much TV has a great impact on children's family life, interpersonal skills, and academic performance.</a:t>
            </a:r>
            <a:endParaRPr sz="3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◆"/>
            </a:pPr>
            <a:r>
              <a:rPr lang="en-US" sz="3000" dirty="0"/>
              <a:t>4. The increase in obesity in our country is due to food commercials, cheap fast food, and video games. </a:t>
            </a:r>
            <a:endParaRPr sz="3000" dirty="0"/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8E0C3CCF-6384-6F34-38B7-43C832C0E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5548" y="493333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Thesis Statements for Cause-Effect Essays </a:t>
            </a:r>
            <a:endParaRPr/>
          </a:p>
        </p:txBody>
      </p:sp>
      <p:grpSp>
        <p:nvGrpSpPr>
          <p:cNvPr id="473" name="Google Shape;473;p24"/>
          <p:cNvGrpSpPr/>
          <p:nvPr/>
        </p:nvGrpSpPr>
        <p:grpSpPr>
          <a:xfrm>
            <a:off x="472440" y="1426628"/>
            <a:ext cx="10881360" cy="4825799"/>
            <a:chOff x="0" y="11212"/>
            <a:chExt cx="10881360" cy="4825799"/>
          </a:xfrm>
        </p:grpSpPr>
        <p:sp>
          <p:nvSpPr>
            <p:cNvPr id="474" name="Google Shape;474;p24"/>
            <p:cNvSpPr/>
            <p:nvPr/>
          </p:nvSpPr>
          <p:spPr>
            <a:xfrm>
              <a:off x="0" y="11212"/>
              <a:ext cx="10881360" cy="8189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39980" y="51192"/>
              <a:ext cx="108014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Times New Roman"/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0" y="830212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0" y="830212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475" tIns="44450" rIns="248900" bIns="44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Many customers prefer to shop online for three important </a:t>
              </a:r>
              <a:r>
                <a:rPr lang="en-US" sz="2700" dirty="0">
                  <a:solidFill>
                    <a:srgbClr val="006699"/>
                  </a:solidFill>
                  <a:latin typeface="Times New Roman"/>
                  <a:cs typeface="Times New Roman"/>
                  <a:sym typeface="Times New Roman"/>
                </a:rPr>
                <a:t>reasons: convenience, low price, and more choices</a:t>
              </a:r>
              <a:endParaRPr sz="2700" dirty="0">
                <a:solidFill>
                  <a:srgbClr val="006699"/>
                </a:solidFill>
                <a:latin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dirty="0">
                  <a:solidFill>
                    <a:srgbClr val="006699"/>
                  </a:solidFill>
                  <a:latin typeface="Times New Roman"/>
                  <a:cs typeface="Times New Roman"/>
                  <a:sym typeface="Times New Roman"/>
                </a:rPr>
                <a:t>4. The increase in obesity in our country is due to food commercials, cheap fast food, and video games. </a:t>
              </a:r>
              <a:endParaRPr sz="2700" dirty="0">
                <a:solidFill>
                  <a:srgbClr val="006699"/>
                </a:solid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0" y="2424111"/>
              <a:ext cx="10881360" cy="8189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39980" y="2464091"/>
              <a:ext cx="108014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Times New Roman"/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0" y="3243111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0" y="3243111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475" tIns="44450" rIns="248900" bIns="44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Walking for 20 to 30 minutes per day has </a:t>
              </a:r>
              <a:r>
                <a:rPr lang="en-US" sz="2700" dirty="0">
                  <a:solidFill>
                    <a:srgbClr val="006699"/>
                  </a:solidFill>
                  <a:latin typeface="Times New Roman"/>
                  <a:cs typeface="Times New Roman"/>
                  <a:sym typeface="Times New Roman"/>
                </a:rPr>
                <a:t>several positive effects on both mental and physical health.</a:t>
              </a:r>
              <a:endParaRPr sz="2700" dirty="0">
                <a:solidFill>
                  <a:srgbClr val="006699"/>
                </a:solidFill>
                <a:latin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dirty="0">
                  <a:solidFill>
                    <a:srgbClr val="006699"/>
                  </a:solidFill>
                  <a:latin typeface="Times New Roman"/>
                  <a:cs typeface="Times New Roman"/>
                  <a:sym typeface="Times New Roman"/>
                </a:rPr>
                <a:t>3. This essay will discuss the impacts of watching </a:t>
              </a:r>
              <a:r>
                <a:rPr lang="en-US" sz="27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 much TV on children's family life, interpersonal skills, and school life. </a:t>
              </a:r>
              <a:endParaRPr sz="2700" b="0" i="0" u="none" strike="noStrike" cap="non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93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Thesis Statements for Cause-Effect Essays </a:t>
            </a:r>
            <a:endParaRPr/>
          </a:p>
        </p:txBody>
      </p:sp>
      <p:grpSp>
        <p:nvGrpSpPr>
          <p:cNvPr id="473" name="Google Shape;473;p24"/>
          <p:cNvGrpSpPr/>
          <p:nvPr/>
        </p:nvGrpSpPr>
        <p:grpSpPr>
          <a:xfrm>
            <a:off x="472440" y="1426628"/>
            <a:ext cx="10881360" cy="4825799"/>
            <a:chOff x="0" y="11212"/>
            <a:chExt cx="10881360" cy="4825799"/>
          </a:xfrm>
        </p:grpSpPr>
        <p:sp>
          <p:nvSpPr>
            <p:cNvPr id="474" name="Google Shape;474;p24"/>
            <p:cNvSpPr/>
            <p:nvPr/>
          </p:nvSpPr>
          <p:spPr>
            <a:xfrm>
              <a:off x="0" y="11212"/>
              <a:ext cx="10881360" cy="8189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39980" y="51192"/>
              <a:ext cx="108014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Times New Roman"/>
                <a:buNone/>
              </a:pPr>
              <a:r>
                <a:rPr lang="en-US" sz="3500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Focus-on-Causes</a:t>
              </a: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0" y="830212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0" y="830212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475" tIns="44450" rIns="248900" bIns="44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Many customers prefer to shop online for three important </a:t>
              </a:r>
              <a:r>
                <a:rPr lang="en-US" sz="27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reasons</a:t>
              </a: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convenience, low price, and more choices</a:t>
              </a:r>
              <a:endParaRPr sz="27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The increase in obesity in our country is </a:t>
              </a:r>
              <a:r>
                <a:rPr lang="en-US" sz="27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due to </a:t>
              </a: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food commercials, cheap fast food, and video games. </a:t>
              </a:r>
              <a:endParaRPr sz="27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0" y="2424111"/>
              <a:ext cx="10881360" cy="8189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39980" y="2464091"/>
              <a:ext cx="10801400" cy="739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Times New Roman"/>
                <a:buNone/>
              </a:pPr>
              <a:r>
                <a:rPr lang="en-US" sz="3500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Focus-on-Effects</a:t>
              </a: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0" y="3243111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0" y="3243111"/>
              <a:ext cx="1088136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475" tIns="44450" rIns="248900" bIns="44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Walking for 20 to 30 minutes per day has several positive </a:t>
              </a:r>
              <a:r>
                <a:rPr lang="en-US" sz="27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effects</a:t>
              </a: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both mental and physical health.</a:t>
              </a:r>
              <a:endParaRPr sz="27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rgbClr val="006699"/>
                </a:buClr>
                <a:buSzPts val="2700"/>
                <a:buFont typeface="Times New Roman"/>
                <a:buChar char="•"/>
              </a:pP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This essay will discuss the </a:t>
              </a:r>
              <a:r>
                <a:rPr lang="en-US" sz="27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impacts </a:t>
              </a:r>
              <a:r>
                <a:rPr lang="en-US" sz="2700" b="0" i="0" u="none" strike="noStrike" cap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watching too much TV on children's family life, interpersonal skills, and school life. </a:t>
              </a:r>
              <a:endParaRPr sz="27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Task</a:t>
            </a:r>
            <a:r>
              <a:rPr lang="en-US" sz="3200" b="1" dirty="0"/>
              <a:t> 4  Writing thesis statements for cause-effect essays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488" name="Google Shape;488;p25"/>
          <p:cNvSpPr txBox="1">
            <a:spLocks noGrp="1"/>
          </p:cNvSpPr>
          <p:nvPr>
            <p:ph type="body" idx="1"/>
          </p:nvPr>
        </p:nvSpPr>
        <p:spPr>
          <a:xfrm>
            <a:off x="288544" y="1804940"/>
            <a:ext cx="10464800" cy="155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72490" indent="-7429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/>
              <a:t>Causes of stress among college students</a:t>
            </a:r>
          </a:p>
          <a:p>
            <a:pPr marL="872490" indent="-7429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/>
              <a:t>Effects of stress on college students</a:t>
            </a:r>
            <a:endParaRPr lang="en-GB" sz="33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SzPts val="2080"/>
              <a:buFont typeface="Century Schoolbook"/>
              <a:buAutoNum type="arabicPeriod"/>
            </a:pPr>
            <a:endParaRPr sz="28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0002-31CB-7035-1D47-3FADAB1E8AC2}"/>
              </a:ext>
            </a:extLst>
          </p:cNvPr>
          <p:cNvSpPr txBox="1"/>
          <p:nvPr/>
        </p:nvSpPr>
        <p:spPr>
          <a:xfrm>
            <a:off x="1478604" y="4056434"/>
            <a:ext cx="5612859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" panose="02020603050405020304" pitchFamily="18" charset="0"/>
                <a:cs typeface="Times" panose="02020603050405020304" pitchFamily="18" charset="0"/>
              </a:rPr>
              <a:t>Brainstorm with your partner for more ideas! </a:t>
            </a:r>
          </a:p>
        </p:txBody>
      </p:sp>
      <p:pic>
        <p:nvPicPr>
          <p:cNvPr id="1026" name="Picture 2" descr="How to Lead an Effective Brainstorm With Your Team (Or Just You!)">
            <a:extLst>
              <a:ext uri="{FF2B5EF4-FFF2-40B4-BE49-F238E27FC236}">
                <a16:creationId xmlns:a16="http://schemas.microsoft.com/office/drawing/2014/main" id="{8D07C80C-13C8-F7D9-89CA-5BD20499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29" y="3429000"/>
            <a:ext cx="3268696" cy="237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Task</a:t>
            </a:r>
            <a:r>
              <a:rPr lang="en-US" sz="3200" b="1" dirty="0"/>
              <a:t> 4  Writing thesis statements for cause-effect essays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488" name="Google Shape;488;p25"/>
          <p:cNvSpPr txBox="1">
            <a:spLocks noGrp="1"/>
          </p:cNvSpPr>
          <p:nvPr>
            <p:ph type="body" idx="1"/>
          </p:nvPr>
        </p:nvSpPr>
        <p:spPr>
          <a:xfrm>
            <a:off x="495808" y="165863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300" b="1" dirty="0"/>
              <a:t>1. Causes of stress among college students</a:t>
            </a:r>
          </a:p>
          <a:p>
            <a:pPr marL="872490" indent="-7429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US" sz="3300" b="1" dirty="0"/>
          </a:p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3300" b="1" dirty="0"/>
          </a:p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300" b="1" dirty="0"/>
              <a:t>2. Effects of stress on college students</a:t>
            </a:r>
            <a:endParaRPr lang="en-US" sz="33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799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What is a cause-effect essay?</a:t>
            </a:r>
            <a:endParaRPr sz="3600" b="1" dirty="0"/>
          </a:p>
        </p:txBody>
      </p:sp>
      <p:sp>
        <p:nvSpPr>
          <p:cNvPr id="245" name="Google Shape;245;p3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 b="1" dirty="0"/>
              <a:t>Q1. What is the purpose of a cause-effect essay?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 dirty="0"/>
              <a:t>A cause-effect essay tells how one event (</a:t>
            </a:r>
            <a:r>
              <a:rPr lang="en-US" sz="2800" dirty="0">
                <a:solidFill>
                  <a:srgbClr val="FF0000"/>
                </a:solidFill>
              </a:rPr>
              <a:t>a cause</a:t>
            </a:r>
            <a:r>
              <a:rPr lang="en-US" sz="2800" dirty="0"/>
              <a:t>) leads to another event (</a:t>
            </a:r>
            <a:r>
              <a:rPr lang="en-US" sz="2800" dirty="0">
                <a:solidFill>
                  <a:srgbClr val="FF0000"/>
                </a:solidFill>
              </a:rPr>
              <a:t>an effect</a:t>
            </a:r>
            <a:r>
              <a:rPr lang="en-US" sz="2800" dirty="0"/>
              <a:t>)</a:t>
            </a:r>
            <a:endParaRPr dirty="0"/>
          </a:p>
          <a:p>
            <a:pPr marL="457200" lvl="0" indent="-3416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None/>
            </a:pPr>
            <a:endParaRPr sz="2800"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 b="1" dirty="0"/>
              <a:t>Q2. What should be the focus of a cause-effect essay?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◆"/>
            </a:pPr>
            <a:r>
              <a:rPr lang="en-US" sz="2800" dirty="0"/>
              <a:t>The effect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of A on B (focus-on-</a:t>
            </a:r>
            <a:r>
              <a:rPr lang="en-US" sz="2800" dirty="0">
                <a:solidFill>
                  <a:srgbClr val="FF0000"/>
                </a:solidFill>
              </a:rPr>
              <a:t>effects </a:t>
            </a:r>
            <a:r>
              <a:rPr lang="en-US" sz="2800" dirty="0"/>
              <a:t>method)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◆"/>
            </a:pPr>
            <a:r>
              <a:rPr lang="en-US" sz="2800" dirty="0"/>
              <a:t>The cause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of A (focus-on-</a:t>
            </a:r>
            <a:r>
              <a:rPr lang="en-US" sz="2800" dirty="0">
                <a:solidFill>
                  <a:srgbClr val="FF0000"/>
                </a:solidFill>
              </a:rPr>
              <a:t>causes</a:t>
            </a:r>
            <a:r>
              <a:rPr lang="en-US" sz="2800" dirty="0"/>
              <a:t> method)</a:t>
            </a:r>
            <a:endParaRPr sz="2000"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b="1" dirty="0"/>
          </a:p>
        </p:txBody>
      </p:sp>
      <p:pic>
        <p:nvPicPr>
          <p:cNvPr id="2" name="Picture 6" descr="Global warming Vectors &amp; Illustrations for Free Download | Freepik">
            <a:extLst>
              <a:ext uri="{FF2B5EF4-FFF2-40B4-BE49-F238E27FC236}">
                <a16:creationId xmlns:a16="http://schemas.microsoft.com/office/drawing/2014/main" id="{73779537-7341-51FD-62CB-B3FA3033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21" y="3551448"/>
            <a:ext cx="1973179" cy="25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Task</a:t>
            </a:r>
            <a:r>
              <a:rPr lang="en-US" sz="3200" b="1" dirty="0"/>
              <a:t> 4  Writing thesis statements for cause-effect essays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488" name="Google Shape;488;p25"/>
          <p:cNvSpPr txBox="1">
            <a:spLocks noGrp="1"/>
          </p:cNvSpPr>
          <p:nvPr>
            <p:ph type="body" idx="1"/>
          </p:nvPr>
        </p:nvSpPr>
        <p:spPr>
          <a:xfrm>
            <a:off x="495808" y="165863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300" b="1" dirty="0"/>
              <a:t>1. Causes of stress among college students</a:t>
            </a:r>
          </a:p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dirty="0"/>
              <a:t>The increasing academic demands, financial pressures, and social challenges faced by college students </a:t>
            </a:r>
            <a:r>
              <a:rPr lang="en-US" sz="2800" b="1" dirty="0"/>
              <a:t>are significant contributors </a:t>
            </a:r>
            <a:r>
              <a:rPr lang="en-US" sz="2800" dirty="0"/>
              <a:t>of stress among college students. </a:t>
            </a:r>
          </a:p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300" b="1" dirty="0"/>
              <a:t>2. Effects </a:t>
            </a:r>
            <a:r>
              <a:rPr lang="en-US" sz="3300" b="1"/>
              <a:t>of stress </a:t>
            </a:r>
            <a:r>
              <a:rPr lang="en-US" sz="3300" b="1" dirty="0"/>
              <a:t>on college students</a:t>
            </a:r>
            <a:endParaRPr lang="en-US" sz="3300" dirty="0"/>
          </a:p>
          <a:p>
            <a:pPr marL="12954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dirty="0"/>
              <a:t>The detrimental effects of stress on college students can </a:t>
            </a:r>
            <a:r>
              <a:rPr lang="en-US" sz="2800" b="1" dirty="0"/>
              <a:t>manifest in various ways</a:t>
            </a:r>
            <a:r>
              <a:rPr lang="en-US" sz="2800" dirty="0"/>
              <a:t>,</a:t>
            </a:r>
            <a:r>
              <a:rPr lang="en-US" sz="2800" b="1" dirty="0"/>
              <a:t> including </a:t>
            </a:r>
            <a:r>
              <a:rPr lang="en-US" sz="2800" dirty="0"/>
              <a:t>academic performance decline, mental health issues, and some physical problems.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940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Assignment 1: </a:t>
            </a:r>
            <a:r>
              <a:rPr lang="en-US" sz="4000" b="1" dirty="0"/>
              <a:t>Cause and Effect Essay </a:t>
            </a:r>
            <a:endParaRPr sz="4000" b="1"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body" idx="1"/>
          </p:nvPr>
        </p:nvSpPr>
        <p:spPr>
          <a:xfrm>
            <a:off x="812799" y="1623966"/>
            <a:ext cx="10850465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90"/>
              <a:buFont typeface="Noto Sans Symbols"/>
              <a:buChar char="◆"/>
            </a:pPr>
            <a:r>
              <a:rPr lang="en-US" sz="2800" dirty="0"/>
              <a:t>Your essay is due on </a:t>
            </a:r>
            <a:r>
              <a:rPr lang="en-US" sz="2800" dirty="0">
                <a:highlight>
                  <a:srgbClr val="FFFF00"/>
                </a:highlight>
              </a:rPr>
              <a:t>Mar 13/14</a:t>
            </a:r>
            <a:r>
              <a:rPr lang="en-US" sz="2800" dirty="0"/>
              <a:t>, before your class time.</a:t>
            </a:r>
            <a:endParaRPr sz="2800" dirty="0"/>
          </a:p>
          <a:p>
            <a:pPr marL="342900" lvl="0" indent="-342900">
              <a:spcBef>
                <a:spcPts val="520"/>
              </a:spcBef>
              <a:buSzPts val="1690"/>
            </a:pPr>
            <a:r>
              <a:rPr lang="en-US" sz="2800" dirty="0"/>
              <a:t>Your essay will be at least </a:t>
            </a:r>
            <a:r>
              <a:rPr lang="en-US" sz="2800" dirty="0">
                <a:highlight>
                  <a:srgbClr val="FFFF00"/>
                </a:highlight>
              </a:rPr>
              <a:t>three</a:t>
            </a:r>
            <a:r>
              <a:rPr lang="en-US" sz="2800" dirty="0"/>
              <a:t> full pages, around 900 words (not counting the reference page). Keep it within </a:t>
            </a:r>
            <a:r>
              <a:rPr lang="en-US" altLang="zh-CN" sz="2800" dirty="0">
                <a:highlight>
                  <a:srgbClr val="FFFF00"/>
                </a:highlight>
              </a:rPr>
              <a:t>four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pages.</a:t>
            </a:r>
            <a:endParaRPr sz="2800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◆"/>
            </a:pPr>
            <a:r>
              <a:rPr lang="en-US" sz="2800" dirty="0"/>
              <a:t>You should use at least </a:t>
            </a:r>
            <a:r>
              <a:rPr lang="en-US" sz="2800" dirty="0">
                <a:highlight>
                  <a:srgbClr val="FFFF00"/>
                </a:highlight>
              </a:rPr>
              <a:t>three</a:t>
            </a:r>
            <a:r>
              <a:rPr lang="en-US" sz="2800" dirty="0"/>
              <a:t> good-quality sources to support your ideas.</a:t>
            </a:r>
            <a:endParaRPr sz="2800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◆"/>
            </a:pPr>
            <a:r>
              <a:rPr lang="en-US" sz="2800" dirty="0"/>
              <a:t>Please consult </a:t>
            </a:r>
            <a:r>
              <a:rPr lang="en-US" sz="2800" dirty="0">
                <a:highlight>
                  <a:srgbClr val="FFFF00"/>
                </a:highlight>
                <a:hlinkClick r:id="rId3"/>
              </a:rPr>
              <a:t>Purdue OWL APA Formatting and Style Guide</a:t>
            </a:r>
            <a:r>
              <a:rPr lang="en-US" sz="2800" dirty="0"/>
              <a:t> (APA7) for information on in-text citations and the Reference section.</a:t>
            </a:r>
            <a:endParaRPr sz="2800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◆"/>
            </a:pPr>
            <a:r>
              <a:rPr lang="en-US" sz="2800" dirty="0"/>
              <a:t>Send me your </a:t>
            </a:r>
            <a:r>
              <a:rPr lang="en-US" sz="2800" dirty="0">
                <a:highlight>
                  <a:srgbClr val="FFFF00"/>
                </a:highlight>
              </a:rPr>
              <a:t>topic</a:t>
            </a:r>
            <a:r>
              <a:rPr lang="en-US" sz="2800" dirty="0"/>
              <a:t> and </a:t>
            </a:r>
            <a:r>
              <a:rPr lang="en-US" sz="2800" dirty="0">
                <a:highlight>
                  <a:srgbClr val="FFFF00"/>
                </a:highlight>
              </a:rPr>
              <a:t>outline</a:t>
            </a:r>
            <a:r>
              <a:rPr lang="en-US" sz="2800" dirty="0"/>
              <a:t> if you want some feedback before your writing (at least </a:t>
            </a:r>
            <a:r>
              <a:rPr lang="en-US" sz="2800" dirty="0">
                <a:highlight>
                  <a:srgbClr val="FFFF00"/>
                </a:highlight>
              </a:rPr>
              <a:t>5 days </a:t>
            </a:r>
            <a:r>
              <a:rPr lang="en-US" sz="2800" dirty="0"/>
              <a:t>before the due date)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Sample cause and effect essay topics for college students</a:t>
            </a:r>
            <a:br>
              <a:rPr lang="en-US" sz="2800" dirty="0"/>
            </a:br>
            <a:endParaRPr sz="2800"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914400" y="1278320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does online schooling affect the academic performance of students?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What is the effect on educational outcomes for extended school days?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is the rate of dropouts influenced by standardized tests?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is student motivation affected by the general grading system?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is the effectiveness of learning influenced by the adoption of technology?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are the academic outcomes of students affected by sports and other extracurricular activities?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What are the positive and negative outcomes of school uniforms?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How is a student's future success affected by taking a "gap year"?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◆"/>
            </a:pPr>
            <a:r>
              <a:rPr lang="en-US" sz="2000" dirty="0"/>
              <a:t>What does learning fine arts do to affect students' learning in schools?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Document Images – Browse 5,280,890 Stock Photos, Vectors, and Video | Adobe  Stock">
            <a:hlinkClick r:id="rId3" action="ppaction://hlinkfile"/>
            <a:extLst>
              <a:ext uri="{FF2B5EF4-FFF2-40B4-BE49-F238E27FC236}">
                <a16:creationId xmlns:a16="http://schemas.microsoft.com/office/drawing/2014/main" id="{69690693-FD5A-85CB-00AE-7E606EB0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07" y="1361365"/>
            <a:ext cx="2513993" cy="2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A258-BDA0-EE3C-1C02-4E5C852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Essays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B2A5-6EAC-9597-BC35-650FC537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97" y="1800178"/>
            <a:ext cx="10173063" cy="4443460"/>
          </a:xfrm>
        </p:spPr>
        <p:txBody>
          <a:bodyPr/>
          <a:lstStyle/>
          <a:p>
            <a:r>
              <a:rPr lang="en-US" sz="2800" b="1" dirty="0"/>
              <a:t>Read the sample essay 1 and discuss the following questions:</a:t>
            </a:r>
          </a:p>
          <a:p>
            <a:endParaRPr lang="en-US" dirty="0"/>
          </a:p>
          <a:p>
            <a:r>
              <a:rPr lang="en-US" dirty="0"/>
              <a:t>What is the main purpose or thesis statement of the essay?</a:t>
            </a:r>
          </a:p>
          <a:p>
            <a:r>
              <a:rPr lang="en-US" dirty="0"/>
              <a:t>What are the main causes/effects discussed in the essay?</a:t>
            </a:r>
          </a:p>
          <a:p>
            <a:r>
              <a:rPr lang="en-US" dirty="0"/>
              <a:t>What evidence or examples does the author provide to support their claims?</a:t>
            </a:r>
          </a:p>
          <a:p>
            <a:r>
              <a:rPr lang="en-US" dirty="0"/>
              <a:t>What is the overall tone or stance of the author towards the topic?</a:t>
            </a:r>
          </a:p>
          <a:p>
            <a:r>
              <a:rPr lang="en-US" dirty="0"/>
              <a:t>Are there any specific transition words or phrases used to indicate cause-and-effect relationships?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7A03-7A7C-3218-7AC4-79DFBC74A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2052" name="Picture 4" descr="Premium Vector | Document file with check mark concept flat vector  illustration">
            <a:hlinkClick r:id="rId2" action="ppaction://hlinkfile"/>
            <a:extLst>
              <a:ext uri="{FF2B5EF4-FFF2-40B4-BE49-F238E27FC236}">
                <a16:creationId xmlns:a16="http://schemas.microsoft.com/office/drawing/2014/main" id="{F702175B-831E-6D92-BFC1-1EA9C26A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16" y="609600"/>
            <a:ext cx="1608172" cy="11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21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>
            <a:spLocks noGrp="1"/>
          </p:cNvSpPr>
          <p:nvPr>
            <p:ph type="ctrTitle"/>
          </p:nvPr>
        </p:nvSpPr>
        <p:spPr>
          <a:xfrm>
            <a:off x="2008495" y="959801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  <a:endParaRPr sz="4000" dirty="0"/>
          </a:p>
        </p:txBody>
      </p:sp>
      <p:pic>
        <p:nvPicPr>
          <p:cNvPr id="523" name="Google Shape;523;p30" descr="What is a good question? | Dragonfly Trai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914" y="1395412"/>
            <a:ext cx="40671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529" name="Google Shape;529;p31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6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Folse, K. S., &amp; Pugh, T. (2019). </a:t>
            </a:r>
            <a:r>
              <a:rPr lang="en-US" sz="2400" i="1">
                <a:solidFill>
                  <a:schemeClr val="dk2"/>
                </a:solidFill>
              </a:rPr>
              <a:t>Great writing 5: From great essays to research</a:t>
            </a:r>
            <a:r>
              <a:rPr lang="en-US" sz="2400">
                <a:solidFill>
                  <a:schemeClr val="dk2"/>
                </a:solidFill>
              </a:rPr>
              <a:t> (5th ed.).</a:t>
            </a:r>
            <a:r>
              <a:rPr lang="en-US" sz="2400" i="1">
                <a:solidFill>
                  <a:schemeClr val="dk2"/>
                </a:solidFill>
              </a:rPr>
              <a:t> </a:t>
            </a:r>
            <a:r>
              <a:rPr lang="en-US" sz="2400">
                <a:solidFill>
                  <a:schemeClr val="dk2"/>
                </a:solidFill>
              </a:rPr>
              <a:t>Cengage Learning.</a:t>
            </a:r>
            <a:endParaRPr/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/>
          </a:p>
        </p:txBody>
      </p:sp>
      <p:sp>
        <p:nvSpPr>
          <p:cNvPr id="530" name="Google Shape;530;p3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Two </a:t>
            </a:r>
            <a:r>
              <a:rPr lang="en-US" sz="4000" dirty="0"/>
              <a:t>methods</a:t>
            </a:r>
            <a:r>
              <a:rPr lang="en-US" sz="4000" b="1" dirty="0"/>
              <a:t> for writing a cause-effect essay</a:t>
            </a:r>
            <a:endParaRPr sz="4000" b="1" dirty="0"/>
          </a:p>
        </p:txBody>
      </p:sp>
      <p:grpSp>
        <p:nvGrpSpPr>
          <p:cNvPr id="252" name="Google Shape;252;p4"/>
          <p:cNvGrpSpPr/>
          <p:nvPr/>
        </p:nvGrpSpPr>
        <p:grpSpPr>
          <a:xfrm>
            <a:off x="812800" y="1636399"/>
            <a:ext cx="10464800" cy="4175121"/>
            <a:chOff x="0" y="12386"/>
            <a:chExt cx="10464800" cy="4175121"/>
          </a:xfrm>
        </p:grpSpPr>
        <p:sp>
          <p:nvSpPr>
            <p:cNvPr id="253" name="Google Shape;253;p4"/>
            <p:cNvSpPr/>
            <p:nvPr/>
          </p:nvSpPr>
          <p:spPr>
            <a:xfrm>
              <a:off x="0" y="484706"/>
              <a:ext cx="10464800" cy="1386000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 txBox="1"/>
            <p:nvPr/>
          </p:nvSpPr>
          <p:spPr>
            <a:xfrm>
              <a:off x="0" y="484706"/>
              <a:ext cx="10464800" cy="13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2175" tIns="666475" rIns="812175" bIns="227575" anchor="t" anchorCtr="0">
              <a:noAutofit/>
            </a:bodyPr>
            <a:lstStyle/>
            <a:p>
              <a:pPr marL="285750" marR="0" lvl="1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3200"/>
                <a:buFont typeface="Palatino Linotype"/>
                <a:buChar char="•"/>
              </a:pP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how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one</a:t>
              </a: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 cause creates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multiple</a:t>
              </a: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 effects</a:t>
              </a:r>
              <a:endParaRPr sz="3200" b="0" i="0" u="none" strike="noStrike" cap="none" dirty="0">
                <a:solidFill>
                  <a:srgbClr val="006699"/>
                </a:solidFill>
                <a:latin typeface="Times" panose="02020603050405020304" pitchFamily="18" charset="0"/>
                <a:ea typeface="Palatino Linotype"/>
                <a:cs typeface="Times" panose="02020603050405020304" pitchFamily="18" charset="0"/>
                <a:sym typeface="Palatino Linotype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23240" y="12386"/>
              <a:ext cx="7325360" cy="94464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 txBox="1"/>
            <p:nvPr/>
          </p:nvSpPr>
          <p:spPr>
            <a:xfrm>
              <a:off x="569354" y="58500"/>
              <a:ext cx="7233132" cy="85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6875" tIns="0" rIns="276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imes New Roman"/>
                <a:buNone/>
              </a:pPr>
              <a:r>
                <a:rPr lang="en-US" sz="3600" b="1" i="0" u="none" strike="noStrike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Focus-on-effects</a:t>
              </a:r>
              <a:endParaRPr sz="36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01600" y="2515826"/>
              <a:ext cx="10363200" cy="1671681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0" y="2515826"/>
              <a:ext cx="10464800" cy="15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2175" tIns="666475" rIns="812175" bIns="227575" anchor="t" anchorCtr="0">
              <a:noAutofit/>
            </a:bodyPr>
            <a:lstStyle/>
            <a:p>
              <a:pPr marL="285750" marR="0" lvl="1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3200"/>
                <a:buFont typeface="Palatino Linotype"/>
                <a:buChar char="•"/>
              </a:pP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how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one</a:t>
              </a: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 effect can be the result of </a:t>
              </a:r>
              <a:r>
                <a:rPr lang="en-US" sz="3200" b="0" i="0" u="none" strike="noStrike" cap="none" dirty="0">
                  <a:solidFill>
                    <a:srgbClr val="FF0000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multiple</a:t>
              </a:r>
              <a:r>
                <a:rPr lang="en-US" sz="3200" b="0" i="0" u="none" strike="noStrike" cap="none" dirty="0">
                  <a:solidFill>
                    <a:srgbClr val="006699"/>
                  </a:solidFill>
                  <a:latin typeface="Times" panose="02020603050405020304" pitchFamily="18" charset="0"/>
                  <a:ea typeface="Palatino Linotype"/>
                  <a:cs typeface="Times" panose="02020603050405020304" pitchFamily="18" charset="0"/>
                  <a:sym typeface="Palatino Linotype"/>
                </a:rPr>
                <a:t> causes</a:t>
              </a:r>
              <a:endParaRPr sz="3200" b="0" i="0" u="none" strike="noStrike" cap="none" dirty="0">
                <a:solidFill>
                  <a:srgbClr val="006699"/>
                </a:solidFill>
                <a:latin typeface="Times" panose="02020603050405020304" pitchFamily="18" charset="0"/>
                <a:ea typeface="Palatino Linotype"/>
                <a:cs typeface="Times" panose="02020603050405020304" pitchFamily="18" charset="0"/>
                <a:sym typeface="Palatino Linotype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3240" y="2043506"/>
              <a:ext cx="7325360" cy="94464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008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 txBox="1"/>
            <p:nvPr/>
          </p:nvSpPr>
          <p:spPr>
            <a:xfrm>
              <a:off x="569354" y="2089620"/>
              <a:ext cx="7233132" cy="85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6875" tIns="0" rIns="276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imes New Roman"/>
                <a:buNone/>
              </a:pPr>
              <a:r>
                <a:rPr lang="en-US" sz="3600" b="1" i="0" u="none" strike="noStrike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Focus-on-causes</a:t>
              </a:r>
              <a:endParaRPr sz="36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A focus-on-</a:t>
            </a:r>
            <a:r>
              <a:rPr lang="en-US" sz="4000" b="1" dirty="0">
                <a:solidFill>
                  <a:srgbClr val="FF0000"/>
                </a:solidFill>
              </a:rPr>
              <a:t>effects </a:t>
            </a:r>
            <a:r>
              <a:rPr lang="en-US" sz="4000" b="1" dirty="0">
                <a:solidFill>
                  <a:schemeClr val="dk1"/>
                </a:solidFill>
              </a:rPr>
              <a:t>essay </a:t>
            </a:r>
            <a:endParaRPr sz="4000" dirty="0"/>
          </a:p>
        </p:txBody>
      </p:sp>
      <p:graphicFrame>
        <p:nvGraphicFramePr>
          <p:cNvPr id="267" name="Google Shape;267;p5"/>
          <p:cNvGraphicFramePr/>
          <p:nvPr>
            <p:extLst>
              <p:ext uri="{D42A27DB-BD31-4B8C-83A1-F6EECF244321}">
                <p14:modId xmlns:p14="http://schemas.microsoft.com/office/powerpoint/2010/main" val="2615696104"/>
              </p:ext>
            </p:extLst>
          </p:nvPr>
        </p:nvGraphicFramePr>
        <p:xfrm>
          <a:off x="491490" y="2701044"/>
          <a:ext cx="11265650" cy="3298630"/>
        </p:xfrm>
        <a:graphic>
          <a:graphicData uri="http://schemas.openxmlformats.org/drawingml/2006/table">
            <a:tbl>
              <a:tblPr firstRow="1" bandRow="1">
                <a:noFill/>
                <a:tableStyleId>{EEFDEE21-D6F7-41A9-BC94-77F696383F40}</a:tableStyleId>
              </a:tblPr>
              <a:tblGrid>
                <a:gridCol w="294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1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Hook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Connecting information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Thesis statement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BODY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2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 1</a:t>
                      </a: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dangerous swimming conditions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3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 2</a:t>
                      </a: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scarcity of food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4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 3</a:t>
                      </a: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reduced population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5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Restated thesis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Suggestion, opinion, prediction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725" marR="89725" marT="44875" marB="448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p5"/>
          <p:cNvSpPr txBox="1"/>
          <p:nvPr/>
        </p:nvSpPr>
        <p:spPr>
          <a:xfrm>
            <a:off x="5328304" y="745656"/>
            <a:ext cx="6002636" cy="1645920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A affects B </a:t>
            </a:r>
            <a:endParaRPr sz="2400" dirty="0"/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= </a:t>
            </a:r>
            <a:r>
              <a:rPr lang="en-US" sz="2400" b="0" i="0" u="none" strike="noStrike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global warming </a:t>
            </a:r>
            <a:endParaRPr sz="2400" dirty="0"/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 = </a:t>
            </a:r>
            <a:r>
              <a:rPr lang="en-US" sz="2400" b="0" i="0" u="none" strike="noStrike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habitat of polar bears</a:t>
            </a:r>
            <a:endParaRPr sz="2400" dirty="0"/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of effects = 3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A </a:t>
            </a:r>
            <a:r>
              <a:rPr lang="en-US" sz="4000" b="1" i="0" u="none" strike="noStrike" dirty="0">
                <a:solidFill>
                  <a:schemeClr val="dk1"/>
                </a:solidFill>
              </a:rPr>
              <a:t>focus-on-</a:t>
            </a:r>
            <a:r>
              <a:rPr lang="en-US" sz="4000" b="1" i="0" u="none" strike="noStrike" dirty="0">
                <a:solidFill>
                  <a:srgbClr val="FF0000"/>
                </a:solidFill>
              </a:rPr>
              <a:t>causes</a:t>
            </a:r>
            <a:r>
              <a:rPr lang="en-US" sz="4000" b="1" i="0" u="none" strike="noStrike" dirty="0">
                <a:solidFill>
                  <a:schemeClr val="dk1"/>
                </a:solidFill>
              </a:rPr>
              <a:t> essay </a:t>
            </a:r>
            <a:endParaRPr sz="4000" b="1" dirty="0">
              <a:solidFill>
                <a:schemeClr val="dk1"/>
              </a:solidFill>
            </a:endParaRPr>
          </a:p>
        </p:txBody>
      </p:sp>
      <p:graphicFrame>
        <p:nvGraphicFramePr>
          <p:cNvPr id="275" name="Google Shape;275;p6"/>
          <p:cNvGraphicFramePr/>
          <p:nvPr/>
        </p:nvGraphicFramePr>
        <p:xfrm>
          <a:off x="525780" y="2585466"/>
          <a:ext cx="10898475" cy="3483850"/>
        </p:xfrm>
        <a:graphic>
          <a:graphicData uri="http://schemas.openxmlformats.org/drawingml/2006/table">
            <a:tbl>
              <a:tblPr firstRow="1" bandRow="1">
                <a:noFill/>
                <a:tableStyleId>{EEFDEE21-D6F7-41A9-BC94-77F696383F40}</a:tableStyleId>
              </a:tblPr>
              <a:tblGrid>
                <a:gridCol w="28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1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Hook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Connecting information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Thesis statement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BODY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2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Cause 1</a:t>
                      </a: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human activities</a:t>
                      </a:r>
                      <a:endParaRPr/>
                    </a:p>
                  </a:txBody>
                  <a:tcPr marL="89325" marR="89325" marT="44675" marB="44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3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Cause 2</a:t>
                      </a: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increased industrial activities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4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Cause 3</a:t>
                      </a: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deforestation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Paragraph 5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Restated thesis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Suggestion, opinion, prediction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325" marR="89325" marT="44675" marB="44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" name="Google Shape;276;p6"/>
          <p:cNvSpPr txBox="1"/>
          <p:nvPr/>
        </p:nvSpPr>
        <p:spPr>
          <a:xfrm>
            <a:off x="5271154" y="640077"/>
            <a:ext cx="6002636" cy="1645920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causes of 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= </a:t>
            </a:r>
            <a:r>
              <a:rPr lang="en-US" sz="2600" b="0" i="0" u="none" strike="noStrik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global warming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of causes=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agem de homem pensando | Vetor Premium">
            <a:extLst>
              <a:ext uri="{FF2B5EF4-FFF2-40B4-BE49-F238E27FC236}">
                <a16:creationId xmlns:a16="http://schemas.microsoft.com/office/drawing/2014/main" id="{F1B4B5EE-8610-C679-F082-FB10FD67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28" y="1179512"/>
            <a:ext cx="4062866" cy="40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is the </a:t>
            </a:r>
            <a:r>
              <a:rPr lang="en-US" sz="4000" dirty="0">
                <a:solidFill>
                  <a:srgbClr val="FF0000"/>
                </a:solidFill>
              </a:rPr>
              <a:t>first step </a:t>
            </a:r>
            <a:r>
              <a:rPr lang="en-US" sz="4000" dirty="0"/>
              <a:t>when we write an essay?</a:t>
            </a:r>
            <a:br>
              <a:rPr lang="en-US" sz="3300" dirty="0"/>
            </a:br>
            <a:endParaRPr sz="3300" dirty="0"/>
          </a:p>
        </p:txBody>
      </p:sp>
      <p:sp>
        <p:nvSpPr>
          <p:cNvPr id="282" name="Google Shape;282;p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7509-AE8B-0DBA-4D98-CF0BF18DAEAA}"/>
              </a:ext>
            </a:extLst>
          </p:cNvPr>
          <p:cNvSpPr txBox="1"/>
          <p:nvPr/>
        </p:nvSpPr>
        <p:spPr>
          <a:xfrm>
            <a:off x="3574387" y="5108576"/>
            <a:ext cx="514869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Find a good topic!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754742" y="580572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Task 1 Identifying topics for cause-effect essays</a:t>
            </a:r>
            <a:endParaRPr sz="3200" b="1" dirty="0"/>
          </a:p>
        </p:txBody>
      </p:sp>
      <p:grpSp>
        <p:nvGrpSpPr>
          <p:cNvPr id="322" name="Google Shape;322;p10"/>
          <p:cNvGrpSpPr/>
          <p:nvPr/>
        </p:nvGrpSpPr>
        <p:grpSpPr>
          <a:xfrm>
            <a:off x="754742" y="1471159"/>
            <a:ext cx="10464800" cy="4443411"/>
            <a:chOff x="0" y="0"/>
            <a:chExt cx="10464800" cy="4443411"/>
          </a:xfrm>
        </p:grpSpPr>
        <p:cxnSp>
          <p:nvCxnSpPr>
            <p:cNvPr id="323" name="Google Shape;323;p10"/>
            <p:cNvCxnSpPr/>
            <p:nvPr/>
          </p:nvCxnSpPr>
          <p:spPr>
            <a:xfrm>
              <a:off x="0" y="0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4" name="Google Shape;324;p10"/>
            <p:cNvSpPr/>
            <p:nvPr/>
          </p:nvSpPr>
          <p:spPr>
            <a:xfrm>
              <a:off x="0" y="0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0" y="0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1. the reasons that Earth's weather has changed so much in the last century </a:t>
              </a:r>
              <a:endParaRPr dirty="0"/>
            </a:p>
          </p:txBody>
        </p:sp>
        <p:cxnSp>
          <p:nvCxnSpPr>
            <p:cNvPr id="326" name="Google Shape;326;p10"/>
            <p:cNvCxnSpPr/>
            <p:nvPr/>
          </p:nvCxnSpPr>
          <p:spPr>
            <a:xfrm>
              <a:off x="0" y="555426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Google Shape;327;p10"/>
            <p:cNvSpPr/>
            <p:nvPr/>
          </p:nvSpPr>
          <p:spPr>
            <a:xfrm>
              <a:off x="0" y="555426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0"/>
            <p:cNvSpPr txBox="1"/>
            <p:nvPr/>
          </p:nvSpPr>
          <p:spPr>
            <a:xfrm>
              <a:off x="0" y="555426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2. Bangkok versus Singapore as a vacation destination</a:t>
              </a:r>
              <a:endParaRPr dirty="0"/>
            </a:p>
          </p:txBody>
        </p:sp>
        <p:cxnSp>
          <p:nvCxnSpPr>
            <p:cNvPr id="329" name="Google Shape;329;p10"/>
            <p:cNvCxnSpPr/>
            <p:nvPr/>
          </p:nvCxnSpPr>
          <p:spPr>
            <a:xfrm>
              <a:off x="0" y="1110852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10"/>
            <p:cNvSpPr/>
            <p:nvPr/>
          </p:nvSpPr>
          <p:spPr>
            <a:xfrm>
              <a:off x="0" y="1110853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 txBox="1"/>
            <p:nvPr/>
          </p:nvSpPr>
          <p:spPr>
            <a:xfrm>
              <a:off x="0" y="1110853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 a trip to visit my grandparents</a:t>
              </a:r>
              <a:endParaRPr dirty="0"/>
            </a:p>
          </p:txBody>
        </p:sp>
        <p:cxnSp>
          <p:nvCxnSpPr>
            <p:cNvPr id="332" name="Google Shape;332;p10"/>
            <p:cNvCxnSpPr/>
            <p:nvPr/>
          </p:nvCxnSpPr>
          <p:spPr>
            <a:xfrm>
              <a:off x="0" y="1666279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3" name="Google Shape;333;p10"/>
            <p:cNvSpPr/>
            <p:nvPr/>
          </p:nvSpPr>
          <p:spPr>
            <a:xfrm>
              <a:off x="0" y="1666279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 txBox="1"/>
            <p:nvPr/>
          </p:nvSpPr>
          <p:spPr>
            <a:xfrm>
              <a:off x="0" y="1666279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4. the increasing use of computers in schools</a:t>
              </a:r>
              <a:endParaRPr dirty="0"/>
            </a:p>
          </p:txBody>
        </p:sp>
        <p:cxnSp>
          <p:nvCxnSpPr>
            <p:cNvPr id="335" name="Google Shape;335;p10"/>
            <p:cNvCxnSpPr/>
            <p:nvPr/>
          </p:nvCxnSpPr>
          <p:spPr>
            <a:xfrm>
              <a:off x="0" y="2221705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6" name="Google Shape;336;p10"/>
            <p:cNvSpPr/>
            <p:nvPr/>
          </p:nvSpPr>
          <p:spPr>
            <a:xfrm>
              <a:off x="0" y="2221706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 txBox="1"/>
            <p:nvPr/>
          </p:nvSpPr>
          <p:spPr>
            <a:xfrm>
              <a:off x="0" y="2221706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5.  explaining dietary guidelines for children</a:t>
              </a:r>
              <a:endParaRPr dirty="0"/>
            </a:p>
          </p:txBody>
        </p:sp>
        <p:cxnSp>
          <p:nvCxnSpPr>
            <p:cNvPr id="338" name="Google Shape;338;p10"/>
            <p:cNvCxnSpPr/>
            <p:nvPr/>
          </p:nvCxnSpPr>
          <p:spPr>
            <a:xfrm>
              <a:off x="0" y="2777132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p10"/>
            <p:cNvSpPr/>
            <p:nvPr/>
          </p:nvSpPr>
          <p:spPr>
            <a:xfrm>
              <a:off x="0" y="2777132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0"/>
            <p:cNvSpPr txBox="1"/>
            <p:nvPr/>
          </p:nvSpPr>
          <p:spPr>
            <a:xfrm>
              <a:off x="0" y="2777132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6. how to AI tools to write a good essay</a:t>
              </a:r>
              <a:endParaRPr dirty="0"/>
            </a:p>
          </p:txBody>
        </p:sp>
        <p:cxnSp>
          <p:nvCxnSpPr>
            <p:cNvPr id="341" name="Google Shape;341;p10"/>
            <p:cNvCxnSpPr/>
            <p:nvPr/>
          </p:nvCxnSpPr>
          <p:spPr>
            <a:xfrm>
              <a:off x="0" y="3332559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2" name="Google Shape;342;p10"/>
            <p:cNvSpPr/>
            <p:nvPr/>
          </p:nvSpPr>
          <p:spPr>
            <a:xfrm>
              <a:off x="0" y="3332559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0"/>
            <p:cNvSpPr txBox="1"/>
            <p:nvPr/>
          </p:nvSpPr>
          <p:spPr>
            <a:xfrm>
              <a:off x="0" y="3332559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7. falling birthrates in China</a:t>
              </a:r>
              <a:endParaRPr dirty="0"/>
            </a:p>
          </p:txBody>
        </p:sp>
        <p:cxnSp>
          <p:nvCxnSpPr>
            <p:cNvPr id="344" name="Google Shape;344;p10"/>
            <p:cNvCxnSpPr/>
            <p:nvPr/>
          </p:nvCxnSpPr>
          <p:spPr>
            <a:xfrm>
              <a:off x="0" y="3887985"/>
              <a:ext cx="10464800" cy="0"/>
            </a:xfrm>
            <a:prstGeom prst="straightConnector1">
              <a:avLst/>
            </a:prstGeom>
            <a:solidFill>
              <a:srgbClr val="009996"/>
            </a:solidFill>
            <a:ln w="25400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Google Shape;345;p10"/>
            <p:cNvSpPr/>
            <p:nvPr/>
          </p:nvSpPr>
          <p:spPr>
            <a:xfrm>
              <a:off x="0" y="3887985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 txBox="1"/>
            <p:nvPr/>
          </p:nvSpPr>
          <p:spPr>
            <a:xfrm>
              <a:off x="0" y="3887985"/>
              <a:ext cx="10464800" cy="555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200"/>
                <a:buFont typeface="Palatino Linotype"/>
                <a:buNone/>
              </a:pPr>
              <a:r>
                <a:rPr lang="en-US" sz="2200" dirty="0">
                  <a:solidFill>
                    <a:srgbClr val="006699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8. why some college students are so stressed</a:t>
              </a:r>
              <a:endParaRPr dirty="0"/>
            </a:p>
          </p:txBody>
        </p:sp>
      </p:grpSp>
      <p:sp>
        <p:nvSpPr>
          <p:cNvPr id="347" name="Google Shape;347;p10"/>
          <p:cNvSpPr txBox="1"/>
          <p:nvPr/>
        </p:nvSpPr>
        <p:spPr>
          <a:xfrm>
            <a:off x="4113645" y="6219372"/>
            <a:ext cx="6768440" cy="39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Extracted from GW5 (Folse &amp; Pugh, 2019, p. 76)</a:t>
            </a: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Example t</a:t>
            </a:r>
            <a:r>
              <a:rPr lang="en-US" sz="4000" b="1" dirty="0"/>
              <a:t>opics for cause-effect essays </a:t>
            </a:r>
            <a:br>
              <a:rPr lang="en-US" sz="4000" b="1" dirty="0"/>
            </a:br>
            <a:endParaRPr sz="4000" b="1" dirty="0"/>
          </a:p>
        </p:txBody>
      </p:sp>
      <p:grpSp>
        <p:nvGrpSpPr>
          <p:cNvPr id="290" name="Google Shape;290;p8"/>
          <p:cNvGrpSpPr/>
          <p:nvPr/>
        </p:nvGrpSpPr>
        <p:grpSpPr>
          <a:xfrm>
            <a:off x="666750" y="1337477"/>
            <a:ext cx="10858500" cy="5391360"/>
            <a:chOff x="0" y="14863"/>
            <a:chExt cx="10858500" cy="5391360"/>
          </a:xfrm>
        </p:grpSpPr>
        <p:sp>
          <p:nvSpPr>
            <p:cNvPr id="291" name="Google Shape;291;p8"/>
            <p:cNvSpPr/>
            <p:nvPr/>
          </p:nvSpPr>
          <p:spPr>
            <a:xfrm>
              <a:off x="0" y="280543"/>
              <a:ext cx="10858500" cy="2381400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w="9525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0" y="280543"/>
              <a:ext cx="10858500" cy="23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2725" tIns="374900" rIns="842725" bIns="170675" anchor="t" anchorCtr="0">
              <a:noAutofit/>
            </a:bodyPr>
            <a:lstStyle/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causes of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high divorce rate in some countries</a:t>
              </a:r>
              <a:endParaRPr sz="2400" b="0" i="0" u="none" strike="noStrike" cap="non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causes of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stress among college students</a:t>
              </a:r>
              <a:endParaRPr lang="en-US" sz="2400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reasons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teachers quit </a:t>
              </a: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</a:t>
              </a:r>
              <a:r>
                <a:rPr lang="en-US" sz="240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humans </a:t>
              </a: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cause </a:t>
              </a:r>
              <a:r>
                <a:rPr lang="en-US" sz="240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climate change</a:t>
              </a: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endParaRPr lang="en-US" sz="2400" b="0" i="0" u="none" strike="noStrike" cap="none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only a small percentage of people read newspapers today</a:t>
              </a:r>
              <a:endParaRPr dirty="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42925" y="14863"/>
              <a:ext cx="7600950" cy="5313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 txBox="1"/>
            <p:nvPr/>
          </p:nvSpPr>
          <p:spPr>
            <a:xfrm>
              <a:off x="568864" y="40802"/>
              <a:ext cx="7549072" cy="479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7275" tIns="0" rIns="287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Focus-on-Causes Essays </a:t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0" y="3024823"/>
              <a:ext cx="10858500" cy="2381400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w="9525" cap="flat" cmpd="sng">
              <a:solidFill>
                <a:srgbClr val="0099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 txBox="1"/>
            <p:nvPr/>
          </p:nvSpPr>
          <p:spPr>
            <a:xfrm>
              <a:off x="0" y="3024823"/>
              <a:ext cx="10858500" cy="23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2725" tIns="374900" rIns="842725" bIns="1706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Times New Roman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effects of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 salaries for athletes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Times New Roman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en-US" altLang="zh-CN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influences </a:t>
              </a: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social media on business 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Times New Roman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impact of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technology on communication skills</a:t>
              </a:r>
            </a:p>
            <a:p>
              <a:pPr marL="228600" lvl="1" indent="-228600">
                <a:lnSpc>
                  <a:spcPct val="90000"/>
                </a:lnSpc>
                <a:buClr>
                  <a:srgbClr val="006699"/>
                </a:buClr>
                <a:buSzPts val="2400"/>
                <a:buFont typeface="Times New Roman"/>
                <a:buChar char="•"/>
              </a:pPr>
              <a:r>
                <a:rPr lang="en-US" sz="2400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sleep deprivation </a:t>
              </a: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affects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overall health and well-being</a:t>
              </a:r>
              <a:endParaRPr lang="en-US" sz="2400" dirty="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2400"/>
                <a:buFont typeface="Times New Roman"/>
                <a:buChar char="•"/>
              </a:pPr>
              <a:r>
                <a:rPr lang="en-US" sz="2400" b="1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happens when </a:t>
              </a:r>
              <a:r>
                <a:rPr lang="en-US" sz="2400" b="0" i="0" u="none" strike="noStrike" cap="none" dirty="0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large percentage of adults cannot read well</a:t>
              </a:r>
              <a:endParaRPr dirty="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42925" y="2759143"/>
              <a:ext cx="7600950" cy="5313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568864" y="2785082"/>
              <a:ext cx="7549072" cy="479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7275" tIns="0" rIns="287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Focus-on-Effects Essays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1930</Words>
  <Application>Microsoft Office PowerPoint</Application>
  <PresentationFormat>Widescreen</PresentationFormat>
  <Paragraphs>279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Noto Sans Symbols</vt:lpstr>
      <vt:lpstr>Times New Roman</vt:lpstr>
      <vt:lpstr>Open Sans</vt:lpstr>
      <vt:lpstr>Arial</vt:lpstr>
      <vt:lpstr>EB Garamond</vt:lpstr>
      <vt:lpstr>Century Schoolbook</vt:lpstr>
      <vt:lpstr>Times</vt:lpstr>
      <vt:lpstr>Calibri</vt:lpstr>
      <vt:lpstr>Palatino Linotype</vt:lpstr>
      <vt:lpstr>1_Edge</vt:lpstr>
      <vt:lpstr>ENG1002 English for Academic Purposes 1</vt:lpstr>
      <vt:lpstr>Agenda</vt:lpstr>
      <vt:lpstr>What is a cause-effect essay?</vt:lpstr>
      <vt:lpstr>Two methods for writing a cause-effect essay</vt:lpstr>
      <vt:lpstr>A focus-on-effects essay </vt:lpstr>
      <vt:lpstr>A focus-on-causes essay </vt:lpstr>
      <vt:lpstr>What is the first step when we write an essay? </vt:lpstr>
      <vt:lpstr>Task 1 Identifying topics for cause-effect essays</vt:lpstr>
      <vt:lpstr>Example topics for cause-effect essays  </vt:lpstr>
      <vt:lpstr>Choose a good topic for your cause-effect essay</vt:lpstr>
      <vt:lpstr>What is the second step when writing an essay? </vt:lpstr>
      <vt:lpstr>Task 2 Brainstorming for two methods</vt:lpstr>
      <vt:lpstr>What is the next step when writing an essay? </vt:lpstr>
      <vt:lpstr>Task 3 Studying an example cause-effect essay</vt:lpstr>
      <vt:lpstr>4. Complete the diagram </vt:lpstr>
      <vt:lpstr>PowerPoint Presentation</vt:lpstr>
      <vt:lpstr>3.2 Completing the outline</vt:lpstr>
      <vt:lpstr>3.2 Completing the outline</vt:lpstr>
      <vt:lpstr>3.2 Completing the outline</vt:lpstr>
      <vt:lpstr>3.2 Completing the outline</vt:lpstr>
      <vt:lpstr>3.2 Completing the outline</vt:lpstr>
      <vt:lpstr>3.2 Completing the outline</vt:lpstr>
      <vt:lpstr>What is the most essential step in outlining your essay? </vt:lpstr>
      <vt:lpstr>Thesis Statements for Cause-Effect Essays  </vt:lpstr>
      <vt:lpstr>Thesis Statements for Cause-Effect Essays </vt:lpstr>
      <vt:lpstr>Thesis Statements for Cause-Effect Essays </vt:lpstr>
      <vt:lpstr>Thesis Statements for Cause-Effect Essays </vt:lpstr>
      <vt:lpstr>Task 4  Writing thesis statements for cause-effect essays </vt:lpstr>
      <vt:lpstr>Task 4  Writing thesis statements for cause-effect essays </vt:lpstr>
      <vt:lpstr>Task 4  Writing thesis statements for cause-effect essays </vt:lpstr>
      <vt:lpstr>Assignment 1: Cause and Effect Essay </vt:lpstr>
      <vt:lpstr>Sample cause and effect essay topics for college students </vt:lpstr>
      <vt:lpstr>Sample Essays</vt:lpstr>
      <vt:lpstr>Questions?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 Essays</dc:title>
  <dc:creator>Qian WANG</dc:creator>
  <cp:lastModifiedBy>Qian, Bobbie WANG</cp:lastModifiedBy>
  <cp:revision>44</cp:revision>
  <dcterms:created xsi:type="dcterms:W3CDTF">2021-03-11T02:54:36Z</dcterms:created>
  <dcterms:modified xsi:type="dcterms:W3CDTF">2024-01-25T11:01:39Z</dcterms:modified>
</cp:coreProperties>
</file>