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  <p:sldMasterId id="2147483656" r:id="rId2"/>
  </p:sldMasterIdLst>
  <p:notesMasterIdLst>
    <p:notesMasterId r:id="rId30"/>
  </p:notesMasterIdLst>
  <p:sldIdLst>
    <p:sldId id="297" r:id="rId3"/>
    <p:sldId id="266" r:id="rId4"/>
    <p:sldId id="298" r:id="rId5"/>
    <p:sldId id="257" r:id="rId6"/>
    <p:sldId id="259" r:id="rId7"/>
    <p:sldId id="260" r:id="rId8"/>
    <p:sldId id="263" r:id="rId9"/>
    <p:sldId id="267" r:id="rId10"/>
    <p:sldId id="270" r:id="rId11"/>
    <p:sldId id="299" r:id="rId12"/>
    <p:sldId id="300" r:id="rId13"/>
    <p:sldId id="301" r:id="rId14"/>
    <p:sldId id="302" r:id="rId15"/>
    <p:sldId id="271" r:id="rId16"/>
    <p:sldId id="275" r:id="rId17"/>
    <p:sldId id="276" r:id="rId18"/>
    <p:sldId id="279" r:id="rId19"/>
    <p:sldId id="280" r:id="rId20"/>
    <p:sldId id="282" r:id="rId21"/>
    <p:sldId id="283" r:id="rId22"/>
    <p:sldId id="284" r:id="rId23"/>
    <p:sldId id="303" r:id="rId24"/>
    <p:sldId id="287" r:id="rId25"/>
    <p:sldId id="288" r:id="rId26"/>
    <p:sldId id="289" r:id="rId27"/>
    <p:sldId id="293" r:id="rId28"/>
    <p:sldId id="294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B2"/>
    <a:srgbClr val="00197D"/>
    <a:srgbClr val="C82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3" autoAdjust="0"/>
    <p:restoredTop sz="94630" autoAdjust="0"/>
  </p:normalViewPr>
  <p:slideViewPr>
    <p:cSldViewPr>
      <p:cViewPr varScale="1">
        <p:scale>
          <a:sx n="74" d="100"/>
          <a:sy n="74" d="100"/>
        </p:scale>
        <p:origin x="142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28263E6-AD2B-3140-9C93-299BC5CB9C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1F105E9-9340-6D41-8F54-DC604E7CBFA9}" type="slidenum">
              <a:rPr lang="en-US"/>
              <a:pPr/>
              <a:t>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989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C15B48C-FD8C-1F40-AC86-DEADBD908650}" type="slidenum">
              <a:rPr lang="en-US"/>
              <a:pPr/>
              <a:t>16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8117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00DD41-B70A-4443-8F33-91C7F8839A12}" type="slidenum">
              <a:rPr lang="en-US"/>
              <a:pPr/>
              <a:t>17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0801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1990721-535D-6B47-85E4-4A1317E3EADE}" type="slidenum">
              <a:rPr lang="en-US"/>
              <a:pPr/>
              <a:t>18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3320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B254EAB-0466-344E-9A4A-938CC122738F}" type="slidenum">
              <a:rPr lang="en-US"/>
              <a:pPr/>
              <a:t>19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2371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CFD3049-4F5B-284B-A1FE-3E5DF3638974}" type="slidenum">
              <a:rPr lang="en-US"/>
              <a:pPr/>
              <a:t>20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3117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A69B756-2565-FA44-9639-6AF73DFE4230}" type="slidenum">
              <a:rPr lang="en-US"/>
              <a:pPr/>
              <a:t>21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5068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E65D28E-5390-5C48-97FB-D063126D05F9}" type="slidenum">
              <a:rPr lang="en-US"/>
              <a:pPr/>
              <a:t>23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9156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B4EFCDA-59D3-7744-89D0-604852A5849F}" type="slidenum">
              <a:rPr lang="en-US"/>
              <a:pPr/>
              <a:t>24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7861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356691B-CE52-B54A-BCF6-7FC27902A634}" type="slidenum">
              <a:rPr lang="en-US"/>
              <a:pPr/>
              <a:t>25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590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CC1EFB4-717D-B144-9067-66CD5492B0CE}" type="slidenum">
              <a:rPr lang="en-US"/>
              <a:pPr/>
              <a:t>26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8677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54C1A3F-F28B-BE45-90BD-61D5EBA0826C}" type="slidenum">
              <a:rPr lang="en-US"/>
              <a:pPr/>
              <a:t>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5455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93646DF-E3F9-1840-BF8D-49EAFAF3039B}" type="slidenum">
              <a:rPr lang="en-US"/>
              <a:pPr/>
              <a:t>27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7579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82FC12A-D7A0-F949-81B4-8000F2406D49}" type="slidenum">
              <a:rPr lang="en-US"/>
              <a:pPr/>
              <a:t>5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0299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5A7D9CA-80B3-8244-BA32-739E7884B2BA}" type="slidenum">
              <a:rPr lang="en-US"/>
              <a:pPr/>
              <a:t>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180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F19E2FF-A8CB-4C47-BCAD-8C2716AB2D8E}" type="slidenum">
              <a:rPr lang="en-US"/>
              <a:pPr/>
              <a:t>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2786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0117396-B457-FC4D-B6B8-57534EF3C88D}" type="slidenum">
              <a:rPr lang="en-US"/>
              <a:pPr/>
              <a:t>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302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F8D240D-3E2B-B240-869F-1F1156DC76C7}" type="slidenum">
              <a:rPr lang="en-US"/>
              <a:pPr/>
              <a:t>9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3645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6A6E03-9F43-D849-AC48-AC5ECE9CBB18}" type="slidenum">
              <a:rPr lang="en-US"/>
              <a:pPr/>
              <a:t>14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  <a:sym typeface="Symbol" charset="2"/>
              </a:rPr>
              <a:t></a:t>
            </a:r>
          </a:p>
        </p:txBody>
      </p:sp>
    </p:spTree>
    <p:extLst>
      <p:ext uri="{BB962C8B-B14F-4D97-AF65-F5344CB8AC3E}">
        <p14:creationId xmlns:p14="http://schemas.microsoft.com/office/powerpoint/2010/main" val="1828655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21FD5E6-63FF-0F4E-93ED-43A27D66455A}" type="slidenum">
              <a:rPr lang="en-US"/>
              <a:pPr/>
              <a:t>15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834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9F66D-1B4F-6F4B-98A9-E419AE5050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3133FB-DBD0-C542-BA17-524F50F51D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2860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7056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46522-23EF-C24B-8B60-BE4CB92D72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199B6-3653-0048-BBC0-66E7AB2867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5881B8-326F-9345-B624-AA4D010D86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591A9-A214-3047-B192-11C0899009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A1515-153E-614C-8B19-A04B2FCC6C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206DE9-4AAA-8548-91A1-0B2E68832D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6DB501-BA80-EE48-80C4-3F75B00B26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8683B6-A610-584E-858F-473EDB9F09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C54D-338F-4B44-ABDD-FB78C19E22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9F2858-6805-7043-AB72-4B44FBA984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39D3A0-4795-D541-97D4-60E7C7EDC5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60081-7497-CC40-AD62-CA5C788549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2860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7056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AA3FA-778C-FC43-8ECC-0A462E1BD4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83E84-6410-AB48-AE93-B743EF70C6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ABDF8-5215-9B4F-8E7A-A49541CC7C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491F7F-6EF5-C642-8C95-00A6010BF6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FBD692-D760-7346-8F94-B974EC6285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5E31F1-D79C-5E47-B677-13498A8259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A47FCD-3A50-4B4D-BBF4-BB3633C422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3C8DBC-4AD3-D94D-B530-4C743966BF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B6A08-CB91-8343-9BA4-0434C5211E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D603E-727C-9942-AF2F-54C006FB8E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E59B70-43E2-654D-8FCE-70309650CB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87DBAC-D852-4A46-A4EC-C48A3B25F5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endParaRPr lang="en-US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701AB000-AF81-134D-BA76-DFFE1DD728F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rgbClr val="73738C"/>
                </a:solidFill>
              </a:rPr>
              <a:t>© 2015 Pearson Education, Inc.</a:t>
            </a:r>
            <a:endParaRPr lang="en-US" b="1" smtClean="0">
              <a:solidFill>
                <a:srgbClr val="73738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1B7B4A74-FAD7-0F46-96B3-8657E9B8C6F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054" name="Group 6"/>
          <p:cNvGrpSpPr>
            <a:grpSpLocks/>
          </p:cNvGrpSpPr>
          <p:nvPr userDrawn="1"/>
        </p:nvGrpSpPr>
        <p:grpSpPr bwMode="auto">
          <a:xfrm>
            <a:off x="7759700" y="5486400"/>
            <a:ext cx="1428750" cy="1371600"/>
            <a:chOff x="4888" y="3456"/>
            <a:chExt cx="900" cy="864"/>
          </a:xfrm>
        </p:grpSpPr>
        <p:pic>
          <p:nvPicPr>
            <p:cNvPr id="2055" name="Picture 7" descr="Triangle--Gray"/>
            <p:cNvPicPr>
              <a:picLocks noChangeAspect="1" noChangeArrowheads="1"/>
            </p:cNvPicPr>
            <p:nvPr userDrawn="1"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4896" y="3456"/>
              <a:ext cx="864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56" name="Rectangle 8"/>
            <p:cNvSpPr>
              <a:spLocks noChangeArrowheads="1"/>
            </p:cNvSpPr>
            <p:nvPr userDrawn="1"/>
          </p:nvSpPr>
          <p:spPr bwMode="auto">
            <a:xfrm>
              <a:off x="4888" y="3753"/>
              <a:ext cx="90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Chemical</a:t>
              </a:r>
            </a:p>
            <a:p>
              <a:pPr algn="ctr" eaLnBrk="0" hangingPunct="0"/>
              <a:r>
                <a:rPr lang="en-US" sz="1400">
                  <a:latin typeface="Times New Roman" charset="0"/>
                </a:rPr>
                <a:t>Thermodynamics</a:t>
              </a:r>
            </a:p>
          </p:txBody>
        </p:sp>
      </p:grpSp>
      <p:sp>
        <p:nvSpPr>
          <p:cNvPr id="9" name="Text Box 2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rgbClr val="73738C"/>
                </a:solidFill>
              </a:rPr>
              <a:t>© 2015 Pearson Education, Inc.</a:t>
            </a:r>
            <a:endParaRPr lang="en-US" b="1" smtClean="0">
              <a:solidFill>
                <a:srgbClr val="73738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419600" y="2514600"/>
            <a:ext cx="4724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3400" b="1"/>
              <a:t>Chapter 19</a:t>
            </a:r>
            <a:br>
              <a:rPr lang="en-US" sz="3400" b="1"/>
            </a:br>
            <a:r>
              <a:rPr lang="en-US" sz="3400" b="1"/>
              <a:t/>
            </a:r>
            <a:br>
              <a:rPr lang="en-US" sz="3400" b="1"/>
            </a:br>
            <a:r>
              <a:rPr lang="en-US" sz="3400" b="1"/>
              <a:t>Chemical Thermodynamics</a:t>
            </a:r>
          </a:p>
        </p:txBody>
      </p:sp>
      <p:sp>
        <p:nvSpPr>
          <p:cNvPr id="3075" name="Rectangle 10"/>
          <p:cNvSpPr>
            <a:spLocks noChangeArrowheads="1"/>
          </p:cNvSpPr>
          <p:nvPr/>
        </p:nvSpPr>
        <p:spPr bwMode="auto">
          <a:xfrm>
            <a:off x="4495800" y="700088"/>
            <a:ext cx="464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rgbClr val="000000"/>
                </a:solidFill>
                <a:ea typeface="Arial" charset="0"/>
                <a:cs typeface="Arial" charset="0"/>
              </a:rPr>
              <a:t>Lecture Presentation</a:t>
            </a:r>
          </a:p>
        </p:txBody>
      </p:sp>
      <p:sp>
        <p:nvSpPr>
          <p:cNvPr id="3077" name="Text Box 12"/>
          <p:cNvSpPr txBox="1">
            <a:spLocks noChangeArrowheads="1"/>
          </p:cNvSpPr>
          <p:nvPr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73738C"/>
                </a:solidFill>
              </a:rPr>
              <a:t>© 2015 Pearson Education, Inc.</a:t>
            </a:r>
            <a:endParaRPr lang="en-US" sz="2400" b="1">
              <a:solidFill>
                <a:srgbClr val="73738C"/>
              </a:solidFill>
            </a:endParaRPr>
          </a:p>
        </p:txBody>
      </p:sp>
      <p:pic>
        <p:nvPicPr>
          <p:cNvPr id="7" name="Picture 1" descr="BROW0417_13_eca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422751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>
          <a:xfrm>
            <a:off x="-1588" y="152400"/>
            <a:ext cx="9144001" cy="1143000"/>
          </a:xfrm>
        </p:spPr>
        <p:txBody>
          <a:bodyPr/>
          <a:lstStyle/>
          <a:p>
            <a:r>
              <a:rPr lang="en-US"/>
              <a:t>Statistical Thermodynamics</a:t>
            </a:r>
          </a:p>
        </p:txBody>
      </p:sp>
      <p:sp>
        <p:nvSpPr>
          <p:cNvPr id="12291" name="Content Placeholder 5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876800"/>
          </a:xfrm>
        </p:spPr>
        <p:txBody>
          <a:bodyPr/>
          <a:lstStyle/>
          <a:p>
            <a:r>
              <a:rPr lang="en-US"/>
              <a:t>Thermodynamics looks at bulk properties of substances (the </a:t>
            </a:r>
            <a:r>
              <a:rPr lang="en-US" i="1"/>
              <a:t>big </a:t>
            </a:r>
            <a:r>
              <a:rPr lang="en-US"/>
              <a:t>picture).</a:t>
            </a:r>
          </a:p>
          <a:p>
            <a:r>
              <a:rPr lang="en-US"/>
              <a:t>We have seen what happens on the molecular scale.</a:t>
            </a:r>
          </a:p>
          <a:p>
            <a:r>
              <a:rPr lang="en-US"/>
              <a:t>How do they relate?</a:t>
            </a:r>
          </a:p>
          <a:p>
            <a:r>
              <a:rPr lang="en-US"/>
              <a:t>We use statistics (probability) to relate them. The field is called statistical thermodynamics.</a:t>
            </a:r>
          </a:p>
          <a:p>
            <a:r>
              <a:rPr lang="en-US"/>
              <a:t>Microstate: A single possible arrangement of position and kinetic energy of molecules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Boltzmann’s Use of Microstates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419600"/>
          </a:xfrm>
        </p:spPr>
        <p:txBody>
          <a:bodyPr/>
          <a:lstStyle/>
          <a:p>
            <a:r>
              <a:rPr lang="en-US"/>
              <a:t>Because there are so many possible microstates, we can’t look at every picture.</a:t>
            </a:r>
          </a:p>
          <a:p>
            <a:r>
              <a:rPr lang="en-US" i="1"/>
              <a:t>W</a:t>
            </a:r>
            <a:r>
              <a:rPr lang="en-US"/>
              <a:t> represents the number of microstates.</a:t>
            </a:r>
          </a:p>
          <a:p>
            <a:r>
              <a:rPr lang="en-US"/>
              <a:t>Entropy is a measure of how many microstates are associated with a particular macroscopic state.</a:t>
            </a:r>
          </a:p>
          <a:p>
            <a:r>
              <a:rPr lang="en-US"/>
              <a:t>The connection between the number of microstates and the entropy of the system is: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867400"/>
            <a:ext cx="1485900" cy="23622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Entropy Change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3124200"/>
          </a:xfrm>
        </p:spPr>
        <p:txBody>
          <a:bodyPr/>
          <a:lstStyle/>
          <a:p>
            <a:r>
              <a:rPr lang="en-US"/>
              <a:t>Since entropy is a state function, the final value minus the initial value will give the overall change.</a:t>
            </a:r>
          </a:p>
          <a:p>
            <a:r>
              <a:rPr lang="en-US"/>
              <a:t>In this case, an increase in the number of microstates results in a positive entropy change (more disorder).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572000"/>
            <a:ext cx="5737860" cy="7391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371600"/>
          </a:xfrm>
        </p:spPr>
        <p:txBody>
          <a:bodyPr/>
          <a:lstStyle/>
          <a:p>
            <a:r>
              <a:rPr lang="en-US"/>
              <a:t>Effect of Volume and Temperature Change on the System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163" y="1828800"/>
            <a:ext cx="9037637" cy="4419600"/>
          </a:xfrm>
        </p:spPr>
        <p:txBody>
          <a:bodyPr/>
          <a:lstStyle/>
          <a:p>
            <a:r>
              <a:rPr lang="en-US" sz="3000" dirty="0"/>
              <a:t>If we increase volume, there are more positions possible for the molecules. This results in more microstates, so increased entropy.</a:t>
            </a:r>
          </a:p>
          <a:p>
            <a:r>
              <a:rPr lang="en-US" sz="3000" dirty="0"/>
              <a:t>If we increase temperature, the average kinetic energy increases. This results in a greater distribution of molecular speeds. Therefore, there are more possible kinetic energy values, resulting in more microstates, increasing entropy.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Molecular Motions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6700" y="914400"/>
            <a:ext cx="8610600" cy="4038600"/>
          </a:xfrm>
        </p:spPr>
        <p:txBody>
          <a:bodyPr/>
          <a:lstStyle/>
          <a:p>
            <a:pPr eaLnBrk="1" hangingPunct="1"/>
            <a:r>
              <a:rPr lang="en-US" sz="2800"/>
              <a:t>Molecules exhibit several types of motion.</a:t>
            </a:r>
          </a:p>
          <a:p>
            <a:pPr eaLnBrk="1" hangingPunct="1">
              <a:buFont typeface="Wingdings" charset="2"/>
              <a:buChar char="Ø"/>
            </a:pPr>
            <a:r>
              <a:rPr lang="en-US" sz="2800"/>
              <a:t>Translational: Movement of the entire molecule from one place to another</a:t>
            </a:r>
          </a:p>
          <a:p>
            <a:pPr eaLnBrk="1" hangingPunct="1">
              <a:buFont typeface="Wingdings" charset="2"/>
              <a:buChar char="Ø"/>
            </a:pPr>
            <a:r>
              <a:rPr lang="en-US" sz="2800"/>
              <a:t>Vibrational: Periodic motion of atoms within a molecule</a:t>
            </a:r>
          </a:p>
          <a:p>
            <a:pPr eaLnBrk="1" hangingPunct="1">
              <a:buFont typeface="Wingdings" charset="2"/>
              <a:buChar char="Ø"/>
            </a:pPr>
            <a:r>
              <a:rPr lang="en-US" sz="2800"/>
              <a:t>Rotational: Rotation of the molecule about an axis</a:t>
            </a:r>
          </a:p>
          <a:p>
            <a:pPr eaLnBrk="1" hangingPunct="1"/>
            <a:r>
              <a:rPr lang="en-US" sz="2800"/>
              <a:t>Note: More </a:t>
            </a:r>
            <a:r>
              <a:rPr lang="en-US" sz="2800" i="1"/>
              <a:t>atoms </a:t>
            </a:r>
            <a:r>
              <a:rPr lang="en-US" sz="2800"/>
              <a:t>means more microstates (more possible molecular motions).</a:t>
            </a:r>
          </a:p>
        </p:txBody>
      </p:sp>
      <p:pic>
        <p:nvPicPr>
          <p:cNvPr id="5" name="Picture 4" descr="19_08_Figure.jpg"/>
          <p:cNvPicPr>
            <a:picLocks noChangeAspect="1"/>
          </p:cNvPicPr>
          <p:nvPr/>
        </p:nvPicPr>
        <p:blipFill>
          <a:blip r:embed="rId3"/>
          <a:srcRect b="8730"/>
          <a:stretch>
            <a:fillRect/>
          </a:stretch>
        </p:blipFill>
        <p:spPr>
          <a:xfrm>
            <a:off x="609600" y="4953000"/>
            <a:ext cx="7050157" cy="14478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Entropy on the Molecular Scale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275138"/>
          </a:xfrm>
        </p:spPr>
        <p:txBody>
          <a:bodyPr/>
          <a:lstStyle/>
          <a:p>
            <a:pPr eaLnBrk="1" hangingPunct="1"/>
            <a:r>
              <a:rPr lang="en-US" sz="2800"/>
              <a:t>The number of microstates and, therefore, the entropy tend to increase with increases in</a:t>
            </a:r>
          </a:p>
          <a:p>
            <a:pPr eaLnBrk="1" hangingPunct="1">
              <a:buFont typeface="Wingdings" charset="2"/>
              <a:buChar char="Ø"/>
            </a:pPr>
            <a:r>
              <a:rPr lang="en-US" sz="2800"/>
              <a:t>temperature.</a:t>
            </a:r>
          </a:p>
          <a:p>
            <a:pPr eaLnBrk="1" hangingPunct="1">
              <a:buFont typeface="Wingdings" charset="2"/>
              <a:buChar char="Ø"/>
            </a:pPr>
            <a:r>
              <a:rPr lang="en-US" sz="2800"/>
              <a:t>volume.</a:t>
            </a:r>
          </a:p>
          <a:p>
            <a:pPr eaLnBrk="1" hangingPunct="1">
              <a:buFont typeface="Wingdings" charset="2"/>
              <a:buChar char="Ø"/>
            </a:pPr>
            <a:r>
              <a:rPr lang="en-US" sz="2800"/>
              <a:t>the number of independently moving molecules.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Entropy and Physical States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534400" cy="2705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Entropy increases with the freedom of motion of molecules.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i="1" dirty="0" err="1"/>
              <a:t>S</a:t>
            </a:r>
            <a:r>
              <a:rPr lang="en-US" sz="2400" dirty="0" err="1"/>
              <a:t>(</a:t>
            </a:r>
            <a:r>
              <a:rPr lang="en-US" sz="2400" i="1" dirty="0" err="1"/>
              <a:t>g</a:t>
            </a:r>
            <a:r>
              <a:rPr lang="en-US" sz="2400" dirty="0"/>
              <a:t>) &gt; </a:t>
            </a:r>
            <a:r>
              <a:rPr lang="en-US" sz="2400" i="1" dirty="0" err="1"/>
              <a:t>S</a:t>
            </a:r>
            <a:r>
              <a:rPr lang="en-US" sz="2400" dirty="0" err="1"/>
              <a:t>(</a:t>
            </a:r>
            <a:r>
              <a:rPr lang="en-US" sz="2400" i="1" dirty="0" err="1"/>
              <a:t>l</a:t>
            </a:r>
            <a:r>
              <a:rPr lang="en-US" sz="2400" dirty="0"/>
              <a:t>) &gt; </a:t>
            </a:r>
            <a:r>
              <a:rPr lang="en-US" sz="2400" i="1" dirty="0" err="1"/>
              <a:t>S</a:t>
            </a:r>
            <a:r>
              <a:rPr lang="en-US" sz="2400" dirty="0" err="1"/>
              <a:t>(</a:t>
            </a:r>
            <a:r>
              <a:rPr lang="en-US" sz="2400" i="1" dirty="0" err="1"/>
              <a:t>s</a:t>
            </a:r>
            <a:r>
              <a:rPr lang="en-US" sz="24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Entropy of a system increases for processes where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en-US" sz="2400" dirty="0"/>
              <a:t>gases form from either solids or liquids.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en-US" sz="2400" dirty="0"/>
              <a:t>liquids or solutions form from solids.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en-US" sz="2400" dirty="0"/>
              <a:t>the number of gas molecules </a:t>
            </a:r>
            <a:r>
              <a:rPr lang="en-US" sz="2400" dirty="0" smtClean="0"/>
              <a:t>increases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/>
              <a:t>during a chemical reaction.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7" name="Picture 6" descr="19_09_Figure.jpg"/>
          <p:cNvPicPr>
            <a:picLocks noChangeAspect="1"/>
          </p:cNvPicPr>
          <p:nvPr/>
        </p:nvPicPr>
        <p:blipFill>
          <a:blip r:embed="rId3"/>
          <a:srcRect b="3997"/>
          <a:stretch>
            <a:fillRect/>
          </a:stretch>
        </p:blipFill>
        <p:spPr>
          <a:xfrm>
            <a:off x="152399" y="3886200"/>
            <a:ext cx="4230535" cy="2286000"/>
          </a:xfrm>
          <a:prstGeom prst="rect">
            <a:avLst/>
          </a:prstGeom>
        </p:spPr>
      </p:pic>
      <p:pic>
        <p:nvPicPr>
          <p:cNvPr id="8" name="Picture 7" descr="19_10_Figure.jpg"/>
          <p:cNvPicPr>
            <a:picLocks noChangeAspect="1"/>
          </p:cNvPicPr>
          <p:nvPr/>
        </p:nvPicPr>
        <p:blipFill>
          <a:blip r:embed="rId4"/>
          <a:srcRect b="2546"/>
          <a:stretch>
            <a:fillRect/>
          </a:stretch>
        </p:blipFill>
        <p:spPr>
          <a:xfrm>
            <a:off x="4572000" y="4343400"/>
            <a:ext cx="1838357" cy="1828800"/>
          </a:xfrm>
          <a:prstGeom prst="rect">
            <a:avLst/>
          </a:prstGeom>
        </p:spPr>
      </p:pic>
      <p:pic>
        <p:nvPicPr>
          <p:cNvPr id="9" name="Picture 8" descr="19_11_Figure.jpg"/>
          <p:cNvPicPr>
            <a:picLocks noChangeAspect="1"/>
          </p:cNvPicPr>
          <p:nvPr/>
        </p:nvPicPr>
        <p:blipFill>
          <a:blip r:embed="rId5"/>
          <a:srcRect b="2546"/>
          <a:stretch>
            <a:fillRect/>
          </a:stretch>
        </p:blipFill>
        <p:spPr>
          <a:xfrm>
            <a:off x="6477000" y="3124200"/>
            <a:ext cx="2495161" cy="24384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Third Law of Thermodynamics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524000"/>
            <a:ext cx="4724400" cy="3962400"/>
          </a:xfrm>
        </p:spPr>
        <p:txBody>
          <a:bodyPr/>
          <a:lstStyle/>
          <a:p>
            <a:pPr eaLnBrk="1" hangingPunct="1"/>
            <a:r>
              <a:rPr lang="en-US" sz="2800"/>
              <a:t>The entropy of a pure crystalline substance at absolute zero is 0.</a:t>
            </a:r>
          </a:p>
          <a:p>
            <a:pPr eaLnBrk="1" hangingPunct="1"/>
            <a:r>
              <a:rPr lang="en-US" sz="2800"/>
              <a:t>Consider all atoms or molecules in the perfect lattice at 0 K; there will only be </a:t>
            </a:r>
            <a:r>
              <a:rPr lang="en-US" sz="2800" i="1"/>
              <a:t>one </a:t>
            </a:r>
            <a:r>
              <a:rPr lang="en-US" sz="2800"/>
              <a:t>microstate.</a:t>
            </a:r>
          </a:p>
          <a:p>
            <a:pPr eaLnBrk="1" hangingPunct="1"/>
            <a:r>
              <a:rPr lang="en-US" sz="2800" i="1"/>
              <a:t>S</a:t>
            </a:r>
            <a:r>
              <a:rPr lang="en-US" sz="2800"/>
              <a:t>  =  </a:t>
            </a:r>
            <a:r>
              <a:rPr lang="en-US" sz="2800" i="1"/>
              <a:t>k</a:t>
            </a:r>
            <a:r>
              <a:rPr lang="en-US" sz="2800"/>
              <a:t> ln </a:t>
            </a:r>
            <a:r>
              <a:rPr lang="en-US" sz="2800" i="1"/>
              <a:t>W</a:t>
            </a:r>
            <a:r>
              <a:rPr lang="en-US" sz="2800"/>
              <a:t>  =  </a:t>
            </a:r>
            <a:r>
              <a:rPr lang="en-US" sz="2800" i="1"/>
              <a:t>k</a:t>
            </a:r>
            <a:r>
              <a:rPr lang="en-US" sz="2800"/>
              <a:t> ln 1  =  0</a:t>
            </a:r>
          </a:p>
        </p:txBody>
      </p:sp>
      <p:pic>
        <p:nvPicPr>
          <p:cNvPr id="5" name="Picture 4" descr="19_12_Figure.jpg"/>
          <p:cNvPicPr>
            <a:picLocks noChangeAspect="1"/>
          </p:cNvPicPr>
          <p:nvPr/>
        </p:nvPicPr>
        <p:blipFill>
          <a:blip r:embed="rId3"/>
          <a:srcRect b="2546"/>
          <a:stretch>
            <a:fillRect/>
          </a:stretch>
        </p:blipFill>
        <p:spPr>
          <a:xfrm>
            <a:off x="280763" y="1600200"/>
            <a:ext cx="3986437" cy="35052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Standard Entropies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6096000" cy="4876800"/>
          </a:xfrm>
        </p:spPr>
        <p:txBody>
          <a:bodyPr/>
          <a:lstStyle/>
          <a:p>
            <a:pPr marL="344488" indent="-344488" eaLnBrk="1" hangingPunct="1"/>
            <a:r>
              <a:rPr lang="en-US" sz="2800" dirty="0"/>
              <a:t>The reference for entropy is 0 K,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so </a:t>
            </a:r>
            <a:r>
              <a:rPr lang="en-US" sz="2800" dirty="0"/>
              <a:t>the values for elements are </a:t>
            </a:r>
            <a:r>
              <a:rPr lang="en-US" sz="2800" i="1" dirty="0"/>
              <a:t>not </a:t>
            </a:r>
            <a:r>
              <a:rPr lang="en-US" sz="2800" dirty="0"/>
              <a:t>0 J/mol K at 298 K.</a:t>
            </a:r>
          </a:p>
          <a:p>
            <a:pPr marL="344488" indent="-344488" eaLnBrk="1" hangingPunct="1"/>
            <a:r>
              <a:rPr lang="en-US" sz="2800" dirty="0"/>
              <a:t>Standard molar enthalpy for gases are generally greater than liquids and solids. (Be careful of size!)</a:t>
            </a:r>
          </a:p>
          <a:p>
            <a:pPr marL="344488" indent="-344488" eaLnBrk="1" hangingPunct="1"/>
            <a:r>
              <a:rPr lang="en-US" sz="2800" dirty="0"/>
              <a:t>Standard entropies increase with molar mass.</a:t>
            </a:r>
          </a:p>
          <a:p>
            <a:pPr marL="344488" indent="-344488" eaLnBrk="1" hangingPunct="1"/>
            <a:r>
              <a:rPr lang="en-US" sz="2800" dirty="0"/>
              <a:t>Standard entropies increase with number of atoms in a formula.</a:t>
            </a:r>
          </a:p>
        </p:txBody>
      </p:sp>
      <p:pic>
        <p:nvPicPr>
          <p:cNvPr id="5" name="Picture 4" descr="19_01_Table.jpg"/>
          <p:cNvPicPr>
            <a:picLocks noChangeAspect="1"/>
          </p:cNvPicPr>
          <p:nvPr/>
        </p:nvPicPr>
        <p:blipFill>
          <a:blip r:embed="rId3"/>
          <a:srcRect b="2546"/>
          <a:stretch>
            <a:fillRect/>
          </a:stretch>
        </p:blipFill>
        <p:spPr>
          <a:xfrm>
            <a:off x="6369604" y="1219200"/>
            <a:ext cx="2503124" cy="44958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Entropy Changes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752600"/>
            <a:ext cx="88011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	Entropy changes for a reaction can be calculated in a manner analogous to that by which </a:t>
            </a:r>
            <a:r>
              <a:rPr lang="en-US" dirty="0">
                <a:latin typeface="Symbol" charset="2"/>
                <a:sym typeface="Symbol" charset="2"/>
              </a:rPr>
              <a:t></a:t>
            </a:r>
            <a:r>
              <a:rPr lang="en-US" i="1" dirty="0"/>
              <a:t>H</a:t>
            </a:r>
            <a:r>
              <a:rPr lang="en-US" dirty="0"/>
              <a:t> is calculated: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3600">
                <a:latin typeface="Symbol" charset="2"/>
                <a:sym typeface="Symbol" charset="2"/>
              </a:rPr>
              <a:t></a:t>
            </a:r>
            <a:r>
              <a:rPr lang="en-US" i="1" smtClean="0"/>
              <a:t>S</a:t>
            </a:r>
            <a:r>
              <a:rPr lang="en-US" smtClean="0">
                <a:latin typeface="Arial"/>
                <a:cs typeface="Arial"/>
                <a:sym typeface="Symbol" charset="2"/>
              </a:rPr>
              <a:t>°</a:t>
            </a:r>
            <a:r>
              <a:rPr lang="en-US" smtClean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= </a:t>
            </a:r>
            <a:r>
              <a:rPr lang="en-US" sz="4000" dirty="0" err="1">
                <a:latin typeface="Symbol" charset="2"/>
                <a:sym typeface="Symbol" charset="2"/>
              </a:rPr>
              <a:t></a:t>
            </a:r>
            <a:r>
              <a:rPr lang="en-US" sz="3600" i="1" dirty="0" err="1"/>
              <a:t>n</a:t>
            </a:r>
            <a:r>
              <a:rPr lang="en-US" sz="3600" err="1">
                <a:latin typeface="Symbol" charset="2"/>
                <a:sym typeface="Symbol" charset="2"/>
              </a:rPr>
              <a:t></a:t>
            </a:r>
            <a:r>
              <a:rPr lang="en-US" i="1" smtClean="0">
                <a:sym typeface="Symbol" charset="2"/>
              </a:rPr>
              <a:t>S</a:t>
            </a:r>
            <a:r>
              <a:rPr lang="en-US" smtClean="0">
                <a:latin typeface="Arial"/>
                <a:cs typeface="Arial"/>
                <a:sym typeface="Symbol" charset="2"/>
              </a:rPr>
              <a:t>°</a:t>
            </a:r>
            <a:r>
              <a:rPr lang="en-US" sz="2800" smtClean="0">
                <a:sym typeface="Symbol" charset="2"/>
              </a:rPr>
              <a:t>(</a:t>
            </a:r>
            <a:r>
              <a:rPr lang="en-US" sz="2800" dirty="0" err="1">
                <a:sym typeface="Symbol" charset="2"/>
              </a:rPr>
              <a:t>products</a:t>
            </a:r>
            <a:r>
              <a:rPr lang="en-US" sz="2800" dirty="0">
                <a:sym typeface="Symbol" charset="2"/>
              </a:rPr>
              <a:t>)</a:t>
            </a:r>
            <a:r>
              <a:rPr lang="en-US" dirty="0">
                <a:sym typeface="Symbol" charset="2"/>
              </a:rPr>
              <a:t> – </a:t>
            </a:r>
            <a:r>
              <a:rPr lang="en-US" sz="4000" dirty="0" err="1">
                <a:latin typeface="Symbol" charset="2"/>
                <a:sym typeface="Symbol" charset="2"/>
              </a:rPr>
              <a:t></a:t>
            </a:r>
            <a:r>
              <a:rPr lang="en-US" sz="3600" i="1" dirty="0" err="1"/>
              <a:t>m</a:t>
            </a:r>
            <a:r>
              <a:rPr lang="en-US" sz="3600" err="1">
                <a:latin typeface="Symbol" charset="2"/>
                <a:sym typeface="Symbol" charset="2"/>
              </a:rPr>
              <a:t></a:t>
            </a:r>
            <a:r>
              <a:rPr lang="en-US" i="1" smtClean="0">
                <a:sym typeface="Symbol" charset="2"/>
              </a:rPr>
              <a:t>S</a:t>
            </a:r>
            <a:r>
              <a:rPr lang="en-US" smtClean="0">
                <a:latin typeface="Arial"/>
                <a:cs typeface="Arial"/>
                <a:sym typeface="Symbol" charset="2"/>
              </a:rPr>
              <a:t>°</a:t>
            </a:r>
            <a:r>
              <a:rPr lang="en-US" sz="2800" smtClean="0">
                <a:sym typeface="Symbol" charset="2"/>
              </a:rPr>
              <a:t>(</a:t>
            </a:r>
            <a:r>
              <a:rPr lang="en-US" sz="2800" dirty="0" err="1">
                <a:sym typeface="Symbol" charset="2"/>
              </a:rPr>
              <a:t>reactants</a:t>
            </a:r>
            <a:r>
              <a:rPr lang="en-US" sz="2800" dirty="0">
                <a:sym typeface="Symbol" charset="2"/>
              </a:rPr>
              <a:t>)</a:t>
            </a:r>
            <a:endParaRPr lang="en-US" dirty="0"/>
          </a:p>
          <a:p>
            <a:pPr algn="ctr" eaLnBrk="1" hangingPunct="1">
              <a:buFontTx/>
              <a:buNone/>
            </a:pPr>
            <a:r>
              <a:rPr lang="en-US" dirty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/>
              <a:t>	where </a:t>
            </a:r>
            <a:r>
              <a:rPr lang="en-US" i="1" dirty="0" err="1"/>
              <a:t>n</a:t>
            </a:r>
            <a:r>
              <a:rPr lang="en-US" dirty="0"/>
              <a:t> and </a:t>
            </a:r>
            <a:r>
              <a:rPr lang="en-US" i="1" dirty="0" err="1"/>
              <a:t>m</a:t>
            </a:r>
            <a:r>
              <a:rPr lang="en-US" dirty="0"/>
              <a:t> are the coefficients in the balanced chemical equation.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First Law of Thermodynamics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/>
              <a:t>You will recall from Chapter 5 that energy cannot be created or destroyed.</a:t>
            </a:r>
          </a:p>
          <a:p>
            <a:pPr eaLnBrk="1" hangingPunct="1"/>
            <a:r>
              <a:rPr lang="en-US"/>
              <a:t>Therefore, the total energy of the universe is a constant.</a:t>
            </a:r>
          </a:p>
          <a:p>
            <a:pPr eaLnBrk="1" hangingPunct="1"/>
            <a:r>
              <a:rPr lang="en-US"/>
              <a:t>Energy can, however, be converted from one form to another or transferred from a system to the surroundings or vice versa.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600"/>
              <a:t>Entropy Changes in Surroundings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1828800"/>
          </a:xfrm>
        </p:spPr>
        <p:txBody>
          <a:bodyPr/>
          <a:lstStyle/>
          <a:p>
            <a:pPr eaLnBrk="1" hangingPunct="1"/>
            <a:r>
              <a:rPr lang="en-US"/>
              <a:t>Heat that flows into or out of the system changes the entropy of the surroundings.</a:t>
            </a:r>
          </a:p>
          <a:p>
            <a:pPr eaLnBrk="1" hangingPunct="1"/>
            <a:r>
              <a:rPr lang="en-US"/>
              <a:t>For an isothermal process</a:t>
            </a:r>
          </a:p>
        </p:txBody>
      </p:sp>
      <p:grpSp>
        <p:nvGrpSpPr>
          <p:cNvPr id="22532" name="Group 13"/>
          <p:cNvGrpSpPr>
            <a:grpSpLocks/>
          </p:cNvGrpSpPr>
          <p:nvPr/>
        </p:nvGrpSpPr>
        <p:grpSpPr bwMode="auto">
          <a:xfrm>
            <a:off x="2922588" y="3021013"/>
            <a:ext cx="2103437" cy="833437"/>
            <a:chOff x="2125" y="2541"/>
            <a:chExt cx="1325" cy="525"/>
          </a:xfrm>
        </p:grpSpPr>
        <p:sp>
          <p:nvSpPr>
            <p:cNvPr id="22537" name="Rectangle 4"/>
            <p:cNvSpPr>
              <a:spLocks noChangeArrowheads="1"/>
            </p:cNvSpPr>
            <p:nvPr/>
          </p:nvSpPr>
          <p:spPr bwMode="auto">
            <a:xfrm>
              <a:off x="2125" y="2698"/>
              <a:ext cx="11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3200"/>
            </a:p>
          </p:txBody>
        </p:sp>
        <p:sp>
          <p:nvSpPr>
            <p:cNvPr id="22538" name="Rectangle 5"/>
            <p:cNvSpPr>
              <a:spLocks noChangeArrowheads="1"/>
            </p:cNvSpPr>
            <p:nvPr/>
          </p:nvSpPr>
          <p:spPr bwMode="auto">
            <a:xfrm>
              <a:off x="3334" y="2541"/>
              <a:ext cx="11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endParaRPr lang="en-US" sz="3200" i="1"/>
            </a:p>
          </p:txBody>
        </p:sp>
      </p:grpSp>
      <p:sp>
        <p:nvSpPr>
          <p:cNvPr id="22533" name="Rectangle 9"/>
          <p:cNvSpPr>
            <a:spLocks noChangeArrowheads="1"/>
          </p:cNvSpPr>
          <p:nvPr/>
        </p:nvSpPr>
        <p:spPr bwMode="auto">
          <a:xfrm>
            <a:off x="455613" y="4114800"/>
            <a:ext cx="82311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4488" indent="-344488" eaLnBrk="0" hangingPunct="0">
              <a:buFontTx/>
              <a:buChar char="•"/>
            </a:pPr>
            <a:r>
              <a:rPr lang="en-US" sz="3200"/>
              <a:t>At constant pressure, </a:t>
            </a:r>
            <a:r>
              <a:rPr lang="en-US" sz="3200" i="1"/>
              <a:t>q</a:t>
            </a:r>
            <a:r>
              <a:rPr lang="en-US" sz="3200" baseline="-25000"/>
              <a:t>sys</a:t>
            </a:r>
            <a:r>
              <a:rPr lang="en-US" sz="3200"/>
              <a:t> is simply </a:t>
            </a:r>
            <a:r>
              <a:rPr lang="en-US" sz="3200">
                <a:latin typeface="Symbol" charset="2"/>
                <a:sym typeface="Symbol" charset="2"/>
              </a:rPr>
              <a:t></a:t>
            </a:r>
            <a:r>
              <a:rPr lang="en-US" sz="3200" i="1" smtClean="0"/>
              <a:t>H</a:t>
            </a:r>
            <a:r>
              <a:rPr lang="en-US" sz="3200" smtClean="0">
                <a:latin typeface="Arial"/>
                <a:cs typeface="Arial"/>
                <a:sym typeface="Symbol" charset="2"/>
              </a:rPr>
              <a:t>°</a:t>
            </a:r>
            <a:r>
              <a:rPr lang="en-US" sz="3200" smtClean="0"/>
              <a:t> </a:t>
            </a:r>
            <a:r>
              <a:rPr lang="en-US" sz="3200"/>
              <a:t>for the system.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415" y="3218498"/>
            <a:ext cx="2249170" cy="7734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060" y="5257800"/>
            <a:ext cx="4373880" cy="74676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600"/>
              <a:t>Entropy Change in the Universe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82000" cy="3829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The universe is composed of the system and the surroundings.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Therefore,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Symbol" charset="2"/>
                <a:sym typeface="Symbol" charset="2"/>
              </a:rPr>
              <a:t></a:t>
            </a:r>
            <a:r>
              <a:rPr lang="en-US" i="1"/>
              <a:t>S</a:t>
            </a:r>
            <a:r>
              <a:rPr lang="en-US" baseline="-25000"/>
              <a:t>universe</a:t>
            </a:r>
            <a:r>
              <a:rPr lang="en-US"/>
              <a:t> = </a:t>
            </a:r>
            <a:r>
              <a:rPr lang="en-US">
                <a:latin typeface="Symbol" charset="2"/>
                <a:sym typeface="Symbol" charset="2"/>
              </a:rPr>
              <a:t></a:t>
            </a:r>
            <a:r>
              <a:rPr lang="en-US" i="1"/>
              <a:t>S</a:t>
            </a:r>
            <a:r>
              <a:rPr lang="en-US" baseline="-25000">
                <a:sym typeface="Symbol" charset="2"/>
              </a:rPr>
              <a:t>system</a:t>
            </a:r>
            <a:r>
              <a:rPr lang="en-US">
                <a:sym typeface="Symbol" charset="2"/>
              </a:rPr>
              <a:t> + </a:t>
            </a:r>
            <a:r>
              <a:rPr lang="en-US">
                <a:latin typeface="Symbol" charset="2"/>
                <a:sym typeface="Symbol" charset="2"/>
              </a:rPr>
              <a:t></a:t>
            </a:r>
            <a:r>
              <a:rPr lang="en-US" i="1">
                <a:sym typeface="Symbol" charset="2"/>
              </a:rPr>
              <a:t>S</a:t>
            </a:r>
            <a:r>
              <a:rPr lang="en-US" baseline="-25000">
                <a:sym typeface="Symbol" charset="2"/>
              </a:rPr>
              <a:t>surroundings</a:t>
            </a:r>
            <a:endParaRPr lang="en-US">
              <a:sym typeface="Symbol" charset="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>
                <a:sym typeface="Symbol" charset="2"/>
              </a:rPr>
              <a:t>For spontaneous processes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>
                <a:sym typeface="Symbol" charset="2"/>
              </a:rPr>
              <a:t> </a:t>
            </a:r>
            <a:r>
              <a:rPr lang="en-US">
                <a:latin typeface="Symbol" charset="2"/>
                <a:sym typeface="Symbol" charset="2"/>
              </a:rPr>
              <a:t></a:t>
            </a:r>
            <a:r>
              <a:rPr lang="en-US" i="1">
                <a:sym typeface="Symbol" charset="2"/>
              </a:rPr>
              <a:t>S</a:t>
            </a:r>
            <a:r>
              <a:rPr lang="en-US" baseline="-25000">
                <a:sym typeface="Symbol" charset="2"/>
              </a:rPr>
              <a:t>universe </a:t>
            </a:r>
            <a:r>
              <a:rPr lang="en-US">
                <a:sym typeface="Symbol" charset="2"/>
              </a:rPr>
              <a:t>&gt; 0</a:t>
            </a:r>
            <a:endParaRPr lang="en-US" baseline="-25000">
              <a:sym typeface="Symbol" charset="2"/>
            </a:endParaRP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458200" cy="1143000"/>
          </a:xfrm>
        </p:spPr>
        <p:txBody>
          <a:bodyPr/>
          <a:lstStyle/>
          <a:p>
            <a:pPr eaLnBrk="1" hangingPunct="1"/>
            <a:r>
              <a:rPr lang="en-US"/>
              <a:t>Total Entropy and Spontaneity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4953000"/>
          </a:xfrm>
        </p:spPr>
        <p:txBody>
          <a:bodyPr/>
          <a:lstStyle/>
          <a:p>
            <a:pPr eaLnBrk="1" hangingPunct="1"/>
            <a:r>
              <a:rPr lang="el-GR" sz="2800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sz="2800" i="1">
                <a:latin typeface="Arial Unicode MS" charset="0"/>
                <a:ea typeface="Arial Unicode MS" charset="0"/>
                <a:cs typeface="Arial Unicode MS" charset="0"/>
              </a:rPr>
              <a:t>S</a:t>
            </a:r>
            <a:r>
              <a:rPr lang="en-US" sz="2800" baseline="-25000">
                <a:latin typeface="Arial Unicode MS" charset="0"/>
                <a:ea typeface="Arial Unicode MS" charset="0"/>
                <a:cs typeface="Arial Unicode MS" charset="0"/>
              </a:rPr>
              <a:t>universe</a:t>
            </a:r>
            <a:r>
              <a:rPr lang="en-US" sz="2800">
                <a:latin typeface="Arial Unicode MS" charset="0"/>
                <a:ea typeface="Arial Unicode MS" charset="0"/>
                <a:cs typeface="Arial Unicode MS" charset="0"/>
              </a:rPr>
              <a:t>  =  </a:t>
            </a:r>
            <a:r>
              <a:rPr lang="el-GR" sz="2800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sz="2800" i="1">
                <a:latin typeface="Arial Unicode MS" charset="0"/>
                <a:ea typeface="Arial Unicode MS" charset="0"/>
                <a:cs typeface="Arial Unicode MS" charset="0"/>
              </a:rPr>
              <a:t>S</a:t>
            </a:r>
            <a:r>
              <a:rPr lang="en-US" sz="2800" baseline="-25000">
                <a:latin typeface="Arial Unicode MS" charset="0"/>
                <a:ea typeface="Arial Unicode MS" charset="0"/>
                <a:cs typeface="Arial Unicode MS" charset="0"/>
              </a:rPr>
              <a:t>system</a:t>
            </a:r>
            <a:r>
              <a:rPr lang="en-US" sz="2800">
                <a:latin typeface="Arial Unicode MS" charset="0"/>
                <a:ea typeface="Arial Unicode MS" charset="0"/>
                <a:cs typeface="Arial Unicode MS" charset="0"/>
              </a:rPr>
              <a:t>  +  </a:t>
            </a:r>
            <a:r>
              <a:rPr lang="el-GR" sz="2800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sz="2800" i="1">
                <a:latin typeface="Arial Unicode MS" charset="0"/>
                <a:ea typeface="Arial Unicode MS" charset="0"/>
                <a:cs typeface="Arial Unicode MS" charset="0"/>
              </a:rPr>
              <a:t>S</a:t>
            </a:r>
            <a:r>
              <a:rPr lang="en-US" sz="2800" baseline="-25000">
                <a:latin typeface="Arial Unicode MS" charset="0"/>
                <a:ea typeface="Arial Unicode MS" charset="0"/>
                <a:cs typeface="Arial Unicode MS" charset="0"/>
              </a:rPr>
              <a:t>surroundings</a:t>
            </a:r>
            <a:endParaRPr lang="en-US" sz="2800">
              <a:latin typeface="Arial Unicode MS" charset="0"/>
              <a:ea typeface="Arial Unicode MS" charset="0"/>
              <a:cs typeface="Arial Unicode MS" charset="0"/>
            </a:endParaRPr>
          </a:p>
          <a:p>
            <a:pPr eaLnBrk="1" hangingPunct="1"/>
            <a:r>
              <a:rPr lang="en-US" sz="2800">
                <a:latin typeface="Arial Unicode MS" charset="0"/>
                <a:ea typeface="Arial Unicode MS" charset="0"/>
                <a:cs typeface="Arial Unicode MS" charset="0"/>
              </a:rPr>
              <a:t>Substitute for the entropy of the surroundings:</a:t>
            </a:r>
          </a:p>
          <a:p>
            <a:pPr lvl="1" eaLnBrk="1" hangingPunct="1">
              <a:buClr>
                <a:srgbClr val="00CC00"/>
              </a:buClr>
              <a:buFont typeface="Wingdings" charset="2"/>
              <a:buChar char="Ø"/>
            </a:pPr>
            <a:r>
              <a:rPr lang="el-GR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i="1">
                <a:latin typeface="Arial Unicode MS" charset="0"/>
                <a:ea typeface="Arial Unicode MS" charset="0"/>
                <a:cs typeface="Arial Unicode MS" charset="0"/>
              </a:rPr>
              <a:t>S</a:t>
            </a:r>
            <a:r>
              <a:rPr lang="en-US" baseline="-25000">
                <a:latin typeface="Arial Unicode MS" charset="0"/>
                <a:ea typeface="Arial Unicode MS" charset="0"/>
                <a:cs typeface="Arial Unicode MS" charset="0"/>
              </a:rPr>
              <a:t>universe</a:t>
            </a:r>
            <a:r>
              <a:rPr lang="en-US">
                <a:latin typeface="Arial Unicode MS" charset="0"/>
                <a:ea typeface="Arial Unicode MS" charset="0"/>
                <a:cs typeface="Arial Unicode MS" charset="0"/>
              </a:rPr>
              <a:t>  =  </a:t>
            </a:r>
            <a:r>
              <a:rPr lang="el-GR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i="1">
                <a:latin typeface="Arial Unicode MS" charset="0"/>
                <a:ea typeface="Arial Unicode MS" charset="0"/>
                <a:cs typeface="Arial Unicode MS" charset="0"/>
              </a:rPr>
              <a:t>S</a:t>
            </a:r>
            <a:r>
              <a:rPr lang="en-US" baseline="-25000">
                <a:latin typeface="Arial Unicode MS" charset="0"/>
                <a:ea typeface="Arial Unicode MS" charset="0"/>
                <a:cs typeface="Arial Unicode MS" charset="0"/>
              </a:rPr>
              <a:t>system</a:t>
            </a:r>
            <a:r>
              <a:rPr lang="en-US">
                <a:latin typeface="Arial Unicode MS" charset="0"/>
                <a:ea typeface="Arial Unicode MS" charset="0"/>
                <a:cs typeface="Arial Unicode MS" charset="0"/>
              </a:rPr>
              <a:t>  –  </a:t>
            </a:r>
            <a:r>
              <a:rPr lang="el-GR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i="1">
                <a:latin typeface="Arial Unicode MS" charset="0"/>
                <a:ea typeface="Arial Unicode MS" charset="0"/>
                <a:cs typeface="Arial Unicode MS" charset="0"/>
              </a:rPr>
              <a:t>H</a:t>
            </a:r>
            <a:r>
              <a:rPr lang="en-US" baseline="-25000">
                <a:latin typeface="Arial Unicode MS" charset="0"/>
                <a:ea typeface="Arial Unicode MS" charset="0"/>
                <a:cs typeface="Arial Unicode MS" charset="0"/>
              </a:rPr>
              <a:t>system</a:t>
            </a:r>
            <a:r>
              <a:rPr lang="en-US">
                <a:latin typeface="Arial Unicode MS" charset="0"/>
                <a:ea typeface="Arial Unicode MS" charset="0"/>
                <a:cs typeface="Arial Unicode MS" charset="0"/>
              </a:rPr>
              <a:t>/</a:t>
            </a:r>
            <a:r>
              <a:rPr lang="en-US" i="1">
                <a:latin typeface="Arial Unicode MS" charset="0"/>
                <a:ea typeface="Arial Unicode MS" charset="0"/>
                <a:cs typeface="Arial Unicode MS" charset="0"/>
              </a:rPr>
              <a:t>T</a:t>
            </a:r>
          </a:p>
          <a:p>
            <a:pPr eaLnBrk="1" hangingPunct="1"/>
            <a:r>
              <a:rPr lang="en-US" sz="2800">
                <a:latin typeface="Arial Unicode MS" charset="0"/>
                <a:ea typeface="Arial Unicode MS" charset="0"/>
                <a:cs typeface="Arial Unicode MS" charset="0"/>
              </a:rPr>
              <a:t>Multiply by −</a:t>
            </a:r>
            <a:r>
              <a:rPr lang="en-US" sz="2800" i="1">
                <a:latin typeface="Arial Unicode MS" charset="0"/>
                <a:ea typeface="Arial Unicode MS" charset="0"/>
                <a:cs typeface="Arial Unicode MS" charset="0"/>
              </a:rPr>
              <a:t>T</a:t>
            </a:r>
            <a:r>
              <a:rPr lang="en-US" sz="2800">
                <a:latin typeface="Arial Unicode MS" charset="0"/>
                <a:ea typeface="Arial Unicode MS" charset="0"/>
                <a:cs typeface="Arial Unicode MS" charset="0"/>
              </a:rPr>
              <a:t>:</a:t>
            </a:r>
          </a:p>
          <a:p>
            <a:pPr lvl="1" eaLnBrk="1" hangingPunct="1">
              <a:buClr>
                <a:srgbClr val="00CC00"/>
              </a:buClr>
              <a:buFont typeface="Wingdings" charset="2"/>
              <a:buChar char="Ø"/>
            </a:pPr>
            <a:r>
              <a:rPr lang="en-US">
                <a:latin typeface="Arial Unicode MS" charset="0"/>
                <a:ea typeface="Arial Unicode MS" charset="0"/>
                <a:cs typeface="Arial Unicode MS" charset="0"/>
              </a:rPr>
              <a:t>−</a:t>
            </a:r>
            <a:r>
              <a:rPr lang="en-US" i="1">
                <a:latin typeface="Arial Unicode MS" charset="0"/>
                <a:ea typeface="Arial Unicode MS" charset="0"/>
                <a:cs typeface="Arial Unicode MS" charset="0"/>
              </a:rPr>
              <a:t>T</a:t>
            </a:r>
            <a:r>
              <a:rPr lang="el-GR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i="1">
                <a:latin typeface="Arial Unicode MS" charset="0"/>
                <a:ea typeface="Arial Unicode MS" charset="0"/>
                <a:cs typeface="Arial Unicode MS" charset="0"/>
              </a:rPr>
              <a:t>S</a:t>
            </a:r>
            <a:r>
              <a:rPr lang="en-US" baseline="-25000">
                <a:latin typeface="Arial Unicode MS" charset="0"/>
                <a:ea typeface="Arial Unicode MS" charset="0"/>
                <a:cs typeface="Arial Unicode MS" charset="0"/>
              </a:rPr>
              <a:t>universe</a:t>
            </a:r>
            <a:r>
              <a:rPr lang="en-US">
                <a:latin typeface="Arial Unicode MS" charset="0"/>
                <a:ea typeface="Arial Unicode MS" charset="0"/>
                <a:cs typeface="Arial Unicode MS" charset="0"/>
              </a:rPr>
              <a:t>  =  −</a:t>
            </a:r>
            <a:r>
              <a:rPr lang="en-US" i="1">
                <a:latin typeface="Arial Unicode MS" charset="0"/>
                <a:ea typeface="Arial Unicode MS" charset="0"/>
                <a:cs typeface="Arial Unicode MS" charset="0"/>
              </a:rPr>
              <a:t>T</a:t>
            </a:r>
            <a:r>
              <a:rPr lang="el-GR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i="1">
                <a:latin typeface="Arial Unicode MS" charset="0"/>
                <a:ea typeface="Arial Unicode MS" charset="0"/>
                <a:cs typeface="Arial Unicode MS" charset="0"/>
              </a:rPr>
              <a:t>S</a:t>
            </a:r>
            <a:r>
              <a:rPr lang="en-US" baseline="-25000">
                <a:latin typeface="Arial Unicode MS" charset="0"/>
                <a:ea typeface="Arial Unicode MS" charset="0"/>
                <a:cs typeface="Arial Unicode MS" charset="0"/>
              </a:rPr>
              <a:t>system</a:t>
            </a:r>
            <a:r>
              <a:rPr lang="en-US">
                <a:latin typeface="Arial Unicode MS" charset="0"/>
                <a:ea typeface="Arial Unicode MS" charset="0"/>
                <a:cs typeface="Arial Unicode MS" charset="0"/>
              </a:rPr>
              <a:t> +  </a:t>
            </a:r>
            <a:r>
              <a:rPr lang="el-GR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i="1">
                <a:latin typeface="Arial Unicode MS" charset="0"/>
                <a:ea typeface="Arial Unicode MS" charset="0"/>
                <a:cs typeface="Arial Unicode MS" charset="0"/>
              </a:rPr>
              <a:t>H</a:t>
            </a:r>
            <a:r>
              <a:rPr lang="en-US" baseline="-25000">
                <a:latin typeface="Arial Unicode MS" charset="0"/>
                <a:ea typeface="Arial Unicode MS" charset="0"/>
                <a:cs typeface="Arial Unicode MS" charset="0"/>
              </a:rPr>
              <a:t>system</a:t>
            </a:r>
            <a:endParaRPr lang="en-US">
              <a:latin typeface="Arial Unicode MS" charset="0"/>
              <a:ea typeface="Arial Unicode MS" charset="0"/>
              <a:cs typeface="Arial Unicode MS" charset="0"/>
            </a:endParaRPr>
          </a:p>
          <a:p>
            <a:pPr eaLnBrk="1" hangingPunct="1"/>
            <a:r>
              <a:rPr lang="en-US" sz="2800">
                <a:latin typeface="Arial Unicode MS" charset="0"/>
                <a:ea typeface="Arial Unicode MS" charset="0"/>
                <a:cs typeface="Arial Unicode MS" charset="0"/>
              </a:rPr>
              <a:t>Rearrange:</a:t>
            </a:r>
          </a:p>
          <a:p>
            <a:pPr lvl="1" eaLnBrk="1" hangingPunct="1">
              <a:buClr>
                <a:srgbClr val="00CC00"/>
              </a:buClr>
              <a:buFont typeface="Wingdings" charset="2"/>
              <a:buChar char="Ø"/>
            </a:pPr>
            <a:r>
              <a:rPr lang="en-US">
                <a:latin typeface="Arial Unicode MS" charset="0"/>
                <a:ea typeface="Arial Unicode MS" charset="0"/>
                <a:cs typeface="Arial Unicode MS" charset="0"/>
              </a:rPr>
              <a:t>−</a:t>
            </a:r>
            <a:r>
              <a:rPr lang="en-US" i="1">
                <a:latin typeface="Arial Unicode MS" charset="0"/>
                <a:ea typeface="Arial Unicode MS" charset="0"/>
                <a:cs typeface="Arial Unicode MS" charset="0"/>
              </a:rPr>
              <a:t>T</a:t>
            </a:r>
            <a:r>
              <a:rPr lang="el-GR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i="1">
                <a:latin typeface="Arial Unicode MS" charset="0"/>
                <a:ea typeface="Arial Unicode MS" charset="0"/>
                <a:cs typeface="Arial Unicode MS" charset="0"/>
              </a:rPr>
              <a:t>S</a:t>
            </a:r>
            <a:r>
              <a:rPr lang="en-US" baseline="-25000">
                <a:latin typeface="Arial Unicode MS" charset="0"/>
                <a:ea typeface="Arial Unicode MS" charset="0"/>
                <a:cs typeface="Arial Unicode MS" charset="0"/>
              </a:rPr>
              <a:t>universe</a:t>
            </a:r>
            <a:r>
              <a:rPr lang="en-US">
                <a:latin typeface="Arial Unicode MS" charset="0"/>
                <a:ea typeface="Arial Unicode MS" charset="0"/>
                <a:cs typeface="Arial Unicode MS" charset="0"/>
              </a:rPr>
              <a:t>  =  </a:t>
            </a:r>
            <a:r>
              <a:rPr lang="el-GR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i="1">
                <a:latin typeface="Arial Unicode MS" charset="0"/>
                <a:ea typeface="Arial Unicode MS" charset="0"/>
                <a:cs typeface="Arial Unicode MS" charset="0"/>
              </a:rPr>
              <a:t>H</a:t>
            </a:r>
            <a:r>
              <a:rPr lang="en-US" baseline="-25000">
                <a:latin typeface="Arial Unicode MS" charset="0"/>
                <a:ea typeface="Arial Unicode MS" charset="0"/>
                <a:cs typeface="Arial Unicode MS" charset="0"/>
              </a:rPr>
              <a:t>system</a:t>
            </a:r>
            <a:r>
              <a:rPr lang="en-US">
                <a:latin typeface="Arial Unicode MS" charset="0"/>
                <a:ea typeface="Arial Unicode MS" charset="0"/>
                <a:cs typeface="Arial Unicode MS" charset="0"/>
              </a:rPr>
              <a:t>  −  </a:t>
            </a:r>
            <a:r>
              <a:rPr lang="en-US" i="1">
                <a:latin typeface="Arial Unicode MS" charset="0"/>
                <a:ea typeface="Arial Unicode MS" charset="0"/>
                <a:cs typeface="Arial Unicode MS" charset="0"/>
              </a:rPr>
              <a:t>T</a:t>
            </a:r>
            <a:r>
              <a:rPr lang="el-GR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i="1">
                <a:latin typeface="Arial Unicode MS" charset="0"/>
                <a:ea typeface="Arial Unicode MS" charset="0"/>
                <a:cs typeface="Arial Unicode MS" charset="0"/>
              </a:rPr>
              <a:t>S</a:t>
            </a:r>
            <a:r>
              <a:rPr lang="en-US" baseline="-25000">
                <a:latin typeface="Arial Unicode MS" charset="0"/>
                <a:ea typeface="Arial Unicode MS" charset="0"/>
                <a:cs typeface="Arial Unicode MS" charset="0"/>
              </a:rPr>
              <a:t>system</a:t>
            </a:r>
          </a:p>
          <a:p>
            <a:pPr eaLnBrk="1" hangingPunct="1"/>
            <a:r>
              <a:rPr lang="en-US" sz="2800">
                <a:latin typeface="Arial Unicode MS" charset="0"/>
                <a:ea typeface="Arial Unicode MS" charset="0"/>
                <a:cs typeface="Arial Unicode MS" charset="0"/>
              </a:rPr>
              <a:t>Call </a:t>
            </a:r>
            <a:r>
              <a:rPr lang="en-US" sz="2800" b="1">
                <a:latin typeface="Arial Unicode MS" charset="0"/>
                <a:ea typeface="Arial Unicode MS" charset="0"/>
                <a:cs typeface="Arial Unicode MS" charset="0"/>
              </a:rPr>
              <a:t>−</a:t>
            </a:r>
            <a:r>
              <a:rPr lang="en-US" sz="2800" b="1" i="1">
                <a:latin typeface="Arial Unicode MS" charset="0"/>
                <a:ea typeface="Arial Unicode MS" charset="0"/>
                <a:cs typeface="Arial Unicode MS" charset="0"/>
              </a:rPr>
              <a:t>T</a:t>
            </a:r>
            <a:r>
              <a:rPr lang="el-GR" sz="2800" b="1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sz="2800" b="1" i="1">
                <a:latin typeface="Arial Unicode MS" charset="0"/>
                <a:ea typeface="Arial Unicode MS" charset="0"/>
                <a:cs typeface="Arial Unicode MS" charset="0"/>
              </a:rPr>
              <a:t>S</a:t>
            </a:r>
            <a:r>
              <a:rPr lang="en-US" sz="2800" b="1" baseline="-25000">
                <a:latin typeface="Arial Unicode MS" charset="0"/>
                <a:ea typeface="Arial Unicode MS" charset="0"/>
                <a:cs typeface="Arial Unicode MS" charset="0"/>
              </a:rPr>
              <a:t>universe</a:t>
            </a:r>
            <a:r>
              <a:rPr lang="en-US" sz="2800">
                <a:latin typeface="Arial Unicode MS" charset="0"/>
                <a:ea typeface="Arial Unicode MS" charset="0"/>
                <a:cs typeface="Arial Unicode MS" charset="0"/>
              </a:rPr>
              <a:t> the </a:t>
            </a:r>
            <a:r>
              <a:rPr lang="en-US" sz="2800" b="1">
                <a:latin typeface="Arial Unicode MS" charset="0"/>
                <a:ea typeface="Arial Unicode MS" charset="0"/>
                <a:cs typeface="Arial Unicode MS" charset="0"/>
              </a:rPr>
              <a:t>Gibbs Free Energy (</a:t>
            </a:r>
            <a:r>
              <a:rPr lang="el-GR" sz="2800" b="1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sz="2800" b="1" i="1">
                <a:latin typeface="Arial Unicode MS" charset="0"/>
                <a:ea typeface="Arial Unicode MS" charset="0"/>
                <a:cs typeface="Arial Unicode MS" charset="0"/>
              </a:rPr>
              <a:t>G</a:t>
            </a:r>
            <a:r>
              <a:rPr lang="en-US" sz="2800" b="1">
                <a:latin typeface="Arial Unicode MS" charset="0"/>
                <a:ea typeface="Arial Unicode MS" charset="0"/>
                <a:cs typeface="Arial Unicode MS" charset="0"/>
              </a:rPr>
              <a:t>):</a:t>
            </a:r>
          </a:p>
          <a:p>
            <a:pPr lvl="1" eaLnBrk="1" hangingPunct="1">
              <a:buFont typeface="Arial" charset="0"/>
              <a:buChar char="•"/>
            </a:pPr>
            <a:r>
              <a:rPr lang="el-GR" sz="3200" b="1" smtClean="0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sz="3200" b="1" i="1">
                <a:latin typeface="Arial Unicode MS" charset="0"/>
                <a:ea typeface="Arial Unicode MS" charset="0"/>
                <a:cs typeface="Arial Unicode MS" charset="0"/>
              </a:rPr>
              <a:t>G</a:t>
            </a:r>
            <a:r>
              <a:rPr lang="en-US" sz="3200" b="1">
                <a:latin typeface="Arial Unicode MS" charset="0"/>
                <a:ea typeface="Arial Unicode MS" charset="0"/>
                <a:cs typeface="Arial Unicode MS" charset="0"/>
              </a:rPr>
              <a:t>  =  </a:t>
            </a:r>
            <a:r>
              <a:rPr lang="el-GR" sz="3200" b="1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sz="3200" b="1" i="1">
                <a:latin typeface="Arial Unicode MS" charset="0"/>
                <a:ea typeface="Arial Unicode MS" charset="0"/>
                <a:cs typeface="Arial Unicode MS" charset="0"/>
              </a:rPr>
              <a:t>H</a:t>
            </a:r>
            <a:r>
              <a:rPr lang="en-US" sz="3200" b="1">
                <a:latin typeface="Arial Unicode MS" charset="0"/>
                <a:ea typeface="Arial Unicode MS" charset="0"/>
                <a:cs typeface="Arial Unicode MS" charset="0"/>
              </a:rPr>
              <a:t>  − </a:t>
            </a:r>
            <a:r>
              <a:rPr lang="en-US" sz="3200" b="1" i="1">
                <a:latin typeface="Arial Unicode MS" charset="0"/>
                <a:ea typeface="Arial Unicode MS" charset="0"/>
                <a:cs typeface="Arial Unicode MS" charset="0"/>
              </a:rPr>
              <a:t>T</a:t>
            </a:r>
            <a:r>
              <a:rPr lang="en-US" sz="3200" b="1">
                <a:latin typeface="Arial Unicode MS" charset="0"/>
                <a:ea typeface="Arial Unicode MS" charset="0"/>
                <a:cs typeface="Arial Unicode MS" charset="0"/>
              </a:rPr>
              <a:t> </a:t>
            </a:r>
            <a:r>
              <a:rPr lang="el-GR" sz="3200" b="1">
                <a:latin typeface="Arial Unicode MS" charset="0"/>
                <a:ea typeface="Arial Unicode MS" charset="0"/>
                <a:cs typeface="Arial Unicode MS" charset="0"/>
              </a:rPr>
              <a:t>Δ</a:t>
            </a:r>
            <a:r>
              <a:rPr lang="en-US" sz="3200" b="1" i="1">
                <a:latin typeface="Arial Unicode MS" charset="0"/>
                <a:ea typeface="Arial Unicode MS" charset="0"/>
                <a:cs typeface="Arial Unicode MS" charset="0"/>
              </a:rPr>
              <a:t>S</a:t>
            </a:r>
            <a:endParaRPr lang="el-GR" sz="3200" b="1" i="1">
              <a:latin typeface="Arial Unicode MS" charset="0"/>
              <a:ea typeface="Arial Unicode MS" charset="0"/>
              <a:cs typeface="Arial Unicode MS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Gibbs Free Energy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191000" y="1524000"/>
            <a:ext cx="4246563" cy="4017963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sz="2800"/>
              <a:t>If </a:t>
            </a:r>
            <a:r>
              <a:rPr lang="en-US" sz="2800">
                <a:latin typeface="Symbol" charset="2"/>
              </a:rPr>
              <a:t>D</a:t>
            </a:r>
            <a:r>
              <a:rPr lang="en-US" sz="2800" i="1"/>
              <a:t>G</a:t>
            </a:r>
            <a:r>
              <a:rPr lang="en-US" sz="2800"/>
              <a:t> is negative, the forward reaction is spontaneous.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/>
              <a:t>If </a:t>
            </a:r>
            <a:r>
              <a:rPr lang="en-US" sz="2800">
                <a:latin typeface="Symbol" charset="2"/>
              </a:rPr>
              <a:t>D</a:t>
            </a:r>
            <a:r>
              <a:rPr lang="en-US" sz="2800" i="1"/>
              <a:t>G</a:t>
            </a:r>
            <a:r>
              <a:rPr lang="en-US" sz="2800"/>
              <a:t> is 0, the system is at equilibrium.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/>
              <a:t>If </a:t>
            </a:r>
            <a:r>
              <a:rPr lang="en-US" sz="2800">
                <a:latin typeface="Symbol" charset="2"/>
                <a:sym typeface="Symbol" charset="2"/>
              </a:rPr>
              <a:t></a:t>
            </a:r>
            <a:r>
              <a:rPr lang="en-US" sz="2800" i="1"/>
              <a:t>G</a:t>
            </a:r>
            <a:r>
              <a:rPr lang="en-US" sz="2800"/>
              <a:t> is positive, the reaction is spontaneous in the reverse direction.</a:t>
            </a:r>
          </a:p>
        </p:txBody>
      </p:sp>
      <p:pic>
        <p:nvPicPr>
          <p:cNvPr id="5" name="Picture 4" descr="19_15_Figure.jpg"/>
          <p:cNvPicPr>
            <a:picLocks noChangeAspect="1"/>
          </p:cNvPicPr>
          <p:nvPr/>
        </p:nvPicPr>
        <p:blipFill>
          <a:blip r:embed="rId3"/>
          <a:srcRect b="2546"/>
          <a:stretch>
            <a:fillRect/>
          </a:stretch>
        </p:blipFill>
        <p:spPr>
          <a:xfrm>
            <a:off x="304800" y="1981200"/>
            <a:ext cx="3733799" cy="307498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Standard Free Energy Changes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6050"/>
            <a:ext cx="7772400" cy="16779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	Analogous to standard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enthalpies </a:t>
            </a:r>
            <a:r>
              <a:rPr lang="en-US" dirty="0"/>
              <a:t>of formation are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standard </a:t>
            </a:r>
            <a:r>
              <a:rPr lang="en-US" dirty="0"/>
              <a:t>free energies of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formation</a:t>
            </a:r>
            <a:r>
              <a:rPr lang="en-US" dirty="0"/>
              <a:t>, </a:t>
            </a:r>
            <a:r>
              <a:rPr lang="en-US" err="1">
                <a:latin typeface="Symbol" charset="2"/>
                <a:sym typeface="Symbol" charset="2"/>
              </a:rPr>
              <a:t></a:t>
            </a:r>
            <a:r>
              <a:rPr lang="en-US" i="1" smtClean="0"/>
              <a:t>G</a:t>
            </a:r>
            <a:r>
              <a:rPr lang="en-US" i="1" baseline="-25000" smtClean="0"/>
              <a:t>f</a:t>
            </a:r>
            <a:r>
              <a:rPr lang="en-US" smtClean="0">
                <a:latin typeface="Arial"/>
                <a:cs typeface="Arial"/>
                <a:sym typeface="Symbol" charset="2"/>
              </a:rPr>
              <a:t>°</a:t>
            </a:r>
            <a:r>
              <a:rPr lang="en-US" smtClean="0">
                <a:sym typeface="Symbol" charset="2"/>
              </a:rPr>
              <a:t>:</a:t>
            </a:r>
            <a:endParaRPr lang="en-US" dirty="0"/>
          </a:p>
        </p:txBody>
      </p:sp>
      <p:grpSp>
        <p:nvGrpSpPr>
          <p:cNvPr id="26628" name="Group 11"/>
          <p:cNvGrpSpPr>
            <a:grpSpLocks/>
          </p:cNvGrpSpPr>
          <p:nvPr/>
        </p:nvGrpSpPr>
        <p:grpSpPr bwMode="auto">
          <a:xfrm>
            <a:off x="1066800" y="3717925"/>
            <a:ext cx="8001000" cy="631825"/>
            <a:chOff x="0" y="2448"/>
            <a:chExt cx="5040" cy="398"/>
          </a:xfrm>
        </p:grpSpPr>
        <p:sp>
          <p:nvSpPr>
            <p:cNvPr id="26632" name="Rectangle 5"/>
            <p:cNvSpPr>
              <a:spLocks noChangeArrowheads="1"/>
            </p:cNvSpPr>
            <p:nvPr/>
          </p:nvSpPr>
          <p:spPr bwMode="auto">
            <a:xfrm>
              <a:off x="0" y="2448"/>
              <a:ext cx="504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3200"/>
            </a:p>
          </p:txBody>
        </p:sp>
        <p:sp>
          <p:nvSpPr>
            <p:cNvPr id="26633" name="Rectangle 6"/>
            <p:cNvSpPr>
              <a:spLocks noChangeArrowheads="1"/>
            </p:cNvSpPr>
            <p:nvPr/>
          </p:nvSpPr>
          <p:spPr bwMode="auto">
            <a:xfrm>
              <a:off x="1452" y="2581"/>
              <a:ext cx="11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3200" i="1" baseline="-25000"/>
            </a:p>
          </p:txBody>
        </p:sp>
        <p:sp>
          <p:nvSpPr>
            <p:cNvPr id="26634" name="Rectangle 7"/>
            <p:cNvSpPr>
              <a:spLocks noChangeArrowheads="1"/>
            </p:cNvSpPr>
            <p:nvPr/>
          </p:nvSpPr>
          <p:spPr bwMode="auto">
            <a:xfrm>
              <a:off x="3588" y="2581"/>
              <a:ext cx="11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 sz="3200" i="1" baseline="-25000"/>
            </a:p>
          </p:txBody>
        </p:sp>
      </p:grpSp>
      <p:sp>
        <p:nvSpPr>
          <p:cNvPr id="26629" name="Rectangle 9"/>
          <p:cNvSpPr>
            <a:spLocks noChangeArrowheads="1"/>
          </p:cNvSpPr>
          <p:nvPr/>
        </p:nvSpPr>
        <p:spPr bwMode="auto">
          <a:xfrm>
            <a:off x="979488" y="4267200"/>
            <a:ext cx="8153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/>
              <a:t>where </a:t>
            </a:r>
            <a:r>
              <a:rPr lang="en-US" sz="3200" i="1" dirty="0" err="1"/>
              <a:t>n</a:t>
            </a:r>
            <a:r>
              <a:rPr lang="en-US" sz="3200" dirty="0"/>
              <a:t> and </a:t>
            </a:r>
            <a:r>
              <a:rPr lang="en-US" sz="3200" i="1" dirty="0" err="1"/>
              <a:t>m</a:t>
            </a:r>
            <a:r>
              <a:rPr lang="en-US" sz="3200" dirty="0"/>
              <a:t> are the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err="1" smtClean="0"/>
              <a:t>stoichiometric</a:t>
            </a:r>
            <a:r>
              <a:rPr lang="en-US" sz="3200" dirty="0" smtClean="0"/>
              <a:t> </a:t>
            </a:r>
            <a:r>
              <a:rPr lang="en-US" sz="3200" dirty="0"/>
              <a:t>coefficients.</a:t>
            </a:r>
          </a:p>
        </p:txBody>
      </p:sp>
      <p:pic>
        <p:nvPicPr>
          <p:cNvPr id="10" name="Picture 9" descr="19_14_Figure.jpg"/>
          <p:cNvPicPr>
            <a:picLocks noChangeAspect="1"/>
          </p:cNvPicPr>
          <p:nvPr/>
        </p:nvPicPr>
        <p:blipFill>
          <a:blip r:embed="rId3"/>
          <a:srcRect b="2546"/>
          <a:stretch>
            <a:fillRect/>
          </a:stretch>
        </p:blipFill>
        <p:spPr>
          <a:xfrm>
            <a:off x="6477000" y="1523999"/>
            <a:ext cx="2160062" cy="414865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Free Energy Changes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200400"/>
            <a:ext cx="8305800" cy="2590800"/>
          </a:xfrm>
        </p:spPr>
        <p:txBody>
          <a:bodyPr/>
          <a:lstStyle/>
          <a:p>
            <a:pPr eaLnBrk="1" hangingPunct="1"/>
            <a:r>
              <a:rPr lang="en-US" sz="2800" dirty="0"/>
              <a:t>How does </a:t>
            </a:r>
            <a:r>
              <a:rPr lang="el-GR" sz="2800" dirty="0">
                <a:ea typeface="Arial" charset="0"/>
                <a:cs typeface="Arial" charset="0"/>
                <a:sym typeface="Symbol" charset="2"/>
              </a:rPr>
              <a:t>Δ</a:t>
            </a:r>
            <a:r>
              <a:rPr lang="en-US" sz="2800" i="1" dirty="0"/>
              <a:t>G</a:t>
            </a:r>
            <a:r>
              <a:rPr lang="en-US" sz="2800" dirty="0">
                <a:sym typeface="Symbol" charset="2"/>
              </a:rPr>
              <a:t> change with temperature?</a:t>
            </a:r>
          </a:p>
          <a:p>
            <a:pPr eaLnBrk="1" hangingPunct="1"/>
            <a:r>
              <a:rPr lang="el-GR" sz="2800" dirty="0"/>
              <a:t>Δ</a:t>
            </a:r>
            <a:r>
              <a:rPr lang="en-US" sz="2800" i="1" dirty="0"/>
              <a:t>G</a:t>
            </a:r>
            <a:r>
              <a:rPr lang="en-US" sz="2800" dirty="0">
                <a:sym typeface="Symbol" charset="2"/>
              </a:rPr>
              <a:t> = </a:t>
            </a:r>
            <a:r>
              <a:rPr lang="el-GR" sz="2800" dirty="0">
                <a:sym typeface="Symbol" charset="2"/>
              </a:rPr>
              <a:t>Δ</a:t>
            </a:r>
            <a:r>
              <a:rPr lang="en-US" sz="2800" i="1" dirty="0">
                <a:sym typeface="Symbol" charset="2"/>
              </a:rPr>
              <a:t>H</a:t>
            </a:r>
            <a:r>
              <a:rPr lang="en-US" sz="2800" dirty="0" smtClean="0">
                <a:sym typeface="Symbol" charset="2"/>
              </a:rPr>
              <a:t> – </a:t>
            </a:r>
            <a:r>
              <a:rPr lang="en-US" sz="2800" i="1" dirty="0">
                <a:sym typeface="Symbol" charset="2"/>
              </a:rPr>
              <a:t>T</a:t>
            </a:r>
            <a:r>
              <a:rPr lang="el-GR" sz="2800" dirty="0">
                <a:ea typeface="Arial" charset="0"/>
                <a:cs typeface="Arial" charset="0"/>
                <a:sym typeface="Symbol" charset="2"/>
              </a:rPr>
              <a:t>Δ</a:t>
            </a:r>
            <a:r>
              <a:rPr lang="en-US" sz="2800" i="1" dirty="0">
                <a:sym typeface="Symbol" charset="2"/>
              </a:rPr>
              <a:t>S</a:t>
            </a:r>
          </a:p>
          <a:p>
            <a:pPr eaLnBrk="1" hangingPunct="1"/>
            <a:r>
              <a:rPr lang="en-US" sz="2800" dirty="0">
                <a:sym typeface="Symbol" charset="2"/>
              </a:rPr>
              <a:t>Since reactions are spontaneous if </a:t>
            </a:r>
            <a:r>
              <a:rPr lang="el-GR" sz="2800" dirty="0"/>
              <a:t>Δ</a:t>
            </a:r>
            <a:r>
              <a:rPr lang="en-US" sz="2800" i="1" dirty="0"/>
              <a:t>G</a:t>
            </a:r>
            <a:r>
              <a:rPr lang="en-US" sz="2800" dirty="0"/>
              <a:t> &lt; 0, the sign of enthalpy and entropy and the magnitude of the temperature matters to spontaneity.</a:t>
            </a:r>
            <a:endParaRPr lang="en-US" sz="2800" dirty="0">
              <a:sym typeface="Symbol" charset="2"/>
            </a:endParaRPr>
          </a:p>
        </p:txBody>
      </p:sp>
      <p:pic>
        <p:nvPicPr>
          <p:cNvPr id="5" name="Picture 4" descr="19_03_Table.jpg"/>
          <p:cNvPicPr>
            <a:picLocks noChangeAspect="1"/>
          </p:cNvPicPr>
          <p:nvPr/>
        </p:nvPicPr>
        <p:blipFill>
          <a:blip r:embed="rId3"/>
          <a:srcRect b="8904"/>
          <a:stretch>
            <a:fillRect/>
          </a:stretch>
        </p:blipFill>
        <p:spPr>
          <a:xfrm>
            <a:off x="304800" y="990600"/>
            <a:ext cx="8534400" cy="202692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Free Energy and Equilibrium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343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/>
              <a:t>Under any conditions, standard or nonstandard, the free energy change can be found this way:</a:t>
            </a:r>
          </a:p>
          <a:p>
            <a:pPr marL="0" indent="0" eaLnBrk="1" hangingPunct="1">
              <a:buFontTx/>
              <a:buNone/>
            </a:pPr>
            <a:endParaRPr lang="en-US">
              <a:latin typeface="Symbol" charset="2"/>
              <a:sym typeface="Symbol" charset="2"/>
            </a:endParaRPr>
          </a:p>
          <a:p>
            <a:pPr marL="0" indent="0" eaLnBrk="1" hangingPunct="1">
              <a:buFontTx/>
              <a:buNone/>
            </a:pPr>
            <a:r>
              <a:rPr lang="en-US">
                <a:latin typeface="Symbol" charset="2"/>
                <a:sym typeface="Symbol" charset="2"/>
              </a:rPr>
              <a:t></a:t>
            </a:r>
            <a:r>
              <a:rPr lang="en-US" i="1"/>
              <a:t>G</a:t>
            </a:r>
            <a:r>
              <a:rPr lang="en-US"/>
              <a:t> = </a:t>
            </a:r>
            <a:r>
              <a:rPr lang="en-US">
                <a:latin typeface="Symbol" charset="2"/>
                <a:sym typeface="Symbol" charset="2"/>
              </a:rPr>
              <a:t></a:t>
            </a:r>
            <a:r>
              <a:rPr lang="en-US" i="1" smtClean="0"/>
              <a:t>G</a:t>
            </a:r>
            <a:r>
              <a:rPr lang="en-US" smtClean="0">
                <a:latin typeface="Arial"/>
                <a:cs typeface="Arial"/>
                <a:sym typeface="Symbol" charset="2"/>
              </a:rPr>
              <a:t>°</a:t>
            </a:r>
            <a:r>
              <a:rPr lang="en-US" smtClean="0">
                <a:sym typeface="Symbol" charset="2"/>
              </a:rPr>
              <a:t> </a:t>
            </a:r>
            <a:r>
              <a:rPr lang="en-US">
                <a:sym typeface="Symbol" charset="2"/>
              </a:rPr>
              <a:t>+ </a:t>
            </a:r>
            <a:r>
              <a:rPr lang="en-US" i="1">
                <a:sym typeface="Symbol" charset="2"/>
              </a:rPr>
              <a:t>RT </a:t>
            </a:r>
            <a:r>
              <a:rPr lang="en-US">
                <a:sym typeface="Symbol" charset="2"/>
              </a:rPr>
              <a:t>ln </a:t>
            </a:r>
            <a:r>
              <a:rPr lang="en-US" i="1">
                <a:sym typeface="Symbol" charset="2"/>
              </a:rPr>
              <a:t>Q</a:t>
            </a:r>
          </a:p>
          <a:p>
            <a:pPr marL="0" indent="0" eaLnBrk="1" hangingPunct="1">
              <a:buFontTx/>
              <a:buNone/>
            </a:pPr>
            <a:endParaRPr lang="en-US">
              <a:sym typeface="Symbol" charset="2"/>
            </a:endParaRPr>
          </a:p>
          <a:p>
            <a:pPr marL="0" indent="0" eaLnBrk="1" hangingPunct="1">
              <a:buFontTx/>
              <a:buNone/>
            </a:pPr>
            <a:r>
              <a:rPr lang="en-US" sz="2800"/>
              <a:t>(Under standard conditions, concentrations are 1 </a:t>
            </a:r>
            <a:r>
              <a:rPr lang="en-US" sz="2800" i="1"/>
              <a:t>M</a:t>
            </a:r>
            <a:r>
              <a:rPr lang="en-US" sz="2800"/>
              <a:t>, so </a:t>
            </a:r>
            <a:r>
              <a:rPr lang="en-US" sz="2800" i="1"/>
              <a:t>Q</a:t>
            </a:r>
            <a:r>
              <a:rPr lang="en-US" sz="2800"/>
              <a:t> = 1 and ln </a:t>
            </a:r>
            <a:r>
              <a:rPr lang="en-US" sz="2800" i="1"/>
              <a:t>Q</a:t>
            </a:r>
            <a:r>
              <a:rPr lang="en-US" sz="2800"/>
              <a:t> = 0; the last term drops out.)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Free Energy and Equilibrium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pPr eaLnBrk="1" hangingPunct="1"/>
            <a:r>
              <a:rPr lang="en-US"/>
              <a:t>At equilibrium, </a:t>
            </a:r>
            <a:r>
              <a:rPr lang="en-US" i="1"/>
              <a:t>Q</a:t>
            </a:r>
            <a:r>
              <a:rPr lang="en-US"/>
              <a:t> = </a:t>
            </a:r>
            <a:r>
              <a:rPr lang="en-US" i="1"/>
              <a:t>K</a:t>
            </a:r>
            <a:r>
              <a:rPr lang="en-US"/>
              <a:t>, and </a:t>
            </a:r>
            <a:r>
              <a:rPr lang="en-US">
                <a:latin typeface="Symbol" charset="2"/>
                <a:sym typeface="Symbol" charset="2"/>
              </a:rPr>
              <a:t></a:t>
            </a:r>
            <a:r>
              <a:rPr lang="en-US" i="1"/>
              <a:t>G</a:t>
            </a:r>
            <a:r>
              <a:rPr lang="en-US"/>
              <a:t> = 0.</a:t>
            </a:r>
          </a:p>
          <a:p>
            <a:pPr eaLnBrk="1" hangingPunct="1"/>
            <a:r>
              <a:rPr lang="en-US"/>
              <a:t>The equation becomes</a:t>
            </a:r>
          </a:p>
          <a:p>
            <a:pPr algn="ctr" eaLnBrk="1" hangingPunct="1">
              <a:buFontTx/>
              <a:buNone/>
            </a:pPr>
            <a:r>
              <a:rPr lang="en-US"/>
              <a:t>0 = </a:t>
            </a:r>
            <a:r>
              <a:rPr lang="en-US">
                <a:latin typeface="Symbol" charset="2"/>
                <a:sym typeface="Symbol" charset="2"/>
              </a:rPr>
              <a:t></a:t>
            </a:r>
            <a:r>
              <a:rPr lang="en-US" i="1" smtClean="0"/>
              <a:t>G</a:t>
            </a:r>
            <a:r>
              <a:rPr lang="en-US" smtClean="0">
                <a:latin typeface="Arial"/>
                <a:cs typeface="Arial"/>
                <a:sym typeface="Symbol" charset="2"/>
              </a:rPr>
              <a:t>°</a:t>
            </a:r>
            <a:r>
              <a:rPr lang="en-US" smtClean="0">
                <a:sym typeface="Symbol" charset="2"/>
              </a:rPr>
              <a:t> </a:t>
            </a:r>
            <a:r>
              <a:rPr lang="en-US">
                <a:sym typeface="Symbol" charset="2"/>
              </a:rPr>
              <a:t>+ </a:t>
            </a:r>
            <a:r>
              <a:rPr lang="en-US" i="1">
                <a:sym typeface="Symbol" charset="2"/>
              </a:rPr>
              <a:t>RT</a:t>
            </a:r>
            <a:r>
              <a:rPr lang="en-US">
                <a:sym typeface="Symbol" charset="2"/>
              </a:rPr>
              <a:t> ln </a:t>
            </a:r>
            <a:r>
              <a:rPr lang="en-US" i="1">
                <a:sym typeface="Symbol" charset="2"/>
              </a:rPr>
              <a:t>K</a:t>
            </a:r>
            <a:endParaRPr lang="en-US">
              <a:sym typeface="Symbol" charset="2"/>
            </a:endParaRPr>
          </a:p>
          <a:p>
            <a:pPr eaLnBrk="1" hangingPunct="1"/>
            <a:r>
              <a:rPr lang="en-US"/>
              <a:t>Rearranging, this becomes</a:t>
            </a:r>
          </a:p>
          <a:p>
            <a:pPr algn="ctr" eaLnBrk="1" hangingPunct="1">
              <a:buFontTx/>
              <a:buNone/>
            </a:pPr>
            <a:r>
              <a:rPr lang="en-US">
                <a:latin typeface="Symbol" charset="2"/>
                <a:sym typeface="Symbol" charset="2"/>
              </a:rPr>
              <a:t></a:t>
            </a:r>
            <a:r>
              <a:rPr lang="en-US" i="1" smtClean="0"/>
              <a:t>G</a:t>
            </a:r>
            <a:r>
              <a:rPr lang="en-US" smtClean="0">
                <a:latin typeface="Arial"/>
                <a:cs typeface="Arial"/>
                <a:sym typeface="Symbol" charset="2"/>
              </a:rPr>
              <a:t>°</a:t>
            </a:r>
            <a:r>
              <a:rPr lang="en-US" smtClean="0">
                <a:sym typeface="Symbol" charset="2"/>
              </a:rPr>
              <a:t> </a:t>
            </a:r>
            <a:r>
              <a:rPr lang="en-US">
                <a:sym typeface="Symbol" charset="2"/>
              </a:rPr>
              <a:t>= </a:t>
            </a:r>
            <a:r>
              <a:rPr lang="en-US" i="1">
                <a:sym typeface="Symbol" charset="2"/>
              </a:rPr>
              <a:t>RT</a:t>
            </a:r>
            <a:r>
              <a:rPr lang="en-US">
                <a:sym typeface="Symbol" charset="2"/>
              </a:rPr>
              <a:t> ln </a:t>
            </a:r>
            <a:r>
              <a:rPr lang="en-US" i="1">
                <a:sym typeface="Symbol" charset="2"/>
              </a:rPr>
              <a:t>K</a:t>
            </a:r>
            <a:endParaRPr lang="en-US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/>
              <a:t>	or</a:t>
            </a:r>
          </a:p>
          <a:p>
            <a:pPr eaLnBrk="1" hangingPunct="1">
              <a:buFontTx/>
              <a:buNone/>
            </a:pPr>
            <a:r>
              <a:rPr lang="en-US"/>
              <a:t>				  </a:t>
            </a:r>
            <a:r>
              <a:rPr lang="en-US" i="1"/>
              <a:t>K</a:t>
            </a:r>
            <a:r>
              <a:rPr lang="en-US"/>
              <a:t> = e</a:t>
            </a:r>
          </a:p>
        </p:txBody>
      </p:sp>
      <p:sp>
        <p:nvSpPr>
          <p:cNvPr id="29701" name="Text Box 10"/>
          <p:cNvSpPr txBox="1">
            <a:spLocks noChangeArrowheads="1"/>
          </p:cNvSpPr>
          <p:nvPr/>
        </p:nvSpPr>
        <p:spPr bwMode="auto">
          <a:xfrm>
            <a:off x="4629150" y="5181600"/>
            <a:ext cx="1201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ea typeface="Arial" charset="0"/>
                <a:cs typeface="Arial" charset="0"/>
                <a:sym typeface="Symbol" charset="2"/>
              </a:rPr>
              <a:t></a:t>
            </a:r>
            <a:r>
              <a:rPr lang="en-US">
                <a:latin typeface="Symbol" charset="2"/>
                <a:sym typeface="Symbol" charset="2"/>
              </a:rPr>
              <a:t></a:t>
            </a:r>
            <a:r>
              <a:rPr lang="en-US" i="1" smtClean="0"/>
              <a:t>G</a:t>
            </a:r>
            <a:r>
              <a:rPr lang="en-US" smtClean="0">
                <a:sym typeface="Symbol"/>
              </a:rPr>
              <a:t></a:t>
            </a:r>
            <a:r>
              <a:rPr lang="en-US" smtClean="0">
                <a:sym typeface="Symbol" charset="2"/>
              </a:rPr>
              <a:t>/</a:t>
            </a:r>
            <a:r>
              <a:rPr lang="en-US" i="1">
                <a:sym typeface="Symbol" charset="2"/>
              </a:rPr>
              <a:t>RT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Enthalpy/Entropy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/>
              <a:t>Enthalpy is the heat absorbed by a system during a constant-pressure process.</a:t>
            </a:r>
          </a:p>
          <a:p>
            <a:pPr eaLnBrk="1" hangingPunct="1"/>
            <a:r>
              <a:rPr lang="en-US"/>
              <a:t>Entropy is a measure of the randomness in a system.</a:t>
            </a:r>
          </a:p>
          <a:p>
            <a:pPr eaLnBrk="1" hangingPunct="1"/>
            <a:r>
              <a:rPr lang="en-US"/>
              <a:t>Both play a role in determining whether a process is spontaneous.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04775"/>
            <a:ext cx="9144000" cy="1143000"/>
          </a:xfrm>
        </p:spPr>
        <p:txBody>
          <a:bodyPr/>
          <a:lstStyle/>
          <a:p>
            <a:pPr eaLnBrk="1" hangingPunct="1"/>
            <a:r>
              <a:rPr lang="en-US"/>
              <a:t>Spontaneous Processes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463" y="914400"/>
            <a:ext cx="5202237" cy="5334000"/>
          </a:xfrm>
        </p:spPr>
        <p:txBody>
          <a:bodyPr/>
          <a:lstStyle/>
          <a:p>
            <a:pPr eaLnBrk="1" hangingPunct="1"/>
            <a:r>
              <a:rPr lang="en-US" sz="2800" b="1" dirty="0"/>
              <a:t>Spontaneous processes</a:t>
            </a:r>
            <a:r>
              <a:rPr lang="en-US" sz="2800" dirty="0"/>
              <a:t> proceed without any outside assistance.</a:t>
            </a:r>
          </a:p>
          <a:p>
            <a:pPr eaLnBrk="1" hangingPunct="1"/>
            <a:r>
              <a:rPr lang="en-US" sz="2800" dirty="0"/>
              <a:t>The gas in vessel A will spontaneously effuse into vessel B, but it will </a:t>
            </a:r>
            <a:r>
              <a:rPr lang="en-US" sz="2800" i="1" dirty="0"/>
              <a:t>not</a:t>
            </a:r>
            <a:r>
              <a:rPr lang="en-US" sz="2800" dirty="0"/>
              <a:t> spontaneously return to vessel A.</a:t>
            </a:r>
          </a:p>
          <a:p>
            <a:pPr marL="342900" lvl="1" indent="-342900" eaLnBrk="1" hangingPunct="1">
              <a:buFontTx/>
              <a:buChar char="•"/>
            </a:pPr>
            <a:r>
              <a:rPr lang="en-US" dirty="0"/>
              <a:t>Processes that are spontaneous in one</a:t>
            </a:r>
            <a:r>
              <a:rPr lang="en-US" dirty="0" smtClean="0"/>
              <a:t> direction </a:t>
            </a:r>
            <a:r>
              <a:rPr lang="en-US" dirty="0"/>
              <a:t>are </a:t>
            </a:r>
            <a:r>
              <a:rPr lang="en-US" dirty="0" err="1"/>
              <a:t>nonspontaneous</a:t>
            </a:r>
            <a:r>
              <a:rPr lang="en-US" dirty="0"/>
              <a:t> in the reverse direction.</a:t>
            </a:r>
          </a:p>
        </p:txBody>
      </p:sp>
      <p:pic>
        <p:nvPicPr>
          <p:cNvPr id="6" name="Picture 5" descr="19_02_Figure.jpg"/>
          <p:cNvPicPr>
            <a:picLocks noChangeAspect="1"/>
          </p:cNvPicPr>
          <p:nvPr/>
        </p:nvPicPr>
        <p:blipFill>
          <a:blip r:embed="rId3"/>
          <a:srcRect b="2546"/>
          <a:stretch>
            <a:fillRect/>
          </a:stretch>
        </p:blipFill>
        <p:spPr>
          <a:xfrm>
            <a:off x="5105400" y="1455493"/>
            <a:ext cx="1752600" cy="4488107"/>
          </a:xfrm>
          <a:prstGeom prst="rect">
            <a:avLst/>
          </a:prstGeom>
        </p:spPr>
      </p:pic>
      <p:pic>
        <p:nvPicPr>
          <p:cNvPr id="7" name="Picture 6" descr="19_01_Figure.jpg"/>
          <p:cNvPicPr>
            <a:picLocks noChangeAspect="1"/>
          </p:cNvPicPr>
          <p:nvPr/>
        </p:nvPicPr>
        <p:blipFill>
          <a:blip r:embed="rId4"/>
          <a:srcRect b="2546"/>
          <a:stretch>
            <a:fillRect/>
          </a:stretch>
        </p:blipFill>
        <p:spPr>
          <a:xfrm>
            <a:off x="6847416" y="838200"/>
            <a:ext cx="2105220" cy="47244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295400"/>
          </a:xfrm>
        </p:spPr>
        <p:txBody>
          <a:bodyPr/>
          <a:lstStyle/>
          <a:p>
            <a:pPr eaLnBrk="1" hangingPunct="1"/>
            <a:r>
              <a:rPr lang="en-US"/>
              <a:t>Experimental Factors Affect Spontaneous Processes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8382000" cy="1676400"/>
          </a:xfrm>
        </p:spPr>
        <p:txBody>
          <a:bodyPr/>
          <a:lstStyle/>
          <a:p>
            <a:pPr eaLnBrk="1" hangingPunct="1"/>
            <a:r>
              <a:rPr lang="en-US" sz="2400"/>
              <a:t>Temperature and pressure can affect spontaneity.</a:t>
            </a:r>
          </a:p>
          <a:p>
            <a:pPr eaLnBrk="1" hangingPunct="1"/>
            <a:r>
              <a:rPr lang="en-US" sz="2400"/>
              <a:t>An example of how temperature affects spontaneity is ice melting or freezing.</a:t>
            </a:r>
          </a:p>
        </p:txBody>
      </p:sp>
      <p:pic>
        <p:nvPicPr>
          <p:cNvPr id="5" name="Picture 4" descr="19_03_Figure.jpg"/>
          <p:cNvPicPr>
            <a:picLocks noChangeAspect="1"/>
          </p:cNvPicPr>
          <p:nvPr/>
        </p:nvPicPr>
        <p:blipFill>
          <a:blip r:embed="rId3"/>
          <a:srcRect b="4243"/>
          <a:stretch>
            <a:fillRect/>
          </a:stretch>
        </p:blipFill>
        <p:spPr>
          <a:xfrm>
            <a:off x="762000" y="2819400"/>
            <a:ext cx="7391400" cy="303839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4300"/>
            <a:ext cx="9144000" cy="1143000"/>
          </a:xfrm>
        </p:spPr>
        <p:txBody>
          <a:bodyPr/>
          <a:lstStyle/>
          <a:p>
            <a:pPr eaLnBrk="1" hangingPunct="1"/>
            <a:r>
              <a:rPr lang="en-US" sz="4200"/>
              <a:t>Reversible and Irreversible Processes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9688" y="3352800"/>
            <a:ext cx="4648200" cy="2747963"/>
          </a:xfrm>
        </p:spPr>
        <p:txBody>
          <a:bodyPr/>
          <a:lstStyle/>
          <a:p>
            <a:pPr marL="114300" lvl="1" indent="0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Reversible process: The system changes so that the system and surroundings can be returned to the original state by exactly reversing the process. This maximizes work done by a system </a:t>
            </a:r>
            <a:r>
              <a:rPr lang="en-US" sz="2400" i="1" dirty="0"/>
              <a:t>on </a:t>
            </a:r>
            <a:r>
              <a:rPr lang="en-US" sz="2400" dirty="0"/>
              <a:t>the surroundings.</a:t>
            </a:r>
          </a:p>
        </p:txBody>
      </p:sp>
      <p:sp>
        <p:nvSpPr>
          <p:cNvPr id="8197" name="Rectangle 1"/>
          <p:cNvSpPr>
            <a:spLocks noChangeArrowheads="1"/>
          </p:cNvSpPr>
          <p:nvPr/>
        </p:nvSpPr>
        <p:spPr bwMode="auto">
          <a:xfrm>
            <a:off x="4808538" y="3241675"/>
            <a:ext cx="4335462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Irreversible processes cannot be undone by exactly reversing the change to the system or cannot have the process exactly followed in reverse. Also, any spontaneous process is irreversible!</a:t>
            </a:r>
          </a:p>
        </p:txBody>
      </p:sp>
      <p:pic>
        <p:nvPicPr>
          <p:cNvPr id="7" name="Picture 6" descr="19_04_Figure.jpg"/>
          <p:cNvPicPr>
            <a:picLocks noChangeAspect="1"/>
          </p:cNvPicPr>
          <p:nvPr/>
        </p:nvPicPr>
        <p:blipFill>
          <a:blip r:embed="rId3"/>
          <a:srcRect b="4653"/>
          <a:stretch>
            <a:fillRect/>
          </a:stretch>
        </p:blipFill>
        <p:spPr>
          <a:xfrm>
            <a:off x="228600" y="1401182"/>
            <a:ext cx="4343400" cy="1875418"/>
          </a:xfrm>
          <a:prstGeom prst="rect">
            <a:avLst/>
          </a:prstGeom>
        </p:spPr>
      </p:pic>
      <p:pic>
        <p:nvPicPr>
          <p:cNvPr id="8" name="Picture 7" descr="19_05_Figure.jpg"/>
          <p:cNvPicPr>
            <a:picLocks noChangeAspect="1"/>
          </p:cNvPicPr>
          <p:nvPr/>
        </p:nvPicPr>
        <p:blipFill>
          <a:blip r:embed="rId4"/>
          <a:srcRect b="4992"/>
          <a:stretch>
            <a:fillRect/>
          </a:stretch>
        </p:blipFill>
        <p:spPr>
          <a:xfrm>
            <a:off x="4867742" y="1447800"/>
            <a:ext cx="4123858" cy="170992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Entropy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419600"/>
          </a:xfrm>
        </p:spPr>
        <p:txBody>
          <a:bodyPr/>
          <a:lstStyle/>
          <a:p>
            <a:pPr eaLnBrk="1" hangingPunct="1"/>
            <a:r>
              <a:rPr lang="en-US" b="1" dirty="0"/>
              <a:t>Entropy</a:t>
            </a:r>
            <a:r>
              <a:rPr lang="en-US" dirty="0"/>
              <a:t> can be thought of as a measure of the randomness of a system.</a:t>
            </a:r>
          </a:p>
          <a:p>
            <a:pPr eaLnBrk="1" hangingPunct="1"/>
            <a:r>
              <a:rPr lang="en-US" dirty="0"/>
              <a:t>It is a state function:</a:t>
            </a:r>
          </a:p>
          <a:p>
            <a:pPr eaLnBrk="1" hangingPunct="1">
              <a:buFontTx/>
              <a:buNone/>
            </a:pPr>
            <a:r>
              <a:rPr lang="en-US"/>
              <a:t>	</a:t>
            </a:r>
            <a:endParaRPr lang="en-US" dirty="0"/>
          </a:p>
          <a:p>
            <a:pPr eaLnBrk="1" hangingPunct="1">
              <a:spcBef>
                <a:spcPts val="1400"/>
              </a:spcBef>
            </a:pPr>
            <a:r>
              <a:rPr lang="en-US" smtClean="0"/>
              <a:t>It </a:t>
            </a:r>
            <a:r>
              <a:rPr lang="en-US" dirty="0"/>
              <a:t>can be found by heat transfer from surroundings at a given temperature:</a:t>
            </a:r>
          </a:p>
          <a:p>
            <a:pPr eaLnBrk="1" hangingPunct="1">
              <a:buFontTx/>
              <a:buNone/>
            </a:pPr>
            <a:r>
              <a:rPr lang="en-US"/>
              <a:t>	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225800"/>
            <a:ext cx="2960370" cy="35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953000"/>
            <a:ext cx="3489960" cy="6248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Second Law of Thermodynamics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24384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charset="2"/>
              <a:buChar char="Ø"/>
            </a:pPr>
            <a:r>
              <a:rPr lang="en-US"/>
              <a:t>The entropy of the universe increases in any spontaneous processes.</a:t>
            </a:r>
          </a:p>
          <a:p>
            <a:pPr eaLnBrk="1" hangingPunct="1">
              <a:buClr>
                <a:schemeClr val="tx1"/>
              </a:buClr>
              <a:buFont typeface="Wingdings" charset="2"/>
              <a:buChar char="Ø"/>
            </a:pPr>
            <a:r>
              <a:rPr lang="en-US"/>
              <a:t>This results in the following relationships: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3795495"/>
            <a:ext cx="5543550" cy="76835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Entropy on the Molecular Scale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795588"/>
            <a:ext cx="8991600" cy="3910012"/>
          </a:xfrm>
        </p:spPr>
        <p:txBody>
          <a:bodyPr/>
          <a:lstStyle/>
          <a:p>
            <a:pPr eaLnBrk="1" hangingPunct="1"/>
            <a:r>
              <a:rPr lang="en-US" sz="2600" dirty="0"/>
              <a:t>Boltzmann described entropy on the molecular level.</a:t>
            </a:r>
          </a:p>
          <a:p>
            <a:pPr eaLnBrk="1" hangingPunct="1">
              <a:spcBef>
                <a:spcPts val="300"/>
              </a:spcBef>
            </a:pPr>
            <a:r>
              <a:rPr lang="en-US" sz="2600" dirty="0"/>
              <a:t>Gas molecule expansion: Two molecules are in the apparatus above; both start in one side. What is the likelihood they both will end up there? (1/2)</a:t>
            </a:r>
            <a:r>
              <a:rPr lang="en-US" sz="2600" baseline="40000" dirty="0"/>
              <a:t>2</a:t>
            </a:r>
            <a:endParaRPr lang="en-US" sz="2600" dirty="0"/>
          </a:p>
          <a:p>
            <a:pPr eaLnBrk="1" hangingPunct="1">
              <a:spcBef>
                <a:spcPts val="300"/>
              </a:spcBef>
            </a:pPr>
            <a:r>
              <a:rPr lang="en-US" sz="2600" dirty="0"/>
              <a:t>If one mole is used? (1/2)</a:t>
            </a:r>
            <a:r>
              <a:rPr lang="en-US" sz="2600" baseline="40000" dirty="0"/>
              <a:t>6.02×10</a:t>
            </a:r>
            <a:r>
              <a:rPr lang="en-US" sz="2600" baseline="60000" dirty="0"/>
              <a:t>23</a:t>
            </a:r>
            <a:r>
              <a:rPr lang="en-US" sz="2600" dirty="0"/>
              <a:t>! (</a:t>
            </a:r>
            <a:r>
              <a:rPr lang="en-US" sz="2600" i="1" dirty="0"/>
              <a:t>No</a:t>
            </a:r>
            <a:r>
              <a:rPr lang="en-US" sz="2600" dirty="0"/>
              <a:t> chance!)</a:t>
            </a:r>
          </a:p>
          <a:p>
            <a:pPr eaLnBrk="1" hangingPunct="1">
              <a:spcBef>
                <a:spcPts val="300"/>
              </a:spcBef>
            </a:pPr>
            <a:r>
              <a:rPr lang="en-US" sz="2600" dirty="0"/>
              <a:t>Gases spontaneously expand to fill the volume given.</a:t>
            </a:r>
          </a:p>
          <a:p>
            <a:pPr eaLnBrk="1" hangingPunct="1">
              <a:spcBef>
                <a:spcPts val="300"/>
              </a:spcBef>
            </a:pPr>
            <a:r>
              <a:rPr lang="en-US" sz="2600" dirty="0"/>
              <a:t>Most probable arrangement of molecules: approximately equal molecules in each side</a:t>
            </a:r>
          </a:p>
        </p:txBody>
      </p:sp>
      <p:pic>
        <p:nvPicPr>
          <p:cNvPr id="5" name="Picture 4" descr="19_06_Figure.jpg"/>
          <p:cNvPicPr>
            <a:picLocks noChangeAspect="1"/>
          </p:cNvPicPr>
          <p:nvPr/>
        </p:nvPicPr>
        <p:blipFill>
          <a:blip r:embed="rId3"/>
          <a:srcRect b="4728"/>
          <a:stretch>
            <a:fillRect/>
          </a:stretch>
        </p:blipFill>
        <p:spPr>
          <a:xfrm>
            <a:off x="2126680" y="1219200"/>
            <a:ext cx="4731320" cy="16002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</TotalTime>
  <Words>1165</Words>
  <Application>Microsoft Office PowerPoint</Application>
  <PresentationFormat>On-screen Show (4:3)</PresentationFormat>
  <Paragraphs>153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 Unicode MS</vt:lpstr>
      <vt:lpstr>ＭＳ Ｐゴシック</vt:lpstr>
      <vt:lpstr>Arial</vt:lpstr>
      <vt:lpstr>Symbol</vt:lpstr>
      <vt:lpstr>Times New Roman</vt:lpstr>
      <vt:lpstr>Wingdings</vt:lpstr>
      <vt:lpstr>Blank Presentation</vt:lpstr>
      <vt:lpstr>1_Blank Presentation</vt:lpstr>
      <vt:lpstr>PowerPoint Presentation</vt:lpstr>
      <vt:lpstr>First Law of Thermodynamics</vt:lpstr>
      <vt:lpstr>Enthalpy/Entropy</vt:lpstr>
      <vt:lpstr>Spontaneous Processes</vt:lpstr>
      <vt:lpstr>Experimental Factors Affect Spontaneous Processes</vt:lpstr>
      <vt:lpstr>Reversible and Irreversible Processes</vt:lpstr>
      <vt:lpstr>Entropy</vt:lpstr>
      <vt:lpstr>Second Law of Thermodynamics</vt:lpstr>
      <vt:lpstr>Entropy on the Molecular Scale</vt:lpstr>
      <vt:lpstr>Statistical Thermodynamics</vt:lpstr>
      <vt:lpstr>Boltzmann’s Use of Microstates</vt:lpstr>
      <vt:lpstr>Entropy Change</vt:lpstr>
      <vt:lpstr>Effect of Volume and Temperature Change on the System</vt:lpstr>
      <vt:lpstr>Molecular Motions</vt:lpstr>
      <vt:lpstr>Entropy on the Molecular Scale</vt:lpstr>
      <vt:lpstr>Entropy and Physical States</vt:lpstr>
      <vt:lpstr>Third Law of Thermodynamics</vt:lpstr>
      <vt:lpstr>Standard Entropies</vt:lpstr>
      <vt:lpstr>Entropy Changes</vt:lpstr>
      <vt:lpstr>Entropy Changes in Surroundings</vt:lpstr>
      <vt:lpstr>Entropy Change in the Universe</vt:lpstr>
      <vt:lpstr>Total Entropy and Spontaneity</vt:lpstr>
      <vt:lpstr>Gibbs Free Energy</vt:lpstr>
      <vt:lpstr>Standard Free Energy Changes</vt:lpstr>
      <vt:lpstr>Free Energy Changes</vt:lpstr>
      <vt:lpstr>Free Energy and Equilibrium</vt:lpstr>
      <vt:lpstr>Free Energy and Equilibrium</vt:lpstr>
    </vt:vector>
  </TitlesOfParts>
  <Company>John Bookstaver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19 Chemical Thermodynamics</dc:title>
  <dc:creator>John Bookstaver</dc:creator>
  <cp:lastModifiedBy>梁永波</cp:lastModifiedBy>
  <cp:revision>188</cp:revision>
  <dcterms:created xsi:type="dcterms:W3CDTF">2014-02-19T00:57:26Z</dcterms:created>
  <dcterms:modified xsi:type="dcterms:W3CDTF">2015-09-02T05:20:04Z</dcterms:modified>
</cp:coreProperties>
</file>