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  <p:sldMasterId id="2147483675" r:id="rId3"/>
  </p:sldMasterIdLst>
  <p:notesMasterIdLst>
    <p:notesMasterId r:id="rId28"/>
  </p:notesMasterIdLst>
  <p:sldIdLst>
    <p:sldId id="354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55" r:id="rId27"/>
  </p:sldIdLst>
  <p:sldSz cx="12192000" cy="6858000"/>
  <p:notesSz cx="6858000" cy="9144000"/>
  <p:embeddedFontLst>
    <p:embeddedFont>
      <p:font typeface="Century Schoolbook" panose="02040604050505020304" pitchFamily="18" charset="0"/>
      <p:regular r:id="rId29"/>
      <p:bold r:id="rId30"/>
      <p:italic r:id="rId31"/>
      <p:boldItalic r:id="rId32"/>
    </p:embeddedFont>
    <p:embeddedFont>
      <p:font typeface="Palatino Linotype" panose="02040502050505030304" pitchFamily="18" charset="0"/>
      <p:regular r:id="rId33"/>
      <p:bold r:id="rId34"/>
      <p:italic r:id="rId35"/>
      <p:boldItalic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3" roundtripDataSignature="AMtx7mgp2JjZg9N30G/HCESskxxuEaK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400A21-D60E-4177-92C1-6023CFB54844}">
  <a:tblStyle styleId="{C2400A21-D60E-4177-92C1-6023CFB54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8D43BF-7BD0-4543-8C33-AB4E32C340EB}" styleName="Table_1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tcBdr/>
        <a:fill>
          <a:solidFill>
            <a:srgbClr val="CADD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54" autoAdjust="0"/>
  </p:normalViewPr>
  <p:slideViewPr>
    <p:cSldViewPr snapToGrid="0">
      <p:cViewPr varScale="1">
        <p:scale>
          <a:sx n="62" d="100"/>
          <a:sy n="62" d="100"/>
        </p:scale>
        <p:origin x="13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9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5.xml"/><Relationship Id="rId93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7.xml"/><Relationship Id="rId9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2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0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 dirty="0">
                <a:latin typeface="Times"/>
                <a:ea typeface="Times"/>
                <a:cs typeface="Times"/>
                <a:sym typeface="Times"/>
              </a:rPr>
              <a:t>Grounded: </a:t>
            </a:r>
            <a:r>
              <a:rPr lang="en-US" sz="1200" dirty="0" err="1">
                <a:latin typeface="Times"/>
                <a:ea typeface="Times"/>
                <a:cs typeface="Times"/>
                <a:sym typeface="Times"/>
              </a:rPr>
              <a:t>sth</a:t>
            </a:r>
            <a:r>
              <a:rPr lang="en-US" sz="1200" dirty="0">
                <a:latin typeface="Times"/>
                <a:ea typeface="Times"/>
                <a:cs typeface="Times"/>
                <a:sym typeface="Times"/>
              </a:rPr>
              <a:t> you can argue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based on evidence or good reasons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 sz="1200" dirty="0">
                <a:latin typeface="Times"/>
                <a:ea typeface="Times"/>
                <a:cs typeface="Times"/>
                <a:sym typeface="Times"/>
              </a:rPr>
              <a:t>Speculative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Times"/>
                <a:cs typeface="Times"/>
                <a:sym typeface="Times"/>
              </a:rPr>
              <a:t>: </a:t>
            </a:r>
            <a:r>
              <a:rPr lang="en-US" sz="12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  <a:ea typeface="Times"/>
                <a:cs typeface="Times"/>
                <a:sym typeface="Times"/>
              </a:rPr>
              <a:t>sth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Times"/>
                <a:cs typeface="Times"/>
                <a:sym typeface="Times"/>
              </a:rPr>
              <a:t> that is </a:t>
            </a:r>
            <a:r>
              <a:rPr lang="en-US" dirty="0">
                <a:latin typeface="Times"/>
                <a:ea typeface="Times"/>
                <a:cs typeface="Times"/>
                <a:sym typeface="Times"/>
              </a:rPr>
              <a:t>based entirely on personal beliefs.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" name="Google Shape;2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body" idx="1"/>
          </p:nvPr>
        </p:nvSpPr>
        <p:spPr>
          <a:xfrm rot="5400000">
            <a:off x="3849688" y="-1360487"/>
            <a:ext cx="4391025" cy="10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>
            <a:spLocks noGrp="1"/>
          </p:cNvSpPr>
          <p:nvPr>
            <p:ph type="title"/>
          </p:nvPr>
        </p:nvSpPr>
        <p:spPr>
          <a:xfrm rot="5400000">
            <a:off x="7208838" y="2062164"/>
            <a:ext cx="5521325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body" idx="1"/>
          </p:nvPr>
        </p:nvSpPr>
        <p:spPr>
          <a:xfrm rot="5400000">
            <a:off x="1874838" y="-452436"/>
            <a:ext cx="5521325" cy="76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812800" y="609601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body" idx="1"/>
          </p:nvPr>
        </p:nvSpPr>
        <p:spPr>
          <a:xfrm>
            <a:off x="812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body" idx="2"/>
          </p:nvPr>
        </p:nvSpPr>
        <p:spPr>
          <a:xfrm>
            <a:off x="6146800" y="1676401"/>
            <a:ext cx="51308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4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00999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74" name="Google Shape;74;p64"/>
          <p:cNvCxnSpPr/>
          <p:nvPr/>
        </p:nvCxnSpPr>
        <p:spPr>
          <a:xfrm>
            <a:off x="711200" y="6172200"/>
            <a:ext cx="10668000" cy="0"/>
          </a:xfrm>
          <a:prstGeom prst="straightConnector1">
            <a:avLst/>
          </a:prstGeom>
          <a:noFill/>
          <a:ln w="1905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75;p64" descr="O:\CUHK(SZ)\Website\en\images\emblem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313" y="6232525"/>
            <a:ext cx="47831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4"/>
          <p:cNvSpPr txBox="1">
            <a:spLocks noGrp="1"/>
          </p:cNvSpPr>
          <p:nvPr>
            <p:ph type="sldNum" idx="12"/>
          </p:nvPr>
        </p:nvSpPr>
        <p:spPr>
          <a:xfrm>
            <a:off x="11131550" y="6443663"/>
            <a:ext cx="24765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6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6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6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4" name="Google Shape;104;p6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5" name="Google Shape;105;p6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7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2" name="Google Shape;112;p7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7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4" name="Google Shape;114;p7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Char char="◆"/>
              <a:defRPr>
                <a:solidFill>
                  <a:srgbClr val="002672"/>
                </a:solidFill>
              </a:defRPr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Font typeface="Noto Sans Symbols"/>
              <a:buChar char="⮚"/>
              <a:defRPr>
                <a:solidFill>
                  <a:srgbClr val="002672"/>
                </a:solidFill>
              </a:defRPr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>
                <a:solidFill>
                  <a:srgbClr val="002672"/>
                </a:solidFill>
              </a:defRPr>
            </a:lvl3pPr>
            <a:lvl4pPr marL="1828800" lvl="3" indent="-335280" algn="l">
              <a:spcBef>
                <a:spcPts val="480"/>
              </a:spcBef>
              <a:spcAft>
                <a:spcPts val="0"/>
              </a:spcAft>
              <a:buSzPts val="1680"/>
              <a:buChar char="❑"/>
              <a:defRPr>
                <a:solidFill>
                  <a:srgbClr val="002672"/>
                </a:solidFill>
              </a:defRPr>
            </a:lvl4pPr>
            <a:lvl5pPr marL="2286000" lvl="4" indent="-342900" algn="l">
              <a:spcBef>
                <a:spcPts val="480"/>
              </a:spcBef>
              <a:spcAft>
                <a:spcPts val="0"/>
              </a:spcAft>
              <a:buSzPts val="1800"/>
              <a:buChar char="▪"/>
              <a:defRPr>
                <a:solidFill>
                  <a:srgbClr val="002672"/>
                </a:solidFill>
              </a:defRPr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9" name="Google Shape;129;p7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7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7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7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6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7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7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7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7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80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8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8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8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9" name="Google Shape;179;p81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0" name="Google Shape;180;p8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8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8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8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8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7" name="Google Shape;187;p82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82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9" name="Google Shape;189;p8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8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SzPts val="1680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8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8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8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8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8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4" name="Google Shape;204;p8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8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8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8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8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8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8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8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8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8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8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8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8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8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8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8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5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04648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004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0026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50"/>
          <p:cNvSpPr/>
          <p:nvPr/>
        </p:nvSpPr>
        <p:spPr>
          <a:xfrm>
            <a:off x="711200" y="533400"/>
            <a:ext cx="106680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4" name="Google Shape;14;p50"/>
          <p:cNvCxnSpPr/>
          <p:nvPr/>
        </p:nvCxnSpPr>
        <p:spPr>
          <a:xfrm>
            <a:off x="711200" y="6194425"/>
            <a:ext cx="10668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5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2750" y="6065838"/>
            <a:ext cx="3994150" cy="8969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7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7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6" name="Google Shape;156;p7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7" name="Google Shape;157;p7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2735-E4A8-6505-09CA-62C9626D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(possible revisions)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F25D-D9FD-642F-FC68-FE9D9294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72" y="1500187"/>
            <a:ext cx="10464800" cy="4443460"/>
          </a:xfrm>
        </p:spPr>
        <p:txBody>
          <a:bodyPr/>
          <a:lstStyle/>
          <a:p>
            <a:r>
              <a:rPr lang="en-US" sz="2800" dirty="0"/>
              <a:t>(</a:t>
            </a:r>
            <a:r>
              <a:rPr lang="en-US" sz="2400" b="0" dirty="0"/>
              <a:t>2) Regrettably these days lots of people don’t have jobs.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dirty="0">
                <a:solidFill>
                  <a:schemeClr val="accent1"/>
                </a:solidFill>
              </a:rPr>
              <a:t>Currently </a:t>
            </a:r>
            <a:r>
              <a:rPr lang="en-US" dirty="0">
                <a:solidFill>
                  <a:schemeClr val="accent1"/>
                </a:solidFill>
              </a:rPr>
              <a:t>a significant proportion of the population is unemployed.</a:t>
            </a:r>
            <a:endParaRPr lang="en-US" sz="2400" b="0" dirty="0"/>
          </a:p>
          <a:p>
            <a:r>
              <a:rPr lang="en-US" sz="2400" b="0" dirty="0"/>
              <a:t>(3) Sometime soon they will find a vaccine for malaria.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dirty="0">
                <a:solidFill>
                  <a:schemeClr val="accent1"/>
                </a:solidFill>
              </a:rPr>
              <a:t>It has been proposed that by </a:t>
            </a:r>
            <a:r>
              <a:rPr lang="en-GB" sz="2400" b="0" u="sng" dirty="0">
                <a:solidFill>
                  <a:schemeClr val="accent1"/>
                </a:solidFill>
              </a:rPr>
              <a:t>2016</a:t>
            </a:r>
            <a:r>
              <a:rPr lang="en-GB" sz="2400" b="0" dirty="0">
                <a:solidFill>
                  <a:schemeClr val="accent1"/>
                </a:solidFill>
              </a:rPr>
              <a:t> a vaccine for malaria will have possibly been discovered  (notice </a:t>
            </a:r>
            <a:r>
              <a:rPr lang="en-GB" sz="2400" b="0" dirty="0" err="1">
                <a:solidFill>
                  <a:schemeClr val="accent1"/>
                </a:solidFill>
              </a:rPr>
              <a:t>hedgeing</a:t>
            </a:r>
            <a:r>
              <a:rPr lang="en-GB" sz="2400" b="0" dirty="0">
                <a:solidFill>
                  <a:schemeClr val="accent1"/>
                </a:solidFill>
              </a:rPr>
              <a:t> cautious language)</a:t>
            </a:r>
            <a:endParaRPr lang="en-US" sz="2400" b="0" dirty="0">
              <a:solidFill>
                <a:schemeClr val="accent1"/>
              </a:solidFill>
            </a:endParaRPr>
          </a:p>
          <a:p>
            <a:r>
              <a:rPr lang="en-US" sz="2400" b="0" dirty="0"/>
              <a:t>(4) A few years ago, the price of property in Japan went down a lot.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0" dirty="0">
                <a:solidFill>
                  <a:schemeClr val="accent1"/>
                </a:solidFill>
              </a:rPr>
              <a:t>After 2020, the price of property fell dramatically in Japa</a:t>
            </a:r>
            <a:r>
              <a:rPr lang="en-GB" dirty="0">
                <a:solidFill>
                  <a:schemeClr val="accent1"/>
                </a:solidFill>
              </a:rPr>
              <a:t>n/experienced a substantial decline. </a:t>
            </a:r>
          </a:p>
          <a:p>
            <a:r>
              <a:rPr lang="en-US" sz="2400" b="0" dirty="0"/>
              <a:t>(5) Sadly, the high inflation led to poverty, social unrest and so 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accent1"/>
                </a:solidFill>
              </a:rPr>
              <a:t>Some social issues, such as </a:t>
            </a:r>
            <a:r>
              <a:rPr lang="en-US" dirty="0">
                <a:solidFill>
                  <a:schemeClr val="accent1"/>
                </a:solidFill>
              </a:rPr>
              <a:t>poverty and social unrest, were possibly caused by the severe inflation.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0FB6B-08AB-23F3-FD68-F82E4C3F1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5344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78680641-AFE8-494E-9F12-722639309D56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p1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13" name="Google Shape;313;p1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247" y="1807259"/>
            <a:ext cx="78867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0" descr="Graphical user interface, text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945247" y="3957858"/>
            <a:ext cx="78867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hatbot&#10;&#10;Description automatically generated">
            <a:extLst>
              <a:ext uri="{FF2B5EF4-FFF2-40B4-BE49-F238E27FC236}">
                <a16:creationId xmlns:a16="http://schemas.microsoft.com/office/drawing/2014/main" id="{6C9324E0-D86E-36CA-457A-525E6E23D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53" y="916672"/>
            <a:ext cx="4476091" cy="5201311"/>
          </a:xfrm>
          <a:prstGeom prst="rect">
            <a:avLst/>
          </a:prstGeom>
        </p:spPr>
      </p:pic>
      <p:pic>
        <p:nvPicPr>
          <p:cNvPr id="5" name="Picture 4" descr="A black sign with white text and a robot on it&#10;&#10;Description automatically generated">
            <a:extLst>
              <a:ext uri="{FF2B5EF4-FFF2-40B4-BE49-F238E27FC236}">
                <a16:creationId xmlns:a16="http://schemas.microsoft.com/office/drawing/2014/main" id="{1B0D9D13-7EF7-0185-D025-A59006F9A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987" y="829517"/>
            <a:ext cx="3859230" cy="5319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Bobbie’s ideas through brainstorming</a:t>
            </a:r>
            <a:endParaRPr dirty="0"/>
          </a:p>
        </p:txBody>
      </p:sp>
      <p:sp>
        <p:nvSpPr>
          <p:cNvPr id="323" name="Google Shape;323;p11"/>
          <p:cNvSpPr txBox="1">
            <a:spLocks noGrp="1"/>
          </p:cNvSpPr>
          <p:nvPr>
            <p:ph type="body" idx="1"/>
          </p:nvPr>
        </p:nvSpPr>
        <p:spPr>
          <a:xfrm>
            <a:off x="570992" y="1439798"/>
            <a:ext cx="11050016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3200" dirty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has the phenomenal development of AI in recent years led to considerable controversies?</a:t>
            </a:r>
          </a:p>
          <a:p>
            <a:r>
              <a:rPr lang="en-US" sz="3200" dirty="0"/>
              <a:t>Why have chatbots been so popular in recent years?</a:t>
            </a:r>
          </a:p>
          <a:p>
            <a:r>
              <a:rPr lang="en-US" sz="3200" dirty="0"/>
              <a:t>How does it change the world? What impacts does ChatGPT bring to my life?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/>
              <a:t>What changes does it bring to my teaching and research?</a:t>
            </a:r>
          </a:p>
          <a:p>
            <a:pPr marL="342900" lvl="0" indent="-342900">
              <a:spcBef>
                <a:spcPts val="640"/>
              </a:spcBef>
              <a:buSzPts val="2080"/>
            </a:pPr>
            <a:r>
              <a:rPr lang="en-US" sz="3200" dirty="0"/>
              <a:t>What are the effects of using ChatGPT on student writing skills?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/>
              <a:t> How to make good use of AI writing technology?</a:t>
            </a:r>
            <a:endParaRPr sz="3600" dirty="0"/>
          </a:p>
        </p:txBody>
      </p:sp>
      <p:sp>
        <p:nvSpPr>
          <p:cNvPr id="324" name="Google Shape;324;p1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>
            <a:spLocks noGrp="1"/>
          </p:cNvSpPr>
          <p:nvPr>
            <p:ph type="title"/>
          </p:nvPr>
        </p:nvSpPr>
        <p:spPr>
          <a:xfrm>
            <a:off x="812800" y="609601"/>
            <a:ext cx="10464800" cy="83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cause</a:t>
            </a:r>
            <a:r>
              <a:rPr lang="en-US" altLang="zh-CN" dirty="0"/>
              <a:t>-</a:t>
            </a:r>
            <a:r>
              <a:rPr lang="en-US" dirty="0"/>
              <a:t>and</a:t>
            </a:r>
            <a:r>
              <a:rPr lang="en-US" altLang="zh-CN" dirty="0"/>
              <a:t>-</a:t>
            </a:r>
            <a:r>
              <a:rPr lang="en-US" dirty="0"/>
              <a:t>effect essay topics about ChatGPT</a:t>
            </a:r>
            <a:br>
              <a:rPr lang="en-US" dirty="0"/>
            </a:br>
            <a:endParaRPr dirty="0"/>
          </a:p>
        </p:txBody>
      </p:sp>
      <p:sp>
        <p:nvSpPr>
          <p:cNvPr id="331" name="Google Shape;331;p12"/>
          <p:cNvSpPr txBox="1">
            <a:spLocks noGrp="1"/>
          </p:cNvSpPr>
          <p:nvPr>
            <p:ph type="body" idx="1"/>
          </p:nvPr>
        </p:nvSpPr>
        <p:spPr>
          <a:xfrm>
            <a:off x="696579" y="2028778"/>
            <a:ext cx="11207404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effects of using ChatGPT on student writing skills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impact of ChatGPT on academic integrity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effects of overreliance on ChatGPT on the quality of academic writing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effects of ChatGPT on the writing process of students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relationship between ChatGPT and creativity in essay writing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820"/>
              <a:buFont typeface="Century Schoolbook"/>
              <a:buAutoNum type="arabicPeriod"/>
            </a:pPr>
            <a:r>
              <a:rPr lang="en-US" sz="2800" dirty="0"/>
              <a:t>The impact of ChatGPT on the authenticity of essay content</a:t>
            </a:r>
            <a:endParaRPr dirty="0"/>
          </a:p>
          <a:p>
            <a:pPr marL="342900" lvl="0" indent="-24384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/>
          </a:p>
        </p:txBody>
      </p:sp>
      <p:sp>
        <p:nvSpPr>
          <p:cNvPr id="332" name="Google Shape;332;p1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Narrowing down topics to questions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body" idx="1"/>
          </p:nvPr>
        </p:nvSpPr>
        <p:spPr>
          <a:xfrm>
            <a:off x="812800" y="1624013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40"/>
              <a:buNone/>
            </a:pPr>
            <a:r>
              <a:rPr lang="en-US" sz="3600" b="1" dirty="0" err="1"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lang="en-US" sz="3600" b="1" dirty="0">
                <a:latin typeface="Times"/>
                <a:ea typeface="Times"/>
                <a:cs typeface="Times"/>
                <a:sym typeface="Times"/>
              </a:rPr>
              <a:t> for questions that are</a:t>
            </a: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：</a:t>
            </a:r>
            <a:endParaRPr sz="3600" dirty="0">
              <a:latin typeface="Times"/>
              <a:ea typeface="Times"/>
              <a:cs typeface="Times"/>
              <a:sym typeface="Times"/>
            </a:endParaRPr>
          </a:p>
          <a:p>
            <a:pPr marL="263525" lvl="0" indent="-263525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Noto Sans Symbols"/>
              <a:buChar char="▪"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 focused (not too broad), </a:t>
            </a:r>
            <a:endParaRPr dirty="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Noto Sans Symbols"/>
              <a:buChar char="▪"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challenging (not just factual), and </a:t>
            </a:r>
            <a:endParaRPr dirty="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3240"/>
              <a:buFont typeface="Noto Sans Symbols"/>
              <a:buChar char="▪"/>
            </a:pPr>
            <a:r>
              <a:rPr lang="en-US" sz="3600" dirty="0">
                <a:latin typeface="Times"/>
                <a:ea typeface="Times"/>
                <a:cs typeface="Times"/>
                <a:sym typeface="Times"/>
              </a:rPr>
              <a:t>grounded (not too speculative)</a:t>
            </a:r>
            <a:endParaRPr dirty="0"/>
          </a:p>
          <a:p>
            <a:pPr marL="514350" lvl="0" indent="-33147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Century Schoolbook"/>
              <a:buNone/>
            </a:pPr>
            <a:endParaRPr sz="3200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1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 Opting for a </a:t>
            </a:r>
            <a:r>
              <a:rPr lang="en-US" dirty="0">
                <a:solidFill>
                  <a:srgbClr val="C00000"/>
                </a:solidFill>
              </a:rPr>
              <a:t>focused</a:t>
            </a:r>
            <a:r>
              <a:rPr lang="en-US" dirty="0"/>
              <a:t> question</a:t>
            </a:r>
            <a:endParaRPr dirty="0"/>
          </a:p>
        </p:txBody>
      </p:sp>
      <p:sp>
        <p:nvSpPr>
          <p:cNvPr id="346" name="Google Shape;346;p14"/>
          <p:cNvSpPr txBox="1">
            <a:spLocks noGrp="1"/>
          </p:cNvSpPr>
          <p:nvPr>
            <p:ph type="body" idx="1"/>
          </p:nvPr>
        </p:nvSpPr>
        <p:spPr>
          <a:xfrm>
            <a:off x="812800" y="1350276"/>
            <a:ext cx="10725265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If your initial question is</a:t>
            </a:r>
            <a:r>
              <a:rPr lang="en-US" sz="2800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too broad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, given the length of the paper you plan to write, look for ways to </a:t>
            </a:r>
            <a:r>
              <a:rPr lang="en-US" sz="2800" dirty="0">
                <a:solidFill>
                  <a:srgbClr val="00B050"/>
                </a:solidFill>
                <a:latin typeface="Times"/>
                <a:ea typeface="Times"/>
                <a:cs typeface="Times"/>
                <a:sym typeface="Times"/>
              </a:rPr>
              <a:t>restrict your focus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.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9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1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8" name="Google Shape;348;p14"/>
          <p:cNvGraphicFramePr/>
          <p:nvPr>
            <p:extLst>
              <p:ext uri="{D42A27DB-BD31-4B8C-83A1-F6EECF244321}">
                <p14:modId xmlns:p14="http://schemas.microsoft.com/office/powerpoint/2010/main" val="2452052740"/>
              </p:ext>
            </p:extLst>
          </p:nvPr>
        </p:nvGraphicFramePr>
        <p:xfrm>
          <a:off x="885305" y="2400085"/>
          <a:ext cx="10821421" cy="3456965"/>
        </p:xfrm>
        <a:graphic>
          <a:graphicData uri="http://schemas.openxmlformats.org/drawingml/2006/table">
            <a:tbl>
              <a:tblPr>
                <a:noFill/>
                <a:tableStyleId>{C2400A21-D60E-4177-92C1-6023CFB54844}</a:tableStyleId>
              </a:tblPr>
              <a:tblGrid>
                <a:gridCol w="50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FFFFFF"/>
                          </a:solidFill>
                          <a:latin typeface="Times" panose="02020603050405020304" pitchFamily="18" charset="0"/>
                          <a:ea typeface="Times"/>
                          <a:cs typeface="Times" panose="02020603050405020304" pitchFamily="18" charset="0"/>
                          <a:sym typeface="Times"/>
                        </a:rPr>
                        <a:t>Too Broad </a:t>
                      </a:r>
                      <a:endParaRPr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600" b="1" i="0" u="none" strike="noStrike" cap="none" dirty="0">
                          <a:solidFill>
                            <a:srgbClr val="FFFFFF"/>
                          </a:solidFill>
                          <a:latin typeface="Times" panose="02020603050405020304" pitchFamily="18" charset="0"/>
                          <a:ea typeface="Times"/>
                          <a:cs typeface="Times" panose="02020603050405020304" pitchFamily="18" charset="0"/>
                          <a:sym typeface="Times"/>
                        </a:rPr>
                        <a:t>Focused</a:t>
                      </a:r>
                      <a:endParaRPr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None/>
                      </a:pPr>
                      <a:r>
                        <a:rPr lang="en-US" sz="2600" u="none" strike="noStrike" cap="none" dirty="0">
                          <a:solidFill>
                            <a:schemeClr val="dk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 consequences of global warming</a:t>
                      </a: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Times" panose="02020603050405020304" pitchFamily="18" charset="0"/>
                          <a:ea typeface="Times"/>
                          <a:cs typeface="Times" panose="02020603050405020304" pitchFamily="18" charset="0"/>
                          <a:sym typeface="Times"/>
                        </a:rPr>
                        <a:t>                                                   </a:t>
                      </a:r>
                      <a:endParaRPr sz="2600" b="0" i="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"/>
                        <a:cs typeface="Times" panose="02020603050405020304" pitchFamily="18" charset="0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Schoolbook"/>
                        <a:buNone/>
                      </a:pPr>
                      <a:endParaRPr sz="2600" b="0" i="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"/>
                        <a:cs typeface="Times" panose="02020603050405020304" pitchFamily="18" charset="0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entury Schoolbook"/>
                        <a:buNone/>
                      </a:pPr>
                      <a:r>
                        <a:rPr lang="en-US" sz="2600" u="none" strike="noStrike" cap="none" dirty="0">
                          <a:solidFill>
                            <a:schemeClr val="dk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 impact of technology on education</a:t>
                      </a:r>
                      <a:endParaRPr sz="2600" b="0" i="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"/>
                        <a:cs typeface="Times" panose="02020603050405020304" pitchFamily="18" charset="0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None/>
                      </a:pPr>
                      <a:endParaRPr sz="2600" b="0" i="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"/>
                        <a:cs typeface="Times" panose="02020603050405020304" pitchFamily="18" charset="0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u="none" strike="noStrike" cap="none" dirty="0">
                          <a:solidFill>
                            <a:schemeClr val="dk1"/>
                          </a:solidFill>
                          <a:latin typeface="Times" panose="02020603050405020304" pitchFamily="18" charset="0"/>
                          <a:ea typeface="Times New Roman"/>
                          <a:cs typeface="Times" panose="02020603050405020304" pitchFamily="18" charset="0"/>
                          <a:sym typeface="Times New Roman"/>
                        </a:rPr>
                        <a:t>The consequences of sleep deprivation</a:t>
                      </a:r>
                      <a:endParaRPr sz="260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 New Roman"/>
                        <a:cs typeface="Times" panose="02020603050405020304" pitchFamily="18" charset="0"/>
                        <a:sym typeface="Times New Roman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Noto Sans Symbols"/>
                        <a:buNone/>
                      </a:pPr>
                      <a:endParaRPr sz="2600" u="none" strike="noStrike" cap="none" dirty="0">
                        <a:solidFill>
                          <a:schemeClr val="dk1"/>
                        </a:solidFill>
                        <a:latin typeface="Times" panose="02020603050405020304" pitchFamily="18" charset="0"/>
                        <a:ea typeface="Times New Roman"/>
                        <a:cs typeface="Times" panose="02020603050405020304" pitchFamily="18" charset="0"/>
                        <a:sym typeface="Times New Roman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5EE43C-B57C-6ACB-F17D-A8EFA4B40CBF}"/>
              </a:ext>
            </a:extLst>
          </p:cNvPr>
          <p:cNvSpPr txBox="1"/>
          <p:nvPr/>
        </p:nvSpPr>
        <p:spPr>
          <a:xfrm>
            <a:off x="6045200" y="2875002"/>
            <a:ext cx="5350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none" strike="noStrike" cap="none" dirty="0">
                <a:solidFill>
                  <a:schemeClr val="dk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How does rising sea levels affect coastal communities?</a:t>
            </a:r>
            <a:endParaRPr lang="en-US" sz="2600" b="0" i="0" u="none" strike="noStrike" cap="none" dirty="0">
              <a:solidFill>
                <a:schemeClr val="dk1"/>
              </a:solidFill>
              <a:latin typeface="Times" panose="02020603050405020304" pitchFamily="18" charset="0"/>
              <a:ea typeface="Times"/>
              <a:cs typeface="Times" panose="02020603050405020304" pitchFamily="18" charset="0"/>
              <a:sym typeface="Times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050A-0972-3D5E-9599-6605A7CDC667}"/>
              </a:ext>
            </a:extLst>
          </p:cNvPr>
          <p:cNvSpPr txBox="1"/>
          <p:nvPr/>
        </p:nvSpPr>
        <p:spPr>
          <a:xfrm>
            <a:off x="6045200" y="3889096"/>
            <a:ext cx="5620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none" strike="noStrike" cap="none" dirty="0">
                <a:solidFill>
                  <a:schemeClr val="dk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How so digital devices in the classroom affect students’ attention span?</a:t>
            </a:r>
            <a:endParaRPr lang="en-US" sz="2600" b="0" i="0" u="none" strike="noStrike" cap="none" dirty="0">
              <a:solidFill>
                <a:schemeClr val="dk1"/>
              </a:solidFill>
              <a:latin typeface="Times" panose="02020603050405020304" pitchFamily="18" charset="0"/>
              <a:ea typeface="Times"/>
              <a:cs typeface="Times" panose="02020603050405020304" pitchFamily="18" charset="0"/>
              <a:sym typeface="Times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C79E-573D-887B-3F10-5701B6B05571}"/>
              </a:ext>
            </a:extLst>
          </p:cNvPr>
          <p:cNvSpPr txBox="1"/>
          <p:nvPr/>
        </p:nvSpPr>
        <p:spPr>
          <a:xfrm>
            <a:off x="5966797" y="4932818"/>
            <a:ext cx="62252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none" strike="noStrike" cap="none" dirty="0">
                <a:solidFill>
                  <a:schemeClr val="dk1"/>
                </a:solidFill>
                <a:latin typeface="Times" panose="02020603050405020304" pitchFamily="18" charset="0"/>
                <a:ea typeface="Times New Roman"/>
                <a:cs typeface="Times" panose="02020603050405020304" pitchFamily="18" charset="0"/>
                <a:sym typeface="Times New Roman"/>
              </a:rPr>
              <a:t>How does chronic sleep deprivation affect cognitive function and overall health?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2.2 Opting for a </a:t>
            </a:r>
            <a:r>
              <a:rPr lang="en-US" dirty="0">
                <a:solidFill>
                  <a:srgbClr val="C00000"/>
                </a:solidFill>
              </a:rPr>
              <a:t>challenging</a:t>
            </a:r>
            <a:r>
              <a:rPr lang="en-US" dirty="0"/>
              <a:t> question</a:t>
            </a:r>
            <a:endParaRPr dirty="0"/>
          </a:p>
        </p:txBody>
      </p:sp>
      <p:sp>
        <p:nvSpPr>
          <p:cNvPr id="355" name="Google Shape;355;p15"/>
          <p:cNvSpPr txBox="1">
            <a:spLocks noGrp="1"/>
          </p:cNvSpPr>
          <p:nvPr>
            <p:ph type="body" idx="1"/>
          </p:nvPr>
        </p:nvSpPr>
        <p:spPr>
          <a:xfrm>
            <a:off x="812797" y="1421373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Avoid </a:t>
            </a:r>
            <a:r>
              <a:rPr lang="en-US" sz="2800" dirty="0">
                <a:solidFill>
                  <a:srgbClr val="C00000"/>
                </a:solidFill>
                <a:sym typeface="Times"/>
              </a:rPr>
              <a:t>factual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 questions that fail to provoke thought or engage readers in a debate; such questions lead to reports or lists of facts, not to </a:t>
            </a:r>
            <a:r>
              <a:rPr lang="en-US" sz="2800" dirty="0">
                <a:solidFill>
                  <a:srgbClr val="00B050"/>
                </a:solidFill>
                <a:latin typeface="Times"/>
                <a:ea typeface="Times"/>
                <a:cs typeface="Times"/>
                <a:sym typeface="Times"/>
              </a:rPr>
              <a:t>researched arguments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6" name="Google Shape;356;p1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7" name="Google Shape;357;p15"/>
          <p:cNvGraphicFramePr/>
          <p:nvPr>
            <p:extLst>
              <p:ext uri="{D42A27DB-BD31-4B8C-83A1-F6EECF244321}">
                <p14:modId xmlns:p14="http://schemas.microsoft.com/office/powerpoint/2010/main" val="4084824574"/>
              </p:ext>
            </p:extLst>
          </p:nvPr>
        </p:nvGraphicFramePr>
        <p:xfrm>
          <a:off x="812798" y="2980267"/>
          <a:ext cx="10464800" cy="2505675"/>
        </p:xfrm>
        <a:graphic>
          <a:graphicData uri="http://schemas.openxmlformats.org/drawingml/2006/table">
            <a:tbl>
              <a:tblPr>
                <a:noFill/>
                <a:tableStyleId>{C2400A21-D60E-4177-92C1-6023CFB54844}</a:tableStyleId>
              </a:tblPr>
              <a:tblGrid>
                <a:gridCol w="523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Too Factual </a:t>
                      </a:r>
                      <a:endParaRPr sz="16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rgbClr val="FFFFFF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Challenging</a:t>
                      </a:r>
                      <a:endParaRPr sz="1600"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Is autism on the rise? </a:t>
                      </a:r>
                      <a:endParaRPr sz="2600" b="0" i="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Times"/>
                        <a:buNone/>
                      </a:pPr>
                      <a:endParaRPr sz="2600" b="0" i="0" u="none" strike="noStrike" cap="none" dirty="0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Noto Sans Symbols"/>
                        <a:buNone/>
                      </a:pPr>
                      <a:r>
                        <a:rPr lang="en-US" sz="2600" b="0" i="0" u="none" strike="noStrike" cap="non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Where is wind energy being used?                                </a:t>
                      </a:r>
                      <a:endParaRPr sz="2600" b="0" i="0" u="none" strike="noStrike" cap="non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Time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 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CB41ED-47EE-78A2-4EED-E9CD95060701}"/>
              </a:ext>
            </a:extLst>
          </p:cNvPr>
          <p:cNvSpPr txBox="1"/>
          <p:nvPr/>
        </p:nvSpPr>
        <p:spPr>
          <a:xfrm>
            <a:off x="6095997" y="3875012"/>
            <a:ext cx="4814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Why is autism so difficult to treat?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FA495-127E-B591-6F98-9D37C417D679}"/>
              </a:ext>
            </a:extLst>
          </p:cNvPr>
          <p:cNvSpPr txBox="1"/>
          <p:nvPr/>
        </p:nvSpPr>
        <p:spPr>
          <a:xfrm>
            <a:off x="6096000" y="4582898"/>
            <a:ext cx="4933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What makes wind farms economically viable?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2.3 Opting for a </a:t>
            </a:r>
            <a:r>
              <a:rPr lang="en-US" dirty="0">
                <a:solidFill>
                  <a:srgbClr val="C00000"/>
                </a:solidFill>
              </a:rPr>
              <a:t>grounded</a:t>
            </a:r>
            <a:r>
              <a:rPr lang="en-US" dirty="0"/>
              <a:t> question</a:t>
            </a:r>
            <a:endParaRPr dirty="0"/>
          </a:p>
        </p:txBody>
      </p:sp>
      <p:sp>
        <p:nvSpPr>
          <p:cNvPr id="364" name="Google Shape;364;p16"/>
          <p:cNvSpPr txBox="1">
            <a:spLocks noGrp="1"/>
          </p:cNvSpPr>
          <p:nvPr>
            <p:ph type="body" idx="1"/>
          </p:nvPr>
        </p:nvSpPr>
        <p:spPr>
          <a:xfrm>
            <a:off x="604836" y="1468437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Make sure that your research question is </a:t>
            </a:r>
            <a:r>
              <a:rPr lang="en-US" sz="2800" dirty="0">
                <a:solidFill>
                  <a:srgbClr val="00B050"/>
                </a:solidFill>
                <a:latin typeface="Times"/>
                <a:ea typeface="Times"/>
                <a:cs typeface="Times"/>
                <a:sym typeface="Times"/>
              </a:rPr>
              <a:t>grounded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, not too </a:t>
            </a:r>
            <a:r>
              <a:rPr lang="en-US" sz="2800" dirty="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speculative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. </a:t>
            </a:r>
            <a:endParaRPr dirty="0"/>
          </a:p>
          <a:p>
            <a:pPr marL="0" lvl="0" indent="0" algn="l" rtl="0">
              <a:spcBef>
                <a:spcPts val="9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5" name="Google Shape;365;p16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6" name="Google Shape;366;p16"/>
          <p:cNvGraphicFramePr/>
          <p:nvPr>
            <p:extLst>
              <p:ext uri="{D42A27DB-BD31-4B8C-83A1-F6EECF244321}">
                <p14:modId xmlns:p14="http://schemas.microsoft.com/office/powerpoint/2010/main" val="2377275152"/>
              </p:ext>
            </p:extLst>
          </p:nvPr>
        </p:nvGraphicFramePr>
        <p:xfrm>
          <a:off x="521321" y="2266182"/>
          <a:ext cx="11149350" cy="3492498"/>
        </p:xfrm>
        <a:graphic>
          <a:graphicData uri="http://schemas.openxmlformats.org/drawingml/2006/table">
            <a:tbl>
              <a:tblPr firstRow="1" bandRow="1">
                <a:noFill/>
                <a:tableStyleId>{1D8D43BF-7BD0-4543-8C33-AB4E32C340EB}</a:tableStyleId>
              </a:tblPr>
              <a:tblGrid>
                <a:gridCol w="5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11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>
                          <a:latin typeface="Times"/>
                          <a:ea typeface="Times"/>
                          <a:cs typeface="Times"/>
                          <a:sym typeface="Times"/>
                        </a:rPr>
                        <a:t>Too Speculative </a:t>
                      </a:r>
                      <a:endParaRPr sz="1600" dirty="0"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>
                          <a:latin typeface="Times"/>
                          <a:ea typeface="Times"/>
                          <a:cs typeface="Times"/>
                          <a:sym typeface="Times"/>
                        </a:rPr>
                        <a:t>Grounded</a:t>
                      </a:r>
                      <a:endParaRPr sz="1600" dirty="0"/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8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>
                          <a:latin typeface="Times"/>
                          <a:ea typeface="Times"/>
                          <a:cs typeface="Times"/>
                          <a:sym typeface="Times"/>
                        </a:rPr>
                        <a:t>Can we create an AI that is capable of experiencing emotions and empathy?</a:t>
                      </a:r>
                      <a:endParaRPr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dirty="0">
                          <a:latin typeface="Times"/>
                          <a:ea typeface="Times"/>
                          <a:cs typeface="Times"/>
                          <a:sym typeface="Times"/>
                        </a:rPr>
                        <a:t>Do medical scientists have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dirty="0">
                          <a:latin typeface="Times"/>
                          <a:ea typeface="Times"/>
                          <a:cs typeface="Times"/>
                          <a:sym typeface="Times"/>
                        </a:rPr>
                        <a:t>the right to experiment on animals?                                          </a:t>
                      </a:r>
                      <a:endParaRPr dirty="0"/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endParaRPr dirty="0"/>
                    </a:p>
                  </a:txBody>
                  <a:tcPr marL="91425" marR="91425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7C7F96-2FB3-4CF1-4A9D-452BA680EE33}"/>
              </a:ext>
            </a:extLst>
          </p:cNvPr>
          <p:cNvSpPr txBox="1"/>
          <p:nvPr/>
        </p:nvSpPr>
        <p:spPr>
          <a:xfrm>
            <a:off x="6095996" y="3003950"/>
            <a:ext cx="55746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/>
                <a:ea typeface="Times"/>
                <a:cs typeface="Times"/>
                <a:sym typeface="Times"/>
              </a:rPr>
              <a:t>What are the potential risks and limitations of artificial intelligence in business?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A3788-21F9-DCF2-0531-CFBDCDB9230B}"/>
              </a:ext>
            </a:extLst>
          </p:cNvPr>
          <p:cNvSpPr txBox="1"/>
          <p:nvPr/>
        </p:nvSpPr>
        <p:spPr>
          <a:xfrm>
            <a:off x="6179503" y="4327159"/>
            <a:ext cx="54911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"/>
                <a:ea typeface="Times"/>
                <a:cs typeface="Times"/>
                <a:sym typeface="Times"/>
              </a:rPr>
              <a:t>How have technical breakthroughs made medical experiments on animals increasingly unnecessary?</a:t>
            </a:r>
            <a:endParaRPr lang="en-US" sz="260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Topic checklist</a:t>
            </a:r>
            <a:endParaRPr sz="4000" dirty="0"/>
          </a:p>
        </p:txBody>
      </p:sp>
      <p:sp>
        <p:nvSpPr>
          <p:cNvPr id="372" name="Google Shape;372;p17"/>
          <p:cNvSpPr txBox="1">
            <a:spLocks noGrp="1"/>
          </p:cNvSpPr>
          <p:nvPr>
            <p:ph type="body" idx="1"/>
          </p:nvPr>
        </p:nvSpPr>
        <p:spPr>
          <a:xfrm>
            <a:off x="812800" y="1624013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40"/>
              <a:buChar char="◆"/>
            </a:pPr>
            <a:r>
              <a:rPr lang="en-US" sz="3600" b="1" dirty="0"/>
              <a:t>Have you considered the following aspects?</a:t>
            </a:r>
            <a:endParaRPr b="1" dirty="0"/>
          </a:p>
          <a:p>
            <a:pPr marL="669925" lvl="1" indent="-325438" algn="l" rtl="0">
              <a:spcBef>
                <a:spcPts val="720"/>
              </a:spcBef>
              <a:spcAft>
                <a:spcPts val="0"/>
              </a:spcAft>
              <a:buSzPts val="2160"/>
              <a:buChar char="⮚"/>
            </a:pPr>
            <a:r>
              <a:rPr lang="en-US" sz="3600" dirty="0"/>
              <a:t>Your passion</a:t>
            </a:r>
            <a:endParaRPr dirty="0"/>
          </a:p>
          <a:p>
            <a:pPr marL="669925" lvl="1" indent="-325438" algn="l" rtl="0">
              <a:spcBef>
                <a:spcPts val="720"/>
              </a:spcBef>
              <a:spcAft>
                <a:spcPts val="0"/>
              </a:spcAft>
              <a:buSzPts val="2160"/>
              <a:buChar char="⮚"/>
            </a:pPr>
            <a:r>
              <a:rPr lang="en-US" sz="3600" dirty="0"/>
              <a:t>Task requirements (time/length)</a:t>
            </a:r>
            <a:endParaRPr dirty="0"/>
          </a:p>
          <a:p>
            <a:pPr marL="669925" lvl="1" indent="-325438" algn="l" rtl="0">
              <a:spcBef>
                <a:spcPts val="720"/>
              </a:spcBef>
              <a:spcAft>
                <a:spcPts val="0"/>
              </a:spcAft>
              <a:buSzPts val="2160"/>
              <a:buChar char="⮚"/>
            </a:pPr>
            <a:r>
              <a:rPr lang="en-US" sz="3600" dirty="0"/>
              <a:t>Audience (Is the topic too professional/obscure or too informal? Is it meaningful to the audience?)</a:t>
            </a:r>
            <a:endParaRPr dirty="0"/>
          </a:p>
          <a:p>
            <a:pPr marL="669925" lvl="1" indent="-325438" algn="l" rtl="0">
              <a:spcBef>
                <a:spcPts val="720"/>
              </a:spcBef>
              <a:spcAft>
                <a:spcPts val="0"/>
              </a:spcAft>
              <a:buSzPts val="2160"/>
              <a:buChar char="⮚"/>
            </a:pPr>
            <a:r>
              <a:rPr lang="en-US" sz="3600" dirty="0"/>
              <a:t>Sources (what sources are available?)</a:t>
            </a:r>
            <a:endParaRPr dirty="0"/>
          </a:p>
          <a:p>
            <a:pPr marL="669925" lvl="1" indent="-188278" algn="l" rtl="0">
              <a:spcBef>
                <a:spcPts val="720"/>
              </a:spcBef>
              <a:spcAft>
                <a:spcPts val="0"/>
              </a:spcAft>
              <a:buSzPts val="2160"/>
              <a:buNone/>
            </a:pPr>
            <a:endParaRPr sz="3600" dirty="0"/>
          </a:p>
          <a:p>
            <a:pPr marL="669925" lvl="1" indent="-188278" algn="l" rtl="0">
              <a:spcBef>
                <a:spcPts val="720"/>
              </a:spcBef>
              <a:spcAft>
                <a:spcPts val="0"/>
              </a:spcAft>
              <a:buSzPts val="2160"/>
              <a:buNone/>
            </a:pPr>
            <a:endParaRPr sz="3600" dirty="0"/>
          </a:p>
          <a:p>
            <a:pPr marL="669925" lvl="1" indent="-188278" algn="l" rtl="0">
              <a:spcBef>
                <a:spcPts val="720"/>
              </a:spcBef>
              <a:spcAft>
                <a:spcPts val="0"/>
              </a:spcAft>
              <a:buSzPts val="2160"/>
              <a:buNone/>
            </a:pPr>
            <a:endParaRPr sz="3600" dirty="0"/>
          </a:p>
          <a:p>
            <a:pPr marL="669925" lvl="1" indent="-188278" algn="l" rtl="0">
              <a:spcBef>
                <a:spcPts val="720"/>
              </a:spcBef>
              <a:spcAft>
                <a:spcPts val="0"/>
              </a:spcAft>
              <a:buSzPts val="2160"/>
              <a:buNone/>
            </a:pPr>
            <a:endParaRPr sz="3600" dirty="0"/>
          </a:p>
          <a:p>
            <a:pPr marL="669925" lvl="1" indent="-188278" algn="l" rtl="0">
              <a:spcBef>
                <a:spcPts val="720"/>
              </a:spcBef>
              <a:spcAft>
                <a:spcPts val="0"/>
              </a:spcAft>
              <a:buSzPts val="2160"/>
              <a:buNone/>
            </a:pPr>
            <a:endParaRPr sz="3600" dirty="0"/>
          </a:p>
        </p:txBody>
      </p:sp>
      <p:sp>
        <p:nvSpPr>
          <p:cNvPr id="373" name="Google Shape;373;p1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Task 1</a:t>
            </a:r>
            <a:endParaRPr sz="4000" dirty="0"/>
          </a:p>
        </p:txBody>
      </p:sp>
      <p:sp>
        <p:nvSpPr>
          <p:cNvPr id="380" name="Google Shape;380;p18"/>
          <p:cNvSpPr txBox="1">
            <a:spLocks noGrp="1"/>
          </p:cNvSpPr>
          <p:nvPr>
            <p:ph type="body" idx="1"/>
          </p:nvPr>
        </p:nvSpPr>
        <p:spPr>
          <a:xfrm>
            <a:off x="812800" y="1325897"/>
            <a:ext cx="10464800" cy="387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/>
              <a:t>Take 5 minutes to brainstorm one potential topic for your cause-effect essay. </a:t>
            </a:r>
            <a:endParaRPr sz="3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3000" b="1" dirty="0"/>
              <a:t>1. The general topic</a:t>
            </a:r>
            <a:endParaRPr b="1" dirty="0"/>
          </a:p>
          <a:p>
            <a:pPr marL="857250" lvl="0" indent="-733425" algn="l" rtl="0">
              <a:spcBef>
                <a:spcPts val="600"/>
              </a:spcBef>
              <a:spcAft>
                <a:spcPts val="0"/>
              </a:spcAft>
              <a:buSzPts val="1950"/>
              <a:buFont typeface="Century Schoolbook"/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3000" b="1" dirty="0"/>
              <a:t>2. More specific questions to explore</a:t>
            </a:r>
            <a:endParaRPr b="1" dirty="0"/>
          </a:p>
          <a:p>
            <a:pPr marL="857250" lvl="0" indent="-733425" algn="l" rtl="0">
              <a:spcBef>
                <a:spcPts val="600"/>
              </a:spcBef>
              <a:spcAft>
                <a:spcPts val="0"/>
              </a:spcAft>
              <a:buSzPts val="1950"/>
              <a:buFont typeface="Century Schoolbook"/>
              <a:buNone/>
            </a:pPr>
            <a:endParaRPr sz="3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rPr lang="en-US" sz="3000" b="1" dirty="0"/>
              <a:t>3. The possible aspects covered in the essay</a:t>
            </a:r>
            <a:endParaRPr b="1" dirty="0"/>
          </a:p>
          <a:p>
            <a:pPr marL="342900" lvl="0" indent="-194310" algn="l" rtl="0">
              <a:spcBef>
                <a:spcPts val="720"/>
              </a:spcBef>
              <a:spcAft>
                <a:spcPts val="0"/>
              </a:spcAft>
              <a:buSzPts val="2340"/>
              <a:buFont typeface="Noto Sans Symbols"/>
              <a:buNone/>
            </a:pPr>
            <a:endParaRPr sz="3600" dirty="0"/>
          </a:p>
          <a:p>
            <a:pPr marL="342900" lvl="0" indent="-194310" algn="l" rtl="0">
              <a:spcBef>
                <a:spcPts val="720"/>
              </a:spcBef>
              <a:spcAft>
                <a:spcPts val="0"/>
              </a:spcAft>
              <a:buSzPts val="2340"/>
              <a:buFont typeface="Noto Sans Symbols"/>
              <a:buNone/>
            </a:pPr>
            <a:endParaRPr sz="3600" dirty="0"/>
          </a:p>
        </p:txBody>
      </p:sp>
      <p:sp>
        <p:nvSpPr>
          <p:cNvPr id="381" name="Google Shape;381;p1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914399" y="4012017"/>
            <a:ext cx="11153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6EFF"/>
                </a:solidFill>
                <a:latin typeface="Times"/>
                <a:ea typeface="Times"/>
                <a:cs typeface="Times"/>
                <a:sym typeface="Times"/>
              </a:rPr>
              <a:t>e.g., The effects of overreliance on ChatGPT on students’ </a:t>
            </a:r>
            <a:r>
              <a:rPr lang="en-US" sz="2800">
                <a:solidFill>
                  <a:srgbClr val="276EFF"/>
                </a:solidFill>
                <a:latin typeface="Times"/>
                <a:ea typeface="Times"/>
                <a:cs typeface="Times"/>
                <a:sym typeface="Times"/>
              </a:rPr>
              <a:t>writing skills</a:t>
            </a:r>
            <a:endParaRPr sz="2600" dirty="0">
              <a:solidFill>
                <a:srgbClr val="276E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812800" y="2991464"/>
            <a:ext cx="60984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6EFF"/>
                </a:solidFill>
                <a:latin typeface="Times" panose="02020603050405020304" pitchFamily="18" charset="0"/>
                <a:ea typeface="Palatino Linotype"/>
                <a:cs typeface="Times" panose="02020603050405020304" pitchFamily="18" charset="0"/>
                <a:sym typeface="Palatino Linotype"/>
              </a:rPr>
              <a:t> e.g., ChatGPT</a:t>
            </a:r>
            <a:endParaRPr sz="2800" dirty="0">
              <a:solidFill>
                <a:srgbClr val="276EFF"/>
              </a:solidFill>
              <a:latin typeface="Times" panose="02020603050405020304" pitchFamily="18" charset="0"/>
              <a:ea typeface="Palatino Linotype"/>
              <a:cs typeface="Times" panose="02020603050405020304" pitchFamily="18" charset="0"/>
              <a:sym typeface="Palatino Linotype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914399" y="5154995"/>
            <a:ext cx="109138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76EFF"/>
                </a:solidFill>
                <a:latin typeface="Times"/>
                <a:ea typeface="Times"/>
                <a:cs typeface="Times"/>
                <a:sym typeface="Times"/>
              </a:rPr>
              <a:t>e.g., academic honesty (plagiarism), declined writing and critical thinking skills, lack of creativity and originality</a:t>
            </a:r>
            <a:endParaRPr sz="2400" dirty="0">
              <a:solidFill>
                <a:srgbClr val="276E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2" grpId="0"/>
      <p:bldP spid="383" grpId="0"/>
      <p:bldP spid="3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Task 1 (continuing)</a:t>
            </a:r>
            <a:endParaRPr sz="4000"/>
          </a:p>
        </p:txBody>
      </p:sp>
      <p:sp>
        <p:nvSpPr>
          <p:cNvPr id="390" name="Google Shape;390;p19"/>
          <p:cNvSpPr txBox="1">
            <a:spLocks noGrp="1"/>
          </p:cNvSpPr>
          <p:nvPr>
            <p:ph type="body" idx="1"/>
          </p:nvPr>
        </p:nvSpPr>
        <p:spPr>
          <a:xfrm>
            <a:off x="812800" y="1623966"/>
            <a:ext cx="1046480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Char char="◆"/>
            </a:pPr>
            <a:r>
              <a:rPr lang="en-US" sz="3400" dirty="0"/>
              <a:t>Take 5 minutes to discuss your cause-effect essay topic(s) with a partner. </a:t>
            </a:r>
            <a:endParaRPr sz="3400" dirty="0"/>
          </a:p>
          <a:p>
            <a:pPr marL="439738" lvl="0" indent="-439738" algn="l" rtl="0">
              <a:spcBef>
                <a:spcPts val="680"/>
              </a:spcBef>
              <a:spcAft>
                <a:spcPts val="0"/>
              </a:spcAft>
              <a:buSzPts val="2210"/>
              <a:buFont typeface="Century Schoolbook"/>
              <a:buAutoNum type="arabicPeriod"/>
            </a:pPr>
            <a:r>
              <a:rPr lang="en-US" sz="3400" dirty="0"/>
              <a:t>Share why/how you chose the topic(s)</a:t>
            </a:r>
            <a:endParaRPr sz="3400" dirty="0"/>
          </a:p>
          <a:p>
            <a:pPr marL="439738" lvl="0" indent="-439738" algn="l" rtl="0">
              <a:spcBef>
                <a:spcPts val="680"/>
              </a:spcBef>
              <a:spcAft>
                <a:spcPts val="0"/>
              </a:spcAft>
              <a:buSzPts val="2210"/>
              <a:buFont typeface="Century Schoolbook"/>
              <a:buAutoNum type="arabicPeriod"/>
            </a:pPr>
            <a:r>
              <a:rPr lang="en-US" sz="3400" dirty="0"/>
              <a:t>Why you think it would be interesting/meaningful to your audience (the significance of your topic).</a:t>
            </a:r>
            <a:endParaRPr dirty="0"/>
          </a:p>
          <a:p>
            <a:pPr marL="439738" lvl="0" indent="-439738" algn="l" rtl="0">
              <a:spcBef>
                <a:spcPts val="680"/>
              </a:spcBef>
              <a:spcAft>
                <a:spcPts val="0"/>
              </a:spcAft>
              <a:buSzPts val="2210"/>
              <a:buFont typeface="Century Schoolbook"/>
              <a:buAutoNum type="arabicPeriod"/>
            </a:pPr>
            <a:r>
              <a:rPr lang="en-US" sz="3400" dirty="0"/>
              <a:t>Give feedback to each other</a:t>
            </a:r>
            <a:endParaRPr dirty="0"/>
          </a:p>
          <a:p>
            <a:pPr marL="439738" lvl="0" indent="-439738" algn="l" rtl="0">
              <a:spcBef>
                <a:spcPts val="680"/>
              </a:spcBef>
              <a:spcAft>
                <a:spcPts val="0"/>
              </a:spcAft>
              <a:buSzPts val="2210"/>
              <a:buFont typeface="Century Schoolbook"/>
              <a:buAutoNum type="arabicPeriod"/>
            </a:pPr>
            <a:r>
              <a:rPr lang="en-US" sz="3400" dirty="0"/>
              <a:t>Write down your topic(s) in the shared document.</a:t>
            </a:r>
            <a:endParaRPr dirty="0"/>
          </a:p>
          <a:p>
            <a:pPr marL="342900" lvl="0" indent="-194310" algn="l" rtl="0">
              <a:spcBef>
                <a:spcPts val="720"/>
              </a:spcBef>
              <a:spcAft>
                <a:spcPts val="0"/>
              </a:spcAft>
              <a:buSzPts val="2340"/>
              <a:buFont typeface="Noto Sans Symbols"/>
              <a:buNone/>
            </a:pPr>
            <a:endParaRPr sz="3600" dirty="0"/>
          </a:p>
          <a:p>
            <a:pPr marL="342900" lvl="0" indent="-194310" algn="l" rtl="0">
              <a:spcBef>
                <a:spcPts val="720"/>
              </a:spcBef>
              <a:spcAft>
                <a:spcPts val="0"/>
              </a:spcAft>
              <a:buSzPts val="2340"/>
              <a:buFont typeface="Noto Sans Symbols"/>
              <a:buNone/>
            </a:pPr>
            <a:endParaRPr sz="3600" dirty="0"/>
          </a:p>
        </p:txBody>
      </p:sp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" descr="Person Thinking Images - Free Download on Freepik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4240" y="1307691"/>
            <a:ext cx="4454525" cy="4454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33" name="Google Shape;233;p1"/>
          <p:cNvSpPr txBox="1">
            <a:spLocks noGrp="1"/>
          </p:cNvSpPr>
          <p:nvPr>
            <p:ph type="body" idx="2"/>
          </p:nvPr>
        </p:nvSpPr>
        <p:spPr>
          <a:xfrm>
            <a:off x="4778477" y="1095784"/>
            <a:ext cx="6012426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40"/>
              <a:buChar char="■"/>
            </a:pPr>
            <a:r>
              <a:rPr lang="en-US" sz="3600" dirty="0"/>
              <a:t>Do you prefer to be given a topic or choose a topic by yourself?</a:t>
            </a:r>
            <a:endParaRPr dirty="0"/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SzPts val="2340"/>
              <a:buNone/>
            </a:pPr>
            <a:endParaRPr sz="3600" dirty="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SzPts val="2340"/>
              <a:buChar char="■"/>
            </a:pPr>
            <a:r>
              <a:rPr lang="en-US" sz="3600" dirty="0"/>
              <a:t>How do you feel about choosing your topic freely for the writing assignments for this course?</a:t>
            </a:r>
            <a:endParaRPr dirty="0"/>
          </a:p>
          <a:p>
            <a:pPr marL="342900" lvl="0" indent="-194310" algn="l" rtl="0">
              <a:spcBef>
                <a:spcPts val="720"/>
              </a:spcBef>
              <a:spcAft>
                <a:spcPts val="0"/>
              </a:spcAft>
              <a:buSzPts val="2340"/>
              <a:buNone/>
            </a:pPr>
            <a:endParaRPr sz="3600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 dirty="0"/>
          </a:p>
        </p:txBody>
      </p:sp>
      <p:sp>
        <p:nvSpPr>
          <p:cNvPr id="234" name="Google Shape;234;p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L25</a:t>
            </a:r>
            <a:endParaRPr dirty="0"/>
          </a:p>
        </p:txBody>
      </p:sp>
      <p:sp>
        <p:nvSpPr>
          <p:cNvPr id="397" name="Google Shape;397;p20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B22D-AC82-5BEF-3956-B3011ABF9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logo with a circular design&#10;&#10;Description automatically generated with medium confidence">
            <a:extLst>
              <a:ext uri="{FF2B5EF4-FFF2-40B4-BE49-F238E27FC236}">
                <a16:creationId xmlns:a16="http://schemas.microsoft.com/office/drawing/2014/main" id="{C7B0B6CF-9AE2-49EA-252A-F35CA54E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305" y="1500187"/>
            <a:ext cx="4668371" cy="46683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L26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" name="Picture 4" descr="A logo with a circular design&#10;&#10;Description automatically generated with medium confidence">
            <a:extLst>
              <a:ext uri="{FF2B5EF4-FFF2-40B4-BE49-F238E27FC236}">
                <a16:creationId xmlns:a16="http://schemas.microsoft.com/office/drawing/2014/main" id="{BA8B6656-7193-5305-69B4-048EB330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290918"/>
            <a:ext cx="4995582" cy="499558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L27</a:t>
            </a:r>
            <a:endParaRPr dirty="0"/>
          </a:p>
        </p:txBody>
      </p:sp>
      <p:sp>
        <p:nvSpPr>
          <p:cNvPr id="412" name="Google Shape;412;p2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" name="Picture 2" descr="A logo with a circular design&#10;&#10;Description automatically generated with medium confidence">
            <a:extLst>
              <a:ext uri="{FF2B5EF4-FFF2-40B4-BE49-F238E27FC236}">
                <a16:creationId xmlns:a16="http://schemas.microsoft.com/office/drawing/2014/main" id="{29735A8F-C99A-B740-B210-B96D967F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47" y="995783"/>
            <a:ext cx="4866434" cy="48664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L28</a:t>
            </a:r>
            <a:endParaRPr dirty="0"/>
          </a:p>
        </p:txBody>
      </p:sp>
      <p:sp>
        <p:nvSpPr>
          <p:cNvPr id="421" name="Google Shape;421;p2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5" name="Picture 4" descr="A logo with a circular design&#10;&#10;Description automatically generated with medium confidence">
            <a:extLst>
              <a:ext uri="{FF2B5EF4-FFF2-40B4-BE49-F238E27FC236}">
                <a16:creationId xmlns:a16="http://schemas.microsoft.com/office/drawing/2014/main" id="{0DA68DD7-B295-5309-45DF-AC335573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373" y="933869"/>
            <a:ext cx="4977653" cy="49776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1"/>
          </p:nvPr>
        </p:nvSpPr>
        <p:spPr>
          <a:xfrm>
            <a:off x="812800" y="1624013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dirty="0"/>
              <a:t>Hacker, D., &amp; Sommers, N. (2013). </a:t>
            </a:r>
            <a:r>
              <a:rPr lang="en-US" i="1" dirty="0"/>
              <a:t>The Bedford Handbook </a:t>
            </a:r>
            <a:r>
              <a:rPr lang="en-US" dirty="0"/>
              <a:t>(9th ed.). </a:t>
            </a:r>
            <a:r>
              <a:rPr lang="en-US" dirty="0">
                <a:latin typeface="Times"/>
                <a:ea typeface="Times"/>
                <a:cs typeface="Times"/>
                <a:sym typeface="Times"/>
              </a:rPr>
              <a:t>Bedford/St.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dirty="0">
                <a:latin typeface="Times"/>
                <a:ea typeface="Times"/>
                <a:cs typeface="Times"/>
                <a:sym typeface="Times"/>
              </a:rPr>
              <a:t>        Martin’s.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dirty="0"/>
              <a:t>Hacker, D., &amp; Sommers, N. (2017). </a:t>
            </a:r>
            <a:r>
              <a:rPr lang="en-US" i="1" dirty="0"/>
              <a:t>The Bedford Handbook </a:t>
            </a:r>
            <a:r>
              <a:rPr lang="en-US" dirty="0"/>
              <a:t>(10th ed.). </a:t>
            </a:r>
            <a:r>
              <a:rPr lang="en-US" dirty="0">
                <a:latin typeface="Times"/>
                <a:ea typeface="Times"/>
                <a:cs typeface="Times"/>
                <a:sym typeface="Times"/>
              </a:rPr>
              <a:t>Bedford/St. 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dirty="0">
                <a:latin typeface="Times"/>
                <a:ea typeface="Times"/>
                <a:cs typeface="Times"/>
                <a:sym typeface="Times"/>
              </a:rPr>
              <a:t>        Martin’s.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0" name="Google Shape;490;p3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" descr="夜讀丨基金圈高考「小作文」出爐！花樣闡述投資中的「本手、妙手、俗手」 港美股資訊| 華盛通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571500"/>
            <a:ext cx="10160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"/>
          <p:cNvSpPr txBox="1">
            <a:spLocks noGrp="1"/>
          </p:cNvSpPr>
          <p:nvPr>
            <p:ph type="body" idx="1"/>
          </p:nvPr>
        </p:nvSpPr>
        <p:spPr>
          <a:xfrm>
            <a:off x="6457904" y="3748247"/>
            <a:ext cx="5181600" cy="206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/>
              <a:t>本手(A normal move)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/>
              <a:t>妙手 (A sublime move)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/>
              <a:t>俗手 (A substandard move)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"/>
          <p:cNvSpPr txBox="1">
            <a:spLocks noGrp="1"/>
          </p:cNvSpPr>
          <p:nvPr>
            <p:ph type="body" idx="1"/>
          </p:nvPr>
        </p:nvSpPr>
        <p:spPr>
          <a:xfrm>
            <a:off x="6394842" y="3429000"/>
            <a:ext cx="5181600" cy="206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 err="1"/>
              <a:t>本手</a:t>
            </a:r>
            <a:r>
              <a:rPr lang="en-US" sz="3200" dirty="0"/>
              <a:t>(A normal move)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 err="1"/>
              <a:t>妙手</a:t>
            </a:r>
            <a:r>
              <a:rPr lang="en-US" sz="3200" dirty="0"/>
              <a:t> (A sublime move)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Char char="◆"/>
            </a:pPr>
            <a:r>
              <a:rPr lang="en-US" sz="3200" dirty="0" err="1"/>
              <a:t>俗手</a:t>
            </a:r>
            <a:r>
              <a:rPr lang="en-US" sz="3200" dirty="0"/>
              <a:t> (A substandard move)</a:t>
            </a:r>
            <a:endParaRPr sz="3200" dirty="0"/>
          </a:p>
        </p:txBody>
      </p:sp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800-word essay </a:t>
            </a:r>
            <a:endParaRPr dirty="0"/>
          </a:p>
        </p:txBody>
      </p:sp>
      <p:pic>
        <p:nvPicPr>
          <p:cNvPr id="250" name="Google Shape;250;p3" descr="围棋史上的4月1日：提高贴子数的围棋新规实行_手机新浪网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943139"/>
            <a:ext cx="5181600" cy="361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>
            <a:spLocks noGrp="1"/>
          </p:cNvSpPr>
          <p:nvPr>
            <p:ph type="ctrTitle"/>
          </p:nvPr>
        </p:nvSpPr>
        <p:spPr>
          <a:xfrm>
            <a:off x="3336926" y="4430713"/>
            <a:ext cx="64912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2672"/>
                </a:solidFill>
              </a:rPr>
              <a:t>Module I Research Steps</a:t>
            </a:r>
            <a:br>
              <a:rPr lang="en-US" b="0" dirty="0">
                <a:solidFill>
                  <a:srgbClr val="002672"/>
                </a:solidFill>
              </a:rPr>
            </a:br>
            <a:r>
              <a:rPr lang="en-US" b="0" dirty="0">
                <a:solidFill>
                  <a:srgbClr val="002672"/>
                </a:solidFill>
              </a:rPr>
              <a:t>               Lecture 8</a:t>
            </a:r>
            <a:endParaRPr b="0" dirty="0">
              <a:solidFill>
                <a:srgbClr val="002672"/>
              </a:solidFill>
            </a:endParaRPr>
          </a:p>
        </p:txBody>
      </p:sp>
      <p:sp>
        <p:nvSpPr>
          <p:cNvPr id="256" name="Google Shape;256;p4"/>
          <p:cNvSpPr txBox="1">
            <a:spLocks noGrp="1"/>
          </p:cNvSpPr>
          <p:nvPr>
            <p:ph type="subTitle" idx="1"/>
          </p:nvPr>
        </p:nvSpPr>
        <p:spPr>
          <a:xfrm>
            <a:off x="1579562" y="1522413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6000" b="1" dirty="0"/>
              <a:t>Posing Questions</a:t>
            </a:r>
            <a:endParaRPr dirty="0"/>
          </a:p>
        </p:txBody>
      </p:sp>
      <p:sp>
        <p:nvSpPr>
          <p:cNvPr id="257" name="Google Shape;257;p4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1579562" y="3164613"/>
            <a:ext cx="955547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2673"/>
                </a:solidFill>
                <a:latin typeface="Times"/>
                <a:ea typeface="Times"/>
                <a:cs typeface="Times"/>
                <a:sym typeface="Times"/>
              </a:rPr>
              <a:t>Initial steps to writing a well-researched essay I</a:t>
            </a:r>
            <a:endParaRPr sz="3600" b="1" dirty="0">
              <a:solidFill>
                <a:srgbClr val="006699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/>
          <p:nvPr/>
        </p:nvSpPr>
        <p:spPr>
          <a:xfrm>
            <a:off x="1180406" y="2693324"/>
            <a:ext cx="8828117" cy="15295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0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0" i="0" u="none" strike="noStrike" cap="none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5" name="Google Shape;265;p5"/>
          <p:cNvSpPr txBox="1">
            <a:spLocks noGrp="1"/>
          </p:cNvSpPr>
          <p:nvPr>
            <p:ph type="title"/>
          </p:nvPr>
        </p:nvSpPr>
        <p:spPr>
          <a:xfrm>
            <a:off x="812800" y="609600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Today’s agenda</a:t>
            </a:r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body" idx="1"/>
          </p:nvPr>
        </p:nvSpPr>
        <p:spPr>
          <a:xfrm>
            <a:off x="812800" y="1624013"/>
            <a:ext cx="104648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40"/>
              <a:buChar char="◆"/>
            </a:pPr>
            <a:r>
              <a:rPr lang="en-US" sz="3600" dirty="0"/>
              <a:t>Initial steps to essay writing</a:t>
            </a:r>
            <a:endParaRPr dirty="0"/>
          </a:p>
          <a:p>
            <a:pPr marL="858837" lvl="1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2672"/>
              </a:buClr>
              <a:buSzPts val="2560"/>
              <a:buFont typeface="Century Schoolbook"/>
              <a:buAutoNum type="arabicPeriod"/>
            </a:pPr>
            <a:r>
              <a:rPr lang="en-US" sz="3200" dirty="0"/>
              <a:t>Identifying an essay topic/a phenomenon</a:t>
            </a:r>
            <a:endParaRPr dirty="0"/>
          </a:p>
          <a:p>
            <a:pPr marL="858837" lvl="1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2672"/>
              </a:buClr>
              <a:buSzPts val="2560"/>
              <a:buFont typeface="Century Schoolbook"/>
              <a:buAutoNum type="arabicPeriod"/>
            </a:pPr>
            <a:r>
              <a:rPr lang="en-US" sz="3200" dirty="0"/>
              <a:t>Narrowing down the topic to a focused question</a:t>
            </a:r>
            <a:endParaRPr dirty="0"/>
          </a:p>
          <a:p>
            <a:pPr marL="858837" lvl="1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2672"/>
              </a:buClr>
              <a:buSzPts val="2560"/>
              <a:buFont typeface="Century Schoolbook"/>
              <a:buAutoNum type="arabicPeriod"/>
            </a:pPr>
            <a:r>
              <a:rPr lang="en-US" sz="3200" dirty="0"/>
              <a:t>Researching the selected topic</a:t>
            </a:r>
            <a:endParaRPr dirty="0"/>
          </a:p>
          <a:p>
            <a:pPr marL="858837" lvl="1" indent="-372110" algn="l" rtl="0">
              <a:spcBef>
                <a:spcPts val="560"/>
              </a:spcBef>
              <a:spcAft>
                <a:spcPts val="0"/>
              </a:spcAft>
              <a:buClr>
                <a:srgbClr val="002672"/>
              </a:buClr>
              <a:buSzPts val="2240"/>
              <a:buFont typeface="Century Schoolbook"/>
              <a:buNone/>
            </a:pPr>
            <a:endParaRPr sz="2800" dirty="0"/>
          </a:p>
        </p:txBody>
      </p:sp>
      <p:sp>
        <p:nvSpPr>
          <p:cNvPr id="267" name="Google Shape;267;p5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1180407" y="2693324"/>
            <a:ext cx="99753" cy="41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60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rgbClr val="00669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>
            <a:spLocks noGrp="1"/>
          </p:cNvSpPr>
          <p:nvPr>
            <p:ph type="ctrTitle"/>
          </p:nvPr>
        </p:nvSpPr>
        <p:spPr>
          <a:xfrm>
            <a:off x="1320800" y="2467794"/>
            <a:ext cx="9550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Identifying an essay topic/a phenomenon</a:t>
            </a:r>
            <a:br>
              <a:rPr lang="en-US" sz="4000"/>
            </a:br>
            <a:endParaRPr sz="4000"/>
          </a:p>
        </p:txBody>
      </p:sp>
      <p:sp>
        <p:nvSpPr>
          <p:cNvPr id="288" name="Google Shape;288;p7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>
            <a:spLocks noGrp="1"/>
          </p:cNvSpPr>
          <p:nvPr>
            <p:ph type="title"/>
          </p:nvPr>
        </p:nvSpPr>
        <p:spPr>
          <a:xfrm>
            <a:off x="701040" y="508000"/>
            <a:ext cx="104648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1. Identifying an essay topic/a phenomenon</a:t>
            </a:r>
            <a:endParaRPr sz="3200" dirty="0"/>
          </a:p>
        </p:txBody>
      </p:sp>
      <p:sp>
        <p:nvSpPr>
          <p:cNvPr id="296" name="Google Shape;296;p8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97" name="Google Shape;297;p8"/>
          <p:cNvSpPr txBox="1">
            <a:spLocks noGrp="1"/>
          </p:cNvSpPr>
          <p:nvPr>
            <p:ph type="body" idx="1"/>
          </p:nvPr>
        </p:nvSpPr>
        <p:spPr>
          <a:xfrm>
            <a:off x="701040" y="1398587"/>
            <a:ext cx="10789920" cy="444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1755"/>
              <a:buFont typeface="+mj-lt"/>
              <a:buAutoNum type="arabicPeriod"/>
            </a:pPr>
            <a:r>
              <a:rPr lang="en-US" sz="2800" b="1" dirty="0"/>
              <a:t>Look for inspiration: </a:t>
            </a:r>
            <a:r>
              <a:rPr lang="en-US" sz="2800" dirty="0"/>
              <a:t>Read articles, books, and other sources to get ideas for topics. </a:t>
            </a:r>
            <a:endParaRPr sz="2800" dirty="0"/>
          </a:p>
          <a:p>
            <a:pPr marL="514350" lvl="0" indent="-514350">
              <a:spcBef>
                <a:spcPts val="540"/>
              </a:spcBef>
              <a:buSzPts val="1755"/>
              <a:buFont typeface="+mj-lt"/>
              <a:buAutoNum type="arabicPeriod"/>
            </a:pPr>
            <a:r>
              <a:rPr lang="en-US" sz="2800" b="1" dirty="0"/>
              <a:t>Brainstorm</a:t>
            </a:r>
            <a:r>
              <a:rPr lang="en-US" sz="2800" dirty="0"/>
              <a:t>: Generate a list of potential topics. Jot down any ideas that come to mind, no matter how seemingly unrelated they may seem. </a:t>
            </a:r>
            <a:endParaRPr sz="2800" dirty="0"/>
          </a:p>
          <a:p>
            <a:pPr marL="514350" lvl="0" indent="-514350">
              <a:spcBef>
                <a:spcPts val="540"/>
              </a:spcBef>
              <a:buSzPts val="1755"/>
              <a:buFont typeface="+mj-lt"/>
              <a:buAutoNum type="arabicPeriod"/>
            </a:pPr>
            <a:r>
              <a:rPr lang="en-US" sz="2800" b="1" dirty="0"/>
              <a:t>Evaluate your options</a:t>
            </a:r>
            <a:r>
              <a:rPr lang="en-US" sz="2800" dirty="0"/>
              <a:t>: Evaluate each potential topic to determine which is the best fit for your essay (e.g., </a:t>
            </a:r>
            <a:r>
              <a:rPr lang="en-US" sz="2800" b="1" i="1" dirty="0"/>
              <a:t>interest, resources, length, </a:t>
            </a:r>
            <a:r>
              <a:rPr lang="en-US" sz="2800" dirty="0"/>
              <a:t>and</a:t>
            </a:r>
            <a:r>
              <a:rPr lang="en-US" sz="2800" b="1" i="1" dirty="0"/>
              <a:t> time constraints</a:t>
            </a:r>
            <a:r>
              <a:rPr lang="en-US" sz="2800" dirty="0"/>
              <a:t>).</a:t>
            </a:r>
            <a:endParaRPr sz="2800" dirty="0"/>
          </a:p>
          <a:p>
            <a:pPr marL="514350" lvl="0" indent="-514350" algn="l" rtl="0">
              <a:spcBef>
                <a:spcPts val="540"/>
              </a:spcBef>
              <a:spcAft>
                <a:spcPts val="0"/>
              </a:spcAft>
              <a:buSzPts val="1755"/>
              <a:buFont typeface="+mj-lt"/>
              <a:buAutoNum type="arabicPeriod"/>
            </a:pPr>
            <a:r>
              <a:rPr lang="en-US" sz="2800" b="1" dirty="0"/>
              <a:t>Refine your topic: </a:t>
            </a:r>
            <a:r>
              <a:rPr lang="en-US" sz="2800" dirty="0"/>
              <a:t>Once you have chosen a general topic, refine it to make it specific and focused.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759326" y="598201"/>
            <a:ext cx="10464800" cy="89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1. Look for inspiration</a:t>
            </a:r>
            <a:endParaRPr sz="4000" dirty="0"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538748" y="1749266"/>
            <a:ext cx="10464800" cy="481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40"/>
              <a:buChar char="◆"/>
            </a:pPr>
            <a:r>
              <a:rPr lang="en-US" sz="3600" dirty="0"/>
              <a:t>Ask yourself:</a:t>
            </a:r>
            <a:endParaRPr sz="3200" dirty="0"/>
          </a:p>
          <a:p>
            <a:pPr marL="669925" lvl="1" indent="-325438">
              <a:spcBef>
                <a:spcPts val="640"/>
              </a:spcBef>
              <a:buSzPts val="1920"/>
            </a:pPr>
            <a:r>
              <a:rPr lang="en-US" sz="3200" dirty="0"/>
              <a:t>What have you heard or read about that grabs your attention? (social media, news platforms, research journals, daily life)</a:t>
            </a:r>
            <a:endParaRPr dirty="0"/>
          </a:p>
          <a:p>
            <a:pPr marL="669925" lvl="1" indent="-325438" algn="l" rtl="0">
              <a:spcBef>
                <a:spcPts val="640"/>
              </a:spcBef>
              <a:spcAft>
                <a:spcPts val="0"/>
              </a:spcAft>
              <a:buSzPts val="1920"/>
              <a:buChar char="⮚"/>
            </a:pPr>
            <a:r>
              <a:rPr lang="en-US" sz="3200" dirty="0"/>
              <a:t>What has come up during your coursework that sparked your interest?</a:t>
            </a:r>
            <a:endParaRPr dirty="0"/>
          </a:p>
          <a:p>
            <a:pPr marL="669925" lvl="1" indent="-325438" algn="l" rtl="0">
              <a:spcBef>
                <a:spcPts val="640"/>
              </a:spcBef>
              <a:spcAft>
                <a:spcPts val="0"/>
              </a:spcAft>
              <a:buSzPts val="1920"/>
              <a:buChar char="⮚"/>
            </a:pPr>
            <a:r>
              <a:rPr lang="en-US" sz="3200" dirty="0"/>
              <a:t>Are there any classic essay topics to refer to? (a lazy step) </a:t>
            </a:r>
            <a:endParaRPr sz="3200" dirty="0"/>
          </a:p>
        </p:txBody>
      </p:sp>
      <p:sp>
        <p:nvSpPr>
          <p:cNvPr id="305" name="Google Shape;305;p9"/>
          <p:cNvSpPr txBox="1">
            <a:spLocks noGrp="1"/>
          </p:cNvSpPr>
          <p:nvPr>
            <p:ph type="sldNum" idx="12"/>
          </p:nvPr>
        </p:nvSpPr>
        <p:spPr>
          <a:xfrm>
            <a:off x="85344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187E-F257-CBC9-B7FE-70EF4802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0" y="693677"/>
            <a:ext cx="1238433" cy="1590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CUHKSZEA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1137</Words>
  <Application>Microsoft Office PowerPoint</Application>
  <PresentationFormat>Widescreen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Times</vt:lpstr>
      <vt:lpstr>Calibri</vt:lpstr>
      <vt:lpstr>arial</vt:lpstr>
      <vt:lpstr>Palatino Linotype</vt:lpstr>
      <vt:lpstr>Times New Roman</vt:lpstr>
      <vt:lpstr>arial</vt:lpstr>
      <vt:lpstr>Noto Sans Symbols</vt:lpstr>
      <vt:lpstr>Wingdings</vt:lpstr>
      <vt:lpstr>Century Schoolbook</vt:lpstr>
      <vt:lpstr>1_Edge</vt:lpstr>
      <vt:lpstr>Theme1CUHKSZEAP</vt:lpstr>
      <vt:lpstr>自定义设计方案</vt:lpstr>
      <vt:lpstr>Homework (possible revisions)</vt:lpstr>
      <vt:lpstr>PowerPoint Presentation</vt:lpstr>
      <vt:lpstr>PowerPoint Presentation</vt:lpstr>
      <vt:lpstr>A 800-word essay </vt:lpstr>
      <vt:lpstr>Module I Research Steps                Lecture 8</vt:lpstr>
      <vt:lpstr>Today’s agenda</vt:lpstr>
      <vt:lpstr>1. Identifying an essay topic/a phenomenon </vt:lpstr>
      <vt:lpstr>1. Identifying an essay topic/a phenomenon</vt:lpstr>
      <vt:lpstr>1. Look for inspiration</vt:lpstr>
      <vt:lpstr>PowerPoint Presentation</vt:lpstr>
      <vt:lpstr>Bobbie’s ideas through brainstorming</vt:lpstr>
      <vt:lpstr>Some cause-and-effect essay topics about ChatGPT </vt:lpstr>
      <vt:lpstr>2. Narrowing down topics to questions</vt:lpstr>
      <vt:lpstr>2.1 Opting for a focused question</vt:lpstr>
      <vt:lpstr>2.2 Opting for a challenging question</vt:lpstr>
      <vt:lpstr>2.3 Opting for a grounded question</vt:lpstr>
      <vt:lpstr>Topic checklist</vt:lpstr>
      <vt:lpstr>Task 1</vt:lpstr>
      <vt:lpstr>Task 1 (continuing)</vt:lpstr>
      <vt:lpstr>L25</vt:lpstr>
      <vt:lpstr>L26</vt:lpstr>
      <vt:lpstr>L27</vt:lpstr>
      <vt:lpstr>L28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WANG</dc:creator>
  <cp:lastModifiedBy>Qian, Bobbie WANG</cp:lastModifiedBy>
  <cp:revision>34</cp:revision>
  <dcterms:created xsi:type="dcterms:W3CDTF">2023-02-07T02:19:04Z</dcterms:created>
  <dcterms:modified xsi:type="dcterms:W3CDTF">2024-02-02T10:14:34Z</dcterms:modified>
</cp:coreProperties>
</file>