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046" r:id="rId2"/>
    <p:sldId id="2089" r:id="rId3"/>
    <p:sldId id="1247" r:id="rId4"/>
    <p:sldId id="1945" r:id="rId5"/>
    <p:sldId id="1946" r:id="rId6"/>
    <p:sldId id="1947" r:id="rId7"/>
    <p:sldId id="1948" r:id="rId8"/>
    <p:sldId id="1949" r:id="rId9"/>
    <p:sldId id="1950" r:id="rId10"/>
    <p:sldId id="417" r:id="rId11"/>
    <p:sldId id="1951" r:id="rId12"/>
    <p:sldId id="1952" r:id="rId13"/>
    <p:sldId id="1953" r:id="rId14"/>
    <p:sldId id="1954" r:id="rId15"/>
    <p:sldId id="20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83" autoAdjust="0"/>
  </p:normalViewPr>
  <p:slideViewPr>
    <p:cSldViewPr snapToGrid="0">
      <p:cViewPr varScale="1">
        <p:scale>
          <a:sx n="54" d="100"/>
          <a:sy n="54" d="100"/>
        </p:scale>
        <p:origin x="11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AC621-6F07-49B9-BD05-2852341E0581}" type="datetimeFigureOut">
              <a:rPr lang="zh-CN" altLang="en-US" smtClean="0"/>
              <a:t>2023/12/1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8FA9F-5C66-411B-993F-DECE108FADD7}" type="slidenum">
              <a:rPr lang="zh-CN" altLang="en-US" smtClean="0"/>
              <a:t>‹#›</a:t>
            </a:fld>
            <a:endParaRPr lang="zh-CN" altLang="en-US"/>
          </a:p>
        </p:txBody>
      </p:sp>
    </p:spTree>
    <p:extLst>
      <p:ext uri="{BB962C8B-B14F-4D97-AF65-F5344CB8AC3E}">
        <p14:creationId xmlns:p14="http://schemas.microsoft.com/office/powerpoint/2010/main" val="2408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8FA9F-5C66-411B-993F-DECE108FADD7}" type="slidenum">
              <a:rPr lang="zh-CN" altLang="en-US" smtClean="0"/>
              <a:t>2</a:t>
            </a:fld>
            <a:endParaRPr lang="zh-CN" altLang="en-US"/>
          </a:p>
        </p:txBody>
      </p:sp>
    </p:spTree>
    <p:extLst>
      <p:ext uri="{BB962C8B-B14F-4D97-AF65-F5344CB8AC3E}">
        <p14:creationId xmlns:p14="http://schemas.microsoft.com/office/powerpoint/2010/main" val="270835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8FA9F-5C66-411B-993F-DECE108FADD7}" type="slidenum">
              <a:rPr lang="zh-CN" altLang="en-US" smtClean="0"/>
              <a:t>3</a:t>
            </a:fld>
            <a:endParaRPr lang="zh-CN" altLang="en-US"/>
          </a:p>
        </p:txBody>
      </p:sp>
    </p:spTree>
    <p:extLst>
      <p:ext uri="{BB962C8B-B14F-4D97-AF65-F5344CB8AC3E}">
        <p14:creationId xmlns:p14="http://schemas.microsoft.com/office/powerpoint/2010/main" val="2649929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8FA9F-5C66-411B-993F-DECE108FADD7}" type="slidenum">
              <a:rPr lang="zh-CN" altLang="en-US" smtClean="0"/>
              <a:t>6</a:t>
            </a:fld>
            <a:endParaRPr lang="zh-CN" altLang="en-US"/>
          </a:p>
        </p:txBody>
      </p:sp>
    </p:spTree>
    <p:extLst>
      <p:ext uri="{BB962C8B-B14F-4D97-AF65-F5344CB8AC3E}">
        <p14:creationId xmlns:p14="http://schemas.microsoft.com/office/powerpoint/2010/main" val="333369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8FA9F-5C66-411B-993F-DECE108FADD7}" type="slidenum">
              <a:rPr lang="zh-CN" altLang="en-US" smtClean="0"/>
              <a:t>8</a:t>
            </a:fld>
            <a:endParaRPr lang="zh-CN" altLang="en-US"/>
          </a:p>
        </p:txBody>
      </p:sp>
    </p:spTree>
    <p:extLst>
      <p:ext uri="{BB962C8B-B14F-4D97-AF65-F5344CB8AC3E}">
        <p14:creationId xmlns:p14="http://schemas.microsoft.com/office/powerpoint/2010/main" val="4149973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0F30A-3BFE-4448-96C0-E3A43A9B52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B6F73D-E34E-4F73-B3A4-CF00D1057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C22F92-AA06-460E-BDFA-B65F8838B241}"/>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F3F2B8EE-8761-49BC-BEBC-207C48ED60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28558B-7DEA-4CA5-9518-2DBB641568F0}"/>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42375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8F89-ACAF-42CC-8752-A394BD1022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A7B2D8-BE0C-4CA1-B41D-07E38BD388B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A62BE3-E36D-4FF1-8610-FA9C1B8FA06F}"/>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0EFB8C28-44A1-48E2-850D-2A60AF50A1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9F0DCB-5AA6-4DB3-A962-B31ACED1E0B5}"/>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211349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D6C478-61C6-42E5-BE8C-8CAB24C23E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3B1AEF-08E4-4B94-ABD9-CF6EAD348A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79DBD5-B274-4114-AC44-DB6FFFF153DF}"/>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27A714F1-8668-42F9-8599-25158A81B2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98B68C-0597-4FAC-9A4B-ABBE1F8B7C40}"/>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2535264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54A0C-7651-4F89-A9E4-F337941E09AD}"/>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969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20959-25A4-4AB1-A3AD-1B434D1D37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6B11CA-7563-47DB-BBB3-7DAFE9EFDAC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6D0DFD-E2B8-4212-A265-222E131489AF}"/>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E746772A-F092-4545-A677-A3A1D2E55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C2316A-18B6-467D-BB1E-C268333EE397}"/>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27622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C6A0F-D390-4C7C-A5DB-AC218FFE833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27CD75-2477-4B39-A41B-9EE0FA19B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969ED3F-232F-4585-966F-C14FAA7653EA}"/>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00721758-5003-44A3-A4E7-7497DFE40F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F54709-7D94-4CDC-BBFD-D89D1E484DE2}"/>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25288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DEC62-DEB8-4751-AB33-F3E1DECB4C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E70AEB-1734-4F50-B2CF-C6BB0EFDCD3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2BEB8C-F80A-4629-9522-3F135222B1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2922C8C-E709-4A88-B120-0C92E7F856AB}"/>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91DD2282-AA2D-4507-A4E7-D8CD57C756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F38868-AC1F-4C64-8F6C-38BCB197DF03}"/>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142683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75B06-FD39-47B2-AEBE-2878F43BF0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2CF71C-B8A5-4841-9C51-F3A66590D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A21DC58-25FC-446E-A6C3-667AF59F41E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A904165-74E3-493E-8878-16C14F3B5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3E3AA4C-DAAF-4BFA-94DA-59FCE2FE2CD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9F8AA13-23FC-424B-9D4F-C979392EE445}"/>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8" name="页脚占位符 7">
            <a:extLst>
              <a:ext uri="{FF2B5EF4-FFF2-40B4-BE49-F238E27FC236}">
                <a16:creationId xmlns:a16="http://schemas.microsoft.com/office/drawing/2014/main" id="{E28D1C8D-20E7-4C14-82CE-2289674B08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6D6E85B-372A-41B5-B660-7C04019CA52D}"/>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338541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92101-2CBF-4926-8B93-E8B59BC7AE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5F9228-896E-4FF0-8F99-B9EB80AE2B6A}"/>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4" name="页脚占位符 3">
            <a:extLst>
              <a:ext uri="{FF2B5EF4-FFF2-40B4-BE49-F238E27FC236}">
                <a16:creationId xmlns:a16="http://schemas.microsoft.com/office/drawing/2014/main" id="{3F381F25-B43B-4CEA-BF58-992358E969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5C913E-CFD9-43D2-B22D-13C208548B1E}"/>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41125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EF77BC-C886-4336-9051-FED565521B15}"/>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3" name="页脚占位符 2">
            <a:extLst>
              <a:ext uri="{FF2B5EF4-FFF2-40B4-BE49-F238E27FC236}">
                <a16:creationId xmlns:a16="http://schemas.microsoft.com/office/drawing/2014/main" id="{D428E6E3-FD29-4BD1-87AA-3B7B14B155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988627-352E-4AFC-9094-31497EF29A53}"/>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58345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52198-EE4E-4F5B-96F5-28067FBF08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F8DA2C-C04D-4957-A969-CF4087634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3E039EF-0AB1-4B45-8534-80BE2739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E43481-25E7-4792-9583-A855D4A4B884}"/>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9589B6FA-D978-4AFD-A8F3-B7173635AC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DB998B-B5E9-4176-8CB3-7A5B50404A67}"/>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3974949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3B01-9CB3-4AD3-8FE7-27F3E937B9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D2C5654-7EA3-4A2D-A86B-DBF5D356C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6691AA-F731-49B5-B06D-8ABFC181F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4CE274C-D23B-4C6B-970C-77469515F448}"/>
              </a:ext>
            </a:extLst>
          </p:cNvPr>
          <p:cNvSpPr>
            <a:spLocks noGrp="1"/>
          </p:cNvSpPr>
          <p:nvPr>
            <p:ph type="dt" sz="half" idx="10"/>
          </p:nvPr>
        </p:nvSpPr>
        <p:spPr/>
        <p:txBody>
          <a:bodyPr/>
          <a:lstStyle/>
          <a:p>
            <a:fld id="{D87C0247-9D8B-4BB2-9735-A749CE8E8C22}"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89F4FB8F-F7D5-404F-BACF-507BE4E52C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202866-8D6B-4040-85E7-124026E1C9DD}"/>
              </a:ext>
            </a:extLst>
          </p:cNvPr>
          <p:cNvSpPr>
            <a:spLocks noGrp="1"/>
          </p:cNvSpPr>
          <p:nvPr>
            <p:ph type="sldNum" sz="quarter" idx="12"/>
          </p:nvPr>
        </p:nvSpPr>
        <p:spPr/>
        <p:txBody>
          <a:body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171972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7E0969-3536-4795-81BF-EC371E580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CEEDEB-A4F4-47EB-87A9-44811B719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F74E6B-E05C-4BE8-8613-0533D8D78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C0247-9D8B-4BB2-9735-A749CE8E8C22}"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C4B2C519-635E-40C3-8A1B-AE95CBA07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53EB1C-16C1-4589-84C8-EF3AE5BFF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69183-0992-4522-B3E5-1F649876C6F8}" type="slidenum">
              <a:rPr lang="zh-CN" altLang="en-US" smtClean="0"/>
              <a:t>‹#›</a:t>
            </a:fld>
            <a:endParaRPr lang="zh-CN" altLang="en-US"/>
          </a:p>
        </p:txBody>
      </p:sp>
    </p:spTree>
    <p:extLst>
      <p:ext uri="{BB962C8B-B14F-4D97-AF65-F5344CB8AC3E}">
        <p14:creationId xmlns:p14="http://schemas.microsoft.com/office/powerpoint/2010/main" val="377889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slide" Target="slide10.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D7AD91-504D-4577-AADC-1D5B69F9993C}"/>
              </a:ext>
            </a:extLst>
          </p:cNvPr>
          <p:cNvSpPr/>
          <p:nvPr/>
        </p:nvSpPr>
        <p:spPr>
          <a:xfrm>
            <a:off x="2839279" y="5379481"/>
            <a:ext cx="6096000" cy="707886"/>
          </a:xfrm>
          <a:prstGeom prst="rect">
            <a:avLst/>
          </a:prstGeom>
        </p:spPr>
        <p:txBody>
          <a:bodyPr>
            <a:spAutoFit/>
          </a:bodyPr>
          <a:lstStyle/>
          <a:p>
            <a:pPr algn="ctr">
              <a:lnSpc>
                <a:spcPct val="100000"/>
              </a:lnSpc>
              <a:spcBef>
                <a:spcPct val="0"/>
              </a:spcBef>
              <a:buNone/>
              <a:defRPr/>
            </a:pPr>
            <a:r>
              <a:rPr lang="en-US" altLang="zh-CN" sz="4000" b="1" dirty="0">
                <a:solidFill>
                  <a:srgbClr val="002060"/>
                </a:solidFill>
                <a:latin typeface="+mn-ea"/>
                <a:sym typeface="Arial" panose="020B0604020202020204" pitchFamily="34" charset="0"/>
              </a:rPr>
              <a:t>Introduction to Marxism</a:t>
            </a:r>
            <a:endParaRPr lang="zh-CN" altLang="en-US" sz="4000" b="1" dirty="0">
              <a:solidFill>
                <a:srgbClr val="002060"/>
              </a:solidFill>
              <a:latin typeface="+mn-ea"/>
              <a:sym typeface="Arial" panose="020B0604020202020204" pitchFamily="34" charset="0"/>
            </a:endParaRPr>
          </a:p>
        </p:txBody>
      </p:sp>
      <p:pic>
        <p:nvPicPr>
          <p:cNvPr id="5" name="Picture 2">
            <a:extLst>
              <a:ext uri="{FF2B5EF4-FFF2-40B4-BE49-F238E27FC236}">
                <a16:creationId xmlns:a16="http://schemas.microsoft.com/office/drawing/2014/main" id="{51F31CC7-06CE-452A-8C3F-E83E6F7E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992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CB89AD18-3648-45C6-BA25-444F4553388A}" type="slidenum">
              <a:rPr lang="en-US" altLang="zh-CN"/>
              <a:pPr>
                <a:defRPr/>
              </a:pPr>
              <a:t>10</a:t>
            </a:fld>
            <a:endParaRPr lang="en-US" altLang="zh-CN"/>
          </a:p>
        </p:txBody>
      </p:sp>
      <p:sp>
        <p:nvSpPr>
          <p:cNvPr id="111618" name="Rectangle 3"/>
          <p:cNvSpPr>
            <a:spLocks noGrp="1" noChangeArrowheads="1"/>
          </p:cNvSpPr>
          <p:nvPr>
            <p:ph type="body" idx="1"/>
          </p:nvPr>
        </p:nvSpPr>
        <p:spPr>
          <a:xfrm>
            <a:off x="1981200" y="5300663"/>
            <a:ext cx="8229600" cy="825500"/>
          </a:xfrm>
        </p:spPr>
        <p:txBody>
          <a:bodyPr/>
          <a:lstStyle/>
          <a:p>
            <a:pPr eaLnBrk="1" hangingPunct="1"/>
            <a:endParaRPr lang="zh-CN" altLang="zh-CN"/>
          </a:p>
        </p:txBody>
      </p:sp>
      <p:pic>
        <p:nvPicPr>
          <p:cNvPr id="111619" name="Picture 4"/>
          <p:cNvPicPr>
            <a:picLocks noChangeAspect="1" noChangeArrowheads="1"/>
          </p:cNvPicPr>
          <p:nvPr/>
        </p:nvPicPr>
        <p:blipFill>
          <a:blip r:embed="rId2"/>
          <a:srcRect/>
          <a:stretch>
            <a:fillRect/>
          </a:stretch>
        </p:blipFill>
        <p:spPr bwMode="auto">
          <a:xfrm>
            <a:off x="2060575" y="727076"/>
            <a:ext cx="7921625" cy="5399087"/>
          </a:xfrm>
          <a:prstGeom prst="rect">
            <a:avLst/>
          </a:prstGeom>
          <a:noFill/>
          <a:ln w="9525">
            <a:noFill/>
            <a:miter lim="800000"/>
            <a:headEnd/>
            <a:tailEnd/>
          </a:ln>
        </p:spPr>
      </p:pic>
      <p:sp>
        <p:nvSpPr>
          <p:cNvPr id="2" name="动作按钮: 上一张 1">
            <a:hlinkClick r:id="" action="ppaction://hlinkshowjump?jump=lastslideviewed" highlightClick="1"/>
            <a:extLst>
              <a:ext uri="{FF2B5EF4-FFF2-40B4-BE49-F238E27FC236}">
                <a16:creationId xmlns:a16="http://schemas.microsoft.com/office/drawing/2014/main" id="{8F444BD8-6849-41EA-B76C-AB09B3EBF2BF}"/>
              </a:ext>
            </a:extLst>
          </p:cNvPr>
          <p:cNvSpPr/>
          <p:nvPr/>
        </p:nvSpPr>
        <p:spPr>
          <a:xfrm>
            <a:off x="10878207" y="6126163"/>
            <a:ext cx="588579" cy="464152"/>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B95DD34-DFA2-48D0-B001-BBB10EB0B205}"/>
              </a:ext>
            </a:extLst>
          </p:cNvPr>
          <p:cNvSpPr/>
          <p:nvPr/>
        </p:nvSpPr>
        <p:spPr>
          <a:xfrm>
            <a:off x="908706" y="300887"/>
            <a:ext cx="1107996" cy="461665"/>
          </a:xfrm>
          <a:prstGeom prst="rect">
            <a:avLst/>
          </a:prstGeom>
        </p:spPr>
        <p:txBody>
          <a:bodyPr wrap="none">
            <a:spAutoFit/>
          </a:bodyPr>
          <a:lstStyle/>
          <a:p>
            <a:r>
              <a:rPr lang="zh-CN" altLang="en-US" sz="2400" dirty="0">
                <a:solidFill>
                  <a:srgbClr val="002060"/>
                </a:solidFill>
              </a:rPr>
              <a:t>行方向</a:t>
            </a:r>
            <a:endParaRPr lang="zh-CN" altLang="en-US" sz="2400" dirty="0"/>
          </a:p>
        </p:txBody>
      </p:sp>
      <p:pic>
        <p:nvPicPr>
          <p:cNvPr id="5" name="图片 4">
            <a:extLst>
              <a:ext uri="{FF2B5EF4-FFF2-40B4-BE49-F238E27FC236}">
                <a16:creationId xmlns:a16="http://schemas.microsoft.com/office/drawing/2014/main" id="{26A17C26-656B-4878-9A2E-3C605CBA70B9}"/>
              </a:ext>
            </a:extLst>
          </p:cNvPr>
          <p:cNvPicPr>
            <a:picLocks noChangeAspect="1"/>
          </p:cNvPicPr>
          <p:nvPr/>
        </p:nvPicPr>
        <p:blipFill>
          <a:blip r:embed="rId2"/>
          <a:stretch>
            <a:fillRect/>
          </a:stretch>
        </p:blipFill>
        <p:spPr>
          <a:xfrm>
            <a:off x="5756549" y="1594798"/>
            <a:ext cx="2266950" cy="1057275"/>
          </a:xfrm>
          <a:prstGeom prst="rect">
            <a:avLst/>
          </a:prstGeom>
        </p:spPr>
      </p:pic>
      <p:sp>
        <p:nvSpPr>
          <p:cNvPr id="6" name="矩形 5">
            <a:extLst>
              <a:ext uri="{FF2B5EF4-FFF2-40B4-BE49-F238E27FC236}">
                <a16:creationId xmlns:a16="http://schemas.microsoft.com/office/drawing/2014/main" id="{810C92D2-16BF-4954-996C-55A50AA9C59A}"/>
              </a:ext>
            </a:extLst>
          </p:cNvPr>
          <p:cNvSpPr/>
          <p:nvPr/>
        </p:nvSpPr>
        <p:spPr>
          <a:xfrm>
            <a:off x="5874362" y="1107400"/>
            <a:ext cx="2031325" cy="369332"/>
          </a:xfrm>
          <a:prstGeom prst="rect">
            <a:avLst/>
          </a:prstGeom>
        </p:spPr>
        <p:txBody>
          <a:bodyPr wrap="none">
            <a:spAutoFit/>
          </a:bodyPr>
          <a:lstStyle/>
          <a:p>
            <a:r>
              <a:rPr lang="zh-CN" altLang="en-US" dirty="0"/>
              <a:t>采用求和符号记为</a:t>
            </a:r>
          </a:p>
        </p:txBody>
      </p:sp>
      <p:sp>
        <p:nvSpPr>
          <p:cNvPr id="7" name="矩形 6">
            <a:extLst>
              <a:ext uri="{FF2B5EF4-FFF2-40B4-BE49-F238E27FC236}">
                <a16:creationId xmlns:a16="http://schemas.microsoft.com/office/drawing/2014/main" id="{4260B3FC-418D-4B7D-83AF-E8BA3AC78498}"/>
              </a:ext>
            </a:extLst>
          </p:cNvPr>
          <p:cNvSpPr/>
          <p:nvPr/>
        </p:nvSpPr>
        <p:spPr>
          <a:xfrm>
            <a:off x="8896645" y="1107400"/>
            <a:ext cx="2031325" cy="369332"/>
          </a:xfrm>
          <a:prstGeom prst="rect">
            <a:avLst/>
          </a:prstGeom>
        </p:spPr>
        <p:txBody>
          <a:bodyPr wrap="none">
            <a:spAutoFit/>
          </a:bodyPr>
          <a:lstStyle/>
          <a:p>
            <a:r>
              <a:rPr lang="zh-CN" altLang="en-US" dirty="0"/>
              <a:t>采用矩阵符号记为</a:t>
            </a:r>
          </a:p>
        </p:txBody>
      </p:sp>
      <p:pic>
        <p:nvPicPr>
          <p:cNvPr id="8" name="图片 7">
            <a:extLst>
              <a:ext uri="{FF2B5EF4-FFF2-40B4-BE49-F238E27FC236}">
                <a16:creationId xmlns:a16="http://schemas.microsoft.com/office/drawing/2014/main" id="{3D3BEFAC-DC6A-4B2C-814B-A0691CF8A34B}"/>
              </a:ext>
            </a:extLst>
          </p:cNvPr>
          <p:cNvPicPr>
            <a:picLocks noChangeAspect="1"/>
          </p:cNvPicPr>
          <p:nvPr/>
        </p:nvPicPr>
        <p:blipFill>
          <a:blip r:embed="rId3"/>
          <a:stretch>
            <a:fillRect/>
          </a:stretch>
        </p:blipFill>
        <p:spPr>
          <a:xfrm>
            <a:off x="1832702" y="974464"/>
            <a:ext cx="3469275" cy="1831322"/>
          </a:xfrm>
          <a:prstGeom prst="rect">
            <a:avLst/>
          </a:prstGeom>
        </p:spPr>
      </p:pic>
      <p:pic>
        <p:nvPicPr>
          <p:cNvPr id="9" name="图片 8">
            <a:extLst>
              <a:ext uri="{FF2B5EF4-FFF2-40B4-BE49-F238E27FC236}">
                <a16:creationId xmlns:a16="http://schemas.microsoft.com/office/drawing/2014/main" id="{BC578988-22FD-4F71-941D-B33541E75359}"/>
              </a:ext>
            </a:extLst>
          </p:cNvPr>
          <p:cNvPicPr>
            <a:picLocks noChangeAspect="1"/>
          </p:cNvPicPr>
          <p:nvPr/>
        </p:nvPicPr>
        <p:blipFill>
          <a:blip r:embed="rId4"/>
          <a:stretch>
            <a:fillRect/>
          </a:stretch>
        </p:blipFill>
        <p:spPr>
          <a:xfrm>
            <a:off x="8680760" y="1594798"/>
            <a:ext cx="2247210" cy="923700"/>
          </a:xfrm>
          <a:prstGeom prst="rect">
            <a:avLst/>
          </a:prstGeom>
        </p:spPr>
      </p:pic>
      <p:pic>
        <p:nvPicPr>
          <p:cNvPr id="11" name="图片 10">
            <a:extLst>
              <a:ext uri="{FF2B5EF4-FFF2-40B4-BE49-F238E27FC236}">
                <a16:creationId xmlns:a16="http://schemas.microsoft.com/office/drawing/2014/main" id="{15D41B28-D394-49E6-9B9F-E15950968436}"/>
              </a:ext>
            </a:extLst>
          </p:cNvPr>
          <p:cNvPicPr>
            <a:picLocks noChangeAspect="1"/>
          </p:cNvPicPr>
          <p:nvPr/>
        </p:nvPicPr>
        <p:blipFill>
          <a:blip r:embed="rId5"/>
          <a:stretch>
            <a:fillRect/>
          </a:stretch>
        </p:blipFill>
        <p:spPr>
          <a:xfrm>
            <a:off x="1832702" y="3021596"/>
            <a:ext cx="2857500" cy="1771650"/>
          </a:xfrm>
          <a:prstGeom prst="rect">
            <a:avLst/>
          </a:prstGeom>
        </p:spPr>
      </p:pic>
      <p:sp>
        <p:nvSpPr>
          <p:cNvPr id="12" name="矩形 11">
            <a:extLst>
              <a:ext uri="{FF2B5EF4-FFF2-40B4-BE49-F238E27FC236}">
                <a16:creationId xmlns:a16="http://schemas.microsoft.com/office/drawing/2014/main" id="{7886828F-B38F-46E3-B201-D153B67E05F9}"/>
              </a:ext>
            </a:extLst>
          </p:cNvPr>
          <p:cNvSpPr/>
          <p:nvPr/>
        </p:nvSpPr>
        <p:spPr>
          <a:xfrm>
            <a:off x="5301977" y="3154161"/>
            <a:ext cx="6096000" cy="646331"/>
          </a:xfrm>
          <a:prstGeom prst="rect">
            <a:avLst/>
          </a:prstGeom>
        </p:spPr>
        <p:txBody>
          <a:bodyPr>
            <a:spAutoFit/>
          </a:bodyPr>
          <a:lstStyle/>
          <a:p>
            <a:r>
              <a:rPr lang="zh-CN" altLang="en-US" b="1" dirty="0">
                <a:solidFill>
                  <a:srgbClr val="002060"/>
                </a:solidFill>
              </a:rPr>
              <a:t>投入系数</a:t>
            </a:r>
            <a:r>
              <a:rPr lang="en-US" altLang="zh-CN" b="1" dirty="0">
                <a:solidFill>
                  <a:srgbClr val="002060"/>
                </a:solidFill>
              </a:rPr>
              <a:t>/</a:t>
            </a:r>
            <a:r>
              <a:rPr lang="zh-CN" altLang="en-US" b="1" dirty="0">
                <a:solidFill>
                  <a:srgbClr val="002060"/>
                </a:solidFill>
              </a:rPr>
              <a:t>直接消耗系数：</a:t>
            </a:r>
            <a:r>
              <a:rPr lang="zh-CN" altLang="en-US" dirty="0"/>
              <a:t>是投入产出分析中的基本概念之一，其含义是生产某种单位产品对另一种产品的消耗量。 </a:t>
            </a:r>
          </a:p>
        </p:txBody>
      </p:sp>
      <p:pic>
        <p:nvPicPr>
          <p:cNvPr id="14" name="图片 13">
            <a:extLst>
              <a:ext uri="{FF2B5EF4-FFF2-40B4-BE49-F238E27FC236}">
                <a16:creationId xmlns:a16="http://schemas.microsoft.com/office/drawing/2014/main" id="{C6304492-0541-43CB-8839-E8374B89696D}"/>
              </a:ext>
            </a:extLst>
          </p:cNvPr>
          <p:cNvPicPr>
            <a:picLocks noChangeAspect="1"/>
          </p:cNvPicPr>
          <p:nvPr/>
        </p:nvPicPr>
        <p:blipFill>
          <a:blip r:embed="rId6"/>
          <a:stretch>
            <a:fillRect/>
          </a:stretch>
        </p:blipFill>
        <p:spPr>
          <a:xfrm>
            <a:off x="5395669" y="3874619"/>
            <a:ext cx="1494355" cy="427961"/>
          </a:xfrm>
          <a:prstGeom prst="rect">
            <a:avLst/>
          </a:prstGeom>
        </p:spPr>
      </p:pic>
      <p:sp>
        <p:nvSpPr>
          <p:cNvPr id="15" name="矩形 14">
            <a:extLst>
              <a:ext uri="{FF2B5EF4-FFF2-40B4-BE49-F238E27FC236}">
                <a16:creationId xmlns:a16="http://schemas.microsoft.com/office/drawing/2014/main" id="{B7141498-9DAE-44DD-9ADD-10DD8A638719}"/>
              </a:ext>
            </a:extLst>
          </p:cNvPr>
          <p:cNvSpPr/>
          <p:nvPr/>
        </p:nvSpPr>
        <p:spPr>
          <a:xfrm>
            <a:off x="7116994" y="3874619"/>
            <a:ext cx="4673074" cy="369332"/>
          </a:xfrm>
          <a:prstGeom prst="rect">
            <a:avLst/>
          </a:prstGeom>
        </p:spPr>
        <p:txBody>
          <a:bodyPr wrap="none">
            <a:spAutoFit/>
          </a:bodyPr>
          <a:lstStyle/>
          <a:p>
            <a:r>
              <a:rPr lang="zh-CN" altLang="en-US" dirty="0"/>
              <a:t>分子表示</a:t>
            </a:r>
            <a:r>
              <a:rPr lang="en-US" altLang="zh-CN" i="1" dirty="0">
                <a:latin typeface="Times New Roman" panose="02020603050405020304" pitchFamily="18" charset="0"/>
                <a:cs typeface="Times New Roman" panose="02020603050405020304" pitchFamily="18" charset="0"/>
              </a:rPr>
              <a:t>j</a:t>
            </a:r>
            <a:r>
              <a:rPr lang="zh-CN" altLang="en-US" dirty="0"/>
              <a:t>部门生产中对</a:t>
            </a:r>
            <a:r>
              <a:rPr lang="en-US" altLang="zh-CN" i="1" dirty="0" err="1">
                <a:latin typeface="Times New Roman" panose="02020603050405020304" pitchFamily="18" charset="0"/>
                <a:cs typeface="Times New Roman" panose="02020603050405020304" pitchFamily="18" charset="0"/>
              </a:rPr>
              <a:t>i</a:t>
            </a:r>
            <a:r>
              <a:rPr lang="zh-CN" altLang="en-US" dirty="0"/>
              <a:t>产品所消耗的价值量</a:t>
            </a:r>
          </a:p>
        </p:txBody>
      </p:sp>
      <p:sp>
        <p:nvSpPr>
          <p:cNvPr id="16" name="矩形 15">
            <a:extLst>
              <a:ext uri="{FF2B5EF4-FFF2-40B4-BE49-F238E27FC236}">
                <a16:creationId xmlns:a16="http://schemas.microsoft.com/office/drawing/2014/main" id="{A766A538-F3BB-489C-90CD-DED7480FF3C0}"/>
              </a:ext>
            </a:extLst>
          </p:cNvPr>
          <p:cNvSpPr/>
          <p:nvPr/>
        </p:nvSpPr>
        <p:spPr>
          <a:xfrm>
            <a:off x="7178634" y="4273324"/>
            <a:ext cx="2557110" cy="369332"/>
          </a:xfrm>
          <a:prstGeom prst="rect">
            <a:avLst/>
          </a:prstGeom>
        </p:spPr>
        <p:txBody>
          <a:bodyPr wrap="none">
            <a:spAutoFit/>
          </a:bodyPr>
          <a:lstStyle/>
          <a:p>
            <a:r>
              <a:rPr lang="zh-CN" altLang="en-US" dirty="0"/>
              <a:t>分母为</a:t>
            </a:r>
            <a:r>
              <a:rPr lang="en-US" altLang="zh-CN" i="1" dirty="0">
                <a:latin typeface="Times New Roman" panose="02020603050405020304" pitchFamily="18" charset="0"/>
                <a:cs typeface="Times New Roman" panose="02020603050405020304" pitchFamily="18" charset="0"/>
              </a:rPr>
              <a:t>j</a:t>
            </a:r>
            <a:r>
              <a:rPr lang="zh-CN" altLang="en-US" dirty="0"/>
              <a:t>部门的总投入量</a:t>
            </a:r>
          </a:p>
        </p:txBody>
      </p:sp>
      <p:sp>
        <p:nvSpPr>
          <p:cNvPr id="17" name="矩形 16">
            <a:extLst>
              <a:ext uri="{FF2B5EF4-FFF2-40B4-BE49-F238E27FC236}">
                <a16:creationId xmlns:a16="http://schemas.microsoft.com/office/drawing/2014/main" id="{DDE795FB-B235-4F5F-9966-0BA033A22DA1}"/>
              </a:ext>
            </a:extLst>
          </p:cNvPr>
          <p:cNvSpPr/>
          <p:nvPr/>
        </p:nvSpPr>
        <p:spPr>
          <a:xfrm>
            <a:off x="5218083" y="4727129"/>
            <a:ext cx="5623655" cy="369332"/>
          </a:xfrm>
          <a:prstGeom prst="rect">
            <a:avLst/>
          </a:prstGeom>
        </p:spPr>
        <p:txBody>
          <a:bodyPr wrap="none">
            <a:spAutoFit/>
          </a:bodyPr>
          <a:lstStyle/>
          <a:p>
            <a:r>
              <a:rPr lang="zh-CN" altLang="en-US" dirty="0"/>
              <a:t> </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ij</a:t>
            </a:r>
            <a:r>
              <a:rPr lang="zh-CN" altLang="en-US" dirty="0"/>
              <a:t>的含义是</a:t>
            </a:r>
            <a:r>
              <a:rPr lang="en-US" altLang="zh-CN" i="1" dirty="0">
                <a:latin typeface="Times New Roman" panose="02020603050405020304" pitchFamily="18" charset="0"/>
                <a:cs typeface="Times New Roman" panose="02020603050405020304" pitchFamily="18" charset="0"/>
              </a:rPr>
              <a:t>j</a:t>
            </a:r>
            <a:r>
              <a:rPr lang="zh-CN" altLang="en-US" dirty="0"/>
              <a:t>部门每单位产值中对</a:t>
            </a:r>
            <a:r>
              <a:rPr lang="en-US" altLang="zh-CN" i="1" dirty="0" err="1">
                <a:latin typeface="Times New Roman" panose="02020603050405020304" pitchFamily="18" charset="0"/>
                <a:cs typeface="Times New Roman" panose="02020603050405020304" pitchFamily="18" charset="0"/>
              </a:rPr>
              <a:t>i</a:t>
            </a:r>
            <a:r>
              <a:rPr lang="zh-CN" altLang="en-US" dirty="0"/>
              <a:t>产品消耗的价值量</a:t>
            </a:r>
          </a:p>
        </p:txBody>
      </p:sp>
      <p:sp>
        <p:nvSpPr>
          <p:cNvPr id="18" name="矩形 17">
            <a:extLst>
              <a:ext uri="{FF2B5EF4-FFF2-40B4-BE49-F238E27FC236}">
                <a16:creationId xmlns:a16="http://schemas.microsoft.com/office/drawing/2014/main" id="{8DAC6406-0512-444A-8267-F84401111DD7}"/>
              </a:ext>
            </a:extLst>
          </p:cNvPr>
          <p:cNvSpPr/>
          <p:nvPr/>
        </p:nvSpPr>
        <p:spPr>
          <a:xfrm>
            <a:off x="1462704" y="5421871"/>
            <a:ext cx="2339102" cy="461665"/>
          </a:xfrm>
          <a:prstGeom prst="rect">
            <a:avLst/>
          </a:prstGeom>
        </p:spPr>
        <p:txBody>
          <a:bodyPr wrap="none">
            <a:spAutoFit/>
          </a:bodyPr>
          <a:lstStyle/>
          <a:p>
            <a:r>
              <a:rPr lang="zh-CN" altLang="en-US" sz="2400" b="1" dirty="0">
                <a:solidFill>
                  <a:srgbClr val="002060"/>
                </a:solidFill>
                <a:latin typeface="微软雅黑" panose="020B0503020204020204" pitchFamily="34" charset="-122"/>
                <a:ea typeface="微软雅黑" panose="020B0503020204020204" pitchFamily="34" charset="-122"/>
              </a:rPr>
              <a:t>投入系数的意义</a:t>
            </a:r>
            <a:endParaRPr lang="zh-CN" altLang="en-US" sz="2400" b="1"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53F5E23E-0AFE-43D6-8835-2A4E4F6DD86D}"/>
              </a:ext>
            </a:extLst>
          </p:cNvPr>
          <p:cNvSpPr/>
          <p:nvPr/>
        </p:nvSpPr>
        <p:spPr>
          <a:xfrm>
            <a:off x="4243146" y="5421870"/>
            <a:ext cx="2954655" cy="461665"/>
          </a:xfrm>
          <a:prstGeom prst="rect">
            <a:avLst/>
          </a:prstGeom>
        </p:spPr>
        <p:txBody>
          <a:bodyPr wrap="none">
            <a:spAutoFit/>
          </a:bodyPr>
          <a:lstStyle/>
          <a:p>
            <a:r>
              <a:rPr lang="zh-CN" altLang="en-US" sz="2400" dirty="0">
                <a:solidFill>
                  <a:srgbClr val="002060"/>
                </a:solidFill>
              </a:rPr>
              <a:t>部门之间的依存关系</a:t>
            </a:r>
            <a:endParaRPr lang="zh-CN" altLang="en-US" sz="2400" dirty="0"/>
          </a:p>
        </p:txBody>
      </p:sp>
      <p:sp>
        <p:nvSpPr>
          <p:cNvPr id="20" name="矩形 19">
            <a:extLst>
              <a:ext uri="{FF2B5EF4-FFF2-40B4-BE49-F238E27FC236}">
                <a16:creationId xmlns:a16="http://schemas.microsoft.com/office/drawing/2014/main" id="{85E1A1B4-2537-4FAD-A272-85994E341543}"/>
              </a:ext>
            </a:extLst>
          </p:cNvPr>
          <p:cNvSpPr/>
          <p:nvPr/>
        </p:nvSpPr>
        <p:spPr>
          <a:xfrm>
            <a:off x="7774641" y="5405779"/>
            <a:ext cx="2646878" cy="461665"/>
          </a:xfrm>
          <a:prstGeom prst="rect">
            <a:avLst/>
          </a:prstGeom>
        </p:spPr>
        <p:txBody>
          <a:bodyPr wrap="none">
            <a:spAutoFit/>
          </a:bodyPr>
          <a:lstStyle/>
          <a:p>
            <a:r>
              <a:rPr lang="zh-CN" altLang="en-US" sz="2400" dirty="0">
                <a:solidFill>
                  <a:srgbClr val="002060"/>
                </a:solidFill>
              </a:rPr>
              <a:t>对技术的一种表达</a:t>
            </a:r>
            <a:endParaRPr lang="zh-CN" altLang="en-US" sz="2400" dirty="0"/>
          </a:p>
        </p:txBody>
      </p:sp>
      <p:sp>
        <p:nvSpPr>
          <p:cNvPr id="2" name="动作按钮: 前进或下一项 1">
            <a:hlinkClick r:id="rId7" action="ppaction://hlinksldjump" highlightClick="1"/>
            <a:extLst>
              <a:ext uri="{FF2B5EF4-FFF2-40B4-BE49-F238E27FC236}">
                <a16:creationId xmlns:a16="http://schemas.microsoft.com/office/drawing/2014/main" id="{F7E8C56A-BF9A-4A48-B984-27B78E944259}"/>
              </a:ext>
            </a:extLst>
          </p:cNvPr>
          <p:cNvSpPr/>
          <p:nvPr/>
        </p:nvSpPr>
        <p:spPr>
          <a:xfrm>
            <a:off x="2144110" y="399393"/>
            <a:ext cx="451945" cy="22669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353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5" grpId="0"/>
      <p:bldP spid="16" grpId="0"/>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A25900-418F-4113-A343-1CB482BF78DA}"/>
              </a:ext>
            </a:extLst>
          </p:cNvPr>
          <p:cNvSpPr/>
          <p:nvPr/>
        </p:nvSpPr>
        <p:spPr>
          <a:xfrm>
            <a:off x="908706" y="300887"/>
            <a:ext cx="1107996" cy="461665"/>
          </a:xfrm>
          <a:prstGeom prst="rect">
            <a:avLst/>
          </a:prstGeom>
        </p:spPr>
        <p:txBody>
          <a:bodyPr wrap="none">
            <a:spAutoFit/>
          </a:bodyPr>
          <a:lstStyle/>
          <a:p>
            <a:r>
              <a:rPr lang="zh-CN" altLang="en-US" sz="2400" dirty="0">
                <a:solidFill>
                  <a:srgbClr val="002060"/>
                </a:solidFill>
              </a:rPr>
              <a:t>列方向</a:t>
            </a:r>
            <a:endParaRPr lang="zh-CN" altLang="en-US" sz="2400" dirty="0"/>
          </a:p>
        </p:txBody>
      </p:sp>
      <p:cxnSp>
        <p:nvCxnSpPr>
          <p:cNvPr id="3" name="直接箭头连接符 2">
            <a:extLst>
              <a:ext uri="{FF2B5EF4-FFF2-40B4-BE49-F238E27FC236}">
                <a16:creationId xmlns:a16="http://schemas.microsoft.com/office/drawing/2014/main" id="{2EDE45F2-9E44-4E56-B140-4BA970BAB665}"/>
              </a:ext>
            </a:extLst>
          </p:cNvPr>
          <p:cNvCxnSpPr/>
          <p:nvPr/>
        </p:nvCxnSpPr>
        <p:spPr>
          <a:xfrm>
            <a:off x="1938339" y="523876"/>
            <a:ext cx="1282147" cy="78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068575E3-719B-4664-B24E-399C4B45E1A7}"/>
              </a:ext>
            </a:extLst>
          </p:cNvPr>
          <p:cNvSpPr/>
          <p:nvPr/>
        </p:nvSpPr>
        <p:spPr>
          <a:xfrm>
            <a:off x="3234456" y="293043"/>
            <a:ext cx="2339102" cy="461665"/>
          </a:xfrm>
          <a:prstGeom prst="rect">
            <a:avLst/>
          </a:prstGeom>
        </p:spPr>
        <p:txBody>
          <a:bodyPr wrap="none">
            <a:spAutoFit/>
          </a:bodyPr>
          <a:lstStyle/>
          <a:p>
            <a:r>
              <a:rPr lang="zh-CN" altLang="en-US" sz="2400" dirty="0">
                <a:solidFill>
                  <a:srgbClr val="002060"/>
                </a:solidFill>
              </a:rPr>
              <a:t>斯拉法价格方程</a:t>
            </a:r>
            <a:endParaRPr lang="zh-CN" altLang="en-US" sz="2400" dirty="0"/>
          </a:p>
        </p:txBody>
      </p:sp>
      <p:sp>
        <p:nvSpPr>
          <p:cNvPr id="5" name="矩形 4">
            <a:extLst>
              <a:ext uri="{FF2B5EF4-FFF2-40B4-BE49-F238E27FC236}">
                <a16:creationId xmlns:a16="http://schemas.microsoft.com/office/drawing/2014/main" id="{E43F57AD-F3FF-48BC-A8E8-E2AB33B48A96}"/>
              </a:ext>
            </a:extLst>
          </p:cNvPr>
          <p:cNvSpPr/>
          <p:nvPr/>
        </p:nvSpPr>
        <p:spPr>
          <a:xfrm>
            <a:off x="926132" y="1067664"/>
            <a:ext cx="4647426" cy="369332"/>
          </a:xfrm>
          <a:prstGeom prst="rect">
            <a:avLst/>
          </a:prstGeom>
        </p:spPr>
        <p:txBody>
          <a:bodyPr wrap="none">
            <a:spAutoFit/>
          </a:bodyPr>
          <a:lstStyle/>
          <a:p>
            <a:r>
              <a:rPr lang="zh-CN" altLang="en-US" dirty="0"/>
              <a:t>总投入</a:t>
            </a:r>
            <a:r>
              <a:rPr lang="en-US" altLang="zh-CN" dirty="0"/>
              <a:t>=</a:t>
            </a:r>
            <a:r>
              <a:rPr lang="zh-CN" altLang="en-US" dirty="0"/>
              <a:t>中间投入</a:t>
            </a:r>
            <a:r>
              <a:rPr lang="en-US" altLang="zh-CN" dirty="0"/>
              <a:t>+</a:t>
            </a:r>
            <a:r>
              <a:rPr lang="zh-CN" altLang="en-US" dirty="0"/>
              <a:t>增加值（工资、利润等）</a:t>
            </a:r>
          </a:p>
        </p:txBody>
      </p:sp>
      <p:pic>
        <p:nvPicPr>
          <p:cNvPr id="6" name="图片 5">
            <a:extLst>
              <a:ext uri="{FF2B5EF4-FFF2-40B4-BE49-F238E27FC236}">
                <a16:creationId xmlns:a16="http://schemas.microsoft.com/office/drawing/2014/main" id="{8149C66F-81FB-4466-B169-AE7B10E58C90}"/>
              </a:ext>
            </a:extLst>
          </p:cNvPr>
          <p:cNvPicPr>
            <a:picLocks noChangeAspect="1"/>
          </p:cNvPicPr>
          <p:nvPr/>
        </p:nvPicPr>
        <p:blipFill>
          <a:blip r:embed="rId2"/>
          <a:stretch>
            <a:fillRect/>
          </a:stretch>
        </p:blipFill>
        <p:spPr>
          <a:xfrm>
            <a:off x="908706" y="1548433"/>
            <a:ext cx="4543425" cy="1733550"/>
          </a:xfrm>
          <a:prstGeom prst="rect">
            <a:avLst/>
          </a:prstGeom>
        </p:spPr>
      </p:pic>
      <p:sp>
        <p:nvSpPr>
          <p:cNvPr id="7" name="矩形 6">
            <a:extLst>
              <a:ext uri="{FF2B5EF4-FFF2-40B4-BE49-F238E27FC236}">
                <a16:creationId xmlns:a16="http://schemas.microsoft.com/office/drawing/2014/main" id="{C299268E-CA63-4D4A-BA2F-0A2FE76AB2AB}"/>
              </a:ext>
            </a:extLst>
          </p:cNvPr>
          <p:cNvSpPr/>
          <p:nvPr/>
        </p:nvSpPr>
        <p:spPr>
          <a:xfrm>
            <a:off x="5791200" y="2181495"/>
            <a:ext cx="6096000" cy="369332"/>
          </a:xfrm>
          <a:prstGeom prst="rect">
            <a:avLst/>
          </a:prstGeom>
        </p:spPr>
        <p:txBody>
          <a:bodyPr>
            <a:spAutoFit/>
          </a:bodyPr>
          <a:lstStyle/>
          <a:p>
            <a:r>
              <a:rPr lang="zh-CN" altLang="en-US" dirty="0"/>
              <a:t>其中</a:t>
            </a:r>
            <a:r>
              <a:rPr lang="en-US" altLang="zh-CN" b="1" dirty="0">
                <a:latin typeface="Times New Roman" panose="02020603050405020304" pitchFamily="18" charset="0"/>
                <a:cs typeface="Times New Roman" panose="02020603050405020304" pitchFamily="18" charset="0"/>
              </a:rPr>
              <a:t>p</a:t>
            </a:r>
            <a:r>
              <a:rPr lang="zh-CN" altLang="en-US" dirty="0"/>
              <a:t>是价格行向量</a:t>
            </a:r>
            <a:r>
              <a:rPr lang="en-US" altLang="zh-CN" dirty="0"/>
              <a:t>,</a:t>
            </a:r>
            <a:r>
              <a:rPr lang="en-US" altLang="zh-CN" b="1" dirty="0">
                <a:latin typeface="Times New Roman" panose="02020603050405020304" pitchFamily="18" charset="0"/>
                <a:cs typeface="Times New Roman" panose="02020603050405020304" pitchFamily="18" charset="0"/>
              </a:rPr>
              <a:t>v</a:t>
            </a:r>
            <a:r>
              <a:rPr lang="zh-CN" altLang="en-US" dirty="0"/>
              <a:t>代表增加值行向量。</a:t>
            </a:r>
          </a:p>
        </p:txBody>
      </p:sp>
      <p:pic>
        <p:nvPicPr>
          <p:cNvPr id="8" name="图片 7">
            <a:extLst>
              <a:ext uri="{FF2B5EF4-FFF2-40B4-BE49-F238E27FC236}">
                <a16:creationId xmlns:a16="http://schemas.microsoft.com/office/drawing/2014/main" id="{B8CDA7B8-5916-46CB-8947-1D3D610996D4}"/>
              </a:ext>
            </a:extLst>
          </p:cNvPr>
          <p:cNvPicPr>
            <a:picLocks noChangeAspect="1"/>
          </p:cNvPicPr>
          <p:nvPr/>
        </p:nvPicPr>
        <p:blipFill>
          <a:blip r:embed="rId3"/>
          <a:stretch>
            <a:fillRect/>
          </a:stretch>
        </p:blipFill>
        <p:spPr>
          <a:xfrm>
            <a:off x="1065139" y="3580195"/>
            <a:ext cx="3769079" cy="1041263"/>
          </a:xfrm>
          <a:prstGeom prst="rect">
            <a:avLst/>
          </a:prstGeom>
        </p:spPr>
      </p:pic>
      <p:pic>
        <p:nvPicPr>
          <p:cNvPr id="9" name="图片 8">
            <a:extLst>
              <a:ext uri="{FF2B5EF4-FFF2-40B4-BE49-F238E27FC236}">
                <a16:creationId xmlns:a16="http://schemas.microsoft.com/office/drawing/2014/main" id="{1909FCE3-3C1A-4CAC-BA2B-293B13900F7E}"/>
              </a:ext>
            </a:extLst>
          </p:cNvPr>
          <p:cNvPicPr>
            <a:picLocks noChangeAspect="1"/>
          </p:cNvPicPr>
          <p:nvPr/>
        </p:nvPicPr>
        <p:blipFill>
          <a:blip r:embed="rId4"/>
          <a:stretch>
            <a:fillRect/>
          </a:stretch>
        </p:blipFill>
        <p:spPr>
          <a:xfrm>
            <a:off x="5860774" y="3580195"/>
            <a:ext cx="3987849" cy="836956"/>
          </a:xfrm>
          <a:prstGeom prst="rect">
            <a:avLst/>
          </a:prstGeom>
        </p:spPr>
      </p:pic>
      <p:sp>
        <p:nvSpPr>
          <p:cNvPr id="10" name="矩形 9">
            <a:extLst>
              <a:ext uri="{FF2B5EF4-FFF2-40B4-BE49-F238E27FC236}">
                <a16:creationId xmlns:a16="http://schemas.microsoft.com/office/drawing/2014/main" id="{DFDA9521-83BC-4791-BA8D-C0C45AA0B30C}"/>
              </a:ext>
            </a:extLst>
          </p:cNvPr>
          <p:cNvSpPr/>
          <p:nvPr/>
        </p:nvSpPr>
        <p:spPr>
          <a:xfrm>
            <a:off x="926132" y="4688837"/>
            <a:ext cx="2339102" cy="461665"/>
          </a:xfrm>
          <a:prstGeom prst="rect">
            <a:avLst/>
          </a:prstGeom>
        </p:spPr>
        <p:txBody>
          <a:bodyPr wrap="none">
            <a:spAutoFit/>
          </a:bodyPr>
          <a:lstStyle/>
          <a:p>
            <a:r>
              <a:rPr lang="zh-CN" altLang="en-US" sz="2400" dirty="0">
                <a:solidFill>
                  <a:srgbClr val="002060"/>
                </a:solidFill>
              </a:rPr>
              <a:t>技术具有异质性</a:t>
            </a:r>
            <a:endParaRPr lang="zh-CN" altLang="en-US" sz="2400" dirty="0"/>
          </a:p>
        </p:txBody>
      </p:sp>
      <p:sp>
        <p:nvSpPr>
          <p:cNvPr id="11" name="矩形 10">
            <a:extLst>
              <a:ext uri="{FF2B5EF4-FFF2-40B4-BE49-F238E27FC236}">
                <a16:creationId xmlns:a16="http://schemas.microsoft.com/office/drawing/2014/main" id="{151C21D7-442D-4BA6-A9A1-032117C56702}"/>
              </a:ext>
            </a:extLst>
          </p:cNvPr>
          <p:cNvSpPr/>
          <p:nvPr/>
        </p:nvSpPr>
        <p:spPr>
          <a:xfrm>
            <a:off x="4048736" y="4688837"/>
            <a:ext cx="6032421" cy="461665"/>
          </a:xfrm>
          <a:prstGeom prst="rect">
            <a:avLst/>
          </a:prstGeom>
        </p:spPr>
        <p:txBody>
          <a:bodyPr wrap="none">
            <a:spAutoFit/>
          </a:bodyPr>
          <a:lstStyle/>
          <a:p>
            <a:r>
              <a:rPr lang="zh-CN" altLang="en-US" sz="2400" dirty="0">
                <a:solidFill>
                  <a:srgbClr val="002060"/>
                </a:solidFill>
              </a:rPr>
              <a:t>作为一种生产结果，具有直观的事实确定性</a:t>
            </a:r>
            <a:endParaRPr lang="zh-CN" altLang="en-US" sz="2400" dirty="0"/>
          </a:p>
        </p:txBody>
      </p:sp>
      <p:sp>
        <p:nvSpPr>
          <p:cNvPr id="12" name="矩形 11">
            <a:extLst>
              <a:ext uri="{FF2B5EF4-FFF2-40B4-BE49-F238E27FC236}">
                <a16:creationId xmlns:a16="http://schemas.microsoft.com/office/drawing/2014/main" id="{FDB85409-9C90-4C11-BC86-9608DE52CEC6}"/>
              </a:ext>
            </a:extLst>
          </p:cNvPr>
          <p:cNvSpPr/>
          <p:nvPr/>
        </p:nvSpPr>
        <p:spPr>
          <a:xfrm>
            <a:off x="926132" y="5372294"/>
            <a:ext cx="7242688" cy="461665"/>
          </a:xfrm>
          <a:prstGeom prst="rect">
            <a:avLst/>
          </a:prstGeom>
        </p:spPr>
        <p:txBody>
          <a:bodyPr wrap="none">
            <a:spAutoFit/>
          </a:bodyPr>
          <a:lstStyle/>
          <a:p>
            <a:r>
              <a:rPr lang="zh-CN" altLang="en-US" sz="2400" dirty="0">
                <a:solidFill>
                  <a:srgbClr val="002060"/>
                </a:solidFill>
              </a:rPr>
              <a:t>产出确定时，只通过</a:t>
            </a:r>
            <a:r>
              <a:rPr lang="en-US" altLang="zh-CN" sz="2400" b="1" dirty="0">
                <a:solidFill>
                  <a:srgbClr val="002060"/>
                </a:solidFill>
              </a:rPr>
              <a:t>A</a:t>
            </a:r>
            <a:r>
              <a:rPr lang="zh-CN" altLang="en-US" sz="2400" dirty="0">
                <a:solidFill>
                  <a:srgbClr val="002060"/>
                </a:solidFill>
              </a:rPr>
              <a:t>和</a:t>
            </a:r>
            <a:r>
              <a:rPr lang="en-US" altLang="zh-CN" sz="2400" b="1" dirty="0">
                <a:solidFill>
                  <a:srgbClr val="002060"/>
                </a:solidFill>
              </a:rPr>
              <a:t>l</a:t>
            </a:r>
            <a:r>
              <a:rPr lang="zh-CN" altLang="en-US" sz="2400" dirty="0">
                <a:solidFill>
                  <a:srgbClr val="002060"/>
                </a:solidFill>
              </a:rPr>
              <a:t>就能够得到确定的分配关系</a:t>
            </a:r>
            <a:endParaRPr lang="zh-CN" altLang="en-US" sz="2400" dirty="0"/>
          </a:p>
        </p:txBody>
      </p:sp>
      <p:sp>
        <p:nvSpPr>
          <p:cNvPr id="13" name="矩形 12">
            <a:extLst>
              <a:ext uri="{FF2B5EF4-FFF2-40B4-BE49-F238E27FC236}">
                <a16:creationId xmlns:a16="http://schemas.microsoft.com/office/drawing/2014/main" id="{06B37494-D42B-4A1B-B80E-9DD30405ABCE}"/>
              </a:ext>
            </a:extLst>
          </p:cNvPr>
          <p:cNvSpPr/>
          <p:nvPr/>
        </p:nvSpPr>
        <p:spPr>
          <a:xfrm>
            <a:off x="926132" y="6055751"/>
            <a:ext cx="6627135" cy="461665"/>
          </a:xfrm>
          <a:prstGeom prst="rect">
            <a:avLst/>
          </a:prstGeom>
        </p:spPr>
        <p:txBody>
          <a:bodyPr wrap="none">
            <a:spAutoFit/>
          </a:bodyPr>
          <a:lstStyle/>
          <a:p>
            <a:r>
              <a:rPr lang="zh-CN" altLang="en-US" sz="2400" dirty="0">
                <a:solidFill>
                  <a:srgbClr val="002060"/>
                </a:solidFill>
              </a:rPr>
              <a:t>工资品确定时，只通过</a:t>
            </a:r>
            <a:r>
              <a:rPr lang="en-US" altLang="zh-CN" sz="2400" b="1" dirty="0">
                <a:solidFill>
                  <a:srgbClr val="002060"/>
                </a:solidFill>
              </a:rPr>
              <a:t>A</a:t>
            </a:r>
            <a:r>
              <a:rPr lang="zh-CN" altLang="en-US" sz="2400" dirty="0">
                <a:solidFill>
                  <a:srgbClr val="002060"/>
                </a:solidFill>
              </a:rPr>
              <a:t>和</a:t>
            </a:r>
            <a:r>
              <a:rPr lang="en-US" altLang="zh-CN" sz="2400" b="1" dirty="0">
                <a:solidFill>
                  <a:srgbClr val="002060"/>
                </a:solidFill>
              </a:rPr>
              <a:t>l</a:t>
            </a:r>
            <a:r>
              <a:rPr lang="zh-CN" altLang="en-US" sz="2400" dirty="0">
                <a:solidFill>
                  <a:srgbClr val="002060"/>
                </a:solidFill>
              </a:rPr>
              <a:t>就能够计算出</a:t>
            </a:r>
            <a:r>
              <a:rPr lang="zh-CN" altLang="en-US" sz="2400" b="1" dirty="0">
                <a:solidFill>
                  <a:srgbClr val="002060"/>
                </a:solidFill>
                <a:latin typeface="微软雅黑" panose="020B0503020204020204" pitchFamily="34" charset="-122"/>
                <a:ea typeface="微软雅黑" panose="020B0503020204020204" pitchFamily="34" charset="-122"/>
              </a:rPr>
              <a:t>利润率</a:t>
            </a:r>
            <a:endParaRPr lang="zh-CN" altLang="en-US" sz="24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1689CB59-50DF-4834-A9AB-DC6D3FF6AD71}"/>
              </a:ext>
            </a:extLst>
          </p:cNvPr>
          <p:cNvSpPr/>
          <p:nvPr/>
        </p:nvSpPr>
        <p:spPr>
          <a:xfrm>
            <a:off x="7854698" y="5417611"/>
            <a:ext cx="1800493" cy="369332"/>
          </a:xfrm>
          <a:prstGeom prst="rect">
            <a:avLst/>
          </a:prstGeom>
        </p:spPr>
        <p:txBody>
          <a:bodyPr wrap="none">
            <a:spAutoFit/>
          </a:bodyPr>
          <a:lstStyle/>
          <a:p>
            <a:r>
              <a:rPr lang="zh-CN" altLang="en-US" dirty="0">
                <a:solidFill>
                  <a:srgbClr val="002060"/>
                </a:solidFill>
              </a:rPr>
              <a:t>（批判新古典）</a:t>
            </a:r>
            <a:endParaRPr lang="zh-CN" altLang="en-US" dirty="0"/>
          </a:p>
        </p:txBody>
      </p:sp>
      <p:sp>
        <p:nvSpPr>
          <p:cNvPr id="15" name="动作按钮: 前进或下一项 14">
            <a:hlinkClick r:id="rId5" action="ppaction://hlinksldjump" highlightClick="1"/>
            <a:extLst>
              <a:ext uri="{FF2B5EF4-FFF2-40B4-BE49-F238E27FC236}">
                <a16:creationId xmlns:a16="http://schemas.microsoft.com/office/drawing/2014/main" id="{18873145-0A08-4C6C-A268-9785D83BF5C7}"/>
              </a:ext>
            </a:extLst>
          </p:cNvPr>
          <p:cNvSpPr/>
          <p:nvPr/>
        </p:nvSpPr>
        <p:spPr>
          <a:xfrm>
            <a:off x="6180083" y="378372"/>
            <a:ext cx="438361" cy="369332"/>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784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5">
            <a:extLst>
              <a:ext uri="{FF2B5EF4-FFF2-40B4-BE49-F238E27FC236}">
                <a16:creationId xmlns:a16="http://schemas.microsoft.com/office/drawing/2014/main" id="{EE468C68-EB98-4035-B516-C706046F234B}"/>
              </a:ext>
            </a:extLst>
          </p:cNvPr>
          <p:cNvSpPr/>
          <p:nvPr/>
        </p:nvSpPr>
        <p:spPr bwMode="auto">
          <a:xfrm>
            <a:off x="3863492" y="239149"/>
            <a:ext cx="5409715"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置盐定理：对一般利润率下降的质疑</a:t>
            </a:r>
          </a:p>
        </p:txBody>
      </p:sp>
      <p:sp>
        <p:nvSpPr>
          <p:cNvPr id="3" name="矩形 2">
            <a:extLst>
              <a:ext uri="{FF2B5EF4-FFF2-40B4-BE49-F238E27FC236}">
                <a16:creationId xmlns:a16="http://schemas.microsoft.com/office/drawing/2014/main" id="{43AD3716-7243-400D-96C1-627A9F8757FB}"/>
              </a:ext>
            </a:extLst>
          </p:cNvPr>
          <p:cNvSpPr/>
          <p:nvPr/>
        </p:nvSpPr>
        <p:spPr>
          <a:xfrm>
            <a:off x="839132" y="1340033"/>
            <a:ext cx="7730001" cy="461665"/>
          </a:xfrm>
          <a:prstGeom prst="rect">
            <a:avLst/>
          </a:prstGeom>
        </p:spPr>
        <p:txBody>
          <a:bodyPr wrap="none">
            <a:spAutoFit/>
          </a:bodyPr>
          <a:lstStyle/>
          <a:p>
            <a:r>
              <a:rPr lang="zh-CN" altLang="en-US" sz="2400" dirty="0">
                <a:solidFill>
                  <a:srgbClr val="002060"/>
                </a:solidFill>
              </a:rPr>
              <a:t>佩龙</a:t>
            </a:r>
            <a:r>
              <a:rPr lang="en-US" altLang="zh-CN" sz="2400" dirty="0">
                <a:solidFill>
                  <a:srgbClr val="002060"/>
                </a:solidFill>
              </a:rPr>
              <a:t>—</a:t>
            </a:r>
            <a:r>
              <a:rPr lang="zh-CN" altLang="en-US" sz="2400" dirty="0">
                <a:solidFill>
                  <a:srgbClr val="002060"/>
                </a:solidFill>
              </a:rPr>
              <a:t>弗罗贝尼乌斯定理（</a:t>
            </a:r>
            <a:r>
              <a:rPr lang="en-US" altLang="zh-CN" sz="2400" dirty="0" err="1">
                <a:solidFill>
                  <a:srgbClr val="002060"/>
                </a:solidFill>
              </a:rPr>
              <a:t>Perron-Frobenius</a:t>
            </a:r>
            <a:r>
              <a:rPr lang="en-US" altLang="zh-CN" sz="2400" dirty="0">
                <a:solidFill>
                  <a:srgbClr val="002060"/>
                </a:solidFill>
              </a:rPr>
              <a:t> theorem</a:t>
            </a:r>
            <a:r>
              <a:rPr lang="zh-CN" altLang="en-US" sz="2400" dirty="0">
                <a:solidFill>
                  <a:srgbClr val="002060"/>
                </a:solidFill>
              </a:rPr>
              <a:t>）</a:t>
            </a:r>
            <a:endParaRPr lang="zh-CN" altLang="en-US" sz="2400" dirty="0"/>
          </a:p>
        </p:txBody>
      </p:sp>
      <p:sp>
        <p:nvSpPr>
          <p:cNvPr id="4" name="矩形 3">
            <a:extLst>
              <a:ext uri="{FF2B5EF4-FFF2-40B4-BE49-F238E27FC236}">
                <a16:creationId xmlns:a16="http://schemas.microsoft.com/office/drawing/2014/main" id="{0AE72931-0F92-4A71-BF5C-0CAD7BE61985}"/>
              </a:ext>
            </a:extLst>
          </p:cNvPr>
          <p:cNvSpPr/>
          <p:nvPr/>
        </p:nvSpPr>
        <p:spPr>
          <a:xfrm>
            <a:off x="594923" y="1916146"/>
            <a:ext cx="10705870" cy="1200329"/>
          </a:xfrm>
          <a:prstGeom prst="rect">
            <a:avLst/>
          </a:prstGeom>
        </p:spPr>
        <p:txBody>
          <a:bodyPr wrap="square">
            <a:spAutoFit/>
          </a:bodyPr>
          <a:lstStyle/>
          <a:p>
            <a:r>
              <a:rPr lang="zh-CN" altLang="en-US" dirty="0"/>
              <a:t>一个不可约的非负方阵总有一个正的特征值，且为特征方程的单根，该根称之为弗罗贝尼乌斯根，所有</a:t>
            </a:r>
            <a:endParaRPr lang="en-US" altLang="zh-CN" dirty="0"/>
          </a:p>
          <a:p>
            <a:r>
              <a:rPr lang="zh-CN" altLang="en-US" dirty="0"/>
              <a:t>其他特征值的模都不超过弗罗贝尼乌斯根，弗罗贝乌尼斯根对应一个正的特征向量，并且该特征向量是方阵的唯一正特征向量。</a:t>
            </a:r>
            <a:endParaRPr lang="en-US" altLang="zh-CN" dirty="0"/>
          </a:p>
          <a:p>
            <a:endParaRPr lang="zh-CN" altLang="en-US" dirty="0"/>
          </a:p>
        </p:txBody>
      </p:sp>
      <p:pic>
        <p:nvPicPr>
          <p:cNvPr id="6" name="图片 5">
            <a:extLst>
              <a:ext uri="{FF2B5EF4-FFF2-40B4-BE49-F238E27FC236}">
                <a16:creationId xmlns:a16="http://schemas.microsoft.com/office/drawing/2014/main" id="{721B2BF0-69C9-4F30-8A89-5DE5727EB4E8}"/>
              </a:ext>
            </a:extLst>
          </p:cNvPr>
          <p:cNvPicPr>
            <a:picLocks noChangeAspect="1"/>
          </p:cNvPicPr>
          <p:nvPr/>
        </p:nvPicPr>
        <p:blipFill>
          <a:blip r:embed="rId2"/>
          <a:stretch>
            <a:fillRect/>
          </a:stretch>
        </p:blipFill>
        <p:spPr>
          <a:xfrm>
            <a:off x="414131" y="2904570"/>
            <a:ext cx="3987849" cy="836956"/>
          </a:xfrm>
          <a:prstGeom prst="rect">
            <a:avLst/>
          </a:prstGeom>
        </p:spPr>
      </p:pic>
      <p:pic>
        <p:nvPicPr>
          <p:cNvPr id="7" name="图片 6">
            <a:extLst>
              <a:ext uri="{FF2B5EF4-FFF2-40B4-BE49-F238E27FC236}">
                <a16:creationId xmlns:a16="http://schemas.microsoft.com/office/drawing/2014/main" id="{BFAEFB12-E3FF-4E68-8F52-D78D0507E941}"/>
              </a:ext>
            </a:extLst>
          </p:cNvPr>
          <p:cNvPicPr>
            <a:picLocks noChangeAspect="1"/>
          </p:cNvPicPr>
          <p:nvPr/>
        </p:nvPicPr>
        <p:blipFill>
          <a:blip r:embed="rId3"/>
          <a:stretch>
            <a:fillRect/>
          </a:stretch>
        </p:blipFill>
        <p:spPr>
          <a:xfrm>
            <a:off x="5209862" y="2870557"/>
            <a:ext cx="3194054" cy="904982"/>
          </a:xfrm>
          <a:prstGeom prst="rect">
            <a:avLst/>
          </a:prstGeom>
        </p:spPr>
      </p:pic>
      <p:sp>
        <p:nvSpPr>
          <p:cNvPr id="8" name="矩形 7">
            <a:extLst>
              <a:ext uri="{FF2B5EF4-FFF2-40B4-BE49-F238E27FC236}">
                <a16:creationId xmlns:a16="http://schemas.microsoft.com/office/drawing/2014/main" id="{F1D9F11A-65D5-4C76-AFBE-BC37830F5E6F}"/>
              </a:ext>
            </a:extLst>
          </p:cNvPr>
          <p:cNvSpPr/>
          <p:nvPr/>
        </p:nvSpPr>
        <p:spPr>
          <a:xfrm>
            <a:off x="673915" y="3874066"/>
            <a:ext cx="4421403" cy="461665"/>
          </a:xfrm>
          <a:prstGeom prst="rect">
            <a:avLst/>
          </a:prstGeom>
        </p:spPr>
        <p:txBody>
          <a:bodyPr wrap="none">
            <a:spAutoFit/>
          </a:bodyPr>
          <a:lstStyle/>
          <a:p>
            <a:r>
              <a:rPr lang="zh-CN" altLang="en-US" sz="2400" dirty="0">
                <a:solidFill>
                  <a:srgbClr val="002060"/>
                </a:solidFill>
              </a:rPr>
              <a:t>置盐定理（</a:t>
            </a:r>
            <a:r>
              <a:rPr lang="en-US" altLang="zh-CN" sz="2400" dirty="0" err="1">
                <a:solidFill>
                  <a:srgbClr val="002060"/>
                </a:solidFill>
              </a:rPr>
              <a:t>Okishio's</a:t>
            </a:r>
            <a:r>
              <a:rPr lang="en-US" altLang="zh-CN" sz="2400" dirty="0">
                <a:solidFill>
                  <a:srgbClr val="002060"/>
                </a:solidFill>
              </a:rPr>
              <a:t> theorem</a:t>
            </a:r>
            <a:r>
              <a:rPr lang="zh-CN" altLang="en-US" sz="2400" dirty="0">
                <a:solidFill>
                  <a:srgbClr val="002060"/>
                </a:solidFill>
              </a:rPr>
              <a:t>）</a:t>
            </a:r>
            <a:endParaRPr lang="zh-CN" altLang="en-US" sz="2400" dirty="0"/>
          </a:p>
        </p:txBody>
      </p:sp>
      <p:sp>
        <p:nvSpPr>
          <p:cNvPr id="10" name="矩形 9">
            <a:extLst>
              <a:ext uri="{FF2B5EF4-FFF2-40B4-BE49-F238E27FC236}">
                <a16:creationId xmlns:a16="http://schemas.microsoft.com/office/drawing/2014/main" id="{6D7A0D5D-ECC4-43FE-B69C-B6BFDBEFA0FB}"/>
              </a:ext>
            </a:extLst>
          </p:cNvPr>
          <p:cNvSpPr/>
          <p:nvPr/>
        </p:nvSpPr>
        <p:spPr>
          <a:xfrm>
            <a:off x="5095318" y="3907003"/>
            <a:ext cx="5995242" cy="369332"/>
          </a:xfrm>
          <a:prstGeom prst="rect">
            <a:avLst/>
          </a:prstGeom>
        </p:spPr>
        <p:txBody>
          <a:bodyPr wrap="square">
            <a:spAutoFit/>
          </a:bodyPr>
          <a:lstStyle/>
          <a:p>
            <a:r>
              <a:rPr lang="zh-CN" altLang="en-US" dirty="0"/>
              <a:t>日本经济学家置盐信雄在</a:t>
            </a:r>
            <a:r>
              <a:rPr lang="en-US" altLang="zh-CN" dirty="0"/>
              <a:t>1961</a:t>
            </a:r>
            <a:r>
              <a:rPr lang="zh-CN" altLang="en-US" dirty="0"/>
              <a:t>年提出</a:t>
            </a:r>
          </a:p>
        </p:txBody>
      </p:sp>
      <p:sp>
        <p:nvSpPr>
          <p:cNvPr id="11" name="矩形 10">
            <a:extLst>
              <a:ext uri="{FF2B5EF4-FFF2-40B4-BE49-F238E27FC236}">
                <a16:creationId xmlns:a16="http://schemas.microsoft.com/office/drawing/2014/main" id="{F8CA98DA-1DD6-4F68-81E1-251EA98CAD4F}"/>
              </a:ext>
            </a:extLst>
          </p:cNvPr>
          <p:cNvSpPr/>
          <p:nvPr/>
        </p:nvSpPr>
        <p:spPr>
          <a:xfrm>
            <a:off x="673915" y="4981350"/>
            <a:ext cx="4288353" cy="400110"/>
          </a:xfrm>
          <a:prstGeom prst="rect">
            <a:avLst/>
          </a:prstGeom>
        </p:spPr>
        <p:txBody>
          <a:bodyPr wrap="none">
            <a:spAutoFit/>
          </a:bodyPr>
          <a:lstStyle/>
          <a:p>
            <a:r>
              <a:rPr lang="zh-CN" altLang="en-US" sz="2000" dirty="0">
                <a:solidFill>
                  <a:srgbClr val="00B0F0"/>
                </a:solidFill>
              </a:rPr>
              <a:t>技术进步（降低某部门所需劳动量）</a:t>
            </a:r>
          </a:p>
        </p:txBody>
      </p:sp>
      <p:sp>
        <p:nvSpPr>
          <p:cNvPr id="12" name="矩形 11">
            <a:extLst>
              <a:ext uri="{FF2B5EF4-FFF2-40B4-BE49-F238E27FC236}">
                <a16:creationId xmlns:a16="http://schemas.microsoft.com/office/drawing/2014/main" id="{E4E6C984-659E-404E-B72C-C1D5A91375CB}"/>
              </a:ext>
            </a:extLst>
          </p:cNvPr>
          <p:cNvSpPr/>
          <p:nvPr/>
        </p:nvSpPr>
        <p:spPr>
          <a:xfrm>
            <a:off x="5095318" y="4981350"/>
            <a:ext cx="2271776" cy="400110"/>
          </a:xfrm>
          <a:prstGeom prst="rect">
            <a:avLst/>
          </a:prstGeom>
        </p:spPr>
        <p:txBody>
          <a:bodyPr wrap="none">
            <a:spAutoFit/>
          </a:bodyPr>
          <a:lstStyle/>
          <a:p>
            <a:r>
              <a:rPr lang="zh-CN" altLang="en-US" sz="2000" dirty="0">
                <a:solidFill>
                  <a:srgbClr val="00B0F0"/>
                </a:solidFill>
              </a:rPr>
              <a:t>资本有机构成</a:t>
            </a:r>
            <a:r>
              <a:rPr lang="en-US" altLang="zh-CN" sz="2000" dirty="0" err="1">
                <a:solidFill>
                  <a:srgbClr val="00B0F0"/>
                </a:solidFill>
              </a:rPr>
              <a:t>c:v</a:t>
            </a:r>
            <a:r>
              <a:rPr lang="en-US" altLang="zh-CN" sz="2000" dirty="0">
                <a:solidFill>
                  <a:srgbClr val="00B0F0"/>
                </a:solidFill>
              </a:rPr>
              <a:t>↑</a:t>
            </a:r>
            <a:endParaRPr lang="zh-CN" altLang="en-US" sz="2000" dirty="0">
              <a:solidFill>
                <a:srgbClr val="00B0F0"/>
              </a:solidFill>
            </a:endParaRPr>
          </a:p>
        </p:txBody>
      </p:sp>
      <p:pic>
        <p:nvPicPr>
          <p:cNvPr id="13" name="图片 12">
            <a:extLst>
              <a:ext uri="{FF2B5EF4-FFF2-40B4-BE49-F238E27FC236}">
                <a16:creationId xmlns:a16="http://schemas.microsoft.com/office/drawing/2014/main" id="{5D002B21-1074-4F2A-B8F7-E02D6FFF0DE0}"/>
              </a:ext>
            </a:extLst>
          </p:cNvPr>
          <p:cNvPicPr>
            <a:picLocks noChangeAspect="1"/>
          </p:cNvPicPr>
          <p:nvPr/>
        </p:nvPicPr>
        <p:blipFill>
          <a:blip r:embed="rId4"/>
          <a:stretch>
            <a:fillRect/>
          </a:stretch>
        </p:blipFill>
        <p:spPr>
          <a:xfrm>
            <a:off x="8712692" y="2783025"/>
            <a:ext cx="2689186" cy="1091041"/>
          </a:xfrm>
          <a:prstGeom prst="rect">
            <a:avLst/>
          </a:prstGeom>
        </p:spPr>
      </p:pic>
      <p:sp>
        <p:nvSpPr>
          <p:cNvPr id="14" name="矩形 13">
            <a:extLst>
              <a:ext uri="{FF2B5EF4-FFF2-40B4-BE49-F238E27FC236}">
                <a16:creationId xmlns:a16="http://schemas.microsoft.com/office/drawing/2014/main" id="{E8D2967D-6F9C-4263-B653-69F37ED11AC1}"/>
              </a:ext>
            </a:extLst>
          </p:cNvPr>
          <p:cNvSpPr/>
          <p:nvPr/>
        </p:nvSpPr>
        <p:spPr>
          <a:xfrm>
            <a:off x="7433245" y="4966630"/>
            <a:ext cx="2749471" cy="400110"/>
          </a:xfrm>
          <a:prstGeom prst="rect">
            <a:avLst/>
          </a:prstGeom>
        </p:spPr>
        <p:txBody>
          <a:bodyPr wrap="none">
            <a:spAutoFit/>
          </a:bodyPr>
          <a:lstStyle/>
          <a:p>
            <a:r>
              <a:rPr lang="zh-CN" altLang="en-US" sz="2000" dirty="0">
                <a:solidFill>
                  <a:srgbClr val="00B0F0"/>
                </a:solidFill>
              </a:rPr>
              <a:t>弗罗贝尼乌斯根下降↓</a:t>
            </a:r>
          </a:p>
        </p:txBody>
      </p:sp>
      <p:sp>
        <p:nvSpPr>
          <p:cNvPr id="15" name="矩形 14">
            <a:extLst>
              <a:ext uri="{FF2B5EF4-FFF2-40B4-BE49-F238E27FC236}">
                <a16:creationId xmlns:a16="http://schemas.microsoft.com/office/drawing/2014/main" id="{58F1463F-B892-44F6-A8E0-D21937AA6865}"/>
              </a:ext>
            </a:extLst>
          </p:cNvPr>
          <p:cNvSpPr/>
          <p:nvPr/>
        </p:nvSpPr>
        <p:spPr>
          <a:xfrm>
            <a:off x="10296111" y="4966630"/>
            <a:ext cx="1588897" cy="400110"/>
          </a:xfrm>
          <a:prstGeom prst="rect">
            <a:avLst/>
          </a:prstGeom>
        </p:spPr>
        <p:txBody>
          <a:bodyPr wrap="none">
            <a:spAutoFit/>
          </a:bodyPr>
          <a:lstStyle/>
          <a:p>
            <a:r>
              <a:rPr lang="zh-CN" altLang="en-US" sz="2000" b="1" dirty="0">
                <a:solidFill>
                  <a:srgbClr val="002060"/>
                </a:solidFill>
              </a:rPr>
              <a:t>利润率上升</a:t>
            </a:r>
            <a:r>
              <a:rPr lang="en-US" altLang="zh-CN" sz="2000" b="1" dirty="0">
                <a:solidFill>
                  <a:srgbClr val="002060"/>
                </a:solidFill>
              </a:rPr>
              <a:t>↑</a:t>
            </a:r>
            <a:endParaRPr lang="zh-CN" altLang="en-US" sz="2000" b="1" dirty="0">
              <a:solidFill>
                <a:srgbClr val="002060"/>
              </a:solidFill>
            </a:endParaRPr>
          </a:p>
        </p:txBody>
      </p:sp>
      <p:sp>
        <p:nvSpPr>
          <p:cNvPr id="16" name="矩形 15">
            <a:extLst>
              <a:ext uri="{FF2B5EF4-FFF2-40B4-BE49-F238E27FC236}">
                <a16:creationId xmlns:a16="http://schemas.microsoft.com/office/drawing/2014/main" id="{DEB0A44B-08A5-4A56-9469-79421E00CBC8}"/>
              </a:ext>
            </a:extLst>
          </p:cNvPr>
          <p:cNvSpPr/>
          <p:nvPr/>
        </p:nvSpPr>
        <p:spPr>
          <a:xfrm>
            <a:off x="6663804" y="5512418"/>
            <a:ext cx="3518912" cy="400110"/>
          </a:xfrm>
          <a:prstGeom prst="rect">
            <a:avLst/>
          </a:prstGeom>
        </p:spPr>
        <p:txBody>
          <a:bodyPr wrap="none">
            <a:spAutoFit/>
          </a:bodyPr>
          <a:lstStyle/>
          <a:p>
            <a:r>
              <a:rPr lang="zh-CN" altLang="en-US" sz="2000" dirty="0">
                <a:solidFill>
                  <a:srgbClr val="002060"/>
                </a:solidFill>
              </a:rPr>
              <a:t>和一般利润率下降规律相矛盾</a:t>
            </a:r>
          </a:p>
        </p:txBody>
      </p:sp>
      <p:sp>
        <p:nvSpPr>
          <p:cNvPr id="17" name="矩形 16">
            <a:extLst>
              <a:ext uri="{FF2B5EF4-FFF2-40B4-BE49-F238E27FC236}">
                <a16:creationId xmlns:a16="http://schemas.microsoft.com/office/drawing/2014/main" id="{D08AD161-7641-45A9-8BD4-54276C6B00CF}"/>
              </a:ext>
            </a:extLst>
          </p:cNvPr>
          <p:cNvSpPr/>
          <p:nvPr/>
        </p:nvSpPr>
        <p:spPr>
          <a:xfrm>
            <a:off x="673915" y="6129916"/>
            <a:ext cx="5570756" cy="400110"/>
          </a:xfrm>
          <a:prstGeom prst="rect">
            <a:avLst/>
          </a:prstGeom>
        </p:spPr>
        <p:txBody>
          <a:bodyPr wrap="none">
            <a:spAutoFit/>
          </a:bodyPr>
          <a:lstStyle/>
          <a:p>
            <a:r>
              <a:rPr lang="zh-CN" altLang="en-US" sz="2000" dirty="0">
                <a:solidFill>
                  <a:srgbClr val="002060"/>
                </a:solidFill>
              </a:rPr>
              <a:t>置盐定理其实符合人们关于技术进步的经济直觉</a:t>
            </a:r>
          </a:p>
        </p:txBody>
      </p:sp>
      <p:sp>
        <p:nvSpPr>
          <p:cNvPr id="18" name="矩形 17">
            <a:extLst>
              <a:ext uri="{FF2B5EF4-FFF2-40B4-BE49-F238E27FC236}">
                <a16:creationId xmlns:a16="http://schemas.microsoft.com/office/drawing/2014/main" id="{AB6E71A9-9D42-4330-BDF7-47492ACA3B03}"/>
              </a:ext>
            </a:extLst>
          </p:cNvPr>
          <p:cNvSpPr/>
          <p:nvPr/>
        </p:nvSpPr>
        <p:spPr>
          <a:xfrm>
            <a:off x="6681436" y="6127389"/>
            <a:ext cx="3775393" cy="400110"/>
          </a:xfrm>
          <a:prstGeom prst="rect">
            <a:avLst/>
          </a:prstGeom>
        </p:spPr>
        <p:txBody>
          <a:bodyPr wrap="none">
            <a:spAutoFit/>
          </a:bodyPr>
          <a:lstStyle/>
          <a:p>
            <a:r>
              <a:rPr lang="zh-CN" altLang="en-US" sz="2000" dirty="0">
                <a:solidFill>
                  <a:srgbClr val="002060"/>
                </a:solidFill>
              </a:rPr>
              <a:t>一般利润率下降规律是反直觉的</a:t>
            </a:r>
          </a:p>
        </p:txBody>
      </p:sp>
    </p:spTree>
    <p:extLst>
      <p:ext uri="{BB962C8B-B14F-4D97-AF65-F5344CB8AC3E}">
        <p14:creationId xmlns:p14="http://schemas.microsoft.com/office/powerpoint/2010/main" val="358237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10" grpId="0"/>
      <p:bldP spid="11" grpId="0"/>
      <p:bldP spid="12" grpId="0"/>
      <p:bldP spid="14" grpId="0"/>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5">
            <a:extLst>
              <a:ext uri="{FF2B5EF4-FFF2-40B4-BE49-F238E27FC236}">
                <a16:creationId xmlns:a16="http://schemas.microsoft.com/office/drawing/2014/main" id="{3B551258-D034-406C-9DC7-51FC69F2B1DA}"/>
              </a:ext>
            </a:extLst>
          </p:cNvPr>
          <p:cNvSpPr/>
          <p:nvPr/>
        </p:nvSpPr>
        <p:spPr bwMode="auto">
          <a:xfrm>
            <a:off x="4320693" y="171728"/>
            <a:ext cx="3286987"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价值转形问题小结</a:t>
            </a:r>
          </a:p>
        </p:txBody>
      </p:sp>
      <p:sp>
        <p:nvSpPr>
          <p:cNvPr id="3" name="矩形 2">
            <a:extLst>
              <a:ext uri="{FF2B5EF4-FFF2-40B4-BE49-F238E27FC236}">
                <a16:creationId xmlns:a16="http://schemas.microsoft.com/office/drawing/2014/main" id="{186694BE-3BB2-4CF8-87CE-49AA97EC118A}"/>
              </a:ext>
            </a:extLst>
          </p:cNvPr>
          <p:cNvSpPr/>
          <p:nvPr/>
        </p:nvSpPr>
        <p:spPr>
          <a:xfrm>
            <a:off x="836679" y="1389046"/>
            <a:ext cx="9417963" cy="707886"/>
          </a:xfrm>
          <a:prstGeom prst="rect">
            <a:avLst/>
          </a:prstGeom>
        </p:spPr>
        <p:txBody>
          <a:bodyPr wrap="none">
            <a:spAutoFit/>
          </a:bodyPr>
          <a:lstStyle/>
          <a:p>
            <a:r>
              <a:rPr lang="zh-CN" altLang="en-US" sz="2000" dirty="0">
                <a:solidFill>
                  <a:srgbClr val="002060"/>
                </a:solidFill>
              </a:rPr>
              <a:t>斯拉法的方法被推广之后，许多经济学家对马克思的价值转形产生质疑，亦有许多</a:t>
            </a:r>
            <a:endParaRPr lang="en-US" altLang="zh-CN" sz="2000" dirty="0">
              <a:solidFill>
                <a:srgbClr val="002060"/>
              </a:solidFill>
            </a:endParaRPr>
          </a:p>
          <a:p>
            <a:r>
              <a:rPr lang="zh-CN" altLang="en-US" sz="2000" dirty="0">
                <a:solidFill>
                  <a:srgbClr val="002060"/>
                </a:solidFill>
              </a:rPr>
              <a:t>马克思主义经济学家为之辩护</a:t>
            </a:r>
            <a:endParaRPr lang="zh-CN" altLang="en-US" sz="2000" dirty="0"/>
          </a:p>
        </p:txBody>
      </p:sp>
      <p:sp>
        <p:nvSpPr>
          <p:cNvPr id="4" name="矩形 3">
            <a:extLst>
              <a:ext uri="{FF2B5EF4-FFF2-40B4-BE49-F238E27FC236}">
                <a16:creationId xmlns:a16="http://schemas.microsoft.com/office/drawing/2014/main" id="{176D4168-7A76-499A-BC98-C090A53DF57E}"/>
              </a:ext>
            </a:extLst>
          </p:cNvPr>
          <p:cNvSpPr/>
          <p:nvPr/>
        </p:nvSpPr>
        <p:spPr>
          <a:xfrm>
            <a:off x="836678" y="2339595"/>
            <a:ext cx="3775393" cy="400110"/>
          </a:xfrm>
          <a:prstGeom prst="rect">
            <a:avLst/>
          </a:prstGeom>
        </p:spPr>
        <p:txBody>
          <a:bodyPr wrap="none">
            <a:spAutoFit/>
          </a:bodyPr>
          <a:lstStyle/>
          <a:p>
            <a:r>
              <a:rPr lang="zh-CN" altLang="en-US" sz="2000" dirty="0">
                <a:solidFill>
                  <a:srgbClr val="002060"/>
                </a:solidFill>
              </a:rPr>
              <a:t>利润是价值范畴还是价格范畴？</a:t>
            </a:r>
            <a:endParaRPr lang="zh-CN" altLang="en-US" sz="2000" dirty="0"/>
          </a:p>
        </p:txBody>
      </p:sp>
      <p:sp>
        <p:nvSpPr>
          <p:cNvPr id="5" name="矩形 4">
            <a:extLst>
              <a:ext uri="{FF2B5EF4-FFF2-40B4-BE49-F238E27FC236}">
                <a16:creationId xmlns:a16="http://schemas.microsoft.com/office/drawing/2014/main" id="{B1855913-109D-4C46-97F0-9531D4FF386B}"/>
              </a:ext>
            </a:extLst>
          </p:cNvPr>
          <p:cNvSpPr/>
          <p:nvPr/>
        </p:nvSpPr>
        <p:spPr>
          <a:xfrm>
            <a:off x="836678" y="3228945"/>
            <a:ext cx="3775393" cy="400110"/>
          </a:xfrm>
          <a:prstGeom prst="rect">
            <a:avLst/>
          </a:prstGeom>
        </p:spPr>
        <p:txBody>
          <a:bodyPr wrap="none">
            <a:spAutoFit/>
          </a:bodyPr>
          <a:lstStyle/>
          <a:p>
            <a:r>
              <a:rPr lang="zh-CN" altLang="en-US" sz="2000" dirty="0">
                <a:solidFill>
                  <a:srgbClr val="002060"/>
                </a:solidFill>
              </a:rPr>
              <a:t>斯拉法的价格方程缺乏时间范畴</a:t>
            </a:r>
            <a:endParaRPr lang="zh-CN" altLang="en-US" sz="2000" dirty="0"/>
          </a:p>
        </p:txBody>
      </p:sp>
      <p:sp>
        <p:nvSpPr>
          <p:cNvPr id="6" name="矩形 5">
            <a:extLst>
              <a:ext uri="{FF2B5EF4-FFF2-40B4-BE49-F238E27FC236}">
                <a16:creationId xmlns:a16="http://schemas.microsoft.com/office/drawing/2014/main" id="{4DC2FDF9-6FE4-49E4-B32F-D126D94624C6}"/>
              </a:ext>
            </a:extLst>
          </p:cNvPr>
          <p:cNvSpPr/>
          <p:nvPr/>
        </p:nvSpPr>
        <p:spPr>
          <a:xfrm>
            <a:off x="836678" y="4211242"/>
            <a:ext cx="7879080" cy="400110"/>
          </a:xfrm>
          <a:prstGeom prst="rect">
            <a:avLst/>
          </a:prstGeom>
        </p:spPr>
        <p:txBody>
          <a:bodyPr wrap="none">
            <a:spAutoFit/>
          </a:bodyPr>
          <a:lstStyle/>
          <a:p>
            <a:r>
              <a:rPr lang="zh-CN" altLang="en-US" sz="2000" dirty="0">
                <a:solidFill>
                  <a:srgbClr val="002060"/>
                </a:solidFill>
              </a:rPr>
              <a:t>转形争议的症结确实在于大部分经济学家难以接受马克思的价值概念</a:t>
            </a:r>
            <a:endParaRPr lang="zh-CN" altLang="en-US" sz="2000" dirty="0"/>
          </a:p>
        </p:txBody>
      </p:sp>
      <p:sp>
        <p:nvSpPr>
          <p:cNvPr id="7" name="矩形 6">
            <a:extLst>
              <a:ext uri="{FF2B5EF4-FFF2-40B4-BE49-F238E27FC236}">
                <a16:creationId xmlns:a16="http://schemas.microsoft.com/office/drawing/2014/main" id="{7E225D3C-DDC0-4CED-969C-85366CD7CD45}"/>
              </a:ext>
            </a:extLst>
          </p:cNvPr>
          <p:cNvSpPr/>
          <p:nvPr/>
        </p:nvSpPr>
        <p:spPr>
          <a:xfrm>
            <a:off x="836678" y="4900537"/>
            <a:ext cx="2236510" cy="400110"/>
          </a:xfrm>
          <a:prstGeom prst="rect">
            <a:avLst/>
          </a:prstGeom>
        </p:spPr>
        <p:txBody>
          <a:bodyPr wrap="none">
            <a:spAutoFit/>
          </a:bodyPr>
          <a:lstStyle/>
          <a:p>
            <a:r>
              <a:rPr lang="zh-CN" altLang="en-US" sz="2000" dirty="0">
                <a:solidFill>
                  <a:srgbClr val="002060"/>
                </a:solidFill>
              </a:rPr>
              <a:t>价值的客观实在性</a:t>
            </a:r>
            <a:endParaRPr lang="zh-CN" altLang="en-US" sz="2000" dirty="0"/>
          </a:p>
        </p:txBody>
      </p:sp>
      <p:sp>
        <p:nvSpPr>
          <p:cNvPr id="8" name="矩形 7">
            <a:extLst>
              <a:ext uri="{FF2B5EF4-FFF2-40B4-BE49-F238E27FC236}">
                <a16:creationId xmlns:a16="http://schemas.microsoft.com/office/drawing/2014/main" id="{83CA6428-B940-4AF8-A4E6-D07B62EA19CD}"/>
              </a:ext>
            </a:extLst>
          </p:cNvPr>
          <p:cNvSpPr/>
          <p:nvPr/>
        </p:nvSpPr>
        <p:spPr>
          <a:xfrm>
            <a:off x="3786204" y="4904256"/>
            <a:ext cx="954107" cy="400110"/>
          </a:xfrm>
          <a:prstGeom prst="rect">
            <a:avLst/>
          </a:prstGeom>
        </p:spPr>
        <p:txBody>
          <a:bodyPr wrap="none">
            <a:spAutoFit/>
          </a:bodyPr>
          <a:lstStyle/>
          <a:p>
            <a:r>
              <a:rPr lang="zh-CN" altLang="en-US" sz="2000" dirty="0">
                <a:solidFill>
                  <a:srgbClr val="002060"/>
                </a:solidFill>
              </a:rPr>
              <a:t>稳健性</a:t>
            </a:r>
            <a:endParaRPr lang="zh-CN" altLang="en-US" sz="2000" dirty="0"/>
          </a:p>
        </p:txBody>
      </p:sp>
      <p:sp>
        <p:nvSpPr>
          <p:cNvPr id="9" name="矩形 8">
            <a:extLst>
              <a:ext uri="{FF2B5EF4-FFF2-40B4-BE49-F238E27FC236}">
                <a16:creationId xmlns:a16="http://schemas.microsoft.com/office/drawing/2014/main" id="{B862D5C5-CA9E-4BBA-8F53-E26C02A44A57}"/>
              </a:ext>
            </a:extLst>
          </p:cNvPr>
          <p:cNvSpPr/>
          <p:nvPr/>
        </p:nvSpPr>
        <p:spPr>
          <a:xfrm>
            <a:off x="836678" y="5682779"/>
            <a:ext cx="4801314" cy="400110"/>
          </a:xfrm>
          <a:prstGeom prst="rect">
            <a:avLst/>
          </a:prstGeom>
        </p:spPr>
        <p:txBody>
          <a:bodyPr wrap="none">
            <a:spAutoFit/>
          </a:bodyPr>
          <a:lstStyle/>
          <a:p>
            <a:r>
              <a:rPr lang="zh-CN" altLang="en-US" sz="2000" dirty="0">
                <a:solidFill>
                  <a:srgbClr val="002060"/>
                </a:solidFill>
              </a:rPr>
              <a:t>不能放弃对马克思主义经济学的量化尝试</a:t>
            </a:r>
            <a:endParaRPr lang="zh-CN" altLang="en-US" sz="2000" dirty="0"/>
          </a:p>
        </p:txBody>
      </p:sp>
    </p:spTree>
    <p:extLst>
      <p:ext uri="{BB962C8B-B14F-4D97-AF65-F5344CB8AC3E}">
        <p14:creationId xmlns:p14="http://schemas.microsoft.com/office/powerpoint/2010/main" val="154431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C16BB37-903A-488D-9B7B-8C824A048169}"/>
              </a:ext>
            </a:extLst>
          </p:cNvPr>
          <p:cNvSpPr/>
          <p:nvPr/>
        </p:nvSpPr>
        <p:spPr>
          <a:xfrm>
            <a:off x="1524000" y="0"/>
            <a:ext cx="9144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pic>
        <p:nvPicPr>
          <p:cNvPr id="25603" name="图片 10">
            <a:extLst>
              <a:ext uri="{FF2B5EF4-FFF2-40B4-BE49-F238E27FC236}">
                <a16:creationId xmlns:a16="http://schemas.microsoft.com/office/drawing/2014/main" id="{5EB4D32B-35F6-4E4D-9E1C-13B4387C4DC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525587"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D40465F1-9118-43CE-BFF5-693AECB91087}"/>
              </a:ext>
            </a:extLst>
          </p:cNvPr>
          <p:cNvSpPr>
            <a:spLocks noChangeArrowheads="1"/>
          </p:cNvSpPr>
          <p:nvPr/>
        </p:nvSpPr>
        <p:spPr bwMode="auto">
          <a:xfrm>
            <a:off x="1523999" y="1791530"/>
            <a:ext cx="8521285" cy="1692771"/>
          </a:xfrm>
          <a:prstGeom prst="rect">
            <a:avLst/>
          </a:prstGeom>
          <a:noFill/>
          <a:ln>
            <a:noFill/>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None/>
              <a:defRPr/>
            </a:pPr>
            <a:r>
              <a:rPr lang="zh-CN" altLang="en-US" sz="5200" b="1" dirty="0">
                <a:solidFill>
                  <a:srgbClr val="002060"/>
                </a:solidFill>
                <a:latin typeface="+mn-ea"/>
                <a:ea typeface="+mn-ea"/>
                <a:sym typeface="Arial" panose="020B0604020202020204" pitchFamily="34" charset="0"/>
              </a:rPr>
              <a:t>谢谢观看（</a:t>
            </a:r>
            <a:r>
              <a:rPr lang="en-US" altLang="zh-CN" sz="5200" b="1" dirty="0">
                <a:solidFill>
                  <a:srgbClr val="002060"/>
                </a:solidFill>
                <a:latin typeface="+mn-ea"/>
                <a:ea typeface="+mn-ea"/>
                <a:sym typeface="Arial" panose="020B0604020202020204" pitchFamily="34" charset="0"/>
              </a:rPr>
              <a:t>Thanks for watching</a:t>
            </a:r>
            <a:r>
              <a:rPr lang="zh-CN" altLang="en-US" sz="5200" b="1" dirty="0">
                <a:solidFill>
                  <a:srgbClr val="002060"/>
                </a:solidFill>
                <a:latin typeface="+mn-ea"/>
                <a:ea typeface="+mn-ea"/>
                <a:sym typeface="Arial" panose="020B0604020202020204" pitchFamily="34" charset="0"/>
              </a:rPr>
              <a:t>）</a:t>
            </a:r>
          </a:p>
        </p:txBody>
      </p:sp>
    </p:spTree>
    <p:extLst>
      <p:ext uri="{BB962C8B-B14F-4D97-AF65-F5344CB8AC3E}">
        <p14:creationId xmlns:p14="http://schemas.microsoft.com/office/powerpoint/2010/main" val="593080267"/>
      </p:ext>
    </p:extLst>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35" presetClass="path" presetSubtype="0" accel="50000" decel="50000" fill="hold" grpId="1" nodeType="withEffect">
                                  <p:stCondLst>
                                    <p:cond delay="600"/>
                                  </p:stCondLst>
                                  <p:childTnLst>
                                    <p:animMotion origin="layout" path="M -3.61111E-6 -2.96296E-6 L 0.3158 -2.96296E-6 " pathEditMode="relative" rAng="0" ptsTypes="AA">
                                      <p:cBhvr>
                                        <p:cTn id="11" dur="1000" spd="-100000" fill="hold"/>
                                        <p:tgtEl>
                                          <p:spTgt spid="12"/>
                                        </p:tgtEl>
                                        <p:attrNameLst>
                                          <p:attrName>ppt_x,ppt_y</p:attrName>
                                        </p:attrNameLst>
                                      </p:cBhvr>
                                      <p:rCtr x="158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C16BB37-903A-488D-9B7B-8C824A048169}"/>
              </a:ext>
            </a:extLst>
          </p:cNvPr>
          <p:cNvSpPr/>
          <p:nvPr/>
        </p:nvSpPr>
        <p:spPr>
          <a:xfrm>
            <a:off x="1524000" y="0"/>
            <a:ext cx="9144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pic>
        <p:nvPicPr>
          <p:cNvPr id="25603" name="图片 10">
            <a:extLst>
              <a:ext uri="{FF2B5EF4-FFF2-40B4-BE49-F238E27FC236}">
                <a16:creationId xmlns:a16="http://schemas.microsoft.com/office/drawing/2014/main" id="{5EB4D32B-35F6-4E4D-9E1C-13B4387C4DC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525587"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D40465F1-9118-43CE-BFF5-693AECB91087}"/>
              </a:ext>
            </a:extLst>
          </p:cNvPr>
          <p:cNvSpPr>
            <a:spLocks noChangeArrowheads="1"/>
          </p:cNvSpPr>
          <p:nvPr/>
        </p:nvSpPr>
        <p:spPr bwMode="auto">
          <a:xfrm>
            <a:off x="1523999" y="1791530"/>
            <a:ext cx="8521285" cy="892552"/>
          </a:xfrm>
          <a:prstGeom prst="rect">
            <a:avLst/>
          </a:prstGeom>
          <a:noFill/>
          <a:ln>
            <a:noFill/>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None/>
              <a:defRPr/>
            </a:pPr>
            <a:r>
              <a:rPr lang="zh-CN" altLang="en-US" sz="5200" b="1" dirty="0">
                <a:solidFill>
                  <a:srgbClr val="002060"/>
                </a:solidFill>
                <a:latin typeface="+mn-ea"/>
                <a:ea typeface="+mn-ea"/>
                <a:sym typeface="Arial" panose="020B0604020202020204" pitchFamily="34" charset="0"/>
              </a:rPr>
              <a:t>价值转形问题</a:t>
            </a:r>
          </a:p>
        </p:txBody>
      </p:sp>
    </p:spTree>
    <p:extLst>
      <p:ext uri="{BB962C8B-B14F-4D97-AF65-F5344CB8AC3E}">
        <p14:creationId xmlns:p14="http://schemas.microsoft.com/office/powerpoint/2010/main" val="3538906521"/>
      </p:ext>
    </p:extLst>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35" presetClass="path" presetSubtype="0" accel="50000" decel="50000" fill="hold" grpId="1" nodeType="withEffect">
                                  <p:stCondLst>
                                    <p:cond delay="600"/>
                                  </p:stCondLst>
                                  <p:childTnLst>
                                    <p:animMotion origin="layout" path="M 8.33333E-7 1.11111E-6 L 0.31575 1.11111E-6 " pathEditMode="relative" rAng="0" ptsTypes="AA">
                                      <p:cBhvr>
                                        <p:cTn id="11" dur="1000" spd="-100000" fill="hold"/>
                                        <p:tgtEl>
                                          <p:spTgt spid="12"/>
                                        </p:tgtEl>
                                        <p:attrNameLst>
                                          <p:attrName>ppt_x,ppt_y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5">
            <a:extLst>
              <a:ext uri="{FF2B5EF4-FFF2-40B4-BE49-F238E27FC236}">
                <a16:creationId xmlns:a16="http://schemas.microsoft.com/office/drawing/2014/main" id="{CDE8399A-717C-476A-AF47-8FF3BA28C6EB}"/>
              </a:ext>
            </a:extLst>
          </p:cNvPr>
          <p:cNvSpPr/>
          <p:nvPr/>
        </p:nvSpPr>
        <p:spPr bwMode="auto">
          <a:xfrm>
            <a:off x="4596057" y="301764"/>
            <a:ext cx="3592271"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劳动力价值转化为工资</a:t>
            </a:r>
          </a:p>
        </p:txBody>
      </p:sp>
      <p:sp>
        <p:nvSpPr>
          <p:cNvPr id="48134" name="Text Box 8">
            <a:extLst>
              <a:ext uri="{FF2B5EF4-FFF2-40B4-BE49-F238E27FC236}">
                <a16:creationId xmlns:a16="http://schemas.microsoft.com/office/drawing/2014/main" id="{AAAE49B9-508C-404F-8B44-8D377BBF54F1}"/>
              </a:ext>
            </a:extLst>
          </p:cNvPr>
          <p:cNvSpPr txBox="1">
            <a:spLocks noChangeArrowheads="1"/>
          </p:cNvSpPr>
          <p:nvPr/>
        </p:nvSpPr>
        <p:spPr bwMode="auto">
          <a:xfrm>
            <a:off x="2446339" y="1957526"/>
            <a:ext cx="863600" cy="501650"/>
          </a:xfrm>
          <a:prstGeom prst="rect">
            <a:avLst/>
          </a:prstGeom>
          <a:solidFill>
            <a:schemeClr val="accent1">
              <a:lumMod val="60000"/>
              <a:lumOff val="40000"/>
            </a:schemeClr>
          </a:solidFill>
          <a:ln>
            <a:noFill/>
          </a:ln>
        </p:spPr>
        <p:txBody>
          <a:bodyPr lIns="90170" tIns="46990" rIns="90170" bIns="4699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20000"/>
              </a:spcBef>
              <a:defRPr/>
            </a:pPr>
            <a:r>
              <a:rPr lang="zh-CN" altLang="en-US" sz="2400" b="1" dirty="0">
                <a:solidFill>
                  <a:schemeClr val="bg1"/>
                </a:solidFill>
                <a:latin typeface="+mj-ea"/>
                <a:ea typeface="+mj-ea"/>
                <a:sym typeface="+mn-ea"/>
              </a:rPr>
              <a:t>工资</a:t>
            </a:r>
            <a:endParaRPr lang="zh-CN" altLang="en-US" sz="2400" b="1" dirty="0">
              <a:solidFill>
                <a:schemeClr val="bg1"/>
              </a:solidFill>
              <a:latin typeface="+mj-ea"/>
              <a:ea typeface="+mj-ea"/>
              <a:sym typeface="Arial" panose="020B0604020202020204" pitchFamily="34" charset="0"/>
            </a:endParaRPr>
          </a:p>
        </p:txBody>
      </p:sp>
      <p:pic>
        <p:nvPicPr>
          <p:cNvPr id="48132" name="Picture 7">
            <a:extLst>
              <a:ext uri="{FF2B5EF4-FFF2-40B4-BE49-F238E27FC236}">
                <a16:creationId xmlns:a16="http://schemas.microsoft.com/office/drawing/2014/main" id="{1689CCB2-9276-4258-89DE-F75FFE367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574" y="3473589"/>
            <a:ext cx="34432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Rectangle 3">
            <a:extLst>
              <a:ext uri="{FF2B5EF4-FFF2-40B4-BE49-F238E27FC236}">
                <a16:creationId xmlns:a16="http://schemas.microsoft.com/office/drawing/2014/main" id="{177F7A81-CF7B-43B5-83D8-D1C148B69C60}"/>
              </a:ext>
            </a:extLst>
          </p:cNvPr>
          <p:cNvSpPr>
            <a:spLocks noGrp="1" noChangeArrowheads="1"/>
          </p:cNvSpPr>
          <p:nvPr/>
        </p:nvSpPr>
        <p:spPr bwMode="auto">
          <a:xfrm>
            <a:off x="4030664" y="1957526"/>
            <a:ext cx="2984500" cy="501650"/>
          </a:xfrm>
          <a:prstGeom prst="rect">
            <a:avLst/>
          </a:prstGeom>
          <a:solidFill>
            <a:schemeClr val="accent1">
              <a:lumMod val="60000"/>
              <a:lumOff val="40000"/>
            </a:schemeClr>
          </a:solidFill>
          <a:ln w="12700" cmpd="sng">
            <a:noFill/>
            <a:miter lim="800000"/>
          </a:ln>
        </p:spPr>
        <p:txBody>
          <a:bodyPr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defRPr/>
            </a:pPr>
            <a:r>
              <a:rPr lang="zh-CN" altLang="en-US" sz="2400" dirty="0">
                <a:solidFill>
                  <a:schemeClr val="bg1"/>
                </a:solidFill>
                <a:latin typeface="+mj-ea"/>
                <a:ea typeface="+mj-ea"/>
                <a:sym typeface="+mn-ea"/>
              </a:rPr>
              <a:t>劳动力的价值或价格</a:t>
            </a:r>
            <a:endParaRPr lang="zh-CN" altLang="en-US" sz="2400" dirty="0">
              <a:solidFill>
                <a:schemeClr val="bg1"/>
              </a:solidFill>
              <a:latin typeface="+mj-ea"/>
              <a:ea typeface="+mj-ea"/>
              <a:sym typeface="Arial" panose="020B0604020202020204" pitchFamily="34" charset="0"/>
            </a:endParaRPr>
          </a:p>
        </p:txBody>
      </p:sp>
      <p:sp>
        <p:nvSpPr>
          <p:cNvPr id="48137" name="Rectangle 3">
            <a:extLst>
              <a:ext uri="{FF2B5EF4-FFF2-40B4-BE49-F238E27FC236}">
                <a16:creationId xmlns:a16="http://schemas.microsoft.com/office/drawing/2014/main" id="{A47B5762-D5A5-414B-BFD5-6A4B586F5137}"/>
              </a:ext>
            </a:extLst>
          </p:cNvPr>
          <p:cNvSpPr>
            <a:spLocks noGrp="1" noChangeArrowheads="1"/>
          </p:cNvSpPr>
          <p:nvPr/>
        </p:nvSpPr>
        <p:spPr bwMode="auto">
          <a:xfrm>
            <a:off x="3929064" y="2681426"/>
            <a:ext cx="5429250" cy="501650"/>
          </a:xfrm>
          <a:prstGeom prst="rect">
            <a:avLst/>
          </a:prstGeom>
          <a:solidFill>
            <a:srgbClr val="FFFFCC"/>
          </a:solidFill>
          <a:ln>
            <a:noFill/>
          </a:ln>
          <a:extLst/>
        </p:spPr>
        <p:txBody>
          <a:bodyPr lIns="90170" tIns="46990" rIns="90170" bIns="4699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20000"/>
              </a:spcBef>
              <a:defRPr/>
            </a:pPr>
            <a:r>
              <a:rPr lang="zh-CN" altLang="en-US" sz="2400" b="1" dirty="0">
                <a:latin typeface="+mj-ea"/>
                <a:ea typeface="+mj-ea"/>
                <a:sym typeface="+mn-ea"/>
              </a:rPr>
              <a:t>劳动的价格</a:t>
            </a:r>
            <a:r>
              <a:rPr lang="zh-CN" altLang="en-US" sz="2400" dirty="0">
                <a:latin typeface="+mj-ea"/>
                <a:ea typeface="+mj-ea"/>
                <a:sym typeface="+mn-ea"/>
              </a:rPr>
              <a:t>（工人全部劳动的报酬）</a:t>
            </a:r>
            <a:endParaRPr lang="zh-CN" altLang="en-US" sz="2400" dirty="0">
              <a:solidFill>
                <a:srgbClr val="660066"/>
              </a:solidFill>
              <a:latin typeface="+mj-ea"/>
              <a:ea typeface="+mj-ea"/>
              <a:sym typeface="Arial" panose="020B0604020202020204" pitchFamily="34" charset="0"/>
            </a:endParaRPr>
          </a:p>
        </p:txBody>
      </p:sp>
      <p:sp>
        <p:nvSpPr>
          <p:cNvPr id="48135" name="Line 10">
            <a:extLst>
              <a:ext uri="{FF2B5EF4-FFF2-40B4-BE49-F238E27FC236}">
                <a16:creationId xmlns:a16="http://schemas.microsoft.com/office/drawing/2014/main" id="{4BC76B61-A368-405F-B47C-D411FCAB739D}"/>
              </a:ext>
            </a:extLst>
          </p:cNvPr>
          <p:cNvSpPr>
            <a:spLocks noChangeShapeType="1"/>
          </p:cNvSpPr>
          <p:nvPr/>
        </p:nvSpPr>
        <p:spPr bwMode="auto">
          <a:xfrm>
            <a:off x="3382965" y="2173426"/>
            <a:ext cx="576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48136" name="Line 11">
            <a:extLst>
              <a:ext uri="{FF2B5EF4-FFF2-40B4-BE49-F238E27FC236}">
                <a16:creationId xmlns:a16="http://schemas.microsoft.com/office/drawing/2014/main" id="{F8F24B06-8AD8-4733-AC28-BF93FDAF5357}"/>
              </a:ext>
            </a:extLst>
          </p:cNvPr>
          <p:cNvSpPr>
            <a:spLocks noChangeShapeType="1"/>
          </p:cNvSpPr>
          <p:nvPr/>
        </p:nvSpPr>
        <p:spPr bwMode="auto">
          <a:xfrm>
            <a:off x="3382965" y="2244863"/>
            <a:ext cx="5762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 name="AutoShape 12">
            <a:extLst>
              <a:ext uri="{FF2B5EF4-FFF2-40B4-BE49-F238E27FC236}">
                <a16:creationId xmlns:a16="http://schemas.microsoft.com/office/drawing/2014/main" id="{3CDF64FB-2C95-4CA3-A6C5-3CEDB88B0C2C}"/>
              </a:ext>
            </a:extLst>
          </p:cNvPr>
          <p:cNvCxnSpPr>
            <a:cxnSpLocks noChangeShapeType="1"/>
          </p:cNvCxnSpPr>
          <p:nvPr/>
        </p:nvCxnSpPr>
        <p:spPr bwMode="auto">
          <a:xfrm>
            <a:off x="3351214" y="2390913"/>
            <a:ext cx="577850" cy="541338"/>
          </a:xfrm>
          <a:prstGeom prst="curvedConnector3">
            <a:avLst>
              <a:gd name="adj1" fmla="val 50000"/>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48138" name="AutoShape 13">
            <a:extLst>
              <a:ext uri="{FF2B5EF4-FFF2-40B4-BE49-F238E27FC236}">
                <a16:creationId xmlns:a16="http://schemas.microsoft.com/office/drawing/2014/main" id="{C3B61EFE-FFEE-460C-9230-E4F3B3C8E453}"/>
              </a:ext>
            </a:extLst>
          </p:cNvPr>
          <p:cNvCxnSpPr>
            <a:cxnSpLocks noChangeShapeType="1"/>
            <a:endCxn id="48137" idx="1"/>
          </p:cNvCxnSpPr>
          <p:nvPr/>
        </p:nvCxnSpPr>
        <p:spPr bwMode="auto">
          <a:xfrm>
            <a:off x="3351214" y="2390913"/>
            <a:ext cx="577850" cy="541338"/>
          </a:xfrm>
          <a:prstGeom prst="bentConnector3">
            <a:avLst>
              <a:gd name="adj1" fmla="val 50000"/>
            </a:avLst>
          </a:prstGeom>
          <a:noFill/>
          <a:ln w="254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40976" name="AutoShape 14">
            <a:extLst>
              <a:ext uri="{FF2B5EF4-FFF2-40B4-BE49-F238E27FC236}">
                <a16:creationId xmlns:a16="http://schemas.microsoft.com/office/drawing/2014/main" id="{7F1A4758-F082-4488-A15F-7F5ADADE6C8C}"/>
              </a:ext>
            </a:extLst>
          </p:cNvPr>
          <p:cNvSpPr>
            <a:spLocks noChangeArrowheads="1"/>
          </p:cNvSpPr>
          <p:nvPr/>
        </p:nvSpPr>
        <p:spPr bwMode="auto">
          <a:xfrm flipH="1">
            <a:off x="2809878" y="2460764"/>
            <a:ext cx="149225" cy="1368425"/>
          </a:xfrm>
          <a:prstGeom prst="downArrow">
            <a:avLst>
              <a:gd name="adj1" fmla="val 50000"/>
              <a:gd name="adj2" fmla="val 229255"/>
            </a:avLst>
          </a:prstGeom>
          <a:solidFill>
            <a:schemeClr val="accent1">
              <a:lumMod val="60000"/>
              <a:lumOff val="40000"/>
            </a:schemeClr>
          </a:solidFill>
          <a:ln w="12700" cmpd="sng">
            <a:noFill/>
            <a:miter lim="800000"/>
          </a:ln>
        </p:spPr>
        <p:txBody>
          <a:bodyPr vert="eaVert" wrap="none"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0977" name="AutoShape 15">
            <a:extLst>
              <a:ext uri="{FF2B5EF4-FFF2-40B4-BE49-F238E27FC236}">
                <a16:creationId xmlns:a16="http://schemas.microsoft.com/office/drawing/2014/main" id="{7A9CA73B-60AA-4C64-8CB8-5EFF7B721D04}"/>
              </a:ext>
            </a:extLst>
          </p:cNvPr>
          <p:cNvSpPr/>
          <p:nvPr/>
        </p:nvSpPr>
        <p:spPr bwMode="auto">
          <a:xfrm>
            <a:off x="8188328" y="1568589"/>
            <a:ext cx="2339975" cy="504825"/>
          </a:xfrm>
          <a:prstGeom prst="borderCallout2">
            <a:avLst>
              <a:gd name="adj1" fmla="val 22671"/>
              <a:gd name="adj2" fmla="val -4602"/>
              <a:gd name="adj3" fmla="val 22671"/>
              <a:gd name="adj4" fmla="val -23810"/>
              <a:gd name="adj5" fmla="val 228463"/>
              <a:gd name="adj6" fmla="val -42870"/>
            </a:avLst>
          </a:prstGeom>
          <a:solidFill>
            <a:srgbClr val="FFFFCC">
              <a:alpha val="64999"/>
            </a:srgbClr>
          </a:solidFill>
          <a:ln w="19050" cmpd="sng">
            <a:solidFill>
              <a:schemeClr val="bg2">
                <a:lumMod val="75000"/>
              </a:schemeClr>
            </a:solidFill>
            <a:miter lim="800000"/>
          </a:ln>
        </p:spPr>
        <p:txBody>
          <a:bodyPr wrap="none" lIns="90170" tIns="46990" rIns="90170" bIns="46990" anchor="ctr"/>
          <a:lstStyle/>
          <a:p>
            <a:pPr algn="ctr">
              <a:defRPr/>
            </a:pPr>
            <a:r>
              <a:rPr lang="zh-CN" altLang="en-US" sz="2400" dirty="0">
                <a:latin typeface="+mj-ea"/>
                <a:ea typeface="+mj-ea"/>
                <a:sym typeface="+mn-ea"/>
              </a:rPr>
              <a:t>掩盖了剥削关系</a:t>
            </a:r>
          </a:p>
        </p:txBody>
      </p:sp>
      <p:sp>
        <p:nvSpPr>
          <p:cNvPr id="48144" name="Text Box 16">
            <a:extLst>
              <a:ext uri="{FF2B5EF4-FFF2-40B4-BE49-F238E27FC236}">
                <a16:creationId xmlns:a16="http://schemas.microsoft.com/office/drawing/2014/main" id="{CA7D6EA0-EF84-42BD-925B-37CC7155D59C}"/>
              </a:ext>
            </a:extLst>
          </p:cNvPr>
          <p:cNvSpPr txBox="1">
            <a:spLocks noChangeArrowheads="1"/>
          </p:cNvSpPr>
          <p:nvPr/>
        </p:nvSpPr>
        <p:spPr bwMode="auto">
          <a:xfrm>
            <a:off x="2172031" y="3829189"/>
            <a:ext cx="489878" cy="1433513"/>
          </a:xfrm>
          <a:prstGeom prst="rect">
            <a:avLst/>
          </a:prstGeom>
          <a:solidFill>
            <a:schemeClr val="accent5">
              <a:lumMod val="40000"/>
              <a:lumOff val="60000"/>
            </a:schemeClr>
          </a:solidFill>
          <a:ln w="38100">
            <a:solidFill>
              <a:schemeClr val="bg1"/>
            </a:solidFill>
            <a:miter lim="800000"/>
          </a:ln>
          <a:effectLst>
            <a:outerShdw dist="20000" dir="5400000" algn="ctr" rotWithShape="0">
              <a:srgbClr val="000000">
                <a:alpha val="35999"/>
              </a:srgbClr>
            </a:outerShdw>
          </a:effectLst>
        </p:spPr>
        <p:txBody>
          <a:bodyPr vert="eaVert" lIns="90170" tIns="46990" rIns="90170" bIns="46990" anchor="ct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defRPr/>
            </a:pPr>
            <a:r>
              <a:rPr lang="zh-CN" altLang="en-US" sz="2000" dirty="0">
                <a:latin typeface="+mj-ea"/>
                <a:ea typeface="+mj-ea"/>
                <a:sym typeface="+mn-ea"/>
              </a:rPr>
              <a:t>计时工资</a:t>
            </a:r>
          </a:p>
        </p:txBody>
      </p:sp>
      <p:sp>
        <p:nvSpPr>
          <p:cNvPr id="48145" name="Text Box 17">
            <a:extLst>
              <a:ext uri="{FF2B5EF4-FFF2-40B4-BE49-F238E27FC236}">
                <a16:creationId xmlns:a16="http://schemas.microsoft.com/office/drawing/2014/main" id="{20639982-06D8-417A-A045-0D8F3C6E78C5}"/>
              </a:ext>
            </a:extLst>
          </p:cNvPr>
          <p:cNvSpPr txBox="1">
            <a:spLocks noChangeArrowheads="1"/>
          </p:cNvSpPr>
          <p:nvPr/>
        </p:nvSpPr>
        <p:spPr bwMode="auto">
          <a:xfrm>
            <a:off x="2819731" y="3829189"/>
            <a:ext cx="489878" cy="1433513"/>
          </a:xfrm>
          <a:prstGeom prst="rect">
            <a:avLst/>
          </a:prstGeom>
          <a:solidFill>
            <a:schemeClr val="accent5">
              <a:lumMod val="40000"/>
              <a:lumOff val="60000"/>
            </a:schemeClr>
          </a:solidFill>
          <a:ln w="38100">
            <a:solidFill>
              <a:schemeClr val="bg1"/>
            </a:solidFill>
            <a:miter lim="800000"/>
          </a:ln>
          <a:effectLst>
            <a:outerShdw dist="20000" dir="5400000" algn="ctr" rotWithShape="0">
              <a:srgbClr val="000000">
                <a:alpha val="35999"/>
              </a:srgbClr>
            </a:outerShdw>
          </a:effectLst>
        </p:spPr>
        <p:txBody>
          <a:bodyPr vert="eaVert" lIns="90170" tIns="46990" rIns="90170" bIns="46990" anchor="ct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defRPr/>
            </a:pPr>
            <a:r>
              <a:rPr lang="zh-CN" altLang="en-US" sz="2000" dirty="0">
                <a:latin typeface="+mj-ea"/>
                <a:ea typeface="+mj-ea"/>
                <a:sym typeface="+mn-ea"/>
              </a:rPr>
              <a:t>计件工资</a:t>
            </a:r>
          </a:p>
        </p:txBody>
      </p:sp>
      <p:sp>
        <p:nvSpPr>
          <p:cNvPr id="48146" name="Text Box 18">
            <a:extLst>
              <a:ext uri="{FF2B5EF4-FFF2-40B4-BE49-F238E27FC236}">
                <a16:creationId xmlns:a16="http://schemas.microsoft.com/office/drawing/2014/main" id="{29F7AF28-75FA-4AD7-A388-4CBD68568AD8}"/>
              </a:ext>
            </a:extLst>
          </p:cNvPr>
          <p:cNvSpPr txBox="1">
            <a:spLocks noChangeArrowheads="1"/>
          </p:cNvSpPr>
          <p:nvPr/>
        </p:nvSpPr>
        <p:spPr bwMode="auto">
          <a:xfrm>
            <a:off x="3467431" y="3829189"/>
            <a:ext cx="489878" cy="1433513"/>
          </a:xfrm>
          <a:prstGeom prst="rect">
            <a:avLst/>
          </a:prstGeom>
          <a:solidFill>
            <a:schemeClr val="accent5">
              <a:lumMod val="40000"/>
              <a:lumOff val="60000"/>
            </a:schemeClr>
          </a:solidFill>
          <a:ln w="38100">
            <a:solidFill>
              <a:schemeClr val="bg1"/>
            </a:solidFill>
            <a:miter lim="800000"/>
          </a:ln>
          <a:effectLst>
            <a:outerShdw dist="20000" dir="5400000" algn="ctr" rotWithShape="0">
              <a:srgbClr val="000000">
                <a:alpha val="35999"/>
              </a:srgbClr>
            </a:outerShdw>
          </a:effectLst>
        </p:spPr>
        <p:txBody>
          <a:bodyPr vert="eaVert" lIns="90170" tIns="46990" rIns="90170" bIns="46990" anchor="ct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defRPr/>
            </a:pPr>
            <a:r>
              <a:rPr lang="zh-CN" altLang="en-US" sz="2000">
                <a:latin typeface="+mj-ea"/>
                <a:ea typeface="+mj-ea"/>
                <a:sym typeface="+mn-ea"/>
              </a:rPr>
              <a:t>绩效工资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animBg="1"/>
      <p:bldP spid="48137" grpId="0" animBg="1"/>
      <p:bldP spid="48135" grpId="0" animBg="1"/>
      <p:bldP spid="48136" grpId="0" animBg="1"/>
      <p:bldP spid="4097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4">
            <a:extLst>
              <a:ext uri="{FF2B5EF4-FFF2-40B4-BE49-F238E27FC236}">
                <a16:creationId xmlns:a16="http://schemas.microsoft.com/office/drawing/2014/main" id="{2DF47389-0FF9-43A1-9AA2-413603DB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776" y="2794001"/>
            <a:ext cx="38020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圆角矩形 15">
            <a:extLst>
              <a:ext uri="{FF2B5EF4-FFF2-40B4-BE49-F238E27FC236}">
                <a16:creationId xmlns:a16="http://schemas.microsoft.com/office/drawing/2014/main" id="{34C5F622-C095-4F7F-935A-BDA066B5FD57}"/>
              </a:ext>
            </a:extLst>
          </p:cNvPr>
          <p:cNvSpPr/>
          <p:nvPr/>
        </p:nvSpPr>
        <p:spPr bwMode="auto">
          <a:xfrm>
            <a:off x="4628805" y="241302"/>
            <a:ext cx="3286987"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剩余价值转化为利润</a:t>
            </a:r>
          </a:p>
        </p:txBody>
      </p:sp>
      <p:sp>
        <p:nvSpPr>
          <p:cNvPr id="49158" name="Rectangle 3">
            <a:extLst>
              <a:ext uri="{FF2B5EF4-FFF2-40B4-BE49-F238E27FC236}">
                <a16:creationId xmlns:a16="http://schemas.microsoft.com/office/drawing/2014/main" id="{5758700A-3AE7-4305-BCB4-D57632A83F52}"/>
              </a:ext>
            </a:extLst>
          </p:cNvPr>
          <p:cNvSpPr>
            <a:spLocks noChangeArrowheads="1"/>
          </p:cNvSpPr>
          <p:nvPr/>
        </p:nvSpPr>
        <p:spPr bwMode="auto">
          <a:xfrm>
            <a:off x="3629026" y="1952625"/>
            <a:ext cx="7038975" cy="755650"/>
          </a:xfrm>
          <a:prstGeom prst="rect">
            <a:avLst/>
          </a:prstGeom>
          <a:noFill/>
          <a:ln>
            <a:noFill/>
          </a:ln>
          <a:extLst/>
        </p:spPr>
        <p:txBody>
          <a:bodyPr lIns="92075" tIns="46038" rIns="92075" bIns="46038"/>
          <a:lstStyle>
            <a:lvl1pPr marL="342900" indent="-342900">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2">
              <a:spcBef>
                <a:spcPct val="20000"/>
              </a:spcBef>
              <a:defRPr/>
            </a:pPr>
            <a:r>
              <a:rPr lang="zh-CN" altLang="en-US" sz="2800" b="1" dirty="0">
                <a:latin typeface="+mj-ea"/>
                <a:ea typeface="+mj-ea"/>
                <a:sym typeface="+mn-ea"/>
              </a:rPr>
              <a:t>商品价值 W </a:t>
            </a:r>
            <a:r>
              <a:rPr lang="zh-CN" altLang="en-US" sz="3200" b="1" dirty="0">
                <a:latin typeface="+mj-ea"/>
                <a:ea typeface="+mj-ea"/>
                <a:sym typeface="+mn-ea"/>
              </a:rPr>
              <a:t>= </a:t>
            </a:r>
            <a:r>
              <a:rPr lang="en-US" altLang="zh-CN" sz="3200" b="1" dirty="0" err="1">
                <a:latin typeface="+mj-ea"/>
                <a:ea typeface="+mj-ea"/>
                <a:sym typeface="+mn-ea"/>
              </a:rPr>
              <a:t>c+v</a:t>
            </a:r>
            <a:r>
              <a:rPr lang="zh-CN" altLang="en-US" sz="3200" b="1" dirty="0">
                <a:latin typeface="+mj-ea"/>
                <a:ea typeface="+mj-ea"/>
                <a:sym typeface="+mn-ea"/>
              </a:rPr>
              <a:t>+</a:t>
            </a:r>
            <a:r>
              <a:rPr lang="en-US" altLang="zh-CN" sz="3200" b="1" dirty="0">
                <a:latin typeface="+mj-ea"/>
                <a:ea typeface="+mj-ea"/>
                <a:sym typeface="+mn-ea"/>
              </a:rPr>
              <a:t>m</a:t>
            </a:r>
            <a:r>
              <a:rPr lang="zh-CN" altLang="en-US" sz="3200" b="1" dirty="0">
                <a:latin typeface="+mj-ea"/>
                <a:ea typeface="+mj-ea"/>
                <a:sym typeface="+mn-ea"/>
              </a:rPr>
              <a:t> </a:t>
            </a:r>
            <a:r>
              <a:rPr lang="zh-CN" altLang="en-US" sz="3200" b="1" dirty="0">
                <a:solidFill>
                  <a:srgbClr val="FF3300"/>
                </a:solidFill>
                <a:latin typeface="+mj-ea"/>
                <a:ea typeface="+mj-ea"/>
                <a:sym typeface="+mn-ea"/>
              </a:rPr>
              <a:t>= K+m</a:t>
            </a:r>
          </a:p>
        </p:txBody>
      </p:sp>
      <p:sp>
        <p:nvSpPr>
          <p:cNvPr id="49157" name="Text Box 10">
            <a:extLst>
              <a:ext uri="{FF2B5EF4-FFF2-40B4-BE49-F238E27FC236}">
                <a16:creationId xmlns:a16="http://schemas.microsoft.com/office/drawing/2014/main" id="{BD148C1A-B7DE-4A69-93EA-AA249CEFD35C}"/>
              </a:ext>
            </a:extLst>
          </p:cNvPr>
          <p:cNvSpPr txBox="1">
            <a:spLocks noChangeArrowheads="1"/>
          </p:cNvSpPr>
          <p:nvPr/>
        </p:nvSpPr>
        <p:spPr bwMode="auto">
          <a:xfrm>
            <a:off x="6816725" y="3516314"/>
            <a:ext cx="3674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r>
              <a:rPr lang="en-US" altLang="zh-CN" sz="3200" b="1" dirty="0">
                <a:latin typeface="Times New Roman" panose="02020603050405020304" pitchFamily="18" charset="0"/>
                <a:ea typeface="宋体" panose="02010600030101010101" pitchFamily="2" charset="-122"/>
              </a:rPr>
              <a:t>c</a:t>
            </a:r>
            <a:endParaRPr lang="zh-CN" altLang="en-US" sz="3200" b="1" dirty="0">
              <a:latin typeface="Times New Roman" panose="02020603050405020304" pitchFamily="18" charset="0"/>
              <a:ea typeface="宋体" panose="02010600030101010101" pitchFamily="2" charset="-122"/>
            </a:endParaRPr>
          </a:p>
        </p:txBody>
      </p:sp>
      <p:sp>
        <p:nvSpPr>
          <p:cNvPr id="2" name="Text Box 11">
            <a:extLst>
              <a:ext uri="{FF2B5EF4-FFF2-40B4-BE49-F238E27FC236}">
                <a16:creationId xmlns:a16="http://schemas.microsoft.com/office/drawing/2014/main" id="{38D809A9-1756-4541-822D-1FFE8A454730}"/>
              </a:ext>
            </a:extLst>
          </p:cNvPr>
          <p:cNvSpPr txBox="1">
            <a:spLocks noChangeArrowheads="1"/>
          </p:cNvSpPr>
          <p:nvPr/>
        </p:nvSpPr>
        <p:spPr bwMode="auto">
          <a:xfrm>
            <a:off x="7608889" y="3638550"/>
            <a:ext cx="5667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r>
              <a:rPr lang="zh-CN" altLang="en-US" sz="3200" b="1">
                <a:solidFill>
                  <a:srgbClr val="000066"/>
                </a:solidFill>
                <a:latin typeface="Times New Roman" panose="02020603050405020304" pitchFamily="18" charset="0"/>
                <a:ea typeface="宋体" panose="02010600030101010101" pitchFamily="2" charset="-122"/>
              </a:rPr>
              <a:t>m</a:t>
            </a:r>
          </a:p>
        </p:txBody>
      </p:sp>
      <p:sp>
        <p:nvSpPr>
          <p:cNvPr id="49159" name="Text Box 12">
            <a:extLst>
              <a:ext uri="{FF2B5EF4-FFF2-40B4-BE49-F238E27FC236}">
                <a16:creationId xmlns:a16="http://schemas.microsoft.com/office/drawing/2014/main" id="{E1C568AF-B074-4F80-941D-0F23333CE0A4}"/>
              </a:ext>
            </a:extLst>
          </p:cNvPr>
          <p:cNvSpPr txBox="1">
            <a:spLocks noChangeArrowheads="1"/>
          </p:cNvSpPr>
          <p:nvPr/>
        </p:nvSpPr>
        <p:spPr bwMode="auto">
          <a:xfrm>
            <a:off x="7897814" y="3392489"/>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r>
              <a:rPr lang="en-US" altLang="zh-CN" sz="3200" b="1" dirty="0">
                <a:latin typeface="Times New Roman" panose="02020603050405020304" pitchFamily="18" charset="0"/>
                <a:ea typeface="宋体" panose="02010600030101010101" pitchFamily="2" charset="-122"/>
              </a:rPr>
              <a:t>v</a:t>
            </a:r>
            <a:endParaRPr lang="zh-CN" altLang="en-US" sz="3200" b="1" dirty="0">
              <a:latin typeface="Times New Roman" panose="02020603050405020304" pitchFamily="18" charset="0"/>
              <a:ea typeface="宋体" panose="02010600030101010101" pitchFamily="2" charset="-122"/>
            </a:endParaRPr>
          </a:p>
        </p:txBody>
      </p:sp>
      <p:sp>
        <p:nvSpPr>
          <p:cNvPr id="49160" name="AutoShape 13">
            <a:extLst>
              <a:ext uri="{FF2B5EF4-FFF2-40B4-BE49-F238E27FC236}">
                <a16:creationId xmlns:a16="http://schemas.microsoft.com/office/drawing/2014/main" id="{C342432F-9975-41D7-9813-66B15A469CF9}"/>
              </a:ext>
            </a:extLst>
          </p:cNvPr>
          <p:cNvSpPr>
            <a:spLocks/>
          </p:cNvSpPr>
          <p:nvPr/>
        </p:nvSpPr>
        <p:spPr bwMode="auto">
          <a:xfrm rot="5079807">
            <a:off x="7415214" y="2728914"/>
            <a:ext cx="244475" cy="1298575"/>
          </a:xfrm>
          <a:prstGeom prst="leftBrace">
            <a:avLst>
              <a:gd name="adj1" fmla="val 4414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ea typeface="宋体" panose="02010600030101010101" pitchFamily="2" charset="-122"/>
            </a:endParaRPr>
          </a:p>
        </p:txBody>
      </p:sp>
      <p:sp>
        <p:nvSpPr>
          <p:cNvPr id="49161" name="Line 14">
            <a:extLst>
              <a:ext uri="{FF2B5EF4-FFF2-40B4-BE49-F238E27FC236}">
                <a16:creationId xmlns:a16="http://schemas.microsoft.com/office/drawing/2014/main" id="{D9ABE6C2-479D-4B02-B4B2-816F81A8D51A}"/>
              </a:ext>
            </a:extLst>
          </p:cNvPr>
          <p:cNvSpPr>
            <a:spLocks noChangeShapeType="1"/>
          </p:cNvSpPr>
          <p:nvPr/>
        </p:nvSpPr>
        <p:spPr bwMode="auto">
          <a:xfrm>
            <a:off x="6970713" y="2420043"/>
            <a:ext cx="647700" cy="1587"/>
          </a:xfrm>
          <a:prstGeom prst="line">
            <a:avLst/>
          </a:prstGeom>
          <a:noFill/>
          <a:ln w="476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Rectangle 15">
            <a:extLst>
              <a:ext uri="{FF2B5EF4-FFF2-40B4-BE49-F238E27FC236}">
                <a16:creationId xmlns:a16="http://schemas.microsoft.com/office/drawing/2014/main" id="{85F89C76-1DA5-4AB9-BBDB-16DBE0CA623C}"/>
              </a:ext>
            </a:extLst>
          </p:cNvPr>
          <p:cNvSpPr>
            <a:spLocks noChangeArrowheads="1"/>
          </p:cNvSpPr>
          <p:nvPr/>
        </p:nvSpPr>
        <p:spPr bwMode="auto">
          <a:xfrm>
            <a:off x="2641601" y="5740401"/>
            <a:ext cx="6340475" cy="574675"/>
          </a:xfrm>
          <a:prstGeom prst="rect">
            <a:avLst/>
          </a:prstGeom>
          <a:solidFill>
            <a:schemeClr val="accent3">
              <a:lumMod val="40000"/>
              <a:lumOff val="60000"/>
            </a:schemeClr>
          </a:solidFill>
          <a:ln>
            <a:noFill/>
          </a:ln>
        </p:spPr>
        <p:txBody>
          <a:bodyPr lIns="93345" tIns="46990" rIns="93345" bIns="46990" anchor="ctr"/>
          <a:lstStyle>
            <a:lvl1pPr marL="342900" indent="-342900">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30000"/>
              </a:lnSpc>
              <a:defRPr/>
            </a:pPr>
            <a:r>
              <a:rPr lang="zh-CN" altLang="zh-CN" sz="2000" b="1" dirty="0">
                <a:solidFill>
                  <a:schemeClr val="accent4">
                    <a:lumMod val="50000"/>
                  </a:schemeClr>
                </a:solidFill>
                <a:latin typeface="+mj-ea"/>
                <a:ea typeface="+mj-ea"/>
                <a:sym typeface="+mn-ea"/>
              </a:rPr>
              <a:t>剩余价值转化为利润，掩盖了剩余价值的产生来源。</a:t>
            </a:r>
          </a:p>
        </p:txBody>
      </p:sp>
      <p:sp>
        <p:nvSpPr>
          <p:cNvPr id="42001" name="Text Box 16">
            <a:extLst>
              <a:ext uri="{FF2B5EF4-FFF2-40B4-BE49-F238E27FC236}">
                <a16:creationId xmlns:a16="http://schemas.microsoft.com/office/drawing/2014/main" id="{C0F6A6BE-2071-49EE-82ED-0C3D14C905C5}"/>
              </a:ext>
            </a:extLst>
          </p:cNvPr>
          <p:cNvSpPr txBox="1">
            <a:spLocks noChangeArrowheads="1"/>
          </p:cNvSpPr>
          <p:nvPr/>
        </p:nvSpPr>
        <p:spPr bwMode="auto">
          <a:xfrm>
            <a:off x="7192861" y="2337595"/>
            <a:ext cx="647700" cy="64611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en-US" altLang="zh-CN" sz="3600" b="1" dirty="0">
                <a:solidFill>
                  <a:srgbClr val="FF3300"/>
                </a:solidFill>
                <a:effectLst>
                  <a:outerShdw blurRad="38100" dist="38100" dir="2700000" algn="tl">
                    <a:srgbClr val="C0C0C0"/>
                  </a:outerShdw>
                </a:effectLst>
                <a:latin typeface="+mj-lt"/>
                <a:ea typeface="黑体" panose="02010609060101010101" pitchFamily="49" charset="-122"/>
                <a:sym typeface="+mn-ea"/>
              </a:rPr>
              <a:t>K</a:t>
            </a:r>
            <a:endParaRPr lang="zh-CN" altLang="en-US" sz="3200" b="1" u="sng" dirty="0">
              <a:solidFill>
                <a:srgbClr val="FF3300"/>
              </a:solidFill>
              <a:latin typeface="+mj-lt"/>
              <a:ea typeface="黑体" panose="02010609060101010101" pitchFamily="49" charset="-122"/>
              <a:sym typeface="+mn-ea"/>
            </a:endParaRPr>
          </a:p>
        </p:txBody>
      </p:sp>
      <p:sp>
        <p:nvSpPr>
          <p:cNvPr id="49164" name="AutoShape 17">
            <a:extLst>
              <a:ext uri="{FF2B5EF4-FFF2-40B4-BE49-F238E27FC236}">
                <a16:creationId xmlns:a16="http://schemas.microsoft.com/office/drawing/2014/main" id="{91803246-9472-47E6-9678-A0EC69B893BA}"/>
              </a:ext>
            </a:extLst>
          </p:cNvPr>
          <p:cNvSpPr>
            <a:spLocks noChangeArrowheads="1"/>
          </p:cNvSpPr>
          <p:nvPr/>
        </p:nvSpPr>
        <p:spPr bwMode="auto">
          <a:xfrm>
            <a:off x="7896226" y="1258889"/>
            <a:ext cx="2232025" cy="446087"/>
          </a:xfrm>
          <a:prstGeom prst="wedgeRoundRectCallout">
            <a:avLst>
              <a:gd name="adj1" fmla="val -4269"/>
              <a:gd name="adj2" fmla="val 90366"/>
              <a:gd name="adj3" fmla="val 16667"/>
            </a:avLst>
          </a:prstGeom>
          <a:noFill/>
          <a:ln w="12700">
            <a:solidFill>
              <a:srgbClr val="292929"/>
            </a:solidFill>
            <a:miter lim="800000"/>
          </a:ln>
          <a:extLst/>
        </p:spPr>
        <p:txBody>
          <a:bodyPr lIns="90170" tIns="46990" rIns="90170" bIns="46990" anchor="ct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defRPr/>
            </a:pPr>
            <a:r>
              <a:rPr lang="zh-CN" altLang="en-US" sz="2000" b="1" dirty="0">
                <a:solidFill>
                  <a:srgbClr val="1B9451"/>
                </a:solidFill>
                <a:latin typeface="+mj-ea"/>
                <a:ea typeface="+mj-ea"/>
                <a:sym typeface="+mn-ea"/>
              </a:rPr>
              <a:t>m本来是v的产物</a:t>
            </a:r>
          </a:p>
        </p:txBody>
      </p:sp>
      <p:sp>
        <p:nvSpPr>
          <p:cNvPr id="49165" name="AutoShape 18">
            <a:extLst>
              <a:ext uri="{FF2B5EF4-FFF2-40B4-BE49-F238E27FC236}">
                <a16:creationId xmlns:a16="http://schemas.microsoft.com/office/drawing/2014/main" id="{9AC43199-1206-45B8-A7D4-BB7A04C7CF72}"/>
              </a:ext>
            </a:extLst>
          </p:cNvPr>
          <p:cNvSpPr/>
          <p:nvPr/>
        </p:nvSpPr>
        <p:spPr bwMode="auto">
          <a:xfrm>
            <a:off x="2219326" y="3009901"/>
            <a:ext cx="3025775" cy="576263"/>
          </a:xfrm>
          <a:prstGeom prst="borderCallout2">
            <a:avLst>
              <a:gd name="adj1" fmla="val 19833"/>
              <a:gd name="adj2" fmla="val 102519"/>
              <a:gd name="adj3" fmla="val 19833"/>
              <a:gd name="adj4" fmla="val 128963"/>
              <a:gd name="adj5" fmla="val -66944"/>
              <a:gd name="adj6" fmla="val 155560"/>
            </a:avLst>
          </a:prstGeom>
          <a:noFill/>
          <a:ln w="12700">
            <a:solidFill>
              <a:schemeClr val="tx1"/>
            </a:solidFill>
            <a:miter lim="800000"/>
          </a:ln>
          <a:extLst/>
        </p:spPr>
        <p:txBody>
          <a:bodyPr wrap="none" lIns="90170" tIns="46990" rIns="90170" bIns="4699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defRPr/>
            </a:pPr>
            <a:r>
              <a:rPr lang="zh-CN" altLang="en-US" sz="2000" b="1" dirty="0">
                <a:solidFill>
                  <a:schemeClr val="accent2">
                    <a:lumMod val="50000"/>
                  </a:schemeClr>
                </a:solidFill>
                <a:latin typeface="+mj-ea"/>
                <a:ea typeface="+mj-ea"/>
                <a:sym typeface="+mn-ea"/>
              </a:rPr>
              <a:t>m转变为成本</a:t>
            </a:r>
            <a:r>
              <a:rPr lang="en-US" altLang="zh-CN" sz="2000" b="1" dirty="0">
                <a:solidFill>
                  <a:schemeClr val="accent2">
                    <a:lumMod val="50000"/>
                  </a:schemeClr>
                </a:solidFill>
                <a:latin typeface="+mj-ea"/>
                <a:ea typeface="+mj-ea"/>
                <a:sym typeface="+mn-ea"/>
              </a:rPr>
              <a:t>K</a:t>
            </a:r>
            <a:r>
              <a:rPr lang="zh-CN" altLang="en-US" sz="2000" b="1" dirty="0">
                <a:solidFill>
                  <a:schemeClr val="accent2">
                    <a:lumMod val="50000"/>
                  </a:schemeClr>
                </a:solidFill>
                <a:latin typeface="+mj-ea"/>
                <a:ea typeface="+mj-ea"/>
                <a:sym typeface="+mn-ea"/>
              </a:rPr>
              <a:t>的产物</a:t>
            </a:r>
          </a:p>
        </p:txBody>
      </p:sp>
      <p:sp>
        <p:nvSpPr>
          <p:cNvPr id="49166" name="Text Box 19">
            <a:extLst>
              <a:ext uri="{FF2B5EF4-FFF2-40B4-BE49-F238E27FC236}">
                <a16:creationId xmlns:a16="http://schemas.microsoft.com/office/drawing/2014/main" id="{EAC6A9DE-AF51-494F-AE49-AFC33B406C66}"/>
              </a:ext>
            </a:extLst>
          </p:cNvPr>
          <p:cNvSpPr txBox="1">
            <a:spLocks noChangeArrowheads="1"/>
          </p:cNvSpPr>
          <p:nvPr/>
        </p:nvSpPr>
        <p:spPr bwMode="auto">
          <a:xfrm>
            <a:off x="2038350" y="4149725"/>
            <a:ext cx="3697288" cy="401638"/>
          </a:xfrm>
          <a:prstGeom prst="rect">
            <a:avLst/>
          </a:prstGeom>
          <a:noFill/>
          <a:ln w="12700">
            <a:solidFill>
              <a:schemeClr val="tx1"/>
            </a:solidFill>
            <a:miter lim="800000"/>
          </a:ln>
          <a:extLst/>
        </p:spPr>
        <p:txBody>
          <a:bodyPr lIns="90170" tIns="46990" rIns="90170" bIns="4699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defRPr/>
            </a:pPr>
            <a:r>
              <a:rPr lang="zh-CN" altLang="en-US" sz="2000" b="1" dirty="0">
                <a:solidFill>
                  <a:schemeClr val="accent2">
                    <a:lumMod val="50000"/>
                  </a:schemeClr>
                </a:solidFill>
                <a:latin typeface="+mj-ea"/>
                <a:ea typeface="+mj-ea"/>
                <a:sym typeface="+mn-ea"/>
              </a:rPr>
              <a:t>m转变为全部预付资本的产物</a:t>
            </a:r>
          </a:p>
        </p:txBody>
      </p:sp>
      <p:sp>
        <p:nvSpPr>
          <p:cNvPr id="49167" name="AutoShape 20">
            <a:extLst>
              <a:ext uri="{FF2B5EF4-FFF2-40B4-BE49-F238E27FC236}">
                <a16:creationId xmlns:a16="http://schemas.microsoft.com/office/drawing/2014/main" id="{6FB0FA65-B33D-401F-ABA3-6A1CEA7814EA}"/>
              </a:ext>
            </a:extLst>
          </p:cNvPr>
          <p:cNvSpPr>
            <a:spLocks noChangeArrowheads="1"/>
          </p:cNvSpPr>
          <p:nvPr/>
        </p:nvSpPr>
        <p:spPr bwMode="auto">
          <a:xfrm rot="5460000">
            <a:off x="3541714" y="3743326"/>
            <a:ext cx="358775" cy="288925"/>
          </a:xfrm>
          <a:custGeom>
            <a:avLst/>
            <a:gdLst>
              <a:gd name="T0" fmla="*/ 74236866 w 21600"/>
              <a:gd name="T1" fmla="*/ 0 h 21600"/>
              <a:gd name="T2" fmla="*/ 74236866 w 21600"/>
              <a:gd name="T3" fmla="*/ 12923681 h 21600"/>
              <a:gd name="T4" fmla="*/ 15466141 w 21600"/>
              <a:gd name="T5" fmla="*/ 12923681 h 21600"/>
              <a:gd name="T6" fmla="*/ 15466141 w 21600"/>
              <a:gd name="T7" fmla="*/ 38771220 h 21600"/>
              <a:gd name="T8" fmla="*/ 74236866 w 21600"/>
              <a:gd name="T9" fmla="*/ 38771220 h 21600"/>
              <a:gd name="T10" fmla="*/ 74236866 w 21600"/>
              <a:gd name="T11" fmla="*/ 51694910 h 21600"/>
              <a:gd name="T12" fmla="*/ 98982631 w 21600"/>
              <a:gd name="T13" fmla="*/ 25847549 h 21600"/>
              <a:gd name="T14" fmla="*/ 74236866 w 21600"/>
              <a:gd name="T15" fmla="*/ 0 h 21600"/>
              <a:gd name="T16" fmla="*/ 6186294 w 21600"/>
              <a:gd name="T17" fmla="*/ 12923681 h 21600"/>
              <a:gd name="T18" fmla="*/ 6186294 w 21600"/>
              <a:gd name="T19" fmla="*/ 38771220 h 21600"/>
              <a:gd name="T20" fmla="*/ 12372870 w 21600"/>
              <a:gd name="T21" fmla="*/ 38771220 h 21600"/>
              <a:gd name="T22" fmla="*/ 12372870 w 21600"/>
              <a:gd name="T23" fmla="*/ 12923681 h 21600"/>
              <a:gd name="T24" fmla="*/ 6186294 w 21600"/>
              <a:gd name="T25" fmla="*/ 12923681 h 21600"/>
              <a:gd name="T26" fmla="*/ 0 w 21600"/>
              <a:gd name="T27" fmla="*/ 12923681 h 21600"/>
              <a:gd name="T28" fmla="*/ 0 w 21600"/>
              <a:gd name="T29" fmla="*/ 38771220 h 21600"/>
              <a:gd name="T30" fmla="*/ 3093288 w 21600"/>
              <a:gd name="T31" fmla="*/ 38771220 h 21600"/>
              <a:gd name="T32" fmla="*/ 3093288 w 21600"/>
              <a:gd name="T33" fmla="*/ 12923681 h 21600"/>
              <a:gd name="T34" fmla="*/ 0 w 21600"/>
              <a:gd name="T35" fmla="*/ 1292368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2060"/>
          </a:solidFill>
          <a:ln>
            <a:noFill/>
          </a:ln>
          <a:extLst/>
        </p:spPr>
        <p:txBody>
          <a:bodyPr/>
          <a:lstStyle/>
          <a:p>
            <a:endParaRPr lang="zh-CN" altLang="en-US"/>
          </a:p>
        </p:txBody>
      </p:sp>
      <p:sp>
        <p:nvSpPr>
          <p:cNvPr id="49168" name="Text Box 21">
            <a:extLst>
              <a:ext uri="{FF2B5EF4-FFF2-40B4-BE49-F238E27FC236}">
                <a16:creationId xmlns:a16="http://schemas.microsoft.com/office/drawing/2014/main" id="{D05062AA-FED2-4C71-B6CE-CEC3AB95D515}"/>
              </a:ext>
            </a:extLst>
          </p:cNvPr>
          <p:cNvSpPr txBox="1">
            <a:spLocks noChangeArrowheads="1"/>
          </p:cNvSpPr>
          <p:nvPr/>
        </p:nvSpPr>
        <p:spPr bwMode="auto">
          <a:xfrm>
            <a:off x="2822575" y="5110163"/>
            <a:ext cx="1797050" cy="461962"/>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defRPr/>
            </a:pPr>
            <a:r>
              <a:rPr lang="zh-CN" altLang="en-US" sz="2400" b="1" dirty="0">
                <a:latin typeface="+mj-ea"/>
                <a:ea typeface="+mj-ea"/>
                <a:sym typeface="+mn-ea"/>
              </a:rPr>
              <a:t>剩余价值m</a:t>
            </a:r>
          </a:p>
        </p:txBody>
      </p:sp>
      <p:sp>
        <p:nvSpPr>
          <p:cNvPr id="49169" name="Text Box 22">
            <a:extLst>
              <a:ext uri="{FF2B5EF4-FFF2-40B4-BE49-F238E27FC236}">
                <a16:creationId xmlns:a16="http://schemas.microsoft.com/office/drawing/2014/main" id="{EF7EC242-F3E7-4969-B95C-B65578AD20BA}"/>
              </a:ext>
            </a:extLst>
          </p:cNvPr>
          <p:cNvSpPr txBox="1">
            <a:spLocks noChangeArrowheads="1"/>
          </p:cNvSpPr>
          <p:nvPr/>
        </p:nvSpPr>
        <p:spPr bwMode="auto">
          <a:xfrm>
            <a:off x="5487989" y="5110163"/>
            <a:ext cx="1006475" cy="457200"/>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defRPr/>
            </a:pPr>
            <a:r>
              <a:rPr lang="zh-CN" altLang="en-US" sz="2400" b="1" dirty="0">
                <a:latin typeface="+mj-ea"/>
                <a:ea typeface="+mj-ea"/>
                <a:sym typeface="+mn-ea"/>
              </a:rPr>
              <a:t>利润P</a:t>
            </a:r>
          </a:p>
        </p:txBody>
      </p:sp>
      <p:sp>
        <p:nvSpPr>
          <p:cNvPr id="49170" name="AutoShape 23">
            <a:extLst>
              <a:ext uri="{FF2B5EF4-FFF2-40B4-BE49-F238E27FC236}">
                <a16:creationId xmlns:a16="http://schemas.microsoft.com/office/drawing/2014/main" id="{3D73478A-C137-41D8-BD16-3638AA2B9667}"/>
              </a:ext>
            </a:extLst>
          </p:cNvPr>
          <p:cNvSpPr>
            <a:spLocks noChangeArrowheads="1"/>
          </p:cNvSpPr>
          <p:nvPr/>
        </p:nvSpPr>
        <p:spPr bwMode="auto">
          <a:xfrm>
            <a:off x="4729163" y="5195889"/>
            <a:ext cx="647700" cy="287337"/>
          </a:xfrm>
          <a:custGeom>
            <a:avLst/>
            <a:gdLst>
              <a:gd name="T0" fmla="*/ 436792530 w 21600"/>
              <a:gd name="T1" fmla="*/ 0 h 21600"/>
              <a:gd name="T2" fmla="*/ 436792530 w 21600"/>
              <a:gd name="T3" fmla="*/ 12711761 h 21600"/>
              <a:gd name="T4" fmla="*/ 90998369 w 21600"/>
              <a:gd name="T5" fmla="*/ 12711761 h 21600"/>
              <a:gd name="T6" fmla="*/ 90998369 w 21600"/>
              <a:gd name="T7" fmla="*/ 38135446 h 21600"/>
              <a:gd name="T8" fmla="*/ 436792530 w 21600"/>
              <a:gd name="T9" fmla="*/ 38135446 h 21600"/>
              <a:gd name="T10" fmla="*/ 436792530 w 21600"/>
              <a:gd name="T11" fmla="*/ 50847204 h 21600"/>
              <a:gd name="T12" fmla="*/ 582390279 w 21600"/>
              <a:gd name="T13" fmla="*/ 25423695 h 21600"/>
              <a:gd name="T14" fmla="*/ 436792530 w 21600"/>
              <a:gd name="T15" fmla="*/ 0 h 21600"/>
              <a:gd name="T16" fmla="*/ 36399183 w 21600"/>
              <a:gd name="T17" fmla="*/ 12711761 h 21600"/>
              <a:gd name="T18" fmla="*/ 36399183 w 21600"/>
              <a:gd name="T19" fmla="*/ 38135446 h 21600"/>
              <a:gd name="T20" fmla="*/ 72799265 w 21600"/>
              <a:gd name="T21" fmla="*/ 38135446 h 21600"/>
              <a:gd name="T22" fmla="*/ 72799265 w 21600"/>
              <a:gd name="T23" fmla="*/ 12711761 h 21600"/>
              <a:gd name="T24" fmla="*/ 36399183 w 21600"/>
              <a:gd name="T25" fmla="*/ 12711761 h 21600"/>
              <a:gd name="T26" fmla="*/ 0 w 21600"/>
              <a:gd name="T27" fmla="*/ 12711761 h 21600"/>
              <a:gd name="T28" fmla="*/ 0 w 21600"/>
              <a:gd name="T29" fmla="*/ 38135446 h 21600"/>
              <a:gd name="T30" fmla="*/ 18200041 w 21600"/>
              <a:gd name="T31" fmla="*/ 38135446 h 21600"/>
              <a:gd name="T32" fmla="*/ 18200041 w 21600"/>
              <a:gd name="T33" fmla="*/ 12711761 h 21600"/>
              <a:gd name="T34" fmla="*/ 0 w 21600"/>
              <a:gd name="T35" fmla="*/ 12711761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2060"/>
          </a:solidFill>
          <a:ln>
            <a:noFill/>
          </a:ln>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1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1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1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1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9162"/>
                                        </p:tgtEl>
                                        <p:attrNameLst>
                                          <p:attrName>style.visibility</p:attrName>
                                        </p:attrNameLst>
                                      </p:cBhvr>
                                      <p:to>
                                        <p:strVal val="visible"/>
                                      </p:to>
                                    </p:set>
                                    <p:anim calcmode="lin" valueType="num">
                                      <p:cBhvr additive="base">
                                        <p:cTn id="41" dur="500" fill="hold"/>
                                        <p:tgtEl>
                                          <p:spTgt spid="49162"/>
                                        </p:tgtEl>
                                        <p:attrNameLst>
                                          <p:attrName>ppt_x</p:attrName>
                                        </p:attrNameLst>
                                      </p:cBhvr>
                                      <p:tavLst>
                                        <p:tav tm="0">
                                          <p:val>
                                            <p:strVal val="#ppt_x"/>
                                          </p:val>
                                        </p:tav>
                                        <p:tav tm="100000">
                                          <p:val>
                                            <p:strVal val="#ppt_x"/>
                                          </p:val>
                                        </p:tav>
                                      </p:tavLst>
                                    </p:anim>
                                    <p:anim calcmode="lin" valueType="num">
                                      <p:cBhvr additive="base">
                                        <p:cTn id="42"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P spid="49157" grpId="0"/>
      <p:bldP spid="2" grpId="0"/>
      <p:bldP spid="49159" grpId="0"/>
      <p:bldP spid="49160" grpId="0" animBg="1"/>
      <p:bldP spid="49161" grpId="0" animBg="1"/>
      <p:bldP spid="49162" grpId="0" animBg="1"/>
      <p:bldP spid="42001" grpId="0"/>
      <p:bldP spid="49164" grpId="0" animBg="1"/>
      <p:bldP spid="49165" grpId="0" animBg="1"/>
      <p:bldP spid="49166" grpId="0" animBg="1"/>
      <p:bldP spid="49167" grpId="0" animBg="1"/>
      <p:bldP spid="49168" grpId="0"/>
      <p:bldP spid="49169" grpId="0"/>
      <p:bldP spid="491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5">
            <a:extLst>
              <a:ext uri="{FF2B5EF4-FFF2-40B4-BE49-F238E27FC236}">
                <a16:creationId xmlns:a16="http://schemas.microsoft.com/office/drawing/2014/main" id="{DF20015D-938C-4977-88B8-AA2A647C2E46}"/>
              </a:ext>
            </a:extLst>
          </p:cNvPr>
          <p:cNvSpPr/>
          <p:nvPr/>
        </p:nvSpPr>
        <p:spPr bwMode="auto">
          <a:xfrm>
            <a:off x="3043721" y="378342"/>
            <a:ext cx="2050291"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部门竞争</a:t>
            </a:r>
          </a:p>
        </p:txBody>
      </p:sp>
      <p:cxnSp>
        <p:nvCxnSpPr>
          <p:cNvPr id="3" name="直接箭头连接符 2">
            <a:extLst>
              <a:ext uri="{FF2B5EF4-FFF2-40B4-BE49-F238E27FC236}">
                <a16:creationId xmlns:a16="http://schemas.microsoft.com/office/drawing/2014/main" id="{E6232EA2-6346-45A6-BDA2-3FD284F355BD}"/>
              </a:ext>
            </a:extLst>
          </p:cNvPr>
          <p:cNvCxnSpPr/>
          <p:nvPr/>
        </p:nvCxnSpPr>
        <p:spPr>
          <a:xfrm>
            <a:off x="5094012" y="688698"/>
            <a:ext cx="1282147" cy="78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8D1836A-06CF-4783-8090-6DDC0AA339AC}"/>
              </a:ext>
            </a:extLst>
          </p:cNvPr>
          <p:cNvSpPr/>
          <p:nvPr/>
        </p:nvSpPr>
        <p:spPr>
          <a:xfrm>
            <a:off x="5181087" y="319366"/>
            <a:ext cx="1107996" cy="369332"/>
          </a:xfrm>
          <a:prstGeom prst="rect">
            <a:avLst/>
          </a:prstGeom>
        </p:spPr>
        <p:txBody>
          <a:bodyPr wrap="none">
            <a:spAutoFit/>
          </a:bodyPr>
          <a:lstStyle/>
          <a:p>
            <a:r>
              <a:rPr lang="zh-CN" altLang="en-US" dirty="0">
                <a:solidFill>
                  <a:srgbClr val="002060"/>
                </a:solidFill>
              </a:rPr>
              <a:t>资本流动</a:t>
            </a:r>
            <a:endParaRPr lang="zh-CN" altLang="en-US" dirty="0"/>
          </a:p>
        </p:txBody>
      </p:sp>
      <p:sp>
        <p:nvSpPr>
          <p:cNvPr id="5" name="圆角矩形 15">
            <a:extLst>
              <a:ext uri="{FF2B5EF4-FFF2-40B4-BE49-F238E27FC236}">
                <a16:creationId xmlns:a16="http://schemas.microsoft.com/office/drawing/2014/main" id="{7A2EEE85-50DB-4FD3-9E73-765B76ED855B}"/>
              </a:ext>
            </a:extLst>
          </p:cNvPr>
          <p:cNvSpPr/>
          <p:nvPr/>
        </p:nvSpPr>
        <p:spPr bwMode="auto">
          <a:xfrm>
            <a:off x="6376158" y="378342"/>
            <a:ext cx="2812775"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利润率平均化</a:t>
            </a:r>
          </a:p>
        </p:txBody>
      </p:sp>
      <p:sp>
        <p:nvSpPr>
          <p:cNvPr id="6" name="Text Box 3">
            <a:extLst>
              <a:ext uri="{FF2B5EF4-FFF2-40B4-BE49-F238E27FC236}">
                <a16:creationId xmlns:a16="http://schemas.microsoft.com/office/drawing/2014/main" id="{D8B5456C-C586-44CB-B49F-EE2BAB07088A}"/>
              </a:ext>
            </a:extLst>
          </p:cNvPr>
          <p:cNvSpPr txBox="1">
            <a:spLocks noChangeArrowheads="1"/>
          </p:cNvSpPr>
          <p:nvPr/>
        </p:nvSpPr>
        <p:spPr bwMode="auto">
          <a:xfrm>
            <a:off x="3043721" y="1533249"/>
            <a:ext cx="1655763" cy="463550"/>
          </a:xfrm>
          <a:prstGeom prst="rect">
            <a:avLst/>
          </a:prstGeom>
          <a:solidFill>
            <a:srgbClr val="FFC000"/>
          </a:solidFill>
          <a:ln w="9525">
            <a:noFill/>
            <a:miter lim="800000"/>
          </a:ln>
        </p:spPr>
        <p:txBody>
          <a:bodyPr lIns="90170" tIns="46990" rIns="90170" bIns="4699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en-US" altLang="zh-CN" sz="2400" b="1" dirty="0">
                <a:solidFill>
                  <a:schemeClr val="bg1"/>
                </a:solidFill>
                <a:latin typeface="+mj-ea"/>
                <a:ea typeface="+mj-ea"/>
                <a:sym typeface="+mn-ea"/>
              </a:rPr>
              <a:t>A</a:t>
            </a:r>
            <a:r>
              <a:rPr lang="zh-CN" altLang="zh-CN" sz="2400" b="1" dirty="0">
                <a:solidFill>
                  <a:schemeClr val="bg1"/>
                </a:solidFill>
                <a:latin typeface="+mj-ea"/>
                <a:ea typeface="+mj-ea"/>
                <a:sym typeface="+mn-ea"/>
              </a:rPr>
              <a:t>工业</a:t>
            </a:r>
          </a:p>
        </p:txBody>
      </p:sp>
      <p:sp>
        <p:nvSpPr>
          <p:cNvPr id="7" name="Text Box 4">
            <a:extLst>
              <a:ext uri="{FF2B5EF4-FFF2-40B4-BE49-F238E27FC236}">
                <a16:creationId xmlns:a16="http://schemas.microsoft.com/office/drawing/2014/main" id="{F46A6D8C-63E1-4B10-8C6F-DC463ACF503E}"/>
              </a:ext>
            </a:extLst>
          </p:cNvPr>
          <p:cNvSpPr txBox="1">
            <a:spLocks noChangeArrowheads="1"/>
          </p:cNvSpPr>
          <p:nvPr/>
        </p:nvSpPr>
        <p:spPr bwMode="auto">
          <a:xfrm>
            <a:off x="7220434" y="1533249"/>
            <a:ext cx="1584325" cy="463550"/>
          </a:xfrm>
          <a:prstGeom prst="rect">
            <a:avLst/>
          </a:prstGeom>
          <a:solidFill>
            <a:srgbClr val="FFC000"/>
          </a:solidFill>
          <a:ln w="9525">
            <a:noFill/>
            <a:miter lim="800000"/>
          </a:ln>
        </p:spPr>
        <p:txBody>
          <a:bodyPr lIns="90170" tIns="46990" rIns="90170" bIns="4699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en-US" altLang="zh-CN" sz="2400" b="1" dirty="0">
                <a:solidFill>
                  <a:schemeClr val="bg1"/>
                </a:solidFill>
                <a:latin typeface="+mj-ea"/>
                <a:ea typeface="+mj-ea"/>
                <a:sym typeface="Arial" panose="020B0604020202020204" pitchFamily="34" charset="0"/>
              </a:rPr>
              <a:t>B</a:t>
            </a:r>
            <a:r>
              <a:rPr lang="zh-CN" altLang="zh-CN" sz="2400" b="1" dirty="0">
                <a:solidFill>
                  <a:schemeClr val="bg1"/>
                </a:solidFill>
                <a:latin typeface="+mj-ea"/>
                <a:ea typeface="+mj-ea"/>
                <a:sym typeface="Arial" panose="020B0604020202020204" pitchFamily="34" charset="0"/>
              </a:rPr>
              <a:t>工业</a:t>
            </a:r>
          </a:p>
        </p:txBody>
      </p:sp>
      <p:sp>
        <p:nvSpPr>
          <p:cNvPr id="8" name="Text Box 5">
            <a:extLst>
              <a:ext uri="{FF2B5EF4-FFF2-40B4-BE49-F238E27FC236}">
                <a16:creationId xmlns:a16="http://schemas.microsoft.com/office/drawing/2014/main" id="{164A219C-F780-4533-9B79-A17195FA936C}"/>
              </a:ext>
            </a:extLst>
          </p:cNvPr>
          <p:cNvSpPr txBox="1">
            <a:spLocks noChangeArrowheads="1"/>
          </p:cNvSpPr>
          <p:nvPr/>
        </p:nvSpPr>
        <p:spPr bwMode="auto">
          <a:xfrm>
            <a:off x="3043721" y="2179363"/>
            <a:ext cx="1655763" cy="644525"/>
          </a:xfrm>
          <a:prstGeom prst="rect">
            <a:avLst/>
          </a:prstGeom>
          <a:solidFill>
            <a:schemeClr val="accent6">
              <a:lumMod val="40000"/>
              <a:lumOff val="60000"/>
              <a:alpha val="63921"/>
            </a:schemeClr>
          </a:solidFill>
          <a:ln>
            <a:noFill/>
          </a:ln>
        </p:spPr>
        <p:txBody>
          <a:bodyPr lIns="90170" tIns="46990" rIns="90170" bIns="4699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en-US">
                <a:latin typeface="+mj-ea"/>
                <a:ea typeface="+mj-ea"/>
                <a:sym typeface="+mn-ea"/>
              </a:rPr>
              <a:t>C:V 低</a:t>
            </a:r>
            <a:br>
              <a:rPr lang="zh-CN" altLang="en-US">
                <a:latin typeface="+mj-ea"/>
                <a:ea typeface="+mj-ea"/>
              </a:rPr>
            </a:br>
            <a:r>
              <a:rPr lang="zh-CN" altLang="en-US">
                <a:latin typeface="+mj-ea"/>
                <a:ea typeface="+mj-ea"/>
                <a:sym typeface="+mn-ea"/>
              </a:rPr>
              <a:t>利润率高</a:t>
            </a:r>
          </a:p>
        </p:txBody>
      </p:sp>
      <p:sp>
        <p:nvSpPr>
          <p:cNvPr id="9" name="Text Box 6">
            <a:extLst>
              <a:ext uri="{FF2B5EF4-FFF2-40B4-BE49-F238E27FC236}">
                <a16:creationId xmlns:a16="http://schemas.microsoft.com/office/drawing/2014/main" id="{57D2111E-EAD4-4DCB-A3B1-51A4260824C3}"/>
              </a:ext>
            </a:extLst>
          </p:cNvPr>
          <p:cNvSpPr txBox="1">
            <a:spLocks noChangeArrowheads="1"/>
          </p:cNvSpPr>
          <p:nvPr/>
        </p:nvSpPr>
        <p:spPr bwMode="auto">
          <a:xfrm>
            <a:off x="7220434" y="2179363"/>
            <a:ext cx="1584325" cy="644525"/>
          </a:xfrm>
          <a:prstGeom prst="rect">
            <a:avLst/>
          </a:prstGeom>
          <a:solidFill>
            <a:schemeClr val="accent5">
              <a:lumMod val="40000"/>
              <a:lumOff val="60000"/>
            </a:schemeClr>
          </a:solidFill>
          <a:ln w="127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zh-CN" altLang="en-US" dirty="0">
                <a:latin typeface="+mj-ea"/>
                <a:ea typeface="+mj-ea"/>
                <a:sym typeface="+mn-ea"/>
              </a:rPr>
              <a:t>C:V 高</a:t>
            </a:r>
            <a:br>
              <a:rPr lang="zh-CN" altLang="en-US" dirty="0">
                <a:latin typeface="+mj-ea"/>
                <a:ea typeface="+mj-ea"/>
              </a:rPr>
            </a:br>
            <a:r>
              <a:rPr lang="zh-CN" altLang="en-US" dirty="0">
                <a:latin typeface="+mj-ea"/>
                <a:ea typeface="+mj-ea"/>
                <a:sym typeface="+mn-ea"/>
              </a:rPr>
              <a:t>利润率低</a:t>
            </a:r>
          </a:p>
        </p:txBody>
      </p:sp>
      <p:sp>
        <p:nvSpPr>
          <p:cNvPr id="10" name="Text Box 7">
            <a:extLst>
              <a:ext uri="{FF2B5EF4-FFF2-40B4-BE49-F238E27FC236}">
                <a16:creationId xmlns:a16="http://schemas.microsoft.com/office/drawing/2014/main" id="{1798CA73-0B52-4BC5-8D23-2CE7F00A2791}"/>
              </a:ext>
            </a:extLst>
          </p:cNvPr>
          <p:cNvSpPr txBox="1">
            <a:spLocks noChangeArrowheads="1"/>
          </p:cNvSpPr>
          <p:nvPr/>
        </p:nvSpPr>
        <p:spPr bwMode="auto">
          <a:xfrm>
            <a:off x="5166208" y="2647674"/>
            <a:ext cx="1905000" cy="368300"/>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zh-CN" dirty="0">
                <a:solidFill>
                  <a:srgbClr val="1B9451"/>
                </a:solidFill>
                <a:latin typeface="+mj-ea"/>
                <a:ea typeface="+mj-ea"/>
                <a:sym typeface="+mn-ea"/>
              </a:rPr>
              <a:t>资本流入</a:t>
            </a:r>
          </a:p>
        </p:txBody>
      </p:sp>
      <p:sp>
        <p:nvSpPr>
          <p:cNvPr id="11" name="Text Box 8">
            <a:extLst>
              <a:ext uri="{FF2B5EF4-FFF2-40B4-BE49-F238E27FC236}">
                <a16:creationId xmlns:a16="http://schemas.microsoft.com/office/drawing/2014/main" id="{AAB7A842-48AE-4803-82BE-E475D20FBAAB}"/>
              </a:ext>
            </a:extLst>
          </p:cNvPr>
          <p:cNvSpPr txBox="1">
            <a:spLocks noChangeArrowheads="1"/>
          </p:cNvSpPr>
          <p:nvPr/>
        </p:nvSpPr>
        <p:spPr bwMode="auto">
          <a:xfrm>
            <a:off x="3043721" y="3403325"/>
            <a:ext cx="1655763" cy="371475"/>
          </a:xfrm>
          <a:prstGeom prst="rect">
            <a:avLst/>
          </a:prstGeom>
          <a:solidFill>
            <a:schemeClr val="accent6">
              <a:lumMod val="40000"/>
              <a:lumOff val="60000"/>
              <a:alpha val="63921"/>
            </a:schemeClr>
          </a:solidFill>
          <a:ln>
            <a:noFill/>
          </a:ln>
        </p:spPr>
        <p:txBody>
          <a:bodyPr lIns="90170" tIns="46990" rIns="90170" bIns="4699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zh-CN">
                <a:latin typeface="+mj-ea"/>
                <a:ea typeface="+mj-ea"/>
                <a:sym typeface="Arial" panose="020B0604020202020204" pitchFamily="34" charset="0"/>
              </a:rPr>
              <a:t>生产增加</a:t>
            </a:r>
          </a:p>
        </p:txBody>
      </p:sp>
      <p:sp>
        <p:nvSpPr>
          <p:cNvPr id="12" name="Text Box 9">
            <a:extLst>
              <a:ext uri="{FF2B5EF4-FFF2-40B4-BE49-F238E27FC236}">
                <a16:creationId xmlns:a16="http://schemas.microsoft.com/office/drawing/2014/main" id="{0BA5A5F1-50B7-4B28-BB7A-0A56237C4C5E}"/>
              </a:ext>
            </a:extLst>
          </p:cNvPr>
          <p:cNvSpPr txBox="1">
            <a:spLocks noChangeArrowheads="1"/>
          </p:cNvSpPr>
          <p:nvPr/>
        </p:nvSpPr>
        <p:spPr bwMode="auto">
          <a:xfrm>
            <a:off x="3043721" y="4266925"/>
            <a:ext cx="1655763" cy="371475"/>
          </a:xfrm>
          <a:prstGeom prst="rect">
            <a:avLst/>
          </a:prstGeom>
          <a:solidFill>
            <a:schemeClr val="accent6">
              <a:lumMod val="40000"/>
              <a:lumOff val="60000"/>
              <a:alpha val="63921"/>
            </a:schemeClr>
          </a:solidFill>
          <a:ln>
            <a:noFill/>
          </a:ln>
        </p:spPr>
        <p:txBody>
          <a:bodyPr lIns="90170" tIns="46990" rIns="90170" bIns="4699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zh-CN">
                <a:latin typeface="+mj-ea"/>
                <a:ea typeface="+mj-ea"/>
                <a:sym typeface="Arial" panose="020B0604020202020204" pitchFamily="34" charset="0"/>
              </a:rPr>
              <a:t>供过于求</a:t>
            </a:r>
          </a:p>
        </p:txBody>
      </p:sp>
      <p:sp>
        <p:nvSpPr>
          <p:cNvPr id="13" name="Text Box 10">
            <a:extLst>
              <a:ext uri="{FF2B5EF4-FFF2-40B4-BE49-F238E27FC236}">
                <a16:creationId xmlns:a16="http://schemas.microsoft.com/office/drawing/2014/main" id="{74FEC695-54C7-4C4A-A8D6-E204D2067CD3}"/>
              </a:ext>
            </a:extLst>
          </p:cNvPr>
          <p:cNvSpPr txBox="1">
            <a:spLocks noChangeArrowheads="1"/>
          </p:cNvSpPr>
          <p:nvPr/>
        </p:nvSpPr>
        <p:spPr bwMode="auto">
          <a:xfrm>
            <a:off x="3043721" y="5132113"/>
            <a:ext cx="1655763" cy="371475"/>
          </a:xfrm>
          <a:prstGeom prst="rect">
            <a:avLst/>
          </a:prstGeom>
          <a:solidFill>
            <a:schemeClr val="accent6">
              <a:lumMod val="40000"/>
              <a:lumOff val="60000"/>
              <a:alpha val="63921"/>
            </a:schemeClr>
          </a:solidFill>
          <a:ln>
            <a:noFill/>
          </a:ln>
        </p:spPr>
        <p:txBody>
          <a:bodyPr lIns="90170" tIns="46990" rIns="90170" bIns="4699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zh-CN">
                <a:latin typeface="+mj-ea"/>
                <a:ea typeface="+mj-ea"/>
                <a:sym typeface="Arial" panose="020B0604020202020204" pitchFamily="34" charset="0"/>
              </a:rPr>
              <a:t>利润率下降</a:t>
            </a:r>
          </a:p>
        </p:txBody>
      </p:sp>
      <p:sp>
        <p:nvSpPr>
          <p:cNvPr id="14" name="AutoShape 11">
            <a:extLst>
              <a:ext uri="{FF2B5EF4-FFF2-40B4-BE49-F238E27FC236}">
                <a16:creationId xmlns:a16="http://schemas.microsoft.com/office/drawing/2014/main" id="{B2DB7101-CB9E-4133-8ACB-A7D2924C6FF6}"/>
              </a:ext>
            </a:extLst>
          </p:cNvPr>
          <p:cNvSpPr>
            <a:spLocks noChangeArrowheads="1"/>
          </p:cNvSpPr>
          <p:nvPr/>
        </p:nvSpPr>
        <p:spPr bwMode="auto">
          <a:xfrm rot="5400000">
            <a:off x="3763652" y="2967556"/>
            <a:ext cx="309563" cy="457200"/>
          </a:xfrm>
          <a:prstGeom prst="notchedRightArrow">
            <a:avLst>
              <a:gd name="adj1" fmla="val 50000"/>
              <a:gd name="adj2" fmla="val 25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latin typeface="微软雅黑" panose="020B0503020204020204" pitchFamily="34" charset="-122"/>
            </a:endParaRPr>
          </a:p>
        </p:txBody>
      </p:sp>
      <p:sp>
        <p:nvSpPr>
          <p:cNvPr id="15" name="AutoShape 12">
            <a:extLst>
              <a:ext uri="{FF2B5EF4-FFF2-40B4-BE49-F238E27FC236}">
                <a16:creationId xmlns:a16="http://schemas.microsoft.com/office/drawing/2014/main" id="{DB279154-CF2B-4F5A-B446-BBC6EA6BA338}"/>
              </a:ext>
            </a:extLst>
          </p:cNvPr>
          <p:cNvSpPr>
            <a:spLocks noChangeArrowheads="1"/>
          </p:cNvSpPr>
          <p:nvPr/>
        </p:nvSpPr>
        <p:spPr bwMode="auto">
          <a:xfrm rot="5400000">
            <a:off x="3762858" y="3874812"/>
            <a:ext cx="311150" cy="457200"/>
          </a:xfrm>
          <a:prstGeom prst="notchedRightArrow">
            <a:avLst>
              <a:gd name="adj1" fmla="val 50000"/>
              <a:gd name="adj2" fmla="val 25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latin typeface="微软雅黑" panose="020B0503020204020204" pitchFamily="34" charset="-122"/>
            </a:endParaRPr>
          </a:p>
        </p:txBody>
      </p:sp>
      <p:sp>
        <p:nvSpPr>
          <p:cNvPr id="16" name="AutoShape 13">
            <a:extLst>
              <a:ext uri="{FF2B5EF4-FFF2-40B4-BE49-F238E27FC236}">
                <a16:creationId xmlns:a16="http://schemas.microsoft.com/office/drawing/2014/main" id="{78065B4D-FE26-4BD5-8A62-729DE8774588}"/>
              </a:ext>
            </a:extLst>
          </p:cNvPr>
          <p:cNvSpPr>
            <a:spLocks noChangeArrowheads="1"/>
          </p:cNvSpPr>
          <p:nvPr/>
        </p:nvSpPr>
        <p:spPr bwMode="auto">
          <a:xfrm rot="5400000">
            <a:off x="3762858" y="4697137"/>
            <a:ext cx="311150" cy="457200"/>
          </a:xfrm>
          <a:prstGeom prst="notchedRightArrow">
            <a:avLst>
              <a:gd name="adj1" fmla="val 50000"/>
              <a:gd name="adj2" fmla="val 25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latin typeface="微软雅黑" panose="020B0503020204020204" pitchFamily="34" charset="-122"/>
            </a:endParaRPr>
          </a:p>
        </p:txBody>
      </p:sp>
      <p:sp>
        <p:nvSpPr>
          <p:cNvPr id="17" name="AutoShape 14">
            <a:extLst>
              <a:ext uri="{FF2B5EF4-FFF2-40B4-BE49-F238E27FC236}">
                <a16:creationId xmlns:a16="http://schemas.microsoft.com/office/drawing/2014/main" id="{3455180E-8F63-44E3-A62D-B5BBFE227662}"/>
              </a:ext>
            </a:extLst>
          </p:cNvPr>
          <p:cNvSpPr>
            <a:spLocks noChangeArrowheads="1"/>
          </p:cNvSpPr>
          <p:nvPr/>
        </p:nvSpPr>
        <p:spPr bwMode="auto">
          <a:xfrm>
            <a:off x="4986821" y="2323825"/>
            <a:ext cx="1935163" cy="360363"/>
          </a:xfrm>
          <a:prstGeom prst="leftArrow">
            <a:avLst>
              <a:gd name="adj1" fmla="val 50000"/>
              <a:gd name="adj2" fmla="val 134176"/>
            </a:avLst>
          </a:prstGeom>
          <a:solidFill>
            <a:srgbClr val="7F7F7F"/>
          </a:solidFill>
          <a:ln>
            <a:noFill/>
          </a:ln>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defRPr/>
            </a:pPr>
            <a:endParaRPr lang="zh-CN" altLang="en-US">
              <a:latin typeface="+mj-ea"/>
              <a:ea typeface="+mj-ea"/>
            </a:endParaRPr>
          </a:p>
        </p:txBody>
      </p:sp>
      <p:sp>
        <p:nvSpPr>
          <p:cNvPr id="18" name="Text Box 15">
            <a:extLst>
              <a:ext uri="{FF2B5EF4-FFF2-40B4-BE49-F238E27FC236}">
                <a16:creationId xmlns:a16="http://schemas.microsoft.com/office/drawing/2014/main" id="{61B5EA82-32CB-42BA-83C2-85E8618F0532}"/>
              </a:ext>
            </a:extLst>
          </p:cNvPr>
          <p:cNvSpPr txBox="1">
            <a:spLocks noChangeArrowheads="1"/>
          </p:cNvSpPr>
          <p:nvPr/>
        </p:nvSpPr>
        <p:spPr bwMode="auto">
          <a:xfrm>
            <a:off x="7220434" y="3403325"/>
            <a:ext cx="1584325" cy="371475"/>
          </a:xfrm>
          <a:prstGeom prst="rect">
            <a:avLst/>
          </a:prstGeom>
          <a:solidFill>
            <a:schemeClr val="accent5">
              <a:lumMod val="40000"/>
              <a:lumOff val="60000"/>
            </a:schemeClr>
          </a:solidFill>
          <a:ln w="127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zh-CN" altLang="zh-CN">
                <a:latin typeface="+mj-ea"/>
                <a:ea typeface="+mj-ea"/>
                <a:sym typeface="Arial" panose="020B0604020202020204" pitchFamily="34" charset="0"/>
              </a:rPr>
              <a:t>生产减少</a:t>
            </a:r>
          </a:p>
        </p:txBody>
      </p:sp>
      <p:sp>
        <p:nvSpPr>
          <p:cNvPr id="19" name="Text Box 16">
            <a:extLst>
              <a:ext uri="{FF2B5EF4-FFF2-40B4-BE49-F238E27FC236}">
                <a16:creationId xmlns:a16="http://schemas.microsoft.com/office/drawing/2014/main" id="{99338914-B141-412F-B4E8-C85350A747A8}"/>
              </a:ext>
            </a:extLst>
          </p:cNvPr>
          <p:cNvSpPr txBox="1">
            <a:spLocks noChangeArrowheads="1"/>
          </p:cNvSpPr>
          <p:nvPr/>
        </p:nvSpPr>
        <p:spPr bwMode="auto">
          <a:xfrm>
            <a:off x="7220434" y="4266925"/>
            <a:ext cx="1584325" cy="371475"/>
          </a:xfrm>
          <a:prstGeom prst="rect">
            <a:avLst/>
          </a:prstGeom>
          <a:solidFill>
            <a:schemeClr val="accent5">
              <a:lumMod val="40000"/>
              <a:lumOff val="60000"/>
            </a:schemeClr>
          </a:solidFill>
          <a:ln w="127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zh-CN" altLang="zh-CN">
                <a:latin typeface="+mj-ea"/>
                <a:ea typeface="+mj-ea"/>
                <a:sym typeface="Arial" panose="020B0604020202020204" pitchFamily="34" charset="0"/>
              </a:rPr>
              <a:t>供不应求</a:t>
            </a:r>
          </a:p>
        </p:txBody>
      </p:sp>
      <p:sp>
        <p:nvSpPr>
          <p:cNvPr id="20" name="Text Box 17">
            <a:extLst>
              <a:ext uri="{FF2B5EF4-FFF2-40B4-BE49-F238E27FC236}">
                <a16:creationId xmlns:a16="http://schemas.microsoft.com/office/drawing/2014/main" id="{438984DF-49AD-4198-80A3-2338B599B55F}"/>
              </a:ext>
            </a:extLst>
          </p:cNvPr>
          <p:cNvSpPr txBox="1">
            <a:spLocks noChangeArrowheads="1"/>
          </p:cNvSpPr>
          <p:nvPr/>
        </p:nvSpPr>
        <p:spPr bwMode="auto">
          <a:xfrm>
            <a:off x="7148995" y="5132113"/>
            <a:ext cx="1727200" cy="371475"/>
          </a:xfrm>
          <a:prstGeom prst="rect">
            <a:avLst/>
          </a:prstGeom>
          <a:solidFill>
            <a:schemeClr val="accent5">
              <a:lumMod val="40000"/>
              <a:lumOff val="60000"/>
            </a:schemeClr>
          </a:solidFill>
          <a:ln w="127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zh-CN" altLang="zh-CN">
                <a:latin typeface="+mj-ea"/>
                <a:ea typeface="+mj-ea"/>
                <a:sym typeface="Arial" panose="020B0604020202020204" pitchFamily="34" charset="0"/>
              </a:rPr>
              <a:t>利润率提高</a:t>
            </a:r>
          </a:p>
        </p:txBody>
      </p:sp>
      <p:sp>
        <p:nvSpPr>
          <p:cNvPr id="21" name="AutoShape 18">
            <a:extLst>
              <a:ext uri="{FF2B5EF4-FFF2-40B4-BE49-F238E27FC236}">
                <a16:creationId xmlns:a16="http://schemas.microsoft.com/office/drawing/2014/main" id="{56F9DE16-85D6-4BB3-9CF0-94E6008AC737}"/>
              </a:ext>
            </a:extLst>
          </p:cNvPr>
          <p:cNvSpPr>
            <a:spLocks noChangeArrowheads="1"/>
          </p:cNvSpPr>
          <p:nvPr/>
        </p:nvSpPr>
        <p:spPr bwMode="auto">
          <a:xfrm rot="5400000">
            <a:off x="7868927" y="2967556"/>
            <a:ext cx="309563" cy="457200"/>
          </a:xfrm>
          <a:prstGeom prst="notchedRightArrow">
            <a:avLst>
              <a:gd name="adj1" fmla="val 50000"/>
              <a:gd name="adj2" fmla="val 25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latin typeface="微软雅黑" panose="020B0503020204020204" pitchFamily="34" charset="-122"/>
            </a:endParaRPr>
          </a:p>
        </p:txBody>
      </p:sp>
      <p:sp>
        <p:nvSpPr>
          <p:cNvPr id="22" name="AutoShape 19">
            <a:extLst>
              <a:ext uri="{FF2B5EF4-FFF2-40B4-BE49-F238E27FC236}">
                <a16:creationId xmlns:a16="http://schemas.microsoft.com/office/drawing/2014/main" id="{01CDD067-AB29-4AEB-A0A1-AE9AAC417150}"/>
              </a:ext>
            </a:extLst>
          </p:cNvPr>
          <p:cNvSpPr>
            <a:spLocks noChangeArrowheads="1"/>
          </p:cNvSpPr>
          <p:nvPr/>
        </p:nvSpPr>
        <p:spPr bwMode="auto">
          <a:xfrm rot="5400000">
            <a:off x="7869720" y="3833537"/>
            <a:ext cx="311150" cy="457200"/>
          </a:xfrm>
          <a:prstGeom prst="notchedRightArrow">
            <a:avLst>
              <a:gd name="adj1" fmla="val 50000"/>
              <a:gd name="adj2" fmla="val 25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latin typeface="微软雅黑" panose="020B0503020204020204" pitchFamily="34" charset="-122"/>
            </a:endParaRPr>
          </a:p>
        </p:txBody>
      </p:sp>
      <p:sp>
        <p:nvSpPr>
          <p:cNvPr id="23" name="AutoShape 20">
            <a:extLst>
              <a:ext uri="{FF2B5EF4-FFF2-40B4-BE49-F238E27FC236}">
                <a16:creationId xmlns:a16="http://schemas.microsoft.com/office/drawing/2014/main" id="{F6ABC33B-4AC3-45BF-B532-F28A2FDF5A37}"/>
              </a:ext>
            </a:extLst>
          </p:cNvPr>
          <p:cNvSpPr>
            <a:spLocks noChangeArrowheads="1"/>
          </p:cNvSpPr>
          <p:nvPr/>
        </p:nvSpPr>
        <p:spPr bwMode="auto">
          <a:xfrm rot="5400000">
            <a:off x="7868133" y="4697137"/>
            <a:ext cx="311150" cy="457200"/>
          </a:xfrm>
          <a:prstGeom prst="notchedRightArrow">
            <a:avLst>
              <a:gd name="adj1" fmla="val 50000"/>
              <a:gd name="adj2" fmla="val 25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latin typeface="微软雅黑" panose="020B0503020204020204" pitchFamily="34" charset="-122"/>
            </a:endParaRPr>
          </a:p>
        </p:txBody>
      </p:sp>
      <p:sp>
        <p:nvSpPr>
          <p:cNvPr id="24" name="AutoShape 21">
            <a:extLst>
              <a:ext uri="{FF2B5EF4-FFF2-40B4-BE49-F238E27FC236}">
                <a16:creationId xmlns:a16="http://schemas.microsoft.com/office/drawing/2014/main" id="{327A0070-11C5-410A-BBBF-122371EEE811}"/>
              </a:ext>
            </a:extLst>
          </p:cNvPr>
          <p:cNvSpPr>
            <a:spLocks noChangeArrowheads="1"/>
          </p:cNvSpPr>
          <p:nvPr/>
        </p:nvSpPr>
        <p:spPr bwMode="auto">
          <a:xfrm rot="10800000">
            <a:off x="5131283" y="5203550"/>
            <a:ext cx="1935162" cy="392113"/>
          </a:xfrm>
          <a:prstGeom prst="leftArrow">
            <a:avLst>
              <a:gd name="adj1" fmla="val 50000"/>
              <a:gd name="adj2" fmla="val 123266"/>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None/>
            </a:pPr>
            <a:endParaRPr lang="zh-CN" altLang="en-US">
              <a:latin typeface="微软雅黑" panose="020B0503020204020204" pitchFamily="34" charset="-122"/>
            </a:endParaRPr>
          </a:p>
        </p:txBody>
      </p:sp>
      <p:sp>
        <p:nvSpPr>
          <p:cNvPr id="25" name="Text Box 22">
            <a:extLst>
              <a:ext uri="{FF2B5EF4-FFF2-40B4-BE49-F238E27FC236}">
                <a16:creationId xmlns:a16="http://schemas.microsoft.com/office/drawing/2014/main" id="{7FC882A6-E4B4-4AA0-A809-5E4A2641F6CC}"/>
              </a:ext>
            </a:extLst>
          </p:cNvPr>
          <p:cNvSpPr txBox="1">
            <a:spLocks noChangeArrowheads="1"/>
          </p:cNvSpPr>
          <p:nvPr/>
        </p:nvSpPr>
        <p:spPr bwMode="auto">
          <a:xfrm>
            <a:off x="5059845" y="4925737"/>
            <a:ext cx="1905000" cy="368300"/>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zh-CN">
                <a:solidFill>
                  <a:srgbClr val="1B9451"/>
                </a:solidFill>
                <a:latin typeface="+mj-ea"/>
                <a:ea typeface="+mj-ea"/>
                <a:sym typeface="Arial" panose="020B0604020202020204" pitchFamily="34" charset="0"/>
              </a:rPr>
              <a:t>资本流入</a:t>
            </a:r>
          </a:p>
        </p:txBody>
      </p:sp>
      <p:sp>
        <p:nvSpPr>
          <p:cNvPr id="26" name="Oval 23">
            <a:extLst>
              <a:ext uri="{FF2B5EF4-FFF2-40B4-BE49-F238E27FC236}">
                <a16:creationId xmlns:a16="http://schemas.microsoft.com/office/drawing/2014/main" id="{F94133DD-95B9-4D7B-8A3F-F2A1DC16C048}"/>
              </a:ext>
            </a:extLst>
          </p:cNvPr>
          <p:cNvSpPr>
            <a:spLocks noChangeArrowheads="1"/>
          </p:cNvSpPr>
          <p:nvPr/>
        </p:nvSpPr>
        <p:spPr bwMode="auto">
          <a:xfrm>
            <a:off x="5255109" y="1466574"/>
            <a:ext cx="1514475" cy="647700"/>
          </a:xfrm>
          <a:prstGeom prst="ellipse">
            <a:avLst/>
          </a:prstGeom>
          <a:solidFill>
            <a:schemeClr val="accent2">
              <a:lumMod val="60000"/>
              <a:lumOff val="40000"/>
              <a:alpha val="50195"/>
            </a:schemeClr>
          </a:solidFill>
          <a:ln>
            <a:noFill/>
          </a:ln>
        </p:spPr>
        <p:txBody>
          <a:bodyPr wrap="none" lIns="90170" tIns="46990" rIns="90170" bIns="4699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zh-CN" sz="2000" b="1" dirty="0">
                <a:latin typeface="+mj-ea"/>
                <a:ea typeface="+mj-ea"/>
                <a:sym typeface="+mn-ea"/>
              </a:rPr>
              <a:t>竞争</a:t>
            </a:r>
          </a:p>
        </p:txBody>
      </p:sp>
      <p:sp>
        <p:nvSpPr>
          <p:cNvPr id="27" name="Oval 24">
            <a:extLst>
              <a:ext uri="{FF2B5EF4-FFF2-40B4-BE49-F238E27FC236}">
                <a16:creationId xmlns:a16="http://schemas.microsoft.com/office/drawing/2014/main" id="{B4302A43-1737-4588-AC5A-9608CE78D928}"/>
              </a:ext>
            </a:extLst>
          </p:cNvPr>
          <p:cNvSpPr>
            <a:spLocks noChangeArrowheads="1"/>
          </p:cNvSpPr>
          <p:nvPr/>
        </p:nvSpPr>
        <p:spPr bwMode="auto">
          <a:xfrm>
            <a:off x="5564671" y="3044550"/>
            <a:ext cx="790575" cy="1800225"/>
          </a:xfrm>
          <a:prstGeom prst="ellipse">
            <a:avLst/>
          </a:prstGeom>
          <a:solidFill>
            <a:schemeClr val="accent4">
              <a:lumMod val="75000"/>
            </a:schemeClr>
          </a:solid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50000"/>
              </a:spcBef>
              <a:defRPr/>
            </a:pPr>
            <a:r>
              <a:rPr lang="zh-CN" altLang="zh-CN" sz="2800" b="1" i="1" dirty="0">
                <a:solidFill>
                  <a:schemeClr val="bg1"/>
                </a:solidFill>
                <a:latin typeface="+mj-ea"/>
                <a:ea typeface="+mj-ea"/>
                <a:sym typeface="+mn-ea"/>
              </a:rPr>
              <a:t>平均利润</a:t>
            </a:r>
          </a:p>
        </p:txBody>
      </p:sp>
      <p:sp>
        <p:nvSpPr>
          <p:cNvPr id="29" name="文本框 28">
            <a:extLst>
              <a:ext uri="{FF2B5EF4-FFF2-40B4-BE49-F238E27FC236}">
                <a16:creationId xmlns:a16="http://schemas.microsoft.com/office/drawing/2014/main" id="{48D3451F-9258-4A2F-9640-1053CFBBDB20}"/>
              </a:ext>
            </a:extLst>
          </p:cNvPr>
          <p:cNvSpPr txBox="1"/>
          <p:nvPr/>
        </p:nvSpPr>
        <p:spPr>
          <a:xfrm>
            <a:off x="2377799" y="5927420"/>
            <a:ext cx="7630905" cy="400110"/>
          </a:xfrm>
          <a:prstGeom prst="rect">
            <a:avLst/>
          </a:prstGeom>
          <a:noFill/>
        </p:spPr>
        <p:txBody>
          <a:bodyPr wrap="square">
            <a:sp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不同部门之间的竞争，资本自由转移的结果使利润趋于平均化</a:t>
            </a:r>
          </a:p>
        </p:txBody>
      </p:sp>
    </p:spTree>
    <p:extLst>
      <p:ext uri="{BB962C8B-B14F-4D97-AF65-F5344CB8AC3E}">
        <p14:creationId xmlns:p14="http://schemas.microsoft.com/office/powerpoint/2010/main" val="57103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5">
            <a:extLst>
              <a:ext uri="{FF2B5EF4-FFF2-40B4-BE49-F238E27FC236}">
                <a16:creationId xmlns:a16="http://schemas.microsoft.com/office/drawing/2014/main" id="{E3A14D98-10C3-467D-AF7D-E8113BB0558B}"/>
              </a:ext>
            </a:extLst>
          </p:cNvPr>
          <p:cNvSpPr/>
          <p:nvPr/>
        </p:nvSpPr>
        <p:spPr bwMode="auto">
          <a:xfrm>
            <a:off x="901632" y="320815"/>
            <a:ext cx="3286987"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利润转化为平均利润</a:t>
            </a:r>
          </a:p>
        </p:txBody>
      </p:sp>
      <p:grpSp>
        <p:nvGrpSpPr>
          <p:cNvPr id="4" name="组合 3">
            <a:extLst>
              <a:ext uri="{FF2B5EF4-FFF2-40B4-BE49-F238E27FC236}">
                <a16:creationId xmlns:a16="http://schemas.microsoft.com/office/drawing/2014/main" id="{FB1D52CA-B817-40B7-B1AB-6FC7D38D95DB}"/>
              </a:ext>
            </a:extLst>
          </p:cNvPr>
          <p:cNvGrpSpPr>
            <a:grpSpLocks/>
          </p:cNvGrpSpPr>
          <p:nvPr/>
        </p:nvGrpSpPr>
        <p:grpSpPr bwMode="auto">
          <a:xfrm>
            <a:off x="225976" y="1276005"/>
            <a:ext cx="5740815" cy="1497012"/>
            <a:chOff x="1205722" y="1877416"/>
            <a:chExt cx="6432207" cy="1986372"/>
          </a:xfrm>
        </p:grpSpPr>
        <p:grpSp>
          <p:nvGrpSpPr>
            <p:cNvPr id="5" name="组合 2">
              <a:extLst>
                <a:ext uri="{FF2B5EF4-FFF2-40B4-BE49-F238E27FC236}">
                  <a16:creationId xmlns:a16="http://schemas.microsoft.com/office/drawing/2014/main" id="{B4B4AD94-3A18-4C54-896A-B9BD2D3F9653}"/>
                </a:ext>
              </a:extLst>
            </p:cNvPr>
            <p:cNvGrpSpPr>
              <a:grpSpLocks/>
            </p:cNvGrpSpPr>
            <p:nvPr/>
          </p:nvGrpSpPr>
          <p:grpSpPr bwMode="auto">
            <a:xfrm>
              <a:off x="1756555" y="2041878"/>
              <a:ext cx="5330541" cy="1601896"/>
              <a:chOff x="1331261" y="1975035"/>
              <a:chExt cx="5330541" cy="1601896"/>
            </a:xfrm>
          </p:grpSpPr>
          <p:sp>
            <p:nvSpPr>
              <p:cNvPr id="7" name="Text Box 4">
                <a:extLst>
                  <a:ext uri="{FF2B5EF4-FFF2-40B4-BE49-F238E27FC236}">
                    <a16:creationId xmlns:a16="http://schemas.microsoft.com/office/drawing/2014/main" id="{718E73F1-5FBB-47B4-9AAC-AA680CE9C95B}"/>
                  </a:ext>
                </a:extLst>
              </p:cNvPr>
              <p:cNvSpPr txBox="1">
                <a:spLocks noChangeArrowheads="1"/>
              </p:cNvSpPr>
              <p:nvPr/>
            </p:nvSpPr>
            <p:spPr bwMode="auto">
              <a:xfrm>
                <a:off x="1331262" y="2237699"/>
                <a:ext cx="2204919" cy="462058"/>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spcBef>
                    <a:spcPct val="50000"/>
                  </a:spcBef>
                  <a:defRPr/>
                </a:pPr>
                <a:r>
                  <a:rPr lang="zh-CN" altLang="en-US" sz="2000" dirty="0">
                    <a:latin typeface="+mj-ea"/>
                    <a:ea typeface="+mj-ea"/>
                    <a:sym typeface="+mn-ea"/>
                  </a:rPr>
                  <a:t>平均利润率</a:t>
                </a:r>
                <a:r>
                  <a:rPr lang="zh-CN" altLang="en-US" sz="2400" dirty="0">
                    <a:latin typeface="+mj-ea"/>
                    <a:ea typeface="+mj-ea"/>
                    <a:sym typeface="+mn-ea"/>
                  </a:rPr>
                  <a:t> =</a:t>
                </a:r>
              </a:p>
            </p:txBody>
          </p:sp>
          <p:sp>
            <p:nvSpPr>
              <p:cNvPr id="8" name="Line 5">
                <a:extLst>
                  <a:ext uri="{FF2B5EF4-FFF2-40B4-BE49-F238E27FC236}">
                    <a16:creationId xmlns:a16="http://schemas.microsoft.com/office/drawing/2014/main" id="{83C1CAA2-0ECA-42D1-9EB2-74CCBD123888}"/>
                  </a:ext>
                </a:extLst>
              </p:cNvPr>
              <p:cNvSpPr>
                <a:spLocks noChangeShapeType="1"/>
              </p:cNvSpPr>
              <p:nvPr/>
            </p:nvSpPr>
            <p:spPr bwMode="auto">
              <a:xfrm>
                <a:off x="3182857" y="2568225"/>
                <a:ext cx="18926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Text Box 6">
                <a:extLst>
                  <a:ext uri="{FF2B5EF4-FFF2-40B4-BE49-F238E27FC236}">
                    <a16:creationId xmlns:a16="http://schemas.microsoft.com/office/drawing/2014/main" id="{5D58D91D-F2FC-4542-BF2D-8A7C86F8F150}"/>
                  </a:ext>
                </a:extLst>
              </p:cNvPr>
              <p:cNvSpPr txBox="1">
                <a:spLocks noChangeArrowheads="1"/>
              </p:cNvSpPr>
              <p:nvPr/>
            </p:nvSpPr>
            <p:spPr bwMode="auto">
              <a:xfrm>
                <a:off x="3155779" y="1975035"/>
                <a:ext cx="2300163" cy="400193"/>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spcBef>
                    <a:spcPct val="50000"/>
                  </a:spcBef>
                  <a:defRPr/>
                </a:pPr>
                <a:r>
                  <a:rPr lang="zh-CN" altLang="zh-CN" sz="2000" dirty="0">
                    <a:latin typeface="+mj-ea"/>
                    <a:ea typeface="+mj-ea"/>
                    <a:sym typeface="+mn-ea"/>
                  </a:rPr>
                  <a:t>剩余价值总量</a:t>
                </a:r>
              </a:p>
            </p:txBody>
          </p:sp>
          <p:sp>
            <p:nvSpPr>
              <p:cNvPr id="10" name="Text Box 7">
                <a:extLst>
                  <a:ext uri="{FF2B5EF4-FFF2-40B4-BE49-F238E27FC236}">
                    <a16:creationId xmlns:a16="http://schemas.microsoft.com/office/drawing/2014/main" id="{3FC26742-88CC-4CB4-9FEC-34DF11F56315}"/>
                  </a:ext>
                </a:extLst>
              </p:cNvPr>
              <p:cNvSpPr txBox="1">
                <a:spLocks noChangeArrowheads="1"/>
              </p:cNvSpPr>
              <p:nvPr/>
            </p:nvSpPr>
            <p:spPr bwMode="auto">
              <a:xfrm>
                <a:off x="3234113" y="2602256"/>
                <a:ext cx="1989031" cy="400193"/>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spcBef>
                    <a:spcPct val="50000"/>
                  </a:spcBef>
                  <a:defRPr/>
                </a:pPr>
                <a:r>
                  <a:rPr lang="zh-CN" altLang="zh-CN" sz="2000" dirty="0">
                    <a:latin typeface="+mj-ea"/>
                    <a:ea typeface="+mj-ea"/>
                    <a:sym typeface="Arial" panose="020B0604020202020204" pitchFamily="34" charset="0"/>
                  </a:rPr>
                  <a:t>社会总资本</a:t>
                </a:r>
              </a:p>
            </p:txBody>
          </p:sp>
          <p:sp>
            <p:nvSpPr>
              <p:cNvPr id="11" name="Text Box 8">
                <a:extLst>
                  <a:ext uri="{FF2B5EF4-FFF2-40B4-BE49-F238E27FC236}">
                    <a16:creationId xmlns:a16="http://schemas.microsoft.com/office/drawing/2014/main" id="{4ADEB3F3-9A3D-4973-A9E9-7209E41A8549}"/>
                  </a:ext>
                </a:extLst>
              </p:cNvPr>
              <p:cNvSpPr txBox="1">
                <a:spLocks noChangeArrowheads="1"/>
              </p:cNvSpPr>
              <p:nvPr/>
            </p:nvSpPr>
            <p:spPr bwMode="auto">
              <a:xfrm>
                <a:off x="1331261" y="3176738"/>
                <a:ext cx="5330541" cy="400193"/>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spcBef>
                    <a:spcPct val="50000"/>
                  </a:spcBef>
                  <a:defRPr/>
                </a:pPr>
                <a:r>
                  <a:rPr lang="zh-CN" altLang="en-US" sz="2000" dirty="0">
                    <a:latin typeface="+mj-ea"/>
                    <a:ea typeface="+mj-ea"/>
                    <a:sym typeface="Arial" panose="020B0604020202020204" pitchFamily="34" charset="0"/>
                  </a:rPr>
                  <a:t>平均利润 = 预付资本 × 平均利润率</a:t>
                </a:r>
              </a:p>
            </p:txBody>
          </p:sp>
        </p:grpSp>
        <p:sp>
          <p:nvSpPr>
            <p:cNvPr id="6" name="圆角矩形 4">
              <a:extLst>
                <a:ext uri="{FF2B5EF4-FFF2-40B4-BE49-F238E27FC236}">
                  <a16:creationId xmlns:a16="http://schemas.microsoft.com/office/drawing/2014/main" id="{236D92B0-59C2-40A2-BBEF-B72D36C0EE3A}"/>
                </a:ext>
              </a:extLst>
            </p:cNvPr>
            <p:cNvSpPr/>
            <p:nvPr/>
          </p:nvSpPr>
          <p:spPr bwMode="auto">
            <a:xfrm>
              <a:off x="1205722" y="1877416"/>
              <a:ext cx="6432207" cy="1986372"/>
            </a:xfrm>
            <a:prstGeom prst="roundRect">
              <a:avLst>
                <a:gd name="adj" fmla="val 0"/>
              </a:avLst>
            </a:prstGeom>
            <a:noFill/>
            <a:ln w="12700" cap="flat" cmpd="sng" algn="ctr">
              <a:solidFill>
                <a:srgbClr val="A5A5A5"/>
              </a:solidFill>
              <a:prstDash val="solid"/>
              <a:miter lim="800000"/>
            </a:ln>
            <a:effectLst/>
          </p:spPr>
          <p:txBody>
            <a:bodyPr lIns="91430" tIns="45716" rIns="91430" bIns="45716" anchor="ctr"/>
            <a:lstStyle/>
            <a:p>
              <a:pPr marL="0" lvl="2" algn="ctr" fontAlgn="ctr">
                <a:buClr>
                  <a:srgbClr val="FF0000"/>
                </a:buClr>
                <a:buSzPct val="70000"/>
                <a:buFont typeface="Wingdings" panose="05000000000000000000" pitchFamily="2" charset="2"/>
                <a:buChar char="n"/>
                <a:tabLst>
                  <a:tab pos="135890" algn="l"/>
                </a:tabLst>
                <a:defRPr/>
              </a:pPr>
              <a:endParaRPr lang="zh-CN" altLang="en-US" sz="1400" kern="0" dirty="0">
                <a:solidFill>
                  <a:prstClr val="black"/>
                </a:solidFill>
                <a:latin typeface="微软雅黑" panose="020B0503020204020204" pitchFamily="34" charset="-122"/>
              </a:endParaRPr>
            </a:p>
          </p:txBody>
        </p:sp>
      </p:grpSp>
      <p:sp>
        <p:nvSpPr>
          <p:cNvPr id="12" name="文本框 1">
            <a:extLst>
              <a:ext uri="{FF2B5EF4-FFF2-40B4-BE49-F238E27FC236}">
                <a16:creationId xmlns:a16="http://schemas.microsoft.com/office/drawing/2014/main" id="{37536718-F67C-457E-BD8A-E035F6130966}"/>
              </a:ext>
            </a:extLst>
          </p:cNvPr>
          <p:cNvSpPr txBox="1">
            <a:spLocks noChangeArrowheads="1"/>
          </p:cNvSpPr>
          <p:nvPr/>
        </p:nvSpPr>
        <p:spPr bwMode="auto">
          <a:xfrm>
            <a:off x="422687" y="2944115"/>
            <a:ext cx="3460750"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solidFill>
                  <a:srgbClr val="FF0000"/>
                </a:solidFill>
              </a:rPr>
              <a:t>等量资本获取等量利润</a:t>
            </a:r>
          </a:p>
        </p:txBody>
      </p:sp>
      <p:sp>
        <p:nvSpPr>
          <p:cNvPr id="13" name="文本框 1">
            <a:extLst>
              <a:ext uri="{FF2B5EF4-FFF2-40B4-BE49-F238E27FC236}">
                <a16:creationId xmlns:a16="http://schemas.microsoft.com/office/drawing/2014/main" id="{92DFA208-4276-4359-B732-4F2E626002B6}"/>
              </a:ext>
            </a:extLst>
          </p:cNvPr>
          <p:cNvSpPr txBox="1">
            <a:spLocks noChangeArrowheads="1"/>
          </p:cNvSpPr>
          <p:nvPr/>
        </p:nvSpPr>
        <p:spPr bwMode="auto">
          <a:xfrm>
            <a:off x="375476" y="3477460"/>
            <a:ext cx="5678626"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t>进一步掩盖了利润的本质及其来源。</a:t>
            </a:r>
          </a:p>
        </p:txBody>
      </p:sp>
      <p:sp>
        <p:nvSpPr>
          <p:cNvPr id="14" name="圆角矩形 15">
            <a:extLst>
              <a:ext uri="{FF2B5EF4-FFF2-40B4-BE49-F238E27FC236}">
                <a16:creationId xmlns:a16="http://schemas.microsoft.com/office/drawing/2014/main" id="{95ADEE40-5AFF-4521-B898-65C7340F2914}"/>
              </a:ext>
            </a:extLst>
          </p:cNvPr>
          <p:cNvSpPr/>
          <p:nvPr/>
        </p:nvSpPr>
        <p:spPr bwMode="auto">
          <a:xfrm>
            <a:off x="7806903" y="320815"/>
            <a:ext cx="3286987"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价值转化为生产价格</a:t>
            </a:r>
          </a:p>
        </p:txBody>
      </p:sp>
      <p:grpSp>
        <p:nvGrpSpPr>
          <p:cNvPr id="15" name="组合 14">
            <a:extLst>
              <a:ext uri="{FF2B5EF4-FFF2-40B4-BE49-F238E27FC236}">
                <a16:creationId xmlns:a16="http://schemas.microsoft.com/office/drawing/2014/main" id="{587B813A-3AFD-48D2-A12F-19B43D73BBFF}"/>
              </a:ext>
            </a:extLst>
          </p:cNvPr>
          <p:cNvGrpSpPr>
            <a:grpSpLocks/>
          </p:cNvGrpSpPr>
          <p:nvPr/>
        </p:nvGrpSpPr>
        <p:grpSpPr bwMode="auto">
          <a:xfrm>
            <a:off x="6934771" y="1279801"/>
            <a:ext cx="5031253" cy="1497012"/>
            <a:chOff x="916823" y="1877415"/>
            <a:chExt cx="6432207" cy="1986372"/>
          </a:xfrm>
        </p:grpSpPr>
        <p:sp>
          <p:nvSpPr>
            <p:cNvPr id="22" name="Text Box 8">
              <a:extLst>
                <a:ext uri="{FF2B5EF4-FFF2-40B4-BE49-F238E27FC236}">
                  <a16:creationId xmlns:a16="http://schemas.microsoft.com/office/drawing/2014/main" id="{02C3169C-3E4D-46E1-A796-522CFF952570}"/>
                </a:ext>
              </a:extLst>
            </p:cNvPr>
            <p:cNvSpPr txBox="1">
              <a:spLocks noChangeArrowheads="1"/>
            </p:cNvSpPr>
            <p:nvPr/>
          </p:nvSpPr>
          <p:spPr bwMode="auto">
            <a:xfrm>
              <a:off x="2018489" y="2535569"/>
              <a:ext cx="5330541" cy="530902"/>
            </a:xfrm>
            <a:prstGeom prst="rect">
              <a:avLst/>
            </a:prstGeom>
            <a:noFill/>
            <a:ln>
              <a:noFill/>
            </a:ln>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spcBef>
                  <a:spcPct val="50000"/>
                </a:spcBef>
                <a:defRPr/>
              </a:pPr>
              <a:r>
                <a:rPr lang="zh-CN" altLang="en-US" sz="2000" dirty="0">
                  <a:latin typeface="+mj-ea"/>
                  <a:ea typeface="+mj-ea"/>
                  <a:sym typeface="Arial" panose="020B0604020202020204" pitchFamily="34" charset="0"/>
                </a:rPr>
                <a:t>生产价格 =预付资本</a:t>
              </a:r>
              <a:r>
                <a:rPr lang="en-US" altLang="zh-CN" sz="2000" dirty="0">
                  <a:latin typeface="+mj-ea"/>
                  <a:ea typeface="+mj-ea"/>
                  <a:sym typeface="Arial" panose="020B0604020202020204" pitchFamily="34" charset="0"/>
                </a:rPr>
                <a:t>+</a:t>
              </a:r>
              <a:r>
                <a:rPr lang="zh-CN" altLang="en-US" sz="2000" dirty="0">
                  <a:latin typeface="+mj-ea"/>
                  <a:ea typeface="+mj-ea"/>
                  <a:sym typeface="Arial" panose="020B0604020202020204" pitchFamily="34" charset="0"/>
                </a:rPr>
                <a:t>平均利润</a:t>
              </a:r>
            </a:p>
          </p:txBody>
        </p:sp>
        <p:sp>
          <p:nvSpPr>
            <p:cNvPr id="17" name="圆角矩形 4">
              <a:extLst>
                <a:ext uri="{FF2B5EF4-FFF2-40B4-BE49-F238E27FC236}">
                  <a16:creationId xmlns:a16="http://schemas.microsoft.com/office/drawing/2014/main" id="{7EECFC08-089D-499E-A9D2-953C6A1E40E3}"/>
                </a:ext>
              </a:extLst>
            </p:cNvPr>
            <p:cNvSpPr/>
            <p:nvPr/>
          </p:nvSpPr>
          <p:spPr bwMode="auto">
            <a:xfrm>
              <a:off x="916823" y="1877415"/>
              <a:ext cx="6432207" cy="1986372"/>
            </a:xfrm>
            <a:prstGeom prst="roundRect">
              <a:avLst>
                <a:gd name="adj" fmla="val 0"/>
              </a:avLst>
            </a:prstGeom>
            <a:noFill/>
            <a:ln w="12700" cap="flat" cmpd="sng" algn="ctr">
              <a:solidFill>
                <a:srgbClr val="A5A5A5"/>
              </a:solidFill>
              <a:prstDash val="solid"/>
              <a:miter lim="800000"/>
            </a:ln>
            <a:effectLst/>
          </p:spPr>
          <p:txBody>
            <a:bodyPr lIns="91430" tIns="45716" rIns="91430" bIns="45716" anchor="ctr"/>
            <a:lstStyle/>
            <a:p>
              <a:pPr marL="0" lvl="2" algn="ctr" fontAlgn="ctr">
                <a:buClr>
                  <a:srgbClr val="FF0000"/>
                </a:buClr>
                <a:buSzPct val="70000"/>
                <a:buFont typeface="Wingdings" panose="05000000000000000000" pitchFamily="2" charset="2"/>
                <a:buChar char="n"/>
                <a:tabLst>
                  <a:tab pos="135890" algn="l"/>
                </a:tabLst>
                <a:defRPr/>
              </a:pPr>
              <a:endParaRPr lang="zh-CN" altLang="en-US" sz="1400" kern="0" dirty="0">
                <a:solidFill>
                  <a:prstClr val="black"/>
                </a:solidFill>
                <a:latin typeface="微软雅黑" panose="020B0503020204020204" pitchFamily="34" charset="-122"/>
              </a:endParaRPr>
            </a:p>
          </p:txBody>
        </p:sp>
      </p:grpSp>
      <p:sp>
        <p:nvSpPr>
          <p:cNvPr id="23" name="文本框 1">
            <a:extLst>
              <a:ext uri="{FF2B5EF4-FFF2-40B4-BE49-F238E27FC236}">
                <a16:creationId xmlns:a16="http://schemas.microsoft.com/office/drawing/2014/main" id="{AC073955-1A3F-4BC9-959B-F59BF53C014D}"/>
              </a:ext>
            </a:extLst>
          </p:cNvPr>
          <p:cNvSpPr txBox="1">
            <a:spLocks noChangeArrowheads="1"/>
          </p:cNvSpPr>
          <p:nvPr/>
        </p:nvSpPr>
        <p:spPr bwMode="auto">
          <a:xfrm>
            <a:off x="6934771" y="2866429"/>
            <a:ext cx="3460750"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t>价值规律形式出现变化</a:t>
            </a:r>
          </a:p>
        </p:txBody>
      </p:sp>
      <p:sp>
        <p:nvSpPr>
          <p:cNvPr id="24" name="文本框 1">
            <a:extLst>
              <a:ext uri="{FF2B5EF4-FFF2-40B4-BE49-F238E27FC236}">
                <a16:creationId xmlns:a16="http://schemas.microsoft.com/office/drawing/2014/main" id="{A6378B2B-687C-40BE-8199-C9F6911A6575}"/>
              </a:ext>
            </a:extLst>
          </p:cNvPr>
          <p:cNvSpPr txBox="1">
            <a:spLocks noChangeArrowheads="1"/>
          </p:cNvSpPr>
          <p:nvPr/>
        </p:nvSpPr>
        <p:spPr bwMode="auto">
          <a:xfrm>
            <a:off x="6916653" y="3429000"/>
            <a:ext cx="4852659"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dirty="0"/>
              <a:t>市场价格围绕生产价格上下波动</a:t>
            </a:r>
          </a:p>
        </p:txBody>
      </p:sp>
      <p:pic>
        <p:nvPicPr>
          <p:cNvPr id="25" name="图片 24">
            <a:extLst>
              <a:ext uri="{FF2B5EF4-FFF2-40B4-BE49-F238E27FC236}">
                <a16:creationId xmlns:a16="http://schemas.microsoft.com/office/drawing/2014/main" id="{B896D728-9807-4CB0-A99C-F0A540868E3F}"/>
              </a:ext>
            </a:extLst>
          </p:cNvPr>
          <p:cNvPicPr>
            <a:picLocks noChangeAspect="1"/>
          </p:cNvPicPr>
          <p:nvPr/>
        </p:nvPicPr>
        <p:blipFill>
          <a:blip r:embed="rId3"/>
          <a:stretch>
            <a:fillRect/>
          </a:stretch>
        </p:blipFill>
        <p:spPr>
          <a:xfrm>
            <a:off x="375476" y="4145874"/>
            <a:ext cx="11389127" cy="1755775"/>
          </a:xfrm>
          <a:prstGeom prst="rect">
            <a:avLst/>
          </a:prstGeom>
        </p:spPr>
      </p:pic>
    </p:spTree>
    <p:extLst>
      <p:ext uri="{BB962C8B-B14F-4D97-AF65-F5344CB8AC3E}">
        <p14:creationId xmlns:p14="http://schemas.microsoft.com/office/powerpoint/2010/main" val="32916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4" grpId="0" animBg="1"/>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5">
            <a:extLst>
              <a:ext uri="{FF2B5EF4-FFF2-40B4-BE49-F238E27FC236}">
                <a16:creationId xmlns:a16="http://schemas.microsoft.com/office/drawing/2014/main" id="{D6599E53-E864-4928-A204-7719604A1238}"/>
              </a:ext>
            </a:extLst>
          </p:cNvPr>
          <p:cNvSpPr/>
          <p:nvPr/>
        </p:nvSpPr>
        <p:spPr bwMode="auto">
          <a:xfrm>
            <a:off x="4131849" y="201546"/>
            <a:ext cx="3286987"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一般利润率下降</a:t>
            </a:r>
          </a:p>
        </p:txBody>
      </p:sp>
      <p:cxnSp>
        <p:nvCxnSpPr>
          <p:cNvPr id="6" name="直接箭头连接符 5">
            <a:extLst>
              <a:ext uri="{FF2B5EF4-FFF2-40B4-BE49-F238E27FC236}">
                <a16:creationId xmlns:a16="http://schemas.microsoft.com/office/drawing/2014/main" id="{D9CF60C9-26E5-4238-8CF9-4557BCC4BF02}"/>
              </a:ext>
            </a:extLst>
          </p:cNvPr>
          <p:cNvCxnSpPr>
            <a:cxnSpLocks/>
          </p:cNvCxnSpPr>
          <p:nvPr/>
        </p:nvCxnSpPr>
        <p:spPr>
          <a:xfrm flipH="1">
            <a:off x="4901405" y="1524656"/>
            <a:ext cx="1052841"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6">
            <a:extLst>
              <a:ext uri="{FF2B5EF4-FFF2-40B4-BE49-F238E27FC236}">
                <a16:creationId xmlns:a16="http://schemas.microsoft.com/office/drawing/2014/main" id="{2E33FC79-029D-4562-A0CA-D00235E79C0C}"/>
              </a:ext>
            </a:extLst>
          </p:cNvPr>
          <p:cNvSpPr txBox="1">
            <a:spLocks noChangeArrowheads="1"/>
          </p:cNvSpPr>
          <p:nvPr/>
        </p:nvSpPr>
        <p:spPr bwMode="auto">
          <a:xfrm>
            <a:off x="5954246" y="1292087"/>
            <a:ext cx="4811712" cy="465138"/>
          </a:xfrm>
          <a:prstGeom prst="rect">
            <a:avLst/>
          </a:prstGeom>
          <a:solidFill>
            <a:schemeClr val="accent4">
              <a:lumMod val="40000"/>
              <a:lumOff val="60000"/>
            </a:schemeClr>
          </a:solidFill>
          <a:ln w="254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资本有机构成（</a:t>
            </a:r>
            <a:r>
              <a:rPr lang="en-US" altLang="zh-CN" sz="24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C:V</a:t>
            </a:r>
            <a:r>
              <a:rPr lang="zh-CN" altLang="en-US" sz="24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）不断提高</a:t>
            </a:r>
          </a:p>
        </p:txBody>
      </p:sp>
      <p:sp>
        <p:nvSpPr>
          <p:cNvPr id="11" name="Text Box 6">
            <a:extLst>
              <a:ext uri="{FF2B5EF4-FFF2-40B4-BE49-F238E27FC236}">
                <a16:creationId xmlns:a16="http://schemas.microsoft.com/office/drawing/2014/main" id="{4FD1419F-CE06-41EB-B433-4742D91F2E50}"/>
              </a:ext>
            </a:extLst>
          </p:cNvPr>
          <p:cNvSpPr txBox="1">
            <a:spLocks noChangeArrowheads="1"/>
          </p:cNvSpPr>
          <p:nvPr/>
        </p:nvSpPr>
        <p:spPr bwMode="auto">
          <a:xfrm>
            <a:off x="89693" y="1292087"/>
            <a:ext cx="4811712" cy="464230"/>
          </a:xfrm>
          <a:prstGeom prst="rect">
            <a:avLst/>
          </a:prstGeom>
          <a:solidFill>
            <a:schemeClr val="accent4">
              <a:lumMod val="40000"/>
              <a:lumOff val="60000"/>
            </a:schemeClr>
          </a:solidFill>
          <a:ln w="254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相对过剩人口不断增加</a:t>
            </a:r>
          </a:p>
        </p:txBody>
      </p:sp>
      <p:sp>
        <p:nvSpPr>
          <p:cNvPr id="7" name="Text Box 6">
            <a:extLst>
              <a:ext uri="{FF2B5EF4-FFF2-40B4-BE49-F238E27FC236}">
                <a16:creationId xmlns:a16="http://schemas.microsoft.com/office/drawing/2014/main" id="{AD85A249-D39B-4273-B6E2-0D2142ECB575}"/>
              </a:ext>
            </a:extLst>
          </p:cNvPr>
          <p:cNvSpPr txBox="1">
            <a:spLocks noChangeArrowheads="1"/>
          </p:cNvSpPr>
          <p:nvPr/>
        </p:nvSpPr>
        <p:spPr bwMode="auto">
          <a:xfrm>
            <a:off x="5954246" y="3124199"/>
            <a:ext cx="4811712" cy="464230"/>
          </a:xfrm>
          <a:prstGeom prst="rect">
            <a:avLst/>
          </a:prstGeom>
          <a:solidFill>
            <a:schemeClr val="accent4">
              <a:lumMod val="40000"/>
              <a:lumOff val="60000"/>
            </a:schemeClr>
          </a:solidFill>
          <a:ln w="254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平均（一般）利润率不断下降</a:t>
            </a:r>
          </a:p>
        </p:txBody>
      </p:sp>
      <p:cxnSp>
        <p:nvCxnSpPr>
          <p:cNvPr id="8" name="直接箭头连接符 7">
            <a:extLst>
              <a:ext uri="{FF2B5EF4-FFF2-40B4-BE49-F238E27FC236}">
                <a16:creationId xmlns:a16="http://schemas.microsoft.com/office/drawing/2014/main" id="{29EF9BCD-B1E3-4A24-8032-7D228EBB25A6}"/>
              </a:ext>
            </a:extLst>
          </p:cNvPr>
          <p:cNvCxnSpPr>
            <a:cxnSpLocks/>
            <a:endCxn id="7" idx="0"/>
          </p:cNvCxnSpPr>
          <p:nvPr/>
        </p:nvCxnSpPr>
        <p:spPr>
          <a:xfrm flipH="1">
            <a:off x="8360102" y="1746991"/>
            <a:ext cx="2" cy="137720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FFB334D-C17F-4C3D-A202-4B9E5F42B011}"/>
              </a:ext>
            </a:extLst>
          </p:cNvPr>
          <p:cNvCxnSpPr>
            <a:cxnSpLocks/>
          </p:cNvCxnSpPr>
          <p:nvPr/>
        </p:nvCxnSpPr>
        <p:spPr>
          <a:xfrm flipH="1">
            <a:off x="2495549" y="1756317"/>
            <a:ext cx="2" cy="137720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6">
            <a:extLst>
              <a:ext uri="{FF2B5EF4-FFF2-40B4-BE49-F238E27FC236}">
                <a16:creationId xmlns:a16="http://schemas.microsoft.com/office/drawing/2014/main" id="{B27BC4D2-0108-4BF9-BE42-7A34CA58BC21}"/>
              </a:ext>
            </a:extLst>
          </p:cNvPr>
          <p:cNvSpPr txBox="1">
            <a:spLocks noChangeArrowheads="1"/>
          </p:cNvSpPr>
          <p:nvPr/>
        </p:nvSpPr>
        <p:spPr bwMode="auto">
          <a:xfrm>
            <a:off x="292255" y="3133525"/>
            <a:ext cx="4811712" cy="464230"/>
          </a:xfrm>
          <a:prstGeom prst="rect">
            <a:avLst/>
          </a:prstGeom>
          <a:solidFill>
            <a:schemeClr val="accent4">
              <a:lumMod val="40000"/>
              <a:lumOff val="60000"/>
            </a:schemeClr>
          </a:solidFill>
          <a:ln w="25400" cmpd="sng">
            <a:noFill/>
            <a:miter lim="800000"/>
          </a:ln>
        </p:spPr>
        <p:txBody>
          <a:bodyPr lIns="90170" tIns="46990" rIns="90170" bIns="469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a:solidFill>
                  <a:srgbClr val="002060"/>
                </a:solidFill>
                <a:latin typeface="微软雅黑" panose="020B0503020204020204" pitchFamily="34" charset="-122"/>
                <a:ea typeface="微软雅黑" panose="020B0503020204020204" pitchFamily="34" charset="-122"/>
                <a:sym typeface="Arial" panose="020B0604020202020204" pitchFamily="34" charset="0"/>
              </a:rPr>
              <a:t>无产阶级不断壮大</a:t>
            </a:r>
          </a:p>
        </p:txBody>
      </p:sp>
      <p:sp>
        <p:nvSpPr>
          <p:cNvPr id="14" name="文本框 5">
            <a:extLst>
              <a:ext uri="{FF2B5EF4-FFF2-40B4-BE49-F238E27FC236}">
                <a16:creationId xmlns:a16="http://schemas.microsoft.com/office/drawing/2014/main" id="{607F9BF7-44C4-46EE-A1CC-C42938E59B5B}"/>
              </a:ext>
            </a:extLst>
          </p:cNvPr>
          <p:cNvSpPr txBox="1">
            <a:spLocks noChangeArrowheads="1"/>
          </p:cNvSpPr>
          <p:nvPr/>
        </p:nvSpPr>
        <p:spPr bwMode="auto">
          <a:xfrm>
            <a:off x="440047" y="5665360"/>
            <a:ext cx="8130934"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spcBef>
                <a:spcPts val="1400"/>
              </a:spcBef>
            </a:pPr>
            <a:r>
              <a:rPr lang="zh-CN" altLang="en-US" sz="2400" b="1" dirty="0">
                <a:solidFill>
                  <a:srgbClr val="002060"/>
                </a:solidFill>
              </a:rPr>
              <a:t>资本主义经济危机实质上是生产相对过剩的危机</a:t>
            </a:r>
          </a:p>
        </p:txBody>
      </p:sp>
      <p:sp>
        <p:nvSpPr>
          <p:cNvPr id="5" name="矩形 4">
            <a:extLst>
              <a:ext uri="{FF2B5EF4-FFF2-40B4-BE49-F238E27FC236}">
                <a16:creationId xmlns:a16="http://schemas.microsoft.com/office/drawing/2014/main" id="{6FAC0CCC-6A4A-44C9-9251-FAD40801D982}"/>
              </a:ext>
            </a:extLst>
          </p:cNvPr>
          <p:cNvSpPr/>
          <p:nvPr/>
        </p:nvSpPr>
        <p:spPr>
          <a:xfrm>
            <a:off x="1876430" y="3833248"/>
            <a:ext cx="1415772" cy="461665"/>
          </a:xfrm>
          <a:prstGeom prst="rect">
            <a:avLst/>
          </a:prstGeom>
        </p:spPr>
        <p:txBody>
          <a:bodyPr wrap="none">
            <a:spAutoFit/>
          </a:bodyPr>
          <a:lstStyle/>
          <a:p>
            <a:r>
              <a:rPr lang="zh-CN" altLang="en-US" sz="2400" dirty="0">
                <a:solidFill>
                  <a:srgbClr val="002060"/>
                </a:solidFill>
              </a:rPr>
              <a:t>革命来源</a:t>
            </a:r>
            <a:endParaRPr lang="zh-CN" altLang="en-US" sz="2400" dirty="0"/>
          </a:p>
        </p:txBody>
      </p:sp>
      <p:sp>
        <p:nvSpPr>
          <p:cNvPr id="16" name="矩形 15">
            <a:extLst>
              <a:ext uri="{FF2B5EF4-FFF2-40B4-BE49-F238E27FC236}">
                <a16:creationId xmlns:a16="http://schemas.microsoft.com/office/drawing/2014/main" id="{7D24A0D1-7E3F-47AB-881B-C14660A120A6}"/>
              </a:ext>
            </a:extLst>
          </p:cNvPr>
          <p:cNvSpPr/>
          <p:nvPr/>
        </p:nvSpPr>
        <p:spPr>
          <a:xfrm>
            <a:off x="7418836" y="4647966"/>
            <a:ext cx="2646878" cy="461665"/>
          </a:xfrm>
          <a:prstGeom prst="rect">
            <a:avLst/>
          </a:prstGeom>
        </p:spPr>
        <p:txBody>
          <a:bodyPr wrap="none">
            <a:spAutoFit/>
          </a:bodyPr>
          <a:lstStyle/>
          <a:p>
            <a:r>
              <a:rPr lang="zh-CN" altLang="en-US" sz="2400" b="1" dirty="0">
                <a:solidFill>
                  <a:srgbClr val="002060"/>
                </a:solidFill>
                <a:latin typeface="Arial" panose="020B0604020202020204" pitchFamily="34" charset="0"/>
                <a:ea typeface="微软雅黑" panose="020B0503020204020204" pitchFamily="34" charset="-122"/>
              </a:rPr>
              <a:t>资本主义必然灭亡</a:t>
            </a:r>
          </a:p>
        </p:txBody>
      </p:sp>
      <p:sp>
        <p:nvSpPr>
          <p:cNvPr id="17" name="矩形 16">
            <a:extLst>
              <a:ext uri="{FF2B5EF4-FFF2-40B4-BE49-F238E27FC236}">
                <a16:creationId xmlns:a16="http://schemas.microsoft.com/office/drawing/2014/main" id="{4380D75F-115B-4CEE-B3F0-2BBB748C9F96}"/>
              </a:ext>
            </a:extLst>
          </p:cNvPr>
          <p:cNvSpPr/>
          <p:nvPr/>
        </p:nvSpPr>
        <p:spPr>
          <a:xfrm>
            <a:off x="7572724" y="5683185"/>
            <a:ext cx="2339102" cy="461665"/>
          </a:xfrm>
          <a:prstGeom prst="rect">
            <a:avLst/>
          </a:prstGeom>
        </p:spPr>
        <p:txBody>
          <a:bodyPr wrap="none">
            <a:spAutoFit/>
          </a:bodyPr>
          <a:lstStyle/>
          <a:p>
            <a:r>
              <a:rPr lang="zh-CN" altLang="en-US" sz="2400" dirty="0">
                <a:solidFill>
                  <a:srgbClr val="002060"/>
                </a:solidFill>
              </a:rPr>
              <a:t>危机不等于灭亡</a:t>
            </a:r>
            <a:endParaRPr lang="zh-CN" altLang="en-US" sz="2400" dirty="0"/>
          </a:p>
        </p:txBody>
      </p:sp>
      <p:sp>
        <p:nvSpPr>
          <p:cNvPr id="18" name="矩形 17">
            <a:extLst>
              <a:ext uri="{FF2B5EF4-FFF2-40B4-BE49-F238E27FC236}">
                <a16:creationId xmlns:a16="http://schemas.microsoft.com/office/drawing/2014/main" id="{131C137F-F84A-4930-BA10-2A1D119B1A59}"/>
              </a:ext>
            </a:extLst>
          </p:cNvPr>
          <p:cNvSpPr/>
          <p:nvPr/>
        </p:nvSpPr>
        <p:spPr>
          <a:xfrm>
            <a:off x="7190551" y="3824830"/>
            <a:ext cx="2339102" cy="461665"/>
          </a:xfrm>
          <a:prstGeom prst="rect">
            <a:avLst/>
          </a:prstGeom>
        </p:spPr>
        <p:txBody>
          <a:bodyPr wrap="none">
            <a:spAutoFit/>
          </a:bodyPr>
          <a:lstStyle/>
          <a:p>
            <a:r>
              <a:rPr lang="zh-CN" altLang="en-US" sz="2400" dirty="0">
                <a:solidFill>
                  <a:srgbClr val="002060"/>
                </a:solidFill>
              </a:rPr>
              <a:t>生产关系的解体</a:t>
            </a:r>
            <a:endParaRPr lang="zh-CN" altLang="en-US" sz="2400" dirty="0"/>
          </a:p>
        </p:txBody>
      </p:sp>
    </p:spTree>
    <p:extLst>
      <p:ext uri="{BB962C8B-B14F-4D97-AF65-F5344CB8AC3E}">
        <p14:creationId xmlns:p14="http://schemas.microsoft.com/office/powerpoint/2010/main" val="253073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animBg="1"/>
      <p:bldP spid="13" grpId="0" animBg="1"/>
      <p:bldP spid="14" grpId="0"/>
      <p:bldP spid="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5">
            <a:extLst>
              <a:ext uri="{FF2B5EF4-FFF2-40B4-BE49-F238E27FC236}">
                <a16:creationId xmlns:a16="http://schemas.microsoft.com/office/drawing/2014/main" id="{A8DFF42D-793B-4E09-B5F7-B9CADD232295}"/>
              </a:ext>
            </a:extLst>
          </p:cNvPr>
          <p:cNvSpPr/>
          <p:nvPr/>
        </p:nvSpPr>
        <p:spPr bwMode="auto">
          <a:xfrm>
            <a:off x="4678502" y="181667"/>
            <a:ext cx="3286987"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价值转形问题争议</a:t>
            </a:r>
          </a:p>
        </p:txBody>
      </p:sp>
      <p:sp>
        <p:nvSpPr>
          <p:cNvPr id="3" name="Text Box 8">
            <a:extLst>
              <a:ext uri="{FF2B5EF4-FFF2-40B4-BE49-F238E27FC236}">
                <a16:creationId xmlns:a16="http://schemas.microsoft.com/office/drawing/2014/main" id="{CAD96C74-FB86-44C6-9FE7-3B8D1DDFF9A5}"/>
              </a:ext>
            </a:extLst>
          </p:cNvPr>
          <p:cNvSpPr txBox="1">
            <a:spLocks noChangeArrowheads="1"/>
          </p:cNvSpPr>
          <p:nvPr/>
        </p:nvSpPr>
        <p:spPr bwMode="auto">
          <a:xfrm>
            <a:off x="1303339" y="1072943"/>
            <a:ext cx="863600" cy="501650"/>
          </a:xfrm>
          <a:prstGeom prst="rect">
            <a:avLst/>
          </a:prstGeom>
          <a:solidFill>
            <a:schemeClr val="accent1">
              <a:lumMod val="60000"/>
              <a:lumOff val="40000"/>
            </a:schemeClr>
          </a:solidFill>
          <a:ln>
            <a:noFill/>
          </a:ln>
        </p:spPr>
        <p:txBody>
          <a:bodyPr lIns="90170" tIns="46990" rIns="90170" bIns="4699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20000"/>
              </a:spcBef>
              <a:defRPr/>
            </a:pPr>
            <a:r>
              <a:rPr lang="zh-CN" altLang="en-US" sz="2400" b="1" dirty="0">
                <a:solidFill>
                  <a:schemeClr val="bg1"/>
                </a:solidFill>
                <a:latin typeface="+mj-ea"/>
                <a:ea typeface="+mj-ea"/>
                <a:sym typeface="+mn-ea"/>
              </a:rPr>
              <a:t>抽象</a:t>
            </a:r>
            <a:endParaRPr lang="zh-CN" altLang="en-US" sz="2400" b="1" dirty="0">
              <a:solidFill>
                <a:schemeClr val="bg1"/>
              </a:solidFill>
              <a:latin typeface="+mj-ea"/>
              <a:ea typeface="+mj-ea"/>
              <a:sym typeface="Arial" panose="020B0604020202020204" pitchFamily="34" charset="0"/>
            </a:endParaRPr>
          </a:p>
        </p:txBody>
      </p:sp>
      <p:cxnSp>
        <p:nvCxnSpPr>
          <p:cNvPr id="4" name="直接箭头连接符 3">
            <a:extLst>
              <a:ext uri="{FF2B5EF4-FFF2-40B4-BE49-F238E27FC236}">
                <a16:creationId xmlns:a16="http://schemas.microsoft.com/office/drawing/2014/main" id="{1A2EB7C6-809F-4105-BFD2-FAE291C871E0}"/>
              </a:ext>
            </a:extLst>
          </p:cNvPr>
          <p:cNvCxnSpPr/>
          <p:nvPr/>
        </p:nvCxnSpPr>
        <p:spPr>
          <a:xfrm>
            <a:off x="2166939" y="1323768"/>
            <a:ext cx="1282147" cy="78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 name="Text Box 8">
            <a:extLst>
              <a:ext uri="{FF2B5EF4-FFF2-40B4-BE49-F238E27FC236}">
                <a16:creationId xmlns:a16="http://schemas.microsoft.com/office/drawing/2014/main" id="{ED309F6D-F2F5-419C-8044-72B3AC442327}"/>
              </a:ext>
            </a:extLst>
          </p:cNvPr>
          <p:cNvSpPr txBox="1">
            <a:spLocks noChangeArrowheads="1"/>
          </p:cNvSpPr>
          <p:nvPr/>
        </p:nvSpPr>
        <p:spPr bwMode="auto">
          <a:xfrm>
            <a:off x="3449086" y="1072943"/>
            <a:ext cx="863600" cy="501650"/>
          </a:xfrm>
          <a:prstGeom prst="rect">
            <a:avLst/>
          </a:prstGeom>
          <a:solidFill>
            <a:schemeClr val="accent1">
              <a:lumMod val="60000"/>
              <a:lumOff val="40000"/>
            </a:schemeClr>
          </a:solidFill>
          <a:ln>
            <a:noFill/>
          </a:ln>
        </p:spPr>
        <p:txBody>
          <a:bodyPr lIns="90170" tIns="46990" rIns="90170" bIns="4699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spcBef>
                <a:spcPct val="20000"/>
              </a:spcBef>
              <a:defRPr/>
            </a:pPr>
            <a:r>
              <a:rPr lang="zh-CN" altLang="en-US" sz="2400" b="1" dirty="0">
                <a:solidFill>
                  <a:schemeClr val="bg1"/>
                </a:solidFill>
                <a:latin typeface="+mj-ea"/>
                <a:ea typeface="+mj-ea"/>
                <a:sym typeface="+mn-ea"/>
              </a:rPr>
              <a:t>具体</a:t>
            </a:r>
            <a:endParaRPr lang="zh-CN" altLang="en-US" sz="2400" b="1" dirty="0">
              <a:solidFill>
                <a:schemeClr val="bg1"/>
              </a:solidFill>
              <a:latin typeface="+mj-ea"/>
              <a:ea typeface="+mj-ea"/>
              <a:sym typeface="Arial" panose="020B0604020202020204" pitchFamily="34" charset="0"/>
            </a:endParaRPr>
          </a:p>
        </p:txBody>
      </p:sp>
      <p:sp>
        <p:nvSpPr>
          <p:cNvPr id="6" name="矩形 5">
            <a:extLst>
              <a:ext uri="{FF2B5EF4-FFF2-40B4-BE49-F238E27FC236}">
                <a16:creationId xmlns:a16="http://schemas.microsoft.com/office/drawing/2014/main" id="{923EEED5-129A-4334-B2A8-11D30D6511F2}"/>
              </a:ext>
            </a:extLst>
          </p:cNvPr>
          <p:cNvSpPr/>
          <p:nvPr/>
        </p:nvSpPr>
        <p:spPr>
          <a:xfrm>
            <a:off x="4963295" y="1072460"/>
            <a:ext cx="3262432" cy="461665"/>
          </a:xfrm>
          <a:prstGeom prst="rect">
            <a:avLst/>
          </a:prstGeom>
        </p:spPr>
        <p:txBody>
          <a:bodyPr wrap="none">
            <a:spAutoFit/>
          </a:bodyPr>
          <a:lstStyle/>
          <a:p>
            <a:r>
              <a:rPr lang="zh-CN" altLang="en-US" sz="2400" dirty="0">
                <a:solidFill>
                  <a:srgbClr val="002060"/>
                </a:solidFill>
              </a:rPr>
              <a:t>理论存在被证伪的可能</a:t>
            </a:r>
            <a:endParaRPr lang="zh-CN" altLang="en-US" sz="2400" dirty="0"/>
          </a:p>
        </p:txBody>
      </p:sp>
      <p:sp>
        <p:nvSpPr>
          <p:cNvPr id="7" name="矩形 6">
            <a:extLst>
              <a:ext uri="{FF2B5EF4-FFF2-40B4-BE49-F238E27FC236}">
                <a16:creationId xmlns:a16="http://schemas.microsoft.com/office/drawing/2014/main" id="{DB4F649A-204A-4C1C-AC95-2AED032C7770}"/>
              </a:ext>
            </a:extLst>
          </p:cNvPr>
          <p:cNvSpPr/>
          <p:nvPr/>
        </p:nvSpPr>
        <p:spPr>
          <a:xfrm>
            <a:off x="1176796" y="2386239"/>
            <a:ext cx="2646878" cy="461665"/>
          </a:xfrm>
          <a:prstGeom prst="rect">
            <a:avLst/>
          </a:prstGeom>
        </p:spPr>
        <p:txBody>
          <a:bodyPr wrap="none">
            <a:spAutoFit/>
          </a:bodyPr>
          <a:lstStyle/>
          <a:p>
            <a:r>
              <a:rPr lang="zh-CN" altLang="en-US" sz="2400" dirty="0">
                <a:solidFill>
                  <a:srgbClr val="002060"/>
                </a:solidFill>
              </a:rPr>
              <a:t>生产部门相互关联</a:t>
            </a:r>
            <a:endParaRPr lang="zh-CN" altLang="en-US" sz="2400" dirty="0"/>
          </a:p>
        </p:txBody>
      </p:sp>
      <p:sp>
        <p:nvSpPr>
          <p:cNvPr id="8" name="矩形 7">
            <a:extLst>
              <a:ext uri="{FF2B5EF4-FFF2-40B4-BE49-F238E27FC236}">
                <a16:creationId xmlns:a16="http://schemas.microsoft.com/office/drawing/2014/main" id="{41347448-14FC-40A9-9C6C-B92FBA935415}"/>
              </a:ext>
            </a:extLst>
          </p:cNvPr>
          <p:cNvSpPr/>
          <p:nvPr/>
        </p:nvSpPr>
        <p:spPr>
          <a:xfrm>
            <a:off x="4051187" y="2386238"/>
            <a:ext cx="3570208" cy="461665"/>
          </a:xfrm>
          <a:prstGeom prst="rect">
            <a:avLst/>
          </a:prstGeom>
        </p:spPr>
        <p:txBody>
          <a:bodyPr wrap="none">
            <a:spAutoFit/>
          </a:bodyPr>
          <a:lstStyle/>
          <a:p>
            <a:r>
              <a:rPr lang="zh-CN" altLang="en-US" sz="2400" dirty="0">
                <a:solidFill>
                  <a:srgbClr val="002060"/>
                </a:solidFill>
              </a:rPr>
              <a:t>能解出一个独立的利润率</a:t>
            </a:r>
            <a:endParaRPr lang="zh-CN" altLang="en-US" sz="2400" dirty="0"/>
          </a:p>
        </p:txBody>
      </p:sp>
      <p:sp>
        <p:nvSpPr>
          <p:cNvPr id="9" name="矩形 8">
            <a:extLst>
              <a:ext uri="{FF2B5EF4-FFF2-40B4-BE49-F238E27FC236}">
                <a16:creationId xmlns:a16="http://schemas.microsoft.com/office/drawing/2014/main" id="{83EE6569-E334-489A-AC1E-4C4D4071FFAA}"/>
              </a:ext>
            </a:extLst>
          </p:cNvPr>
          <p:cNvSpPr/>
          <p:nvPr/>
        </p:nvSpPr>
        <p:spPr>
          <a:xfrm>
            <a:off x="1277030" y="3025364"/>
            <a:ext cx="5317481" cy="369332"/>
          </a:xfrm>
          <a:prstGeom prst="rect">
            <a:avLst/>
          </a:prstGeom>
        </p:spPr>
        <p:txBody>
          <a:bodyPr wrap="none">
            <a:spAutoFit/>
          </a:bodyPr>
          <a:lstStyle/>
          <a:p>
            <a:r>
              <a:rPr lang="zh-CN" altLang="en-US" dirty="0"/>
              <a:t>鲍特凯维兹（</a:t>
            </a:r>
            <a:r>
              <a:rPr lang="en-US" altLang="zh-CN" dirty="0" err="1"/>
              <a:t>Bortkiewicz</a:t>
            </a:r>
            <a:r>
              <a:rPr lang="en-US" altLang="zh-CN" dirty="0"/>
              <a:t>)</a:t>
            </a:r>
            <a:r>
              <a:rPr lang="zh-CN" altLang="en-US" dirty="0"/>
              <a:t>在</a:t>
            </a:r>
            <a:r>
              <a:rPr lang="en-US" altLang="zh-CN" dirty="0"/>
              <a:t>1909</a:t>
            </a:r>
            <a:r>
              <a:rPr lang="zh-CN" altLang="en-US" dirty="0"/>
              <a:t>年给出了一种解法</a:t>
            </a:r>
          </a:p>
        </p:txBody>
      </p:sp>
      <p:sp>
        <p:nvSpPr>
          <p:cNvPr id="10" name="矩形 9">
            <a:extLst>
              <a:ext uri="{FF2B5EF4-FFF2-40B4-BE49-F238E27FC236}">
                <a16:creationId xmlns:a16="http://schemas.microsoft.com/office/drawing/2014/main" id="{92CE3E38-0ADA-490E-85C1-73C92E873D5C}"/>
              </a:ext>
            </a:extLst>
          </p:cNvPr>
          <p:cNvSpPr/>
          <p:nvPr/>
        </p:nvSpPr>
        <p:spPr>
          <a:xfrm>
            <a:off x="7965489" y="2386238"/>
            <a:ext cx="3877985" cy="461665"/>
          </a:xfrm>
          <a:prstGeom prst="rect">
            <a:avLst/>
          </a:prstGeom>
        </p:spPr>
        <p:txBody>
          <a:bodyPr wrap="none">
            <a:spAutoFit/>
          </a:bodyPr>
          <a:lstStyle/>
          <a:p>
            <a:r>
              <a:rPr lang="zh-CN" altLang="en-US" sz="2400" dirty="0">
                <a:solidFill>
                  <a:srgbClr val="002060"/>
                </a:solidFill>
              </a:rPr>
              <a:t>与平均利润率规律并不一致</a:t>
            </a:r>
            <a:endParaRPr lang="zh-CN" altLang="en-US" sz="2400" dirty="0"/>
          </a:p>
        </p:txBody>
      </p:sp>
      <p:sp>
        <p:nvSpPr>
          <p:cNvPr id="11" name="矩形 10">
            <a:extLst>
              <a:ext uri="{FF2B5EF4-FFF2-40B4-BE49-F238E27FC236}">
                <a16:creationId xmlns:a16="http://schemas.microsoft.com/office/drawing/2014/main" id="{9EA262E7-D8E7-4D2F-AC62-B085968D67DB}"/>
              </a:ext>
            </a:extLst>
          </p:cNvPr>
          <p:cNvSpPr/>
          <p:nvPr/>
        </p:nvSpPr>
        <p:spPr>
          <a:xfrm>
            <a:off x="2570257" y="1775372"/>
            <a:ext cx="7571303" cy="461665"/>
          </a:xfrm>
          <a:prstGeom prst="rect">
            <a:avLst/>
          </a:prstGeom>
        </p:spPr>
        <p:txBody>
          <a:bodyPr wrap="none">
            <a:spAutoFit/>
          </a:bodyPr>
          <a:lstStyle/>
          <a:p>
            <a:r>
              <a:rPr lang="zh-CN" altLang="en-US" sz="2400" b="1" dirty="0">
                <a:solidFill>
                  <a:srgbClr val="002060"/>
                </a:solidFill>
                <a:latin typeface="微软雅黑" panose="020B0503020204020204" pitchFamily="34" charset="-122"/>
                <a:ea typeface="微软雅黑" panose="020B0503020204020204" pitchFamily="34" charset="-122"/>
              </a:rPr>
              <a:t>价值转化为生产价格，是否有一个一般性的数学程序？</a:t>
            </a:r>
            <a:endParaRPr lang="zh-CN" altLang="en-US" sz="2400"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15569C4B-C894-4D81-B50A-53EA925C4E2A}"/>
              </a:ext>
            </a:extLst>
          </p:cNvPr>
          <p:cNvPicPr>
            <a:picLocks noChangeAspect="1"/>
          </p:cNvPicPr>
          <p:nvPr/>
        </p:nvPicPr>
        <p:blipFill>
          <a:blip r:embed="rId3"/>
          <a:stretch>
            <a:fillRect/>
          </a:stretch>
        </p:blipFill>
        <p:spPr>
          <a:xfrm>
            <a:off x="1176796" y="3572156"/>
            <a:ext cx="4057650" cy="1162050"/>
          </a:xfrm>
          <a:prstGeom prst="rect">
            <a:avLst/>
          </a:prstGeom>
        </p:spPr>
      </p:pic>
      <p:sp>
        <p:nvSpPr>
          <p:cNvPr id="13" name="矩形 12">
            <a:extLst>
              <a:ext uri="{FF2B5EF4-FFF2-40B4-BE49-F238E27FC236}">
                <a16:creationId xmlns:a16="http://schemas.microsoft.com/office/drawing/2014/main" id="{E35333F3-4CAC-4B33-AE75-6D1686B62774}"/>
              </a:ext>
            </a:extLst>
          </p:cNvPr>
          <p:cNvSpPr/>
          <p:nvPr/>
        </p:nvSpPr>
        <p:spPr>
          <a:xfrm>
            <a:off x="6096000" y="3636229"/>
            <a:ext cx="4570482" cy="369332"/>
          </a:xfrm>
          <a:prstGeom prst="rect">
            <a:avLst/>
          </a:prstGeom>
        </p:spPr>
        <p:txBody>
          <a:bodyPr wrap="none">
            <a:spAutoFit/>
          </a:bodyPr>
          <a:lstStyle/>
          <a:p>
            <a:r>
              <a:rPr lang="zh-CN" altLang="en-US" dirty="0"/>
              <a:t>剩余价值与利润之间有一个固定的转化比率</a:t>
            </a:r>
          </a:p>
        </p:txBody>
      </p:sp>
      <p:sp>
        <p:nvSpPr>
          <p:cNvPr id="14" name="矩形 13">
            <a:extLst>
              <a:ext uri="{FF2B5EF4-FFF2-40B4-BE49-F238E27FC236}">
                <a16:creationId xmlns:a16="http://schemas.microsoft.com/office/drawing/2014/main" id="{830AE497-1137-4FD1-8142-4D7EB2B63B9A}"/>
              </a:ext>
            </a:extLst>
          </p:cNvPr>
          <p:cNvSpPr/>
          <p:nvPr/>
        </p:nvSpPr>
        <p:spPr>
          <a:xfrm>
            <a:off x="6096000" y="4247094"/>
            <a:ext cx="3185487" cy="369332"/>
          </a:xfrm>
          <a:prstGeom prst="rect">
            <a:avLst/>
          </a:prstGeom>
        </p:spPr>
        <p:txBody>
          <a:bodyPr wrap="none">
            <a:spAutoFit/>
          </a:bodyPr>
          <a:lstStyle/>
          <a:p>
            <a:r>
              <a:rPr lang="zh-CN" altLang="en-US" dirty="0"/>
              <a:t>生产价格和价值之间则不一定</a:t>
            </a:r>
          </a:p>
        </p:txBody>
      </p:sp>
      <p:sp>
        <p:nvSpPr>
          <p:cNvPr id="15" name="矩形 14">
            <a:extLst>
              <a:ext uri="{FF2B5EF4-FFF2-40B4-BE49-F238E27FC236}">
                <a16:creationId xmlns:a16="http://schemas.microsoft.com/office/drawing/2014/main" id="{B64A80B6-2AEE-49CD-959A-045CA027955F}"/>
              </a:ext>
            </a:extLst>
          </p:cNvPr>
          <p:cNvSpPr/>
          <p:nvPr/>
        </p:nvSpPr>
        <p:spPr>
          <a:xfrm>
            <a:off x="1230647" y="5554224"/>
            <a:ext cx="1107996" cy="461665"/>
          </a:xfrm>
          <a:prstGeom prst="rect">
            <a:avLst/>
          </a:prstGeom>
        </p:spPr>
        <p:txBody>
          <a:bodyPr wrap="none">
            <a:spAutoFit/>
          </a:bodyPr>
          <a:lstStyle/>
          <a:p>
            <a:r>
              <a:rPr lang="zh-CN" altLang="en-US" sz="2400" b="1" dirty="0">
                <a:solidFill>
                  <a:srgbClr val="002060"/>
                </a:solidFill>
                <a:latin typeface="微软雅黑" panose="020B0503020204020204" pitchFamily="34" charset="-122"/>
                <a:ea typeface="微软雅黑" panose="020B0503020204020204" pitchFamily="34" charset="-122"/>
              </a:rPr>
              <a:t>斯拉法</a:t>
            </a:r>
            <a:endParaRPr lang="zh-CN" altLang="en-US" sz="2400"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1DA1ADF2-7BC3-4E0C-A14A-828C18DC2C3B}"/>
              </a:ext>
            </a:extLst>
          </p:cNvPr>
          <p:cNvSpPr/>
          <p:nvPr/>
        </p:nvSpPr>
        <p:spPr>
          <a:xfrm>
            <a:off x="6949826" y="5554224"/>
            <a:ext cx="2031325" cy="461665"/>
          </a:xfrm>
          <a:prstGeom prst="rect">
            <a:avLst/>
          </a:prstGeom>
        </p:spPr>
        <p:txBody>
          <a:bodyPr wrap="none">
            <a:spAutoFit/>
          </a:bodyPr>
          <a:lstStyle/>
          <a:p>
            <a:r>
              <a:rPr lang="zh-CN" altLang="en-US" sz="2400" b="1" dirty="0">
                <a:solidFill>
                  <a:srgbClr val="002060"/>
                </a:solidFill>
                <a:latin typeface="微软雅黑" panose="020B0503020204020204" pitchFamily="34" charset="-122"/>
                <a:ea typeface="微软雅黑" panose="020B0503020204020204" pitchFamily="34" charset="-122"/>
              </a:rPr>
              <a:t>投入产出方法</a:t>
            </a:r>
            <a:endParaRPr lang="zh-CN" altLang="en-US" sz="2400" b="1"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B35A32E8-AAFA-4655-A80C-B8C3B0A6D0AC}"/>
              </a:ext>
            </a:extLst>
          </p:cNvPr>
          <p:cNvSpPr/>
          <p:nvPr/>
        </p:nvSpPr>
        <p:spPr>
          <a:xfrm>
            <a:off x="1276076" y="4963018"/>
            <a:ext cx="2619628" cy="369332"/>
          </a:xfrm>
          <a:prstGeom prst="rect">
            <a:avLst/>
          </a:prstGeom>
        </p:spPr>
        <p:txBody>
          <a:bodyPr wrap="none">
            <a:spAutoFit/>
          </a:bodyPr>
          <a:lstStyle/>
          <a:p>
            <a:r>
              <a:rPr lang="en-US" altLang="zh-CN" dirty="0"/>
              <a:t>n</a:t>
            </a:r>
            <a:r>
              <a:rPr lang="zh-CN" altLang="en-US" dirty="0"/>
              <a:t>个生产相互关联的部门</a:t>
            </a:r>
          </a:p>
        </p:txBody>
      </p:sp>
      <p:pic>
        <p:nvPicPr>
          <p:cNvPr id="18" name="图片 17">
            <a:extLst>
              <a:ext uri="{FF2B5EF4-FFF2-40B4-BE49-F238E27FC236}">
                <a16:creationId xmlns:a16="http://schemas.microsoft.com/office/drawing/2014/main" id="{D547F3D5-A5E0-46F0-A0E8-396863CC08F9}"/>
              </a:ext>
            </a:extLst>
          </p:cNvPr>
          <p:cNvPicPr>
            <a:picLocks noChangeAspect="1"/>
          </p:cNvPicPr>
          <p:nvPr/>
        </p:nvPicPr>
        <p:blipFill>
          <a:blip r:embed="rId4"/>
          <a:stretch>
            <a:fillRect/>
          </a:stretch>
        </p:blipFill>
        <p:spPr>
          <a:xfrm>
            <a:off x="3388366" y="5446918"/>
            <a:ext cx="2447925" cy="676275"/>
          </a:xfrm>
          <a:prstGeom prst="rect">
            <a:avLst/>
          </a:prstGeom>
        </p:spPr>
      </p:pic>
    </p:spTree>
    <p:extLst>
      <p:ext uri="{BB962C8B-B14F-4D97-AF65-F5344CB8AC3E}">
        <p14:creationId xmlns:p14="http://schemas.microsoft.com/office/powerpoint/2010/main" val="270218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P spid="9" grpId="0"/>
      <p:bldP spid="10" grpId="0"/>
      <p:bldP spid="11" grpId="0"/>
      <p:bldP spid="13"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5">
            <a:extLst>
              <a:ext uri="{FF2B5EF4-FFF2-40B4-BE49-F238E27FC236}">
                <a16:creationId xmlns:a16="http://schemas.microsoft.com/office/drawing/2014/main" id="{0278B466-EA8E-4563-B249-4B2C0BDAE4A4}"/>
              </a:ext>
            </a:extLst>
          </p:cNvPr>
          <p:cNvSpPr/>
          <p:nvPr/>
        </p:nvSpPr>
        <p:spPr bwMode="auto">
          <a:xfrm>
            <a:off x="4678502" y="181667"/>
            <a:ext cx="3286987" cy="620712"/>
          </a:xfrm>
          <a:prstGeom prst="roundRect">
            <a:avLst/>
          </a:prstGeom>
          <a:solidFill>
            <a:srgbClr val="002060"/>
          </a:solidFill>
          <a:ln>
            <a:noFill/>
            <a:headEnd type="none" w="med" len="med"/>
            <a:tailEnd type="none" w="med" len="med"/>
          </a:ln>
          <a:effectLst>
            <a:outerShdw blurRad="50800" dist="38100" dir="2700000" algn="tl" rotWithShape="0">
              <a:prstClr val="black">
                <a:alpha val="40000"/>
              </a:prstClr>
            </a:outerShdw>
          </a:effectLst>
        </p:spPr>
        <p:style>
          <a:lnRef idx="1">
            <a:schemeClr val="accent5"/>
          </a:lnRef>
          <a:fillRef idx="1002">
            <a:schemeClr val="lt1"/>
          </a:fillRef>
          <a:effectRef idx="2">
            <a:schemeClr val="accent5"/>
          </a:effectRef>
          <a:fontRef idx="minor">
            <a:schemeClr val="lt1"/>
          </a:fontRef>
        </p:style>
        <p:txBody>
          <a:bodyPr anchor="ctr"/>
          <a:lstStyle/>
          <a:p>
            <a:pPr algn="ctr">
              <a:defRPr/>
            </a:pPr>
            <a:r>
              <a:rPr lang="zh-CN" altLang="en-US" sz="2400" b="1" dirty="0">
                <a:solidFill>
                  <a:schemeClr val="bg1"/>
                </a:solidFill>
                <a:latin typeface="微软雅黑" panose="020B0503020204020204" pitchFamily="34" charset="-122"/>
                <a:sym typeface="+mn-ea"/>
              </a:rPr>
              <a:t>投入产出分析</a:t>
            </a:r>
          </a:p>
        </p:txBody>
      </p:sp>
      <p:sp>
        <p:nvSpPr>
          <p:cNvPr id="3" name="矩形 2">
            <a:extLst>
              <a:ext uri="{FF2B5EF4-FFF2-40B4-BE49-F238E27FC236}">
                <a16:creationId xmlns:a16="http://schemas.microsoft.com/office/drawing/2014/main" id="{A7F3FF88-8DC2-499E-B82C-A5BF51460CD6}"/>
              </a:ext>
            </a:extLst>
          </p:cNvPr>
          <p:cNvSpPr/>
          <p:nvPr/>
        </p:nvSpPr>
        <p:spPr>
          <a:xfrm>
            <a:off x="1021925" y="1181007"/>
            <a:ext cx="1415772" cy="461665"/>
          </a:xfrm>
          <a:prstGeom prst="rect">
            <a:avLst/>
          </a:prstGeom>
        </p:spPr>
        <p:txBody>
          <a:bodyPr wrap="none">
            <a:spAutoFit/>
          </a:bodyPr>
          <a:lstStyle/>
          <a:p>
            <a:r>
              <a:rPr lang="zh-CN" altLang="en-US" sz="2400" b="1" dirty="0">
                <a:solidFill>
                  <a:srgbClr val="002060"/>
                </a:solidFill>
                <a:latin typeface="微软雅黑" panose="020B0503020204020204" pitchFamily="34" charset="-122"/>
                <a:ea typeface="微软雅黑" panose="020B0503020204020204" pitchFamily="34" charset="-122"/>
              </a:rPr>
              <a:t>列昂惕夫</a:t>
            </a:r>
            <a:endParaRPr lang="zh-CN" altLang="en-US" sz="2400" b="1"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E2D87BA-8565-48EC-B097-4257F5851712}"/>
              </a:ext>
            </a:extLst>
          </p:cNvPr>
          <p:cNvSpPr/>
          <p:nvPr/>
        </p:nvSpPr>
        <p:spPr>
          <a:xfrm>
            <a:off x="3930202" y="1181007"/>
            <a:ext cx="2031325" cy="461665"/>
          </a:xfrm>
          <a:prstGeom prst="rect">
            <a:avLst/>
          </a:prstGeom>
        </p:spPr>
        <p:txBody>
          <a:bodyPr wrap="none">
            <a:spAutoFit/>
          </a:bodyPr>
          <a:lstStyle/>
          <a:p>
            <a:r>
              <a:rPr lang="zh-CN" altLang="en-US" sz="2400" dirty="0">
                <a:solidFill>
                  <a:srgbClr val="002060"/>
                </a:solidFill>
              </a:rPr>
              <a:t>商品生产商品</a:t>
            </a:r>
            <a:endParaRPr lang="zh-CN" altLang="en-US" sz="2400" dirty="0"/>
          </a:p>
        </p:txBody>
      </p:sp>
      <p:sp>
        <p:nvSpPr>
          <p:cNvPr id="5" name="矩形 4">
            <a:extLst>
              <a:ext uri="{FF2B5EF4-FFF2-40B4-BE49-F238E27FC236}">
                <a16:creationId xmlns:a16="http://schemas.microsoft.com/office/drawing/2014/main" id="{A92C6355-BECC-4646-BDE3-5D809ECA6E1D}"/>
              </a:ext>
            </a:extLst>
          </p:cNvPr>
          <p:cNvSpPr/>
          <p:nvPr/>
        </p:nvSpPr>
        <p:spPr>
          <a:xfrm>
            <a:off x="6949826" y="1181006"/>
            <a:ext cx="3764557" cy="461665"/>
          </a:xfrm>
          <a:prstGeom prst="rect">
            <a:avLst/>
          </a:prstGeom>
        </p:spPr>
        <p:txBody>
          <a:bodyPr wrap="square">
            <a:spAutoFit/>
          </a:bodyPr>
          <a:lstStyle/>
          <a:p>
            <a:r>
              <a:rPr lang="zh-CN" altLang="en-US" sz="2400" dirty="0">
                <a:solidFill>
                  <a:srgbClr val="002060"/>
                </a:solidFill>
              </a:rPr>
              <a:t>反映部门之间的依存关系</a:t>
            </a:r>
            <a:endParaRPr lang="zh-CN" altLang="en-US" sz="2400" dirty="0"/>
          </a:p>
        </p:txBody>
      </p:sp>
      <p:sp>
        <p:nvSpPr>
          <p:cNvPr id="6" name="矩形 5">
            <a:extLst>
              <a:ext uri="{FF2B5EF4-FFF2-40B4-BE49-F238E27FC236}">
                <a16:creationId xmlns:a16="http://schemas.microsoft.com/office/drawing/2014/main" id="{4B6344E7-6BD2-4E72-8877-D1154A815CB0}"/>
              </a:ext>
            </a:extLst>
          </p:cNvPr>
          <p:cNvSpPr/>
          <p:nvPr/>
        </p:nvSpPr>
        <p:spPr>
          <a:xfrm>
            <a:off x="1021925" y="1919817"/>
            <a:ext cx="4185761" cy="461665"/>
          </a:xfrm>
          <a:prstGeom prst="rect">
            <a:avLst/>
          </a:prstGeom>
        </p:spPr>
        <p:txBody>
          <a:bodyPr wrap="none">
            <a:spAutoFit/>
          </a:bodyPr>
          <a:lstStyle/>
          <a:p>
            <a:r>
              <a:rPr lang="zh-CN" altLang="en-US" sz="2400" dirty="0">
                <a:solidFill>
                  <a:srgbClr val="002060"/>
                </a:solidFill>
              </a:rPr>
              <a:t>总产品、中间产品、最终产品</a:t>
            </a:r>
            <a:endParaRPr lang="zh-CN" altLang="en-US" sz="2400" dirty="0"/>
          </a:p>
        </p:txBody>
      </p:sp>
      <p:sp>
        <p:nvSpPr>
          <p:cNvPr id="7" name="矩形 6">
            <a:extLst>
              <a:ext uri="{FF2B5EF4-FFF2-40B4-BE49-F238E27FC236}">
                <a16:creationId xmlns:a16="http://schemas.microsoft.com/office/drawing/2014/main" id="{E34CD280-92F4-478B-AD22-C8F5C102C7C2}"/>
              </a:ext>
            </a:extLst>
          </p:cNvPr>
          <p:cNvSpPr/>
          <p:nvPr/>
        </p:nvSpPr>
        <p:spPr>
          <a:xfrm>
            <a:off x="6528622" y="1919817"/>
            <a:ext cx="5226111" cy="461665"/>
          </a:xfrm>
          <a:prstGeom prst="rect">
            <a:avLst/>
          </a:prstGeom>
        </p:spPr>
        <p:txBody>
          <a:bodyPr wrap="none">
            <a:spAutoFit/>
          </a:bodyPr>
          <a:lstStyle/>
          <a:p>
            <a:r>
              <a:rPr lang="zh-CN" altLang="en-US" sz="2400" dirty="0">
                <a:solidFill>
                  <a:srgbClr val="002060"/>
                </a:solidFill>
              </a:rPr>
              <a:t>总投入、中间投入、增加值</a:t>
            </a:r>
            <a:r>
              <a:rPr lang="en-US" altLang="zh-CN" sz="2400" dirty="0">
                <a:solidFill>
                  <a:srgbClr val="002060"/>
                </a:solidFill>
              </a:rPr>
              <a:t>/</a:t>
            </a:r>
            <a:r>
              <a:rPr lang="zh-CN" altLang="en-US" sz="2400" dirty="0">
                <a:solidFill>
                  <a:srgbClr val="002060"/>
                </a:solidFill>
              </a:rPr>
              <a:t>初始投入</a:t>
            </a:r>
            <a:endParaRPr lang="zh-CN" altLang="en-US" sz="2400" dirty="0"/>
          </a:p>
        </p:txBody>
      </p:sp>
      <p:pic>
        <p:nvPicPr>
          <p:cNvPr id="8" name="Picture 6">
            <a:extLst>
              <a:ext uri="{FF2B5EF4-FFF2-40B4-BE49-F238E27FC236}">
                <a16:creationId xmlns:a16="http://schemas.microsoft.com/office/drawing/2014/main" id="{5501CD61-5CEA-4F54-8873-A0FC8572D0DF}"/>
              </a:ext>
            </a:extLst>
          </p:cNvPr>
          <p:cNvPicPr>
            <a:picLocks noChangeAspect="1" noChangeArrowheads="1"/>
          </p:cNvPicPr>
          <p:nvPr/>
        </p:nvPicPr>
        <p:blipFill>
          <a:blip r:embed="rId2"/>
          <a:srcRect/>
          <a:stretch>
            <a:fillRect/>
          </a:stretch>
        </p:blipFill>
        <p:spPr bwMode="auto">
          <a:xfrm>
            <a:off x="611188" y="2564296"/>
            <a:ext cx="6038089" cy="3817453"/>
          </a:xfrm>
          <a:prstGeom prst="rect">
            <a:avLst/>
          </a:prstGeom>
          <a:noFill/>
          <a:ln w="9525">
            <a:noFill/>
            <a:miter lim="800000"/>
            <a:headEnd/>
            <a:tailEnd/>
          </a:ln>
        </p:spPr>
      </p:pic>
      <p:sp>
        <p:nvSpPr>
          <p:cNvPr id="9" name="Rectangle 3">
            <a:extLst>
              <a:ext uri="{FF2B5EF4-FFF2-40B4-BE49-F238E27FC236}">
                <a16:creationId xmlns:a16="http://schemas.microsoft.com/office/drawing/2014/main" id="{DE5320A4-469E-470A-8601-732AF886DC3F}"/>
              </a:ext>
            </a:extLst>
          </p:cNvPr>
          <p:cNvSpPr txBox="1">
            <a:spLocks noChangeArrowheads="1"/>
          </p:cNvSpPr>
          <p:nvPr/>
        </p:nvSpPr>
        <p:spPr>
          <a:xfrm>
            <a:off x="5449355" y="2777411"/>
            <a:ext cx="4957252" cy="11831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000" dirty="0"/>
              <a:t>中间产品</a:t>
            </a:r>
            <a:r>
              <a:rPr lang="en-US" altLang="zh-CN" sz="2000" dirty="0"/>
              <a:t>=80+180+200=460</a:t>
            </a:r>
          </a:p>
          <a:p>
            <a:pPr marL="0" indent="0">
              <a:lnSpc>
                <a:spcPct val="80000"/>
              </a:lnSpc>
              <a:buNone/>
            </a:pPr>
            <a:r>
              <a:rPr lang="zh-CN" altLang="en-US" sz="2000" dirty="0"/>
              <a:t>最终产品</a:t>
            </a:r>
            <a:r>
              <a:rPr lang="en-US" altLang="zh-CN" sz="2000" dirty="0"/>
              <a:t>=20+20+100+500=640</a:t>
            </a:r>
          </a:p>
          <a:p>
            <a:pPr marL="0" indent="0">
              <a:lnSpc>
                <a:spcPct val="80000"/>
              </a:lnSpc>
              <a:buNone/>
            </a:pPr>
            <a:r>
              <a:rPr lang="zh-CN" altLang="en-US" sz="2000" dirty="0"/>
              <a:t>总产品</a:t>
            </a:r>
            <a:r>
              <a:rPr lang="en-US" altLang="zh-CN" sz="2000" dirty="0"/>
              <a:t>=100+200+300+500=1100</a:t>
            </a:r>
          </a:p>
        </p:txBody>
      </p:sp>
      <p:sp>
        <p:nvSpPr>
          <p:cNvPr id="10" name="内容占位符 2">
            <a:extLst>
              <a:ext uri="{FF2B5EF4-FFF2-40B4-BE49-F238E27FC236}">
                <a16:creationId xmlns:a16="http://schemas.microsoft.com/office/drawing/2014/main" id="{19300B61-29BD-4B4A-81F0-3D281DEEAC92}"/>
              </a:ext>
            </a:extLst>
          </p:cNvPr>
          <p:cNvSpPr txBox="1">
            <a:spLocks/>
          </p:cNvSpPr>
          <p:nvPr/>
        </p:nvSpPr>
        <p:spPr>
          <a:xfrm>
            <a:off x="5424623" y="4747097"/>
            <a:ext cx="8229600" cy="8481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t>增加值</a:t>
            </a:r>
            <a:r>
              <a:rPr lang="en-US" altLang="zh-CN" sz="2000" dirty="0"/>
              <a:t>=(70+30)+(50+70)+(60+60)+(120+180)=640</a:t>
            </a:r>
          </a:p>
          <a:p>
            <a:pPr marL="0" indent="0">
              <a:buNone/>
            </a:pPr>
            <a:r>
              <a:rPr lang="zh-CN" altLang="en-US" sz="2000" dirty="0"/>
              <a:t>增加值</a:t>
            </a:r>
            <a:r>
              <a:rPr lang="en-US" altLang="zh-CN" sz="2000" dirty="0"/>
              <a:t>=</a:t>
            </a:r>
            <a:r>
              <a:rPr lang="zh-CN" altLang="en-US" sz="2000" dirty="0"/>
              <a:t>最终产品</a:t>
            </a:r>
            <a:r>
              <a:rPr lang="en-US" altLang="zh-CN" sz="2000" dirty="0"/>
              <a:t>,</a:t>
            </a:r>
            <a:r>
              <a:rPr lang="zh-CN" altLang="en-US" sz="2000" dirty="0"/>
              <a:t>中间产品</a:t>
            </a:r>
            <a:r>
              <a:rPr lang="en-US" altLang="zh-CN" sz="2000" dirty="0"/>
              <a:t>=</a:t>
            </a:r>
            <a:r>
              <a:rPr lang="zh-CN" altLang="en-US" sz="2000" dirty="0"/>
              <a:t>中间投入</a:t>
            </a:r>
            <a:r>
              <a:rPr lang="en-US" altLang="zh-CN" sz="2000" dirty="0"/>
              <a:t>,</a:t>
            </a:r>
            <a:r>
              <a:rPr lang="zh-CN" altLang="en-US" sz="2000" dirty="0"/>
              <a:t>总产品</a:t>
            </a:r>
            <a:r>
              <a:rPr lang="en-US" altLang="zh-CN" sz="2000" dirty="0"/>
              <a:t>=</a:t>
            </a:r>
            <a:r>
              <a:rPr lang="zh-CN" altLang="en-US" sz="2000" dirty="0"/>
              <a:t>总投入</a:t>
            </a:r>
          </a:p>
        </p:txBody>
      </p:sp>
      <p:sp>
        <p:nvSpPr>
          <p:cNvPr id="11" name="矩形 10">
            <a:extLst>
              <a:ext uri="{FF2B5EF4-FFF2-40B4-BE49-F238E27FC236}">
                <a16:creationId xmlns:a16="http://schemas.microsoft.com/office/drawing/2014/main" id="{4EC4E10F-0B1B-480C-B37D-61ACF5C21BCB}"/>
              </a:ext>
            </a:extLst>
          </p:cNvPr>
          <p:cNvSpPr/>
          <p:nvPr/>
        </p:nvSpPr>
        <p:spPr>
          <a:xfrm>
            <a:off x="9539423" y="2304474"/>
            <a:ext cx="774571" cy="461665"/>
          </a:xfrm>
          <a:prstGeom prst="rect">
            <a:avLst/>
          </a:prstGeom>
        </p:spPr>
        <p:txBody>
          <a:bodyPr wrap="none">
            <a:spAutoFit/>
          </a:bodyPr>
          <a:lstStyle/>
          <a:p>
            <a:r>
              <a:rPr lang="en-US" altLang="zh-CN" sz="2400" dirty="0"/>
              <a:t>GDP</a:t>
            </a:r>
            <a:endParaRPr lang="zh-CN" altLang="en-US" sz="2400" dirty="0"/>
          </a:p>
        </p:txBody>
      </p:sp>
    </p:spTree>
    <p:extLst>
      <p:ext uri="{BB962C8B-B14F-4D97-AF65-F5344CB8AC3E}">
        <p14:creationId xmlns:p14="http://schemas.microsoft.com/office/powerpoint/2010/main" val="413839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819</Words>
  <Application>Microsoft Office PowerPoint</Application>
  <PresentationFormat>宽屏</PresentationFormat>
  <Paragraphs>134</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黑体</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ZJF</dc:creator>
  <cp:lastModifiedBy>ZJF</cp:lastModifiedBy>
  <cp:revision>68</cp:revision>
  <dcterms:created xsi:type="dcterms:W3CDTF">2022-11-08T09:20:21Z</dcterms:created>
  <dcterms:modified xsi:type="dcterms:W3CDTF">2023-12-01T13:26:46Z</dcterms:modified>
</cp:coreProperties>
</file>