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046" r:id="rId2"/>
    <p:sldId id="2082" r:id="rId3"/>
    <p:sldId id="2071" r:id="rId4"/>
    <p:sldId id="2083" r:id="rId5"/>
    <p:sldId id="2084" r:id="rId6"/>
    <p:sldId id="2085" r:id="rId7"/>
    <p:sldId id="2086" r:id="rId8"/>
    <p:sldId id="2087" r:id="rId9"/>
    <p:sldId id="2088" r:id="rId10"/>
    <p:sldId id="2089" r:id="rId11"/>
    <p:sldId id="2090" r:id="rId12"/>
    <p:sldId id="2091" r:id="rId13"/>
    <p:sldId id="2092" r:id="rId14"/>
    <p:sldId id="2093" r:id="rId15"/>
    <p:sldId id="2094" r:id="rId16"/>
    <p:sldId id="2095" r:id="rId17"/>
    <p:sldId id="20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JF" initials="Z" lastIdx="1" clrIdx="0">
    <p:extLst>
      <p:ext uri="{19B8F6BF-5375-455C-9EA6-DF929625EA0E}">
        <p15:presenceInfo xmlns:p15="http://schemas.microsoft.com/office/powerpoint/2012/main" userId="ZJ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69" autoAdjust="0"/>
  </p:normalViewPr>
  <p:slideViewPr>
    <p:cSldViewPr snapToGrid="0">
      <p:cViewPr varScale="1">
        <p:scale>
          <a:sx n="62" d="100"/>
          <a:sy n="62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BE872-40C0-4649-9B6A-BA35357FBA5D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B7E10-4109-4F81-9FB7-B5876672E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06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7E10-4109-4F81-9FB7-B5876672E5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59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7E10-4109-4F81-9FB7-B5876672E50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20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7E10-4109-4F81-9FB7-B5876672E50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52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7E10-4109-4F81-9FB7-B5876672E50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7E10-4109-4F81-9FB7-B5876672E5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9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7E10-4109-4F81-9FB7-B5876672E50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53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7E10-4109-4F81-9FB7-B5876672E5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9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7E10-4109-4F81-9FB7-B5876672E5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86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7E10-4109-4F81-9FB7-B5876672E5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3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7E10-4109-4F81-9FB7-B5876672E50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55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7E10-4109-4F81-9FB7-B5876672E50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2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7E10-4109-4F81-9FB7-B5876672E50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0CD92-66AA-4413-B048-D0A278335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7460E3-6724-4BC1-B783-7E054CA30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B53CB-6A21-43AF-B3DE-3AD18F80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D4A-E67A-4BD9-8518-49F1938FAE9D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2C4C7-FB6E-4063-8F90-039C5CC4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5C6E8-11A9-45DA-8F7C-A7E5383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BDE9-FF7D-4512-88F2-32CB2046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3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8ED8C-ACE4-4EB1-B976-9BEC9AA8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820E9-9841-4584-B9D8-FD1E6316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E42B7-D87E-49AB-B8A7-5052E23A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D4A-E67A-4BD9-8518-49F1938FAE9D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B97A2-7E98-412E-9CCB-0D2A1C5C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9BFC5-5547-4B36-BBF5-4FF03F22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BDE9-FF7D-4512-88F2-32CB2046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3F7339-1ABE-4B54-AC73-34B04AE3D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D5C58B-D4F1-4104-A124-8FF27B3B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37271-B62C-4600-B4A7-6619837E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D4A-E67A-4BD9-8518-49F1938FAE9D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BA47B-2992-43E4-BB6A-4959810D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ADCC4-8572-4218-803B-ECBC65BD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BDE9-FF7D-4512-88F2-32CB2046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0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54A0C-7651-4F89-A9E4-F337941E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702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3B25B-78B7-4EC8-9B52-6CD16D1D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DCC17-9F0D-4160-B123-EAD4AE02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73B48-7249-4F6A-8D55-0A8B7993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D4A-E67A-4BD9-8518-49F1938FAE9D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39C3E-C75B-4F39-A657-C54E5B01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B1E75-6786-4B84-AF81-422647F1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BDE9-FF7D-4512-88F2-32CB2046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BBCC-A7EF-4D72-B78A-B8935F71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E7D6F-B015-4EBC-979A-9DDD1FF41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A95C6-7073-4BAB-8399-9382E7E8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D4A-E67A-4BD9-8518-49F1938FAE9D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E18DB-8148-4D95-999F-C690BEA6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23CBE-BB98-45D2-8ADA-D6E7E198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BDE9-FF7D-4512-88F2-32CB2046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2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5700-98DA-47F4-8FA2-60DC9AB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8AFC1-DCE2-4483-877B-296430282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8141B-9BE5-4E06-A23A-1248BA0FE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7834C3-D4B4-42B4-B79D-DD8096D0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D4A-E67A-4BD9-8518-49F1938FAE9D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6AC98-84C9-49DD-878D-5A6B7BAF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6E716-66F4-4C78-9337-AE19BFBE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BDE9-FF7D-4512-88F2-32CB2046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2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BDEE-2B23-42E9-A47D-BFCA9C09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36654-A446-4C97-8FFD-2A13882B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7E4E80-091A-4F57-BA07-30A7773B8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F31653-9042-4803-8CEA-CAEA2A06A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180525-A1E0-458D-A72B-57960DC3A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986472-91BE-4FD0-896D-A06084CB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D4A-E67A-4BD9-8518-49F1938FAE9D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551690-F739-4597-B00F-C6990CFA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8BAC20-0AAB-4796-AE4A-485BD277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BDE9-FF7D-4512-88F2-32CB2046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4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4D6F3-6298-43A7-84F6-BFF0C4DF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4C1C86-B082-4308-B469-E6DB6936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D4A-E67A-4BD9-8518-49F1938FAE9D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BAC1B6-18C8-4D89-BD04-19315674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42A385-8020-48C5-9F6F-9282CE56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BDE9-FF7D-4512-88F2-32CB2046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F76F2B-8900-45E0-B1CF-0E290790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D4A-E67A-4BD9-8518-49F1938FAE9D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E93355-8A45-4F64-95F2-0A288059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99749A-74AC-43EB-824A-BC2CCA58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BDE9-FF7D-4512-88F2-32CB2046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4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1656-9AC1-48C2-8EB0-9903FF74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86498-9F3A-4055-9314-3746BD601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0DC36-D564-4DF2-8951-287713AF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F26DD-2D71-4E42-ADD4-A665005F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D4A-E67A-4BD9-8518-49F1938FAE9D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11005-DD4D-4F22-9D7D-588F9B3C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A86470-C253-46C2-9AF8-F3AFE020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BDE9-FF7D-4512-88F2-32CB2046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25F91-308C-4281-9B09-2EA3FA8A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077021-07BC-4E7D-A622-277E5971C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5B340-F966-449B-AB45-F8DB1B386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88196B-D0B6-441A-996A-BF27E030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D4A-E67A-4BD9-8518-49F1938FAE9D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ADF5A-C2F8-49A3-8FD1-1E1D5689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0516C-F92A-4FF9-9951-66960AAA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BDE9-FF7D-4512-88F2-32CB2046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2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8FDA27-2F07-4AA7-9497-8B90A48A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C8ABE-DF53-45A0-BDD8-0672BC3E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580FC-15EE-4EB6-A847-8378A2667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DD4A-E67A-4BD9-8518-49F1938FAE9D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B3BE2-4599-43DC-B519-AC4FCE5E2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2F4A7-F9D5-4561-AF9D-B57412237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BDE9-FF7D-4512-88F2-32CB2046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9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D7AD91-504D-4577-AADC-1D5B69F9993C}"/>
              </a:ext>
            </a:extLst>
          </p:cNvPr>
          <p:cNvSpPr/>
          <p:nvPr/>
        </p:nvSpPr>
        <p:spPr>
          <a:xfrm>
            <a:off x="2839279" y="537948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4000" b="1" dirty="0">
                <a:solidFill>
                  <a:srgbClr val="002060"/>
                </a:solidFill>
                <a:latin typeface="+mn-ea"/>
                <a:sym typeface="Arial" panose="020B0604020202020204" pitchFamily="34" charset="0"/>
              </a:rPr>
              <a:t>Introduction to Marxism</a:t>
            </a:r>
            <a:endParaRPr lang="zh-CN" altLang="en-US" sz="4000" b="1" dirty="0">
              <a:solidFill>
                <a:srgbClr val="002060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1F31CC7-06CE-452A-8C3F-E83E6F7E8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9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7D33714-86E6-4D5B-ADEC-AAE7EDB38111}"/>
              </a:ext>
            </a:extLst>
          </p:cNvPr>
          <p:cNvGrpSpPr/>
          <p:nvPr/>
        </p:nvGrpSpPr>
        <p:grpSpPr>
          <a:xfrm>
            <a:off x="1897419" y="1103160"/>
            <a:ext cx="2152484" cy="715069"/>
            <a:chOff x="915949" y="2952590"/>
            <a:chExt cx="3094789" cy="71506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9677D7-5F32-433D-B3D3-7A8B3223E1FE}"/>
                </a:ext>
              </a:extLst>
            </p:cNvPr>
            <p:cNvSpPr/>
            <p:nvPr/>
          </p:nvSpPr>
          <p:spPr>
            <a:xfrm>
              <a:off x="915949" y="2952590"/>
              <a:ext cx="3094789" cy="715069"/>
            </a:xfrm>
            <a:prstGeom prst="rect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200F99B-7923-4E8D-92A0-2FF78E5DBE52}"/>
                </a:ext>
              </a:extLst>
            </p:cNvPr>
            <p:cNvSpPr txBox="1"/>
            <p:nvPr/>
          </p:nvSpPr>
          <p:spPr>
            <a:xfrm>
              <a:off x="915949" y="3108314"/>
              <a:ext cx="3094789" cy="392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zh-CN" altLang="zh-CN" sz="18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矛盾的斗争性</a:t>
              </a:r>
              <a:endParaRPr lang="en-US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838394B-19F4-4515-AA16-17169CF14190}"/>
              </a:ext>
            </a:extLst>
          </p:cNvPr>
          <p:cNvGrpSpPr/>
          <p:nvPr/>
        </p:nvGrpSpPr>
        <p:grpSpPr>
          <a:xfrm>
            <a:off x="7973360" y="1172817"/>
            <a:ext cx="2152484" cy="706841"/>
            <a:chOff x="5606543" y="2982888"/>
            <a:chExt cx="2512925" cy="7302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88913D8-2FD5-4C1E-B5B0-43F274C970CF}"/>
                </a:ext>
              </a:extLst>
            </p:cNvPr>
            <p:cNvSpPr/>
            <p:nvPr/>
          </p:nvSpPr>
          <p:spPr>
            <a:xfrm>
              <a:off x="5606543" y="2982888"/>
              <a:ext cx="2512925" cy="715068"/>
            </a:xfrm>
            <a:prstGeom prst="rect">
              <a:avLst/>
            </a:prstGeom>
            <a:solidFill>
              <a:srgbClr val="92D050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72A69E1-9F0A-4FFB-B878-E03F24AB58A7}"/>
                </a:ext>
              </a:extLst>
            </p:cNvPr>
            <p:cNvSpPr txBox="1"/>
            <p:nvPr/>
          </p:nvSpPr>
          <p:spPr>
            <a:xfrm>
              <a:off x="5868740" y="3134576"/>
              <a:ext cx="2250728" cy="57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ts val="2500"/>
                </a:lnSpc>
              </a:pPr>
              <a:r>
                <a:rPr lang="en-US" altLang="zh-CN" sz="1800" kern="100" dirty="0">
                  <a:effectLst/>
                  <a:latin typeface="微软雅黑" panose="020B0503020204020204" pitchFamily="34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 </a:t>
              </a:r>
              <a:r>
                <a:rPr lang="zh-CN" altLang="zh-CN" sz="18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矛盾的</a:t>
              </a:r>
              <a:r>
                <a:rPr lang="zh-CN" altLang="en-US" b="1" kern="100" dirty="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同一性</a:t>
              </a:r>
              <a:r>
                <a:rPr lang="en-US" altLang="zh-CN" sz="1800" kern="100" dirty="0">
                  <a:effectLst/>
                  <a:latin typeface="微软雅黑" panose="020B0503020204020204" pitchFamily="34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D01221A-B9AC-4A27-B918-9DA0F7A6844C}"/>
              </a:ext>
            </a:extLst>
          </p:cNvPr>
          <p:cNvGrpSpPr/>
          <p:nvPr/>
        </p:nvGrpSpPr>
        <p:grpSpPr>
          <a:xfrm>
            <a:off x="4810403" y="1103160"/>
            <a:ext cx="2801772" cy="1824685"/>
            <a:chOff x="4583430" y="1753376"/>
            <a:chExt cx="2801772" cy="182468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F6EBF20-FFDE-4879-BF89-8332F99AD137}"/>
                </a:ext>
              </a:extLst>
            </p:cNvPr>
            <p:cNvGrpSpPr/>
            <p:nvPr/>
          </p:nvGrpSpPr>
          <p:grpSpPr>
            <a:xfrm>
              <a:off x="4753527" y="1753376"/>
              <a:ext cx="2399900" cy="525484"/>
              <a:chOff x="4654569" y="3428999"/>
              <a:chExt cx="2399900" cy="525484"/>
            </a:xfrm>
          </p:grpSpPr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87525E47-AF27-4693-93F0-FE07D9C60DAA}"/>
                  </a:ext>
                </a:extLst>
              </p:cNvPr>
              <p:cNvCxnSpPr/>
              <p:nvPr/>
            </p:nvCxnSpPr>
            <p:spPr>
              <a:xfrm>
                <a:off x="4654569" y="3954483"/>
                <a:ext cx="2161867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222AA1-316F-44DE-B455-F31D13B9A397}"/>
                  </a:ext>
                </a:extLst>
              </p:cNvPr>
              <p:cNvSpPr txBox="1"/>
              <p:nvPr/>
            </p:nvSpPr>
            <p:spPr>
              <a:xfrm>
                <a:off x="4654569" y="3428999"/>
                <a:ext cx="2399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dirty="0"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相互联结、相辅相成</a:t>
                </a:r>
                <a:endParaRPr lang="zh-CN" altLang="en-US" dirty="0"/>
              </a:p>
            </p:txBody>
          </p:sp>
        </p:grp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1EF73EBE-A7A0-4940-9BE5-EA78315360CF}"/>
                </a:ext>
              </a:extLst>
            </p:cNvPr>
            <p:cNvSpPr/>
            <p:nvPr/>
          </p:nvSpPr>
          <p:spPr>
            <a:xfrm rot="5400000">
              <a:off x="5627929" y="2376901"/>
              <a:ext cx="413060" cy="676889"/>
            </a:xfrm>
            <a:prstGeom prst="rightArrow">
              <a:avLst>
                <a:gd name="adj1" fmla="val 46491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1688728-F0B4-437C-8849-0A666D68F4E2}"/>
                </a:ext>
              </a:extLst>
            </p:cNvPr>
            <p:cNvSpPr txBox="1"/>
            <p:nvPr/>
          </p:nvSpPr>
          <p:spPr>
            <a:xfrm>
              <a:off x="4583430" y="3164999"/>
              <a:ext cx="2801772" cy="413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ts val="2500"/>
                </a:lnSpc>
              </a:pPr>
              <a:r>
                <a:rPr lang="zh-CN" altLang="en-US" sz="2400" b="1" kern="100" dirty="0">
                  <a:solidFill>
                    <a:srgbClr val="790003"/>
                  </a:solidFill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矛盾</a:t>
              </a:r>
              <a:r>
                <a:rPr lang="zh-CN" altLang="en-US" sz="2400" b="1" kern="100" dirty="0">
                  <a:solidFill>
                    <a:srgbClr val="790003"/>
                  </a:solidFill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推动事物发展</a:t>
              </a:r>
              <a:endParaRPr lang="en-US" altLang="zh-CN" sz="2400" b="1" kern="100" dirty="0">
                <a:solidFill>
                  <a:srgbClr val="79000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54AE96C-7996-410E-A522-026ECB3AFE7D}"/>
              </a:ext>
            </a:extLst>
          </p:cNvPr>
          <p:cNvSpPr txBox="1"/>
          <p:nvPr/>
        </p:nvSpPr>
        <p:spPr>
          <a:xfrm>
            <a:off x="7823954" y="2473687"/>
            <a:ext cx="3439194" cy="2957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同一性是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事物存在和发展的前提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同一性使矛盾双方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相互吸取有利于自身的因素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，在相互作用中各自得到发展。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同一性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规定着事物转化的可能和发展的趋势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34A0B0-E69A-423B-99E5-79D1668E71AE}"/>
              </a:ext>
            </a:extLst>
          </p:cNvPr>
          <p:cNvSpPr txBox="1"/>
          <p:nvPr/>
        </p:nvSpPr>
        <p:spPr>
          <a:xfrm>
            <a:off x="721433" y="2473687"/>
            <a:ext cx="3591481" cy="2637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矛盾双方的斗争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促进矛盾双方力量的变化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，造成双方力量发展的不平衡，为对立面的转化、事物的质变创造条件。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矛盾双方的斗争是一种矛盾统一体向另一种矛盾统一体过渡的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决定性力量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4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B062BD75-04FD-418B-AE5B-31E01B334D63}"/>
              </a:ext>
            </a:extLst>
          </p:cNvPr>
          <p:cNvSpPr/>
          <p:nvPr/>
        </p:nvSpPr>
        <p:spPr>
          <a:xfrm>
            <a:off x="3409795" y="3429000"/>
            <a:ext cx="1484416" cy="475013"/>
          </a:xfrm>
          <a:prstGeom prst="homePlate">
            <a:avLst/>
          </a:prstGeom>
          <a:solidFill>
            <a:srgbClr val="790003"/>
          </a:solidFill>
          <a:ln w="38100">
            <a:solidFill>
              <a:srgbClr val="7900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主要矛盾</a:t>
            </a:r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10FEE056-0602-4648-B80D-A3C0101E8978}"/>
              </a:ext>
            </a:extLst>
          </p:cNvPr>
          <p:cNvSpPr/>
          <p:nvPr/>
        </p:nvSpPr>
        <p:spPr>
          <a:xfrm>
            <a:off x="8097330" y="3447415"/>
            <a:ext cx="2492181" cy="475013"/>
          </a:xfrm>
          <a:prstGeom prst="homePlate">
            <a:avLst/>
          </a:prstGeom>
          <a:solidFill>
            <a:srgbClr val="790003"/>
          </a:solidFill>
          <a:ln w="38100">
            <a:solidFill>
              <a:srgbClr val="7900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矛盾的主要方面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7075EBEC-E728-4F62-944E-4C1611C3F72B}"/>
              </a:ext>
            </a:extLst>
          </p:cNvPr>
          <p:cNvSpPr/>
          <p:nvPr/>
        </p:nvSpPr>
        <p:spPr>
          <a:xfrm>
            <a:off x="2938255" y="3408475"/>
            <a:ext cx="331347" cy="1257665"/>
          </a:xfrm>
          <a:prstGeom prst="leftBrace">
            <a:avLst/>
          </a:prstGeom>
          <a:ln w="28575">
            <a:solidFill>
              <a:srgbClr val="7900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4C45A39C-F8D1-47BC-A420-613E074B0971}"/>
              </a:ext>
            </a:extLst>
          </p:cNvPr>
          <p:cNvSpPr/>
          <p:nvPr/>
        </p:nvSpPr>
        <p:spPr>
          <a:xfrm>
            <a:off x="3396713" y="4153960"/>
            <a:ext cx="1484416" cy="475013"/>
          </a:xfrm>
          <a:prstGeom prst="homePlat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次要矛盾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9D13D805-7B59-4EC1-9C09-F02AE0BED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229" y="3780132"/>
            <a:ext cx="1646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900"/>
              </a:lnSpc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每个具体事物中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EF1ACE44-1828-4D55-95AC-508571217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169" y="3803297"/>
            <a:ext cx="1646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900"/>
              </a:lnSpc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每个具体矛盾中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EE495523-0DD6-4C21-8BC6-3D3D6A92E2E9}"/>
              </a:ext>
            </a:extLst>
          </p:cNvPr>
          <p:cNvSpPr/>
          <p:nvPr/>
        </p:nvSpPr>
        <p:spPr>
          <a:xfrm>
            <a:off x="7623084" y="3431639"/>
            <a:ext cx="331347" cy="1257665"/>
          </a:xfrm>
          <a:prstGeom prst="leftBrace">
            <a:avLst/>
          </a:prstGeom>
          <a:ln w="28575">
            <a:solidFill>
              <a:srgbClr val="7900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CBC1E663-BF6F-4A33-B4B0-E07835D031AC}"/>
              </a:ext>
            </a:extLst>
          </p:cNvPr>
          <p:cNvSpPr/>
          <p:nvPr/>
        </p:nvSpPr>
        <p:spPr>
          <a:xfrm>
            <a:off x="8097330" y="4172230"/>
            <a:ext cx="2492181" cy="475013"/>
          </a:xfrm>
          <a:prstGeom prst="homePlat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矛盾的次要方面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78B4FC-E482-48D7-BC6C-1ADCA9EC895C}"/>
              </a:ext>
            </a:extLst>
          </p:cNvPr>
          <p:cNvSpPr txBox="1"/>
          <p:nvPr/>
        </p:nvSpPr>
        <p:spPr>
          <a:xfrm>
            <a:off x="1089932" y="5459367"/>
            <a:ext cx="6097978" cy="342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事物的性质是由</a:t>
            </a:r>
            <a:r>
              <a:rPr lang="zh-CN" altLang="zh-CN" sz="2000" b="1" u="sng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主要矛盾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000" b="1" u="sng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主要方面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所决定的。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9B1C2C-D21C-44BD-A69B-046D9DC9C150}"/>
              </a:ext>
            </a:extLst>
          </p:cNvPr>
          <p:cNvSpPr txBox="1"/>
          <p:nvPr/>
        </p:nvSpPr>
        <p:spPr>
          <a:xfrm>
            <a:off x="1161229" y="293936"/>
            <a:ext cx="9144332" cy="2959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矛盾的</a:t>
            </a:r>
            <a:r>
              <a:rPr lang="zh-CN" altLang="en-US" sz="1800" b="1" kern="100" dirty="0">
                <a:solidFill>
                  <a:srgbClr val="79000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普遍性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1800" b="1" kern="100" dirty="0">
                <a:solidFill>
                  <a:srgbClr val="790003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特殊性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及其相互关系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endParaRPr lang="zh-CN" altLang="en-US" sz="1800" b="1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矛盾的普遍性（共性）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是指矛盾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存在于一切事物中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存在于一切事物发展过程的始终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，旧的矛盾解决了，新的矛盾又产生，事物始终在矛盾中运动。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endParaRPr lang="zh-CN" altLang="en-US" sz="1800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矛盾的特殊性（个性）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是指各个具体事物的矛盾、每一个矛盾的各个方面在发展的不同阶段上各有其特点。</a:t>
            </a:r>
          </a:p>
          <a:p>
            <a:pPr algn="just">
              <a:lnSpc>
                <a:spcPts val="2500"/>
              </a:lnSpc>
            </a:pPr>
            <a:endParaRPr lang="en-US" altLang="zh-CN" sz="1800" b="1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7DB64AC8-2DF1-4A90-9087-3F618B60E3D1}"/>
              </a:ext>
            </a:extLst>
          </p:cNvPr>
          <p:cNvSpPr/>
          <p:nvPr/>
        </p:nvSpPr>
        <p:spPr bwMode="auto">
          <a:xfrm>
            <a:off x="4997165" y="224723"/>
            <a:ext cx="2197670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量变质变规律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8299E712-4A13-4361-9128-7AE6D530D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127" y="1065074"/>
            <a:ext cx="2651139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堆悖论？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D1CA1716-9E3E-4C4F-9E99-34FDF29FD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98" y="1065074"/>
            <a:ext cx="4856215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数理</a:t>
            </a:r>
            <a:r>
              <a:rPr lang="en-US" altLang="zh-CN" sz="2400" dirty="0">
                <a:solidFill>
                  <a:srgbClr val="002060"/>
                </a:solidFill>
              </a:rPr>
              <a:t>/</a:t>
            </a:r>
            <a:r>
              <a:rPr lang="zh-CN" altLang="en-US" sz="2400" dirty="0">
                <a:solidFill>
                  <a:srgbClr val="002060"/>
                </a:solidFill>
              </a:rPr>
              <a:t>经典逻辑的世界缺乏普遍联系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C21508EB-33E5-4FCB-A6A8-D12B4D0F4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216" y="1065074"/>
            <a:ext cx="4367247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有变化而无发展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AD2B77-28B3-4F8B-81D1-387ACA01BBB7}"/>
              </a:ext>
            </a:extLst>
          </p:cNvPr>
          <p:cNvSpPr txBox="1"/>
          <p:nvPr/>
        </p:nvSpPr>
        <p:spPr>
          <a:xfrm>
            <a:off x="2458466" y="1892849"/>
            <a:ext cx="7275068" cy="4569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endParaRPr lang="en-US" altLang="zh-CN" sz="1800" b="1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量变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是事物数量的增减和组成要素排列次序的变动，是保持事物的质的相对稳定性的不显著变化，体现了事物发展渐进过程的连续性。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endParaRPr lang="en-US" altLang="zh-CN" sz="1800" b="1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质变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是事物性质的根本变化，是事物由一种质态向另一种质态的飞跃，体现了事物发展渐进过程和连续性的中断。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endParaRPr lang="en-US" altLang="zh-CN" b="1" kern="100" dirty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量变和质变的辩证关系——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量变是质变的必要准备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质变是量变的必然结果，并为新的量变开辟道路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量变和质变是相互渗透的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endParaRPr lang="en-US" altLang="zh-CN" sz="2000" b="1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>
            <a:extLst>
              <a:ext uri="{FF2B5EF4-FFF2-40B4-BE49-F238E27FC236}">
                <a16:creationId xmlns:a16="http://schemas.microsoft.com/office/drawing/2014/main" id="{11BCCB3D-B495-4B0C-B277-CF0A4E8EAF51}"/>
              </a:ext>
            </a:extLst>
          </p:cNvPr>
          <p:cNvSpPr/>
          <p:nvPr/>
        </p:nvSpPr>
        <p:spPr bwMode="auto">
          <a:xfrm>
            <a:off x="4670594" y="273708"/>
            <a:ext cx="3134464" cy="706006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否定之否定规律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193B04-C135-4D73-A6F5-03277FCEB591}"/>
              </a:ext>
            </a:extLst>
          </p:cNvPr>
          <p:cNvSpPr txBox="1"/>
          <p:nvPr/>
        </p:nvSpPr>
        <p:spPr>
          <a:xfrm>
            <a:off x="6219306" y="1883147"/>
            <a:ext cx="1898503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否定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C53F2C-CBE8-4246-BC52-4003E7830CD5}"/>
              </a:ext>
            </a:extLst>
          </p:cNvPr>
          <p:cNvSpPr txBox="1"/>
          <p:nvPr/>
        </p:nvSpPr>
        <p:spPr>
          <a:xfrm>
            <a:off x="3721342" y="1883147"/>
            <a:ext cx="1898503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肯定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754962-E401-4FAE-970B-2AA3847E6A76}"/>
              </a:ext>
            </a:extLst>
          </p:cNvPr>
          <p:cNvSpPr txBox="1"/>
          <p:nvPr/>
        </p:nvSpPr>
        <p:spPr>
          <a:xfrm>
            <a:off x="8407318" y="1883148"/>
            <a:ext cx="1898503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否定之否定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DFEE55-4E4F-473B-9F7D-8A55FCCA71E2}"/>
              </a:ext>
            </a:extLst>
          </p:cNvPr>
          <p:cNvCxnSpPr/>
          <p:nvPr/>
        </p:nvCxnSpPr>
        <p:spPr>
          <a:xfrm>
            <a:off x="4583513" y="2016422"/>
            <a:ext cx="13604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89A6F0-697A-4A47-B37A-4F6B7F4E0D78}"/>
              </a:ext>
            </a:extLst>
          </p:cNvPr>
          <p:cNvCxnSpPr>
            <a:cxnSpLocks/>
          </p:cNvCxnSpPr>
          <p:nvPr/>
        </p:nvCxnSpPr>
        <p:spPr>
          <a:xfrm flipV="1">
            <a:off x="7130757" y="2016422"/>
            <a:ext cx="1048717" cy="1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6BF5D8E0-2FE7-49FE-B4E1-7E1D861440BF}"/>
              </a:ext>
            </a:extLst>
          </p:cNvPr>
          <p:cNvSpPr/>
          <p:nvPr/>
        </p:nvSpPr>
        <p:spPr>
          <a:xfrm>
            <a:off x="1824039" y="1673773"/>
            <a:ext cx="1484416" cy="679226"/>
          </a:xfrm>
          <a:prstGeom prst="homePlat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两次否定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三个阶段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B64187B-68EC-4BC4-AAA1-435DA6245C1F}"/>
              </a:ext>
            </a:extLst>
          </p:cNvPr>
          <p:cNvGrpSpPr/>
          <p:nvPr/>
        </p:nvGrpSpPr>
        <p:grpSpPr>
          <a:xfrm>
            <a:off x="2606755" y="2862220"/>
            <a:ext cx="4241470" cy="2398815"/>
            <a:chOff x="1199408" y="2565071"/>
            <a:chExt cx="4241470" cy="2398815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540D1FA-4A87-453C-8BA4-AD7751C4C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9408" y="2565071"/>
              <a:ext cx="0" cy="23988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C391422-A4D3-4B75-8018-0211D3B2FA2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408" y="4963886"/>
              <a:ext cx="42414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759D96CE-B766-411D-A20E-424947C48E45}"/>
              </a:ext>
            </a:extLst>
          </p:cNvPr>
          <p:cNvSpPr/>
          <p:nvPr/>
        </p:nvSpPr>
        <p:spPr>
          <a:xfrm>
            <a:off x="2868012" y="3301606"/>
            <a:ext cx="3586348" cy="1840675"/>
          </a:xfrm>
          <a:custGeom>
            <a:avLst/>
            <a:gdLst>
              <a:gd name="connsiteX0" fmla="*/ 0 w 3586348"/>
              <a:gd name="connsiteY0" fmla="*/ 1840675 h 1840675"/>
              <a:gd name="connsiteX1" fmla="*/ 546265 w 3586348"/>
              <a:gd name="connsiteY1" fmla="*/ 1045029 h 1840675"/>
              <a:gd name="connsiteX2" fmla="*/ 985652 w 3586348"/>
              <a:gd name="connsiteY2" fmla="*/ 1460665 h 1840675"/>
              <a:gd name="connsiteX3" fmla="*/ 1472540 w 3586348"/>
              <a:gd name="connsiteY3" fmla="*/ 688769 h 1840675"/>
              <a:gd name="connsiteX4" fmla="*/ 1971304 w 3586348"/>
              <a:gd name="connsiteY4" fmla="*/ 1246909 h 1840675"/>
              <a:gd name="connsiteX5" fmla="*/ 2458192 w 3586348"/>
              <a:gd name="connsiteY5" fmla="*/ 403761 h 1840675"/>
              <a:gd name="connsiteX6" fmla="*/ 2933205 w 3586348"/>
              <a:gd name="connsiteY6" fmla="*/ 1092530 h 1840675"/>
              <a:gd name="connsiteX7" fmla="*/ 3586348 w 3586348"/>
              <a:gd name="connsiteY7" fmla="*/ 0 h 18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6348" h="1840675">
                <a:moveTo>
                  <a:pt x="0" y="1840675"/>
                </a:moveTo>
                <a:cubicBezTo>
                  <a:pt x="190995" y="1474519"/>
                  <a:pt x="381990" y="1108364"/>
                  <a:pt x="546265" y="1045029"/>
                </a:cubicBezTo>
                <a:cubicBezTo>
                  <a:pt x="710540" y="981694"/>
                  <a:pt x="831273" y="1520042"/>
                  <a:pt x="985652" y="1460665"/>
                </a:cubicBezTo>
                <a:cubicBezTo>
                  <a:pt x="1140031" y="1401288"/>
                  <a:pt x="1308265" y="724395"/>
                  <a:pt x="1472540" y="688769"/>
                </a:cubicBezTo>
                <a:cubicBezTo>
                  <a:pt x="1636815" y="653143"/>
                  <a:pt x="1807029" y="1294410"/>
                  <a:pt x="1971304" y="1246909"/>
                </a:cubicBezTo>
                <a:cubicBezTo>
                  <a:pt x="2135579" y="1199408"/>
                  <a:pt x="2297875" y="429491"/>
                  <a:pt x="2458192" y="403761"/>
                </a:cubicBezTo>
                <a:cubicBezTo>
                  <a:pt x="2618509" y="378031"/>
                  <a:pt x="2745179" y="1159823"/>
                  <a:pt x="2933205" y="1092530"/>
                </a:cubicBezTo>
                <a:cubicBezTo>
                  <a:pt x="3121231" y="1025237"/>
                  <a:pt x="3353789" y="512618"/>
                  <a:pt x="3586348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77C4217-1DAA-427C-B215-4E62582036BD}"/>
              </a:ext>
            </a:extLst>
          </p:cNvPr>
          <p:cNvSpPr txBox="1"/>
          <p:nvPr/>
        </p:nvSpPr>
        <p:spPr>
          <a:xfrm>
            <a:off x="1946407" y="5624466"/>
            <a:ext cx="6097978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1900"/>
              </a:lnSpc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否定之否定规律揭示了事物发展的前进性与曲折性的统一。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7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 animBg="1"/>
      <p:bldP spid="25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FBC3BA42-4977-41A1-9CF2-2430EBD1254A}"/>
              </a:ext>
            </a:extLst>
          </p:cNvPr>
          <p:cNvSpPr/>
          <p:nvPr/>
        </p:nvSpPr>
        <p:spPr bwMode="auto">
          <a:xfrm>
            <a:off x="4670594" y="273708"/>
            <a:ext cx="3134464" cy="706006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与科学哲学的联系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8D8D10E9-B0E9-4F1E-9672-BC046630F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70" y="1452058"/>
            <a:ext cx="1572157" cy="5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900"/>
              </a:lnSpc>
            </a:pPr>
            <a:r>
              <a:rPr lang="zh-CN" altLang="en-US" sz="2400" b="1" kern="100" dirty="0">
                <a:solidFill>
                  <a:srgbClr val="00206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波普尔</a:t>
            </a:r>
            <a:endParaRPr lang="zh-CN" altLang="zh-CN" sz="24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81187BD7-70CD-47EA-AC47-4DA107F14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4183" y="1385585"/>
            <a:ext cx="4367247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证伪主义与否定之否定相似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DACB197D-C869-4E3D-8874-69919B8B5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058" y="1400376"/>
            <a:ext cx="4367247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否定具有消极特征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75C09D8F-6ED8-496D-A74A-B3336501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861" y="2076427"/>
            <a:ext cx="1572157" cy="5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900"/>
              </a:lnSpc>
            </a:pPr>
            <a:r>
              <a:rPr lang="zh-CN" altLang="en-US" sz="2400" b="1" kern="100" dirty="0">
                <a:solidFill>
                  <a:srgbClr val="00206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库恩</a:t>
            </a:r>
            <a:endParaRPr lang="zh-CN" altLang="zh-CN" sz="24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D71E9CC7-848A-4C4D-94D3-17484BB45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4183" y="2090330"/>
            <a:ext cx="4367247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反常→新事实→范式革命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2A5F808A-6B6E-4207-8A8E-6E6E01D08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53" y="2076427"/>
            <a:ext cx="4367247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有量变质变规律的成分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3AC4A5F0-D8FA-47E5-BB35-D9F5CBBA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179" y="2885144"/>
            <a:ext cx="1572157" cy="5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900"/>
              </a:lnSpc>
            </a:pPr>
            <a:r>
              <a:rPr lang="zh-CN" altLang="en-US" sz="2400" b="1" kern="100" dirty="0">
                <a:solidFill>
                  <a:srgbClr val="00206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拉卡托斯</a:t>
            </a:r>
            <a:endParaRPr lang="zh-CN" altLang="zh-CN" sz="24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AE022348-1D3E-4A24-9CCF-5B1F4791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501" y="2502976"/>
            <a:ext cx="3940404" cy="3534757"/>
          </a:xfrm>
          <a:prstGeom prst="horizontalScroll">
            <a:avLst>
              <a:gd name="adj" fmla="val 1250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FFFF"/>
            </a:solidFill>
            <a:round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just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研究纲领是由一个稳定、不容改变的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“硬核”（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hard core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）与一个允许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调整以应对批评的“保护带”（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protective belt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）构成的。拉卡托斯认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为，科学发展的模式即是不同科学研究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纲领间动态变化的过程。当调整一个研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究纲领的保护带已不足以预见新的事实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以及解释以往的事实时，这个纲领变由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进步的变为退步的，并会被新的进步的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研究纲领所取代。而退步的研究纲领也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可能在以后卷土重来，重新成为进步的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纲领。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933EA6B0-C758-4A31-896E-F038F1633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53" y="2767269"/>
            <a:ext cx="4367247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接近唯物辩证法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DBF29681-5034-427C-9E01-AF5170FBC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70" y="6137580"/>
            <a:ext cx="716031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唯物辩证法本身也是一套完整的科学哲学理论</a:t>
            </a:r>
          </a:p>
        </p:txBody>
      </p:sp>
    </p:spTree>
    <p:extLst>
      <p:ext uri="{BB962C8B-B14F-4D97-AF65-F5344CB8AC3E}">
        <p14:creationId xmlns:p14="http://schemas.microsoft.com/office/powerpoint/2010/main" val="297117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FFAD3E8E-5100-4C80-A6B4-90D79A8FF67E}"/>
              </a:ext>
            </a:extLst>
          </p:cNvPr>
          <p:cNvSpPr/>
          <p:nvPr/>
        </p:nvSpPr>
        <p:spPr bwMode="auto">
          <a:xfrm>
            <a:off x="4670594" y="273708"/>
            <a:ext cx="3134464" cy="706006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五大范畴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62C636-72AE-45A1-AF0B-B561ED6A8FD4}"/>
              </a:ext>
            </a:extLst>
          </p:cNvPr>
          <p:cNvGrpSpPr/>
          <p:nvPr/>
        </p:nvGrpSpPr>
        <p:grpSpPr>
          <a:xfrm>
            <a:off x="690581" y="1683005"/>
            <a:ext cx="3462968" cy="3491990"/>
            <a:chOff x="3175064" y="723749"/>
            <a:chExt cx="5841872" cy="5410499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12D5BDD-1F9D-4A27-8B6E-A91AE8FFF0FF}"/>
                </a:ext>
              </a:extLst>
            </p:cNvPr>
            <p:cNvSpPr/>
            <p:nvPr/>
          </p:nvSpPr>
          <p:spPr>
            <a:xfrm rot="21600000">
              <a:off x="3611815" y="723749"/>
              <a:ext cx="5405120" cy="873504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44781" rIns="270256" bIns="144781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内容与形式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698FD1B-FF8E-4AA6-9C7F-695A8243FFC0}"/>
                </a:ext>
              </a:extLst>
            </p:cNvPr>
            <p:cNvSpPr/>
            <p:nvPr/>
          </p:nvSpPr>
          <p:spPr>
            <a:xfrm>
              <a:off x="3175064" y="723750"/>
              <a:ext cx="873502" cy="87350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5535B3E6-27E7-48B2-9FB6-F7BEF86B67BF}"/>
                </a:ext>
              </a:extLst>
            </p:cNvPr>
            <p:cNvSpPr/>
            <p:nvPr/>
          </p:nvSpPr>
          <p:spPr>
            <a:xfrm rot="21600000">
              <a:off x="3611815" y="1857998"/>
              <a:ext cx="5405120" cy="873504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44781" rIns="270256" bIns="144781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本质与现象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7A47257-C810-4F5C-A227-19C5B25CE38F}"/>
                </a:ext>
              </a:extLst>
            </p:cNvPr>
            <p:cNvSpPr/>
            <p:nvPr/>
          </p:nvSpPr>
          <p:spPr>
            <a:xfrm>
              <a:off x="3175064" y="1857999"/>
              <a:ext cx="873502" cy="87350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DAE28B9-3DBB-4CA4-8ED2-5B483CE771EE}"/>
                </a:ext>
              </a:extLst>
            </p:cNvPr>
            <p:cNvSpPr/>
            <p:nvPr/>
          </p:nvSpPr>
          <p:spPr>
            <a:xfrm rot="21600000">
              <a:off x="3611815" y="2992247"/>
              <a:ext cx="5405120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44781" rIns="270256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原因与结果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CA0DD60-50ED-42A1-8383-0CA821AFDCCE}"/>
                </a:ext>
              </a:extLst>
            </p:cNvPr>
            <p:cNvSpPr/>
            <p:nvPr/>
          </p:nvSpPr>
          <p:spPr>
            <a:xfrm>
              <a:off x="3175064" y="2992248"/>
              <a:ext cx="873502" cy="87350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56AE5DC-F0AC-45E0-AC95-EF766A2C7349}"/>
                </a:ext>
              </a:extLst>
            </p:cNvPr>
            <p:cNvSpPr/>
            <p:nvPr/>
          </p:nvSpPr>
          <p:spPr>
            <a:xfrm rot="21600000">
              <a:off x="3611815" y="4126496"/>
              <a:ext cx="5405120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44781" rIns="270256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必然与偶然</a:t>
              </a:r>
              <a:endPara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40FE3F2-4739-4179-B024-E4514410E212}"/>
                </a:ext>
              </a:extLst>
            </p:cNvPr>
            <p:cNvSpPr/>
            <p:nvPr/>
          </p:nvSpPr>
          <p:spPr>
            <a:xfrm>
              <a:off x="3175064" y="4126497"/>
              <a:ext cx="873502" cy="87350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8BA57125-019D-4245-9859-66EB96312810}"/>
                </a:ext>
              </a:extLst>
            </p:cNvPr>
            <p:cNvSpPr/>
            <p:nvPr/>
          </p:nvSpPr>
          <p:spPr>
            <a:xfrm rot="21600000">
              <a:off x="3611815" y="5260745"/>
              <a:ext cx="5405121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44781" rIns="270257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现实与可能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FC02DC2-EC2C-4097-ACAD-CB6A54274C28}"/>
                </a:ext>
              </a:extLst>
            </p:cNvPr>
            <p:cNvSpPr/>
            <p:nvPr/>
          </p:nvSpPr>
          <p:spPr>
            <a:xfrm>
              <a:off x="3175064" y="5260746"/>
              <a:ext cx="873502" cy="87350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345A772-F4E5-45A8-90C5-0B29FAED0588}"/>
              </a:ext>
            </a:extLst>
          </p:cNvPr>
          <p:cNvGrpSpPr/>
          <p:nvPr/>
        </p:nvGrpSpPr>
        <p:grpSpPr>
          <a:xfrm>
            <a:off x="7899326" y="369544"/>
            <a:ext cx="3222407" cy="514333"/>
            <a:chOff x="5714091" y="336288"/>
            <a:chExt cx="3222407" cy="514333"/>
          </a:xfrm>
        </p:grpSpPr>
        <p:sp>
          <p:nvSpPr>
            <p:cNvPr id="16" name="箭头: 五边形 15">
              <a:extLst>
                <a:ext uri="{FF2B5EF4-FFF2-40B4-BE49-F238E27FC236}">
                  <a16:creationId xmlns:a16="http://schemas.microsoft.com/office/drawing/2014/main" id="{1DE24F7C-6BEA-4B04-9286-FA0FF94EBD11}"/>
                </a:ext>
              </a:extLst>
            </p:cNvPr>
            <p:cNvSpPr/>
            <p:nvPr/>
          </p:nvSpPr>
          <p:spPr>
            <a:xfrm rot="10800000">
              <a:off x="5714091" y="336288"/>
              <a:ext cx="3085524" cy="514333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BACF4F-2C4A-485B-90A9-9003AABA3E32}"/>
                </a:ext>
              </a:extLst>
            </p:cNvPr>
            <p:cNvSpPr txBox="1"/>
            <p:nvPr/>
          </p:nvSpPr>
          <p:spPr>
            <a:xfrm>
              <a:off x="6000767" y="408788"/>
              <a:ext cx="2935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联系和发展的基本环节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8" name="文本框 2">
            <a:extLst>
              <a:ext uri="{FF2B5EF4-FFF2-40B4-BE49-F238E27FC236}">
                <a16:creationId xmlns:a16="http://schemas.microsoft.com/office/drawing/2014/main" id="{691F6506-35F1-4C21-B3AF-210F27B35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907" y="1683005"/>
            <a:ext cx="339619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形式理性和实质理性</a:t>
            </a: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A3569781-A654-4A5A-B812-11881E339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175" y="2415061"/>
            <a:ext cx="339619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唯物主义诉求</a:t>
            </a: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6C0D2314-02DC-4D05-AE0E-CA49E718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907" y="3180342"/>
            <a:ext cx="339619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放到对立统一规律中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BAE3E912-A65D-43A9-B41F-E6BA350BD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227" y="3174424"/>
            <a:ext cx="339619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避免特定解释</a:t>
            </a:r>
          </a:p>
        </p:txBody>
      </p:sp>
      <p:sp>
        <p:nvSpPr>
          <p:cNvPr id="22" name="文本框 2">
            <a:extLst>
              <a:ext uri="{FF2B5EF4-FFF2-40B4-BE49-F238E27FC236}">
                <a16:creationId xmlns:a16="http://schemas.microsoft.com/office/drawing/2014/main" id="{2CEB10E7-BF97-40C3-BE88-6E3161A38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810" y="3933787"/>
            <a:ext cx="339619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波普尔否定历史主义</a:t>
            </a:r>
          </a:p>
        </p:txBody>
      </p:sp>
      <p:sp>
        <p:nvSpPr>
          <p:cNvPr id="23" name="文本框 2">
            <a:extLst>
              <a:ext uri="{FF2B5EF4-FFF2-40B4-BE49-F238E27FC236}">
                <a16:creationId xmlns:a16="http://schemas.microsoft.com/office/drawing/2014/main" id="{CA71C4CC-4D91-4504-90FC-CB6A1610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227" y="3910262"/>
            <a:ext cx="4046709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否定必然本身也是一种必然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3650AF1E-5B67-4377-8DF8-5D474F107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856" y="4637078"/>
            <a:ext cx="339619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预测作用</a:t>
            </a:r>
          </a:p>
        </p:txBody>
      </p:sp>
    </p:spTree>
    <p:extLst>
      <p:ext uri="{BB962C8B-B14F-4D97-AF65-F5344CB8AC3E}">
        <p14:creationId xmlns:p14="http://schemas.microsoft.com/office/powerpoint/2010/main" val="414767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13C5334A-B19E-4FE3-B5DC-7F317A935226}"/>
              </a:ext>
            </a:extLst>
          </p:cNvPr>
          <p:cNvSpPr/>
          <p:nvPr/>
        </p:nvSpPr>
        <p:spPr bwMode="auto">
          <a:xfrm>
            <a:off x="2690965" y="471671"/>
            <a:ext cx="3134464" cy="706006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辩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思维方法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8491916-352A-43D1-8AAF-DFD8BD19958E}"/>
              </a:ext>
            </a:extLst>
          </p:cNvPr>
          <p:cNvCxnSpPr/>
          <p:nvPr/>
        </p:nvCxnSpPr>
        <p:spPr>
          <a:xfrm>
            <a:off x="5825429" y="820132"/>
            <a:ext cx="1725106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15">
            <a:extLst>
              <a:ext uri="{FF2B5EF4-FFF2-40B4-BE49-F238E27FC236}">
                <a16:creationId xmlns:a16="http://schemas.microsoft.com/office/drawing/2014/main" id="{38DA4EC9-5E9A-43B8-AE05-FD678D7C4E55}"/>
              </a:ext>
            </a:extLst>
          </p:cNvPr>
          <p:cNvSpPr/>
          <p:nvPr/>
        </p:nvSpPr>
        <p:spPr bwMode="auto">
          <a:xfrm>
            <a:off x="7550535" y="471671"/>
            <a:ext cx="3134464" cy="706006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如何看待实证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4DB718F2-2E21-4393-9870-3904FE4FF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172" y="2344196"/>
            <a:ext cx="2227655" cy="5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900"/>
              </a:lnSpc>
            </a:pPr>
            <a:r>
              <a:rPr lang="zh-CN" altLang="en-US" sz="2400" b="1" kern="100" dirty="0">
                <a:solidFill>
                  <a:srgbClr val="00206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归纳与演绎</a:t>
            </a:r>
            <a:endParaRPr lang="zh-CN" altLang="zh-CN" sz="24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A80B02BF-03BA-416E-A731-CB0EEEB05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172" y="3119187"/>
            <a:ext cx="1572157" cy="5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900"/>
              </a:lnSpc>
            </a:pPr>
            <a:r>
              <a:rPr lang="zh-CN" altLang="en-US" sz="2400" b="1" kern="100" dirty="0">
                <a:solidFill>
                  <a:srgbClr val="00206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分析与综合</a:t>
            </a:r>
            <a:endParaRPr lang="zh-CN" altLang="zh-CN" sz="24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4F8F931B-4BD2-46E0-902B-2BEFAFBEF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172" y="3894178"/>
            <a:ext cx="1572157" cy="5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900"/>
              </a:lnSpc>
            </a:pPr>
            <a:r>
              <a:rPr lang="zh-CN" altLang="en-US" sz="2400" b="1" kern="100" dirty="0">
                <a:solidFill>
                  <a:srgbClr val="00206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抽象与具体</a:t>
            </a:r>
            <a:endParaRPr lang="zh-CN" altLang="zh-CN" sz="24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962638A1-B5E8-40D6-9F65-14A8FBBEB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172" y="4669169"/>
            <a:ext cx="1572157" cy="5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900"/>
              </a:lnSpc>
            </a:pPr>
            <a:r>
              <a:rPr lang="zh-CN" altLang="en-US" sz="2400" b="1" kern="100" dirty="0">
                <a:solidFill>
                  <a:srgbClr val="00206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历史与逻辑</a:t>
            </a:r>
            <a:endParaRPr lang="zh-CN" altLang="zh-CN" sz="24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61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16BB37-903A-488D-9B7B-8C824A048169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pic>
        <p:nvPicPr>
          <p:cNvPr id="25603" name="图片 10">
            <a:extLst>
              <a:ext uri="{FF2B5EF4-FFF2-40B4-BE49-F238E27FC236}">
                <a16:creationId xmlns:a16="http://schemas.microsoft.com/office/drawing/2014/main" id="{5EB4D32B-35F6-4E4D-9E1C-13B4387C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7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40465F1-9118-43CE-BFF5-693AECB9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791530"/>
            <a:ext cx="8521285" cy="169277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谢谢观看（</a:t>
            </a:r>
            <a:r>
              <a:rPr lang="en-US" altLang="zh-CN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Thanks for watching</a:t>
            </a: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93080267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61111E-6 -2.96296E-6 L 0.3158 -2.96296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16BB37-903A-488D-9B7B-8C824A048169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pic>
        <p:nvPicPr>
          <p:cNvPr id="25603" name="图片 10">
            <a:extLst>
              <a:ext uri="{FF2B5EF4-FFF2-40B4-BE49-F238E27FC236}">
                <a16:creationId xmlns:a16="http://schemas.microsoft.com/office/drawing/2014/main" id="{5EB4D32B-35F6-4E4D-9E1C-13B4387C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40465F1-9118-43CE-BFF5-693AECB9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3" y="2368000"/>
            <a:ext cx="8521285" cy="89255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事物的普遍联系和变化发展</a:t>
            </a:r>
            <a:endParaRPr lang="en-US" altLang="zh-CN" sz="5200" b="1" dirty="0">
              <a:solidFill>
                <a:srgbClr val="002060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7DA5EC-E7C8-41E1-AF3A-DC4C1D47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2" y="3934415"/>
            <a:ext cx="8521285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44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——</a:t>
            </a:r>
            <a:r>
              <a:rPr lang="zh-CN" altLang="en-US" sz="44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唯物辩证法</a:t>
            </a:r>
            <a:endParaRPr lang="en-US" altLang="zh-CN" sz="4400" b="1" dirty="0">
              <a:solidFill>
                <a:srgbClr val="002060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5886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2">
            <a:extLst>
              <a:ext uri="{FF2B5EF4-FFF2-40B4-BE49-F238E27FC236}">
                <a16:creationId xmlns:a16="http://schemas.microsoft.com/office/drawing/2014/main" id="{DF9E7B21-1BB9-4D24-A9B1-2B77C09FC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656" y="542964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新实证主义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9C2FE693-1702-41F8-A7BC-924667E53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0186" y="542964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u="sng" dirty="0">
                <a:solidFill>
                  <a:srgbClr val="002060"/>
                </a:solidFill>
              </a:rPr>
              <a:t>唯物辩证法</a:t>
            </a: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C0EA2773-304E-4256-A1CB-3A58C4C9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46" y="542964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理论？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37F5848D-656A-4C98-8D2D-287B59155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721" y="3471184"/>
            <a:ext cx="346296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对立统一规律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量变质变规律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否定之否定规律</a:t>
            </a:r>
            <a:endParaRPr lang="zh-CN" altLang="en-US" sz="1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3577CB4E-18DC-49E0-82A5-FCB04BCEAC49}"/>
              </a:ext>
            </a:extLst>
          </p:cNvPr>
          <p:cNvSpPr/>
          <p:nvPr/>
        </p:nvSpPr>
        <p:spPr>
          <a:xfrm>
            <a:off x="7449656" y="1829806"/>
            <a:ext cx="392324" cy="3797108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91674622-744D-4D45-A9A4-621C770534E8}"/>
              </a:ext>
            </a:extLst>
          </p:cNvPr>
          <p:cNvSpPr/>
          <p:nvPr/>
        </p:nvSpPr>
        <p:spPr>
          <a:xfrm>
            <a:off x="9656726" y="1517779"/>
            <a:ext cx="196161" cy="64745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634F21-44EB-4C94-8658-E4781C601649}"/>
              </a:ext>
            </a:extLst>
          </p:cNvPr>
          <p:cNvSpPr txBox="1"/>
          <p:nvPr/>
        </p:nvSpPr>
        <p:spPr>
          <a:xfrm>
            <a:off x="7841980" y="1641452"/>
            <a:ext cx="17842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两大总体特征</a:t>
            </a:r>
            <a:endParaRPr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C052BB-2D31-4D6B-80D1-F7EABE6A9B24}"/>
              </a:ext>
            </a:extLst>
          </p:cNvPr>
          <p:cNvSpPr txBox="1"/>
          <p:nvPr/>
        </p:nvSpPr>
        <p:spPr>
          <a:xfrm>
            <a:off x="9866135" y="1380431"/>
            <a:ext cx="17842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endParaRPr lang="zh-CN" altLang="en-US" sz="20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A640C8-40AA-4DB9-8BF6-C5FC0EC6C64B}"/>
              </a:ext>
            </a:extLst>
          </p:cNvPr>
          <p:cNvSpPr txBox="1"/>
          <p:nvPr/>
        </p:nvSpPr>
        <p:spPr>
          <a:xfrm>
            <a:off x="7824555" y="3528305"/>
            <a:ext cx="17842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三大基本规律</a:t>
            </a:r>
            <a:endParaRPr lang="zh-CN" altLang="en-US" sz="2000" b="1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742B0377-2E00-4D6B-B044-362D0527D1A7}"/>
              </a:ext>
            </a:extLst>
          </p:cNvPr>
          <p:cNvSpPr/>
          <p:nvPr/>
        </p:nvSpPr>
        <p:spPr>
          <a:xfrm>
            <a:off x="9608822" y="3186132"/>
            <a:ext cx="190847" cy="108445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9A0B81-EC95-4BB2-BAD3-2423745B9C03}"/>
              </a:ext>
            </a:extLst>
          </p:cNvPr>
          <p:cNvSpPr txBox="1"/>
          <p:nvPr/>
        </p:nvSpPr>
        <p:spPr>
          <a:xfrm>
            <a:off x="7872459" y="5426859"/>
            <a:ext cx="17842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五对基本范畴</a:t>
            </a:r>
            <a:endParaRPr lang="zh-CN" altLang="en-US" sz="2000" b="1" dirty="0"/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7353ADA2-2976-4FB7-80A0-7560B440E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721" y="4898178"/>
            <a:ext cx="3462968" cy="14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bg1"/>
              </a:buClr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内容与形式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现象与本质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原因与结果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必然性与偶然性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可能性与现实性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endParaRPr lang="zh-CN" altLang="en-US" sz="1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CDAA22D8-D224-4107-9A13-0AFC1C15C689}"/>
              </a:ext>
            </a:extLst>
          </p:cNvPr>
          <p:cNvSpPr/>
          <p:nvPr/>
        </p:nvSpPr>
        <p:spPr>
          <a:xfrm>
            <a:off x="9649802" y="4697025"/>
            <a:ext cx="190847" cy="1846753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15">
            <a:extLst>
              <a:ext uri="{FF2B5EF4-FFF2-40B4-BE49-F238E27FC236}">
                <a16:creationId xmlns:a16="http://schemas.microsoft.com/office/drawing/2014/main" id="{14C46C2F-EB86-4065-B5BD-4B103A01BF97}"/>
              </a:ext>
            </a:extLst>
          </p:cNvPr>
          <p:cNvSpPr/>
          <p:nvPr/>
        </p:nvSpPr>
        <p:spPr bwMode="auto">
          <a:xfrm>
            <a:off x="2109706" y="1547076"/>
            <a:ext cx="2514846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辩证法？</a:t>
            </a:r>
          </a:p>
        </p:txBody>
      </p:sp>
      <p:sp>
        <p:nvSpPr>
          <p:cNvPr id="32" name="文本框 2">
            <a:extLst>
              <a:ext uri="{FF2B5EF4-FFF2-40B4-BE49-F238E27FC236}">
                <a16:creationId xmlns:a16="http://schemas.microsoft.com/office/drawing/2014/main" id="{85C18ACE-48F3-4C1E-9561-142B7CCEA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838" y="2631761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和稀泥？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099753-1BFF-4234-9720-C490FCBAFEC8}"/>
              </a:ext>
            </a:extLst>
          </p:cNvPr>
          <p:cNvSpPr/>
          <p:nvPr/>
        </p:nvSpPr>
        <p:spPr>
          <a:xfrm>
            <a:off x="386403" y="3540070"/>
            <a:ext cx="6032421" cy="497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辩证法是一种化解不同意见的哲学论证方法</a:t>
            </a:r>
          </a:p>
        </p:txBody>
      </p:sp>
      <p:sp>
        <p:nvSpPr>
          <p:cNvPr id="36" name="文本框 2">
            <a:extLst>
              <a:ext uri="{FF2B5EF4-FFF2-40B4-BE49-F238E27FC236}">
                <a16:creationId xmlns:a16="http://schemas.microsoft.com/office/drawing/2014/main" id="{56D7E7CC-ABEF-4311-898B-6BD5A7E3C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074" y="4319768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u="sng" dirty="0">
                <a:solidFill>
                  <a:srgbClr val="002060"/>
                </a:solidFill>
              </a:rPr>
              <a:t>逻辑论证</a:t>
            </a:r>
          </a:p>
        </p:txBody>
      </p:sp>
      <p:sp>
        <p:nvSpPr>
          <p:cNvPr id="37" name="文本框 2">
            <a:extLst>
              <a:ext uri="{FF2B5EF4-FFF2-40B4-BE49-F238E27FC236}">
                <a16:creationId xmlns:a16="http://schemas.microsoft.com/office/drawing/2014/main" id="{2D0B0A20-E510-4D55-9471-A69C663C6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164" y="5451012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辩论</a:t>
            </a:r>
          </a:p>
        </p:txBody>
      </p:sp>
      <p:sp>
        <p:nvSpPr>
          <p:cNvPr id="38" name="文本框 2">
            <a:extLst>
              <a:ext uri="{FF2B5EF4-FFF2-40B4-BE49-F238E27FC236}">
                <a16:creationId xmlns:a16="http://schemas.microsoft.com/office/drawing/2014/main" id="{A17F6249-2818-4427-8A3D-5A1C0A1BB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493" y="5451012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修辞</a:t>
            </a:r>
          </a:p>
        </p:txBody>
      </p:sp>
      <p:sp>
        <p:nvSpPr>
          <p:cNvPr id="39" name="文本框 2">
            <a:extLst>
              <a:ext uri="{FF2B5EF4-FFF2-40B4-BE49-F238E27FC236}">
                <a16:creationId xmlns:a16="http://schemas.microsoft.com/office/drawing/2014/main" id="{7056FC85-B5A5-420B-A427-49ED17DEF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3331" y="5457684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诡辩</a:t>
            </a:r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51D87964-BFDC-43B5-AA99-1D307F637144}"/>
              </a:ext>
            </a:extLst>
          </p:cNvPr>
          <p:cNvSpPr/>
          <p:nvPr/>
        </p:nvSpPr>
        <p:spPr>
          <a:xfrm>
            <a:off x="1446557" y="5460754"/>
            <a:ext cx="735971" cy="4973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乘号 39">
            <a:extLst>
              <a:ext uri="{FF2B5EF4-FFF2-40B4-BE49-F238E27FC236}">
                <a16:creationId xmlns:a16="http://schemas.microsoft.com/office/drawing/2014/main" id="{5EA8B036-E65C-42A9-8C6D-01EFA4117835}"/>
              </a:ext>
            </a:extLst>
          </p:cNvPr>
          <p:cNvSpPr/>
          <p:nvPr/>
        </p:nvSpPr>
        <p:spPr>
          <a:xfrm>
            <a:off x="3145227" y="5446506"/>
            <a:ext cx="735971" cy="4973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乘号 40">
            <a:extLst>
              <a:ext uri="{FF2B5EF4-FFF2-40B4-BE49-F238E27FC236}">
                <a16:creationId xmlns:a16="http://schemas.microsoft.com/office/drawing/2014/main" id="{10380C6A-6A06-4F7A-8D5C-8F8F373823DA}"/>
              </a:ext>
            </a:extLst>
          </p:cNvPr>
          <p:cNvSpPr/>
          <p:nvPr/>
        </p:nvSpPr>
        <p:spPr>
          <a:xfrm>
            <a:off x="4793751" y="5464356"/>
            <a:ext cx="735971" cy="4973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0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20" grpId="0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/>
      <p:bldP spid="28" grpId="0"/>
      <p:bldP spid="29" grpId="0" animBg="1"/>
      <p:bldP spid="30" grpId="0" animBg="1"/>
      <p:bldP spid="32" grpId="0"/>
      <p:bldP spid="2" grpId="0"/>
      <p:bldP spid="36" grpId="0"/>
      <p:bldP spid="37" grpId="0"/>
      <p:bldP spid="38" grpId="0"/>
      <p:bldP spid="39" grpId="0"/>
      <p:bldP spid="4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F6AB6F79-886B-4CE6-BC78-5E9883867122}"/>
              </a:ext>
            </a:extLst>
          </p:cNvPr>
          <p:cNvSpPr/>
          <p:nvPr/>
        </p:nvSpPr>
        <p:spPr bwMode="auto">
          <a:xfrm>
            <a:off x="3694083" y="196443"/>
            <a:ext cx="4056584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苏格拉底反诘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C15666-83E8-402D-84AA-BCC6C124A9F9}"/>
              </a:ext>
            </a:extLst>
          </p:cNvPr>
          <p:cNvSpPr/>
          <p:nvPr/>
        </p:nvSpPr>
        <p:spPr>
          <a:xfrm>
            <a:off x="437787" y="1028343"/>
            <a:ext cx="104071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苏：虚伪属于正义，还是非正义？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欧：非正义。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苏：偷盗、欺骗等，属于正义，还是非正义？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欧：非正义。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苏：对于那些极大损害了国家利益的敌人，一个将军惩罚了他们，并对他们加以奴役，属于正义，还是非正义？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欧：正义。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苏：将军偷走了敌兵的财物，或者战斗中欺敌呢？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欧：这当然属于正义，但我是说偷盗和欺骗朋友。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苏：一位将军，因为士兵们士气不振而精神崩溃，他欺骗部下“援军很快到来”以激励士气呢？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欧：应该也是正义吧。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苏：一个生病又不肯服药的孩子，父亲说“药不苦、很好吃”，骗孩子吞了下去，病也好了。属于正义，还是非正义？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欧：正义。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苏：一个发了疯的人，他的朋友怕他自残，偷走了他的刀子与利刃，这属于正义，还是非正义？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欧：是，应属正义。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苏：你不是说，朋友之间不能欺骗吗？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DCBB86-05AE-404A-B67B-A7F21C6678F0}"/>
              </a:ext>
            </a:extLst>
          </p:cNvPr>
          <p:cNvSpPr/>
          <p:nvPr/>
        </p:nvSpPr>
        <p:spPr>
          <a:xfrm>
            <a:off x="437787" y="579928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欧：请允许我收回我刚说的话。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C7173A30-D48D-43FB-8B3E-F7999E9F3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378" y="5792186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批判性思维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831C03A8-BB1A-40AE-9925-8FC750A39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565" y="5792186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认识世界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1FD4EA-64F1-449A-A954-E737A0A36B3A}"/>
              </a:ext>
            </a:extLst>
          </p:cNvPr>
          <p:cNvCxnSpPr/>
          <p:nvPr/>
        </p:nvCxnSpPr>
        <p:spPr>
          <a:xfrm>
            <a:off x="8121385" y="6064346"/>
            <a:ext cx="658761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">
            <a:extLst>
              <a:ext uri="{FF2B5EF4-FFF2-40B4-BE49-F238E27FC236}">
                <a16:creationId xmlns:a16="http://schemas.microsoft.com/office/drawing/2014/main" id="{C43EF3DB-6A65-4C1D-81C8-FF6D667FD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146" y="5763279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改造世界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EE508E26-91AC-40F2-A014-4C7A9BE65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378" y="6289502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辩证赛原理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CA11309D-3FF6-43CD-887E-B1AF3B4F2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965" y="6299036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给出答案</a:t>
            </a:r>
          </a:p>
        </p:txBody>
      </p:sp>
    </p:spTree>
    <p:extLst>
      <p:ext uri="{BB962C8B-B14F-4D97-AF65-F5344CB8AC3E}">
        <p14:creationId xmlns:p14="http://schemas.microsoft.com/office/powerpoint/2010/main" val="9398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1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B7C00DE8-29B1-4E13-AE76-16583440DDD6}"/>
              </a:ext>
            </a:extLst>
          </p:cNvPr>
          <p:cNvSpPr/>
          <p:nvPr/>
        </p:nvSpPr>
        <p:spPr bwMode="auto">
          <a:xfrm>
            <a:off x="1450504" y="347272"/>
            <a:ext cx="2367352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黑格尔辩证法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7DDA993-EA9D-456F-A98C-457FDBD84F98}"/>
              </a:ext>
            </a:extLst>
          </p:cNvPr>
          <p:cNvCxnSpPr/>
          <p:nvPr/>
        </p:nvCxnSpPr>
        <p:spPr>
          <a:xfrm>
            <a:off x="3817856" y="688156"/>
            <a:ext cx="1725106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15">
            <a:extLst>
              <a:ext uri="{FF2B5EF4-FFF2-40B4-BE49-F238E27FC236}">
                <a16:creationId xmlns:a16="http://schemas.microsoft.com/office/drawing/2014/main" id="{0FAD1848-FA0D-4974-9DB9-9F4494D66EB6}"/>
              </a:ext>
            </a:extLst>
          </p:cNvPr>
          <p:cNvSpPr/>
          <p:nvPr/>
        </p:nvSpPr>
        <p:spPr bwMode="auto">
          <a:xfrm>
            <a:off x="5542962" y="347271"/>
            <a:ext cx="2367352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唯物辩证法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54C64854-E2F8-451E-97CD-CF42500A2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544" y="1531271"/>
            <a:ext cx="3168003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康德的“二元对立”</a:t>
            </a: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C1D0CEC4-9F3D-4E0B-93D2-7F9D2C7C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824" y="1531271"/>
            <a:ext cx="447676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黑格尔的“正题</a:t>
            </a:r>
            <a:r>
              <a:rPr lang="en-US" altLang="zh-CN" sz="2400" dirty="0">
                <a:solidFill>
                  <a:srgbClr val="002060"/>
                </a:solidFill>
              </a:rPr>
              <a:t>—</a:t>
            </a:r>
            <a:r>
              <a:rPr lang="zh-CN" altLang="en-US" sz="2400" dirty="0">
                <a:solidFill>
                  <a:srgbClr val="002060"/>
                </a:solidFill>
              </a:rPr>
              <a:t>反题</a:t>
            </a:r>
            <a:r>
              <a:rPr lang="en-US" altLang="zh-CN" sz="2400" dirty="0">
                <a:solidFill>
                  <a:srgbClr val="002060"/>
                </a:solidFill>
              </a:rPr>
              <a:t>—</a:t>
            </a:r>
            <a:r>
              <a:rPr lang="zh-CN" altLang="en-US" sz="2400" dirty="0">
                <a:solidFill>
                  <a:srgbClr val="002060"/>
                </a:solidFill>
              </a:rPr>
              <a:t>合题”</a:t>
            </a: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895485B-3778-4C69-83C0-095E2122C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504" y="2129042"/>
            <a:ext cx="447676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马克思唯物辩证法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8422E26B-4A92-419D-8A19-259BA7BC1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275" y="2374385"/>
            <a:ext cx="176411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阴阳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BD4BA304-BCE6-4D30-B607-34A8D4258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99" y="5502016"/>
            <a:ext cx="2651139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变化发展</a:t>
            </a:r>
          </a:p>
        </p:txBody>
      </p:sp>
      <p:sp>
        <p:nvSpPr>
          <p:cNvPr id="14" name="文本框 2">
            <a:extLst>
              <a:ext uri="{FF2B5EF4-FFF2-40B4-BE49-F238E27FC236}">
                <a16:creationId xmlns:a16="http://schemas.microsoft.com/office/drawing/2014/main" id="{3104A698-96DF-4C1D-87EB-2BFC446A1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504" y="3569927"/>
            <a:ext cx="2651139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回到反诘法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A0707847-E33A-469D-9F6C-B6869D01A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125" y="4762154"/>
            <a:ext cx="2651139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命题出现问题</a:t>
            </a: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23CD658D-1D04-4C14-ACF9-CA5BAAD99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725" y="4385624"/>
            <a:ext cx="2651139" cy="32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1400" dirty="0">
                <a:solidFill>
                  <a:srgbClr val="002060"/>
                </a:solidFill>
              </a:rPr>
              <a:t>起点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27107AA-A645-4265-A97B-26F63113834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67703" y="4575850"/>
            <a:ext cx="1108422" cy="43496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2">
            <a:extLst>
              <a:ext uri="{FF2B5EF4-FFF2-40B4-BE49-F238E27FC236}">
                <a16:creationId xmlns:a16="http://schemas.microsoft.com/office/drawing/2014/main" id="{04234DCA-EC6C-4D89-938F-B244FF074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4279614"/>
            <a:ext cx="2651139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普遍联系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2EC807C-4AB0-4C5F-8EC3-5324D0A7F5E2}"/>
              </a:ext>
            </a:extLst>
          </p:cNvPr>
          <p:cNvCxnSpPr>
            <a:cxnSpLocks/>
          </p:cNvCxnSpPr>
          <p:nvPr/>
        </p:nvCxnSpPr>
        <p:spPr>
          <a:xfrm flipV="1">
            <a:off x="2167703" y="5229723"/>
            <a:ext cx="1108422" cy="52095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 descr="起点">
            <a:extLst>
              <a:ext uri="{FF2B5EF4-FFF2-40B4-BE49-F238E27FC236}">
                <a16:creationId xmlns:a16="http://schemas.microsoft.com/office/drawing/2014/main" id="{E7097380-D49F-49AF-BEC7-347D1076FD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5251838" y="4447851"/>
            <a:ext cx="1108422" cy="52095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">
            <a:extLst>
              <a:ext uri="{FF2B5EF4-FFF2-40B4-BE49-F238E27FC236}">
                <a16:creationId xmlns:a16="http://schemas.microsoft.com/office/drawing/2014/main" id="{F6E26F4E-6603-4AF0-A8B7-806316B7E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137" y="3273641"/>
            <a:ext cx="2651139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认知的特点</a:t>
            </a:r>
          </a:p>
        </p:txBody>
      </p:sp>
      <p:cxnSp>
        <p:nvCxnSpPr>
          <p:cNvPr id="27" name="直接箭头连接符 26" descr="起点">
            <a:extLst>
              <a:ext uri="{FF2B5EF4-FFF2-40B4-BE49-F238E27FC236}">
                <a16:creationId xmlns:a16="http://schemas.microsoft.com/office/drawing/2014/main" id="{8E2EF8A4-E6FA-4DB5-AB86-E8E2629FB6E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5298832" y="5112733"/>
            <a:ext cx="1256864" cy="9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">
            <a:extLst>
              <a:ext uri="{FF2B5EF4-FFF2-40B4-BE49-F238E27FC236}">
                <a16:creationId xmlns:a16="http://schemas.microsoft.com/office/drawing/2014/main" id="{577DAB82-13EC-48CD-9792-9325C4AFF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696" y="4144894"/>
            <a:ext cx="2651139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对立统一规律</a:t>
            </a:r>
          </a:p>
        </p:txBody>
      </p:sp>
      <p:sp>
        <p:nvSpPr>
          <p:cNvPr id="30" name="文本框 2">
            <a:extLst>
              <a:ext uri="{FF2B5EF4-FFF2-40B4-BE49-F238E27FC236}">
                <a16:creationId xmlns:a16="http://schemas.microsoft.com/office/drawing/2014/main" id="{B847117F-8B7D-475F-8DDD-771966AB7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191" y="4776402"/>
            <a:ext cx="2651139" cy="32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1400" dirty="0">
                <a:solidFill>
                  <a:srgbClr val="002060"/>
                </a:solidFill>
              </a:rPr>
              <a:t>事物形态</a:t>
            </a:r>
          </a:p>
        </p:txBody>
      </p:sp>
      <p:sp>
        <p:nvSpPr>
          <p:cNvPr id="31" name="文本框 2">
            <a:extLst>
              <a:ext uri="{FF2B5EF4-FFF2-40B4-BE49-F238E27FC236}">
                <a16:creationId xmlns:a16="http://schemas.microsoft.com/office/drawing/2014/main" id="{FA082D1D-7EFE-4185-884F-EC31C4369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407" y="4848112"/>
            <a:ext cx="2651139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量变质变规律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E3F697D-513B-4AF6-BE9C-B29764114526}"/>
              </a:ext>
            </a:extLst>
          </p:cNvPr>
          <p:cNvCxnSpPr>
            <a:cxnSpLocks/>
          </p:cNvCxnSpPr>
          <p:nvPr/>
        </p:nvCxnSpPr>
        <p:spPr>
          <a:xfrm>
            <a:off x="5253826" y="5239145"/>
            <a:ext cx="1108422" cy="43496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">
            <a:extLst>
              <a:ext uri="{FF2B5EF4-FFF2-40B4-BE49-F238E27FC236}">
                <a16:creationId xmlns:a16="http://schemas.microsoft.com/office/drawing/2014/main" id="{EFC3EF9A-F637-4365-A688-493AC6954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567" y="5181152"/>
            <a:ext cx="2651139" cy="32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1400" dirty="0">
                <a:solidFill>
                  <a:srgbClr val="002060"/>
                </a:solidFill>
              </a:rPr>
              <a:t>过程</a:t>
            </a:r>
          </a:p>
        </p:txBody>
      </p:sp>
      <p:sp>
        <p:nvSpPr>
          <p:cNvPr id="34" name="文本框 2">
            <a:extLst>
              <a:ext uri="{FF2B5EF4-FFF2-40B4-BE49-F238E27FC236}">
                <a16:creationId xmlns:a16="http://schemas.microsoft.com/office/drawing/2014/main" id="{4E2AEA14-EBA0-446A-9C54-7014DE88C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744" y="5425449"/>
            <a:ext cx="2651139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</a:rPr>
              <a:t>否定之否定规律</a:t>
            </a:r>
          </a:p>
        </p:txBody>
      </p:sp>
    </p:spTree>
    <p:extLst>
      <p:ext uri="{BB962C8B-B14F-4D97-AF65-F5344CB8AC3E}">
        <p14:creationId xmlns:p14="http://schemas.microsoft.com/office/powerpoint/2010/main" val="21521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/>
      <p:bldP spid="26" grpId="0"/>
      <p:bldP spid="29" grpId="0"/>
      <p:bldP spid="30" grpId="0"/>
      <p:bldP spid="31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1023FC1B-3063-48AB-B3F7-F242A7B7CAB8}"/>
              </a:ext>
            </a:extLst>
          </p:cNvPr>
          <p:cNvSpPr/>
          <p:nvPr/>
        </p:nvSpPr>
        <p:spPr bwMode="auto">
          <a:xfrm>
            <a:off x="3731790" y="205869"/>
            <a:ext cx="4056584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形而上学和辩证法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19B8A3-2C69-4915-9926-9402E441386D}"/>
              </a:ext>
            </a:extLst>
          </p:cNvPr>
          <p:cNvSpPr/>
          <p:nvPr/>
        </p:nvSpPr>
        <p:spPr>
          <a:xfrm>
            <a:off x="1611140" y="1475601"/>
            <a:ext cx="3262432" cy="497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马原语境下的形而上学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22A6C-4369-4A60-905E-C17852530C93}"/>
              </a:ext>
            </a:extLst>
          </p:cNvPr>
          <p:cNvSpPr/>
          <p:nvPr/>
        </p:nvSpPr>
        <p:spPr>
          <a:xfrm>
            <a:off x="5994991" y="1475601"/>
            <a:ext cx="2646878" cy="497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辩证法之前的哲学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B0EA71-C722-4726-A00F-8CF225A595DE}"/>
              </a:ext>
            </a:extLst>
          </p:cNvPr>
          <p:cNvGrpSpPr/>
          <p:nvPr/>
        </p:nvGrpSpPr>
        <p:grpSpPr>
          <a:xfrm>
            <a:off x="1841225" y="2219772"/>
            <a:ext cx="7837713" cy="1078599"/>
            <a:chOff x="1092530" y="2766470"/>
            <a:chExt cx="8609610" cy="1078599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24AF91F-E759-45E4-B2D8-4D6C6EC1B54F}"/>
                </a:ext>
              </a:extLst>
            </p:cNvPr>
            <p:cNvSpPr/>
            <p:nvPr/>
          </p:nvSpPr>
          <p:spPr>
            <a:xfrm>
              <a:off x="1092530" y="2766470"/>
              <a:ext cx="8609610" cy="1078599"/>
            </a:xfrm>
            <a:prstGeom prst="roundRect">
              <a:avLst/>
            </a:prstGeom>
            <a:solidFill>
              <a:srgbClr val="FFC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BBFBDE2-375B-4BD2-B30A-0F361F6CDFB4}"/>
                </a:ext>
              </a:extLst>
            </p:cNvPr>
            <p:cNvSpPr txBox="1"/>
            <p:nvPr/>
          </p:nvSpPr>
          <p:spPr>
            <a:xfrm>
              <a:off x="1306028" y="2828505"/>
              <a:ext cx="8182612" cy="879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这种形而上学未能达到具体的同一性，而只是固执着抽象的同一性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黑格尔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小逻辑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zh-CN" altLang="en-US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DDF03CF-0363-4EF5-BC6A-8D1AC6D2CF32}"/>
              </a:ext>
            </a:extLst>
          </p:cNvPr>
          <p:cNvSpPr/>
          <p:nvPr/>
        </p:nvSpPr>
        <p:spPr>
          <a:xfrm>
            <a:off x="1611140" y="3559630"/>
            <a:ext cx="2031325" cy="497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机械唯物主义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9BB937-1799-4B35-A084-8209FF859EDB}"/>
              </a:ext>
            </a:extLst>
          </p:cNvPr>
          <p:cNvSpPr/>
          <p:nvPr/>
        </p:nvSpPr>
        <p:spPr>
          <a:xfrm>
            <a:off x="1436967" y="4252990"/>
            <a:ext cx="3262432" cy="497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哲学语境下的形而上学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A723D9-1E9D-44EE-93ED-B11D99087D92}"/>
              </a:ext>
            </a:extLst>
          </p:cNvPr>
          <p:cNvSpPr/>
          <p:nvPr/>
        </p:nvSpPr>
        <p:spPr>
          <a:xfrm>
            <a:off x="1436967" y="4929233"/>
            <a:ext cx="8428771" cy="714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研究的是宇宙自然的“基础”，在相当长的时间中，就是哲学的代名词，被哲学家看作是所有知识的基础和根据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77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F35B36F4-7FC3-4DDE-A278-3DA30F2F0081}"/>
              </a:ext>
            </a:extLst>
          </p:cNvPr>
          <p:cNvSpPr/>
          <p:nvPr/>
        </p:nvSpPr>
        <p:spPr bwMode="auto">
          <a:xfrm>
            <a:off x="4997165" y="281284"/>
            <a:ext cx="2197670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普遍联系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B9D829-79E7-471A-A2C9-FA87CCCA4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1" y="1372128"/>
            <a:ext cx="2014109" cy="213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E640D-3E92-44C6-A875-8E11B06AC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" b="11584"/>
          <a:stretch/>
        </p:blipFill>
        <p:spPr bwMode="auto">
          <a:xfrm>
            <a:off x="2471590" y="1387240"/>
            <a:ext cx="3272572" cy="21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2">
            <a:extLst>
              <a:ext uri="{FF2B5EF4-FFF2-40B4-BE49-F238E27FC236}">
                <a16:creationId xmlns:a16="http://schemas.microsoft.com/office/drawing/2014/main" id="{D444C99F-DE3D-434B-8925-629ADB04D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169" y="2114989"/>
            <a:ext cx="3971061" cy="497316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客观性、普遍性、多样性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91DD101-947E-4011-87BB-7381EAE47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532" y="4184912"/>
            <a:ext cx="4171950" cy="1485900"/>
          </a:xfrm>
          <a:prstGeom prst="rect">
            <a:avLst/>
          </a:prstGeom>
        </p:spPr>
      </p:pic>
      <p:sp>
        <p:nvSpPr>
          <p:cNvPr id="23" name="文本框 2">
            <a:extLst>
              <a:ext uri="{FF2B5EF4-FFF2-40B4-BE49-F238E27FC236}">
                <a16:creationId xmlns:a16="http://schemas.microsoft.com/office/drawing/2014/main" id="{12CD7EF5-C8D5-4E7E-B684-D2136A08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407" y="4927862"/>
            <a:ext cx="3971061" cy="497316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加总问题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D3940EA7-0A7C-4403-AAF6-FA2A2F31F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168" y="3416626"/>
            <a:ext cx="4728161" cy="497316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忽略一些联系就会导致逻辑谬误</a:t>
            </a:r>
          </a:p>
        </p:txBody>
      </p:sp>
    </p:spTree>
    <p:extLst>
      <p:ext uri="{BB962C8B-B14F-4D97-AF65-F5344CB8AC3E}">
        <p14:creationId xmlns:p14="http://schemas.microsoft.com/office/powerpoint/2010/main" val="52225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BE92492B-8ADF-4BE7-B7A4-24C4B1189725}"/>
              </a:ext>
            </a:extLst>
          </p:cNvPr>
          <p:cNvSpPr/>
          <p:nvPr/>
        </p:nvSpPr>
        <p:spPr bwMode="auto">
          <a:xfrm>
            <a:off x="4997165" y="281284"/>
            <a:ext cx="2197670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变化发展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56B97B-F871-487F-9435-CAE374CC4F2F}"/>
              </a:ext>
            </a:extLst>
          </p:cNvPr>
          <p:cNvSpPr txBox="1"/>
          <p:nvPr/>
        </p:nvSpPr>
        <p:spPr>
          <a:xfrm>
            <a:off x="231239" y="1131944"/>
            <a:ext cx="8854486" cy="135626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endParaRPr lang="en-US" altLang="zh-CN" sz="1800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endParaRPr lang="en-US" altLang="zh-CN" sz="1800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世界上的各种事物不仅是</a:t>
            </a:r>
            <a:r>
              <a:rPr lang="zh-CN" altLang="zh-CN" sz="18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普遍联系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的，而且是</a:t>
            </a:r>
            <a:r>
              <a:rPr lang="zh-CN" altLang="zh-CN" sz="18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变化发展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D5B091-799C-4735-926F-2CB60748A406}"/>
              </a:ext>
            </a:extLst>
          </p:cNvPr>
          <p:cNvSpPr txBox="1"/>
          <p:nvPr/>
        </p:nvSpPr>
        <p:spPr>
          <a:xfrm>
            <a:off x="231238" y="2488213"/>
            <a:ext cx="6990061" cy="1356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5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物质世界处于永恒的运动之中，而物质世界的运动中内在地包含着事物的变化和发展，其中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变化泛指事物发生的一切改变，发展则是事物变化中前进的、上升的运动。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</a:pP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3037AC4D-9467-470B-AAA8-C0495EBE5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646" y="2903785"/>
            <a:ext cx="1572157" cy="5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900"/>
              </a:lnSpc>
            </a:pPr>
            <a:r>
              <a:rPr lang="zh-CN" altLang="en-US" sz="24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变化≠发展</a:t>
            </a:r>
            <a:endParaRPr lang="zh-CN" altLang="zh-CN" sz="24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6F714B-E4BD-4EC1-BA62-409266B9C0CC}"/>
              </a:ext>
            </a:extLst>
          </p:cNvPr>
          <p:cNvSpPr txBox="1"/>
          <p:nvPr/>
        </p:nvSpPr>
        <p:spPr>
          <a:xfrm>
            <a:off x="231237" y="3844482"/>
            <a:ext cx="7132565" cy="1354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5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物质世界的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发展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，特别是人类社会的发展，其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新事物的产生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旧事物的灭亡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5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在新陈代谢的发展过程中，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新事物是不可战胜的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280563FB-4003-45D0-B406-EB11215F6BBE}"/>
              </a:ext>
            </a:extLst>
          </p:cNvPr>
          <p:cNvSpPr/>
          <p:nvPr/>
        </p:nvSpPr>
        <p:spPr bwMode="auto">
          <a:xfrm>
            <a:off x="4563532" y="281284"/>
            <a:ext cx="2197670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对立统一规律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0F13EE3-FAD9-4FDB-B38A-D63D56B7CE06}"/>
              </a:ext>
            </a:extLst>
          </p:cNvPr>
          <p:cNvGrpSpPr/>
          <p:nvPr/>
        </p:nvGrpSpPr>
        <p:grpSpPr>
          <a:xfrm>
            <a:off x="6974385" y="387664"/>
            <a:ext cx="3222407" cy="514333"/>
            <a:chOff x="5714091" y="336288"/>
            <a:chExt cx="3222407" cy="514333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7F1EBB38-0CF6-43A1-B664-4CE74B5C69F4}"/>
                </a:ext>
              </a:extLst>
            </p:cNvPr>
            <p:cNvSpPr/>
            <p:nvPr/>
          </p:nvSpPr>
          <p:spPr>
            <a:xfrm rot="10800000">
              <a:off x="5714091" y="336288"/>
              <a:ext cx="3085524" cy="514333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8BE4871-51BA-497E-AA55-96968C3DA9DE}"/>
                </a:ext>
              </a:extLst>
            </p:cNvPr>
            <p:cNvSpPr txBox="1"/>
            <p:nvPr/>
          </p:nvSpPr>
          <p:spPr>
            <a:xfrm>
              <a:off x="6000767" y="408788"/>
              <a:ext cx="29357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b="1" dirty="0">
                  <a:solidFill>
                    <a:srgbClr val="C00000"/>
                  </a:solidFill>
                  <a:effectLst/>
                  <a:ea typeface="微软雅黑" panose="020B0503020204020204" pitchFamily="34" charset="-122"/>
                  <a:cs typeface="Times New Roman" panose="02020603050405020304" pitchFamily="18" charset="0"/>
                </a:rPr>
                <a:t>唯物辩证法的实质和核心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文本框 2">
            <a:extLst>
              <a:ext uri="{FF2B5EF4-FFF2-40B4-BE49-F238E27FC236}">
                <a16:creationId xmlns:a16="http://schemas.microsoft.com/office/drawing/2014/main" id="{2EFF5B4E-854E-45B6-84EF-80C924C26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29" y="1338451"/>
            <a:ext cx="2651139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爆炸原理？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2803F8-C034-4E6E-B897-92B5EF7F8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908" y="1296596"/>
            <a:ext cx="2371725" cy="5810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DBF552D-EEA0-4475-86BC-89B572A50344}"/>
              </a:ext>
            </a:extLst>
          </p:cNvPr>
          <p:cNvSpPr/>
          <p:nvPr/>
        </p:nvSpPr>
        <p:spPr>
          <a:xfrm>
            <a:off x="1814529" y="2023562"/>
            <a:ext cx="7263527" cy="497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普遍联系和变化发展使得实际事物不能套用经典逻辑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FBD479-D738-41DE-8CDC-DD700CF2D450}"/>
              </a:ext>
            </a:extLst>
          </p:cNvPr>
          <p:cNvGrpSpPr/>
          <p:nvPr/>
        </p:nvGrpSpPr>
        <p:grpSpPr>
          <a:xfrm>
            <a:off x="1539000" y="3214023"/>
            <a:ext cx="3834181" cy="3145193"/>
            <a:chOff x="915949" y="2952590"/>
            <a:chExt cx="3834181" cy="314519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1843C5-39E6-4AF5-8B8A-15488D9F41BA}"/>
                </a:ext>
              </a:extLst>
            </p:cNvPr>
            <p:cNvSpPr/>
            <p:nvPr/>
          </p:nvSpPr>
          <p:spPr>
            <a:xfrm>
              <a:off x="915949" y="2952590"/>
              <a:ext cx="3834181" cy="3145193"/>
            </a:xfrm>
            <a:prstGeom prst="rect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3E6484A-F2CA-42EB-BFAE-29ADBBDD2B0B}"/>
                </a:ext>
              </a:extLst>
            </p:cNvPr>
            <p:cNvSpPr txBox="1"/>
            <p:nvPr/>
          </p:nvSpPr>
          <p:spPr>
            <a:xfrm>
              <a:off x="915949" y="3136390"/>
              <a:ext cx="3715428" cy="29525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zh-CN" altLang="zh-CN" sz="18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矛盾的斗争性</a:t>
              </a:r>
              <a:endParaRPr lang="en-US" altLang="zh-CN" sz="18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500"/>
                </a:lnSpc>
              </a:pP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ts val="2500"/>
                </a:lnSpc>
                <a:buFont typeface="+mj-lt"/>
                <a:buAutoNum type="arabicPeriod"/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矛盾着的对立面</a:t>
              </a:r>
              <a:r>
                <a:rPr lang="zh-CN" altLang="zh-CN" sz="18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相互排斥、相互分离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的性质和趋势。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ts val="2500"/>
                </a:lnSpc>
                <a:buFont typeface="+mj-lt"/>
                <a:buAutoNum type="arabicPeriod"/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由于矛盾的性质不同，矛盾的斗争形式也不同，对于多种多样的斗争形式，可以分为</a:t>
              </a:r>
              <a:r>
                <a:rPr lang="zh-CN" altLang="zh-CN" sz="1800" b="1" u="sng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对抗性矛盾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zh-CN" altLang="zh-CN" sz="1800" b="1" u="sng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非对抗性矛盾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两种基本形式。</a:t>
              </a:r>
              <a:endPara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D6DCF85-DA21-4148-AD44-38AA6888B027}"/>
              </a:ext>
            </a:extLst>
          </p:cNvPr>
          <p:cNvGrpSpPr/>
          <p:nvPr/>
        </p:nvGrpSpPr>
        <p:grpSpPr>
          <a:xfrm>
            <a:off x="5582095" y="2721067"/>
            <a:ext cx="4057725" cy="3638149"/>
            <a:chOff x="5510151" y="2489931"/>
            <a:chExt cx="4057725" cy="363814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AA5D736-83BC-4DFF-A097-6879E50AED4B}"/>
                </a:ext>
              </a:extLst>
            </p:cNvPr>
            <p:cNvSpPr/>
            <p:nvPr/>
          </p:nvSpPr>
          <p:spPr>
            <a:xfrm>
              <a:off x="5510151" y="2982887"/>
              <a:ext cx="4057725" cy="3145193"/>
            </a:xfrm>
            <a:prstGeom prst="rect">
              <a:avLst/>
            </a:prstGeom>
            <a:solidFill>
              <a:srgbClr val="92D050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216E8F3-E1B1-4FE7-8906-C17314057F59}"/>
                </a:ext>
              </a:extLst>
            </p:cNvPr>
            <p:cNvSpPr txBox="1"/>
            <p:nvPr/>
          </p:nvSpPr>
          <p:spPr>
            <a:xfrm>
              <a:off x="5524781" y="2489931"/>
              <a:ext cx="3834181" cy="3278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ts val="2500"/>
                </a:lnSpc>
              </a:pPr>
              <a:r>
                <a:rPr lang="en-US" altLang="zh-CN" sz="1800" kern="100" dirty="0">
                  <a:effectLst/>
                  <a:latin typeface="微软雅黑" panose="020B0503020204020204" pitchFamily="34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  <a:p>
              <a:pPr algn="just">
                <a:lnSpc>
                  <a:spcPts val="2500"/>
                </a:lnSpc>
              </a:pP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ts val="2500"/>
                </a:lnSpc>
              </a:pPr>
              <a:r>
                <a:rPr lang="zh-CN" altLang="zh-CN" sz="18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矛盾的</a:t>
              </a:r>
              <a:r>
                <a:rPr lang="zh-CN" altLang="en-US" b="1" kern="100" dirty="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同一性</a:t>
              </a:r>
              <a:endParaRPr lang="en-US" altLang="zh-CN" b="1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ts val="2500"/>
                </a:lnSpc>
              </a:pP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ts val="2500"/>
                </a:lnSpc>
                <a:buFont typeface="+mj-lt"/>
                <a:buAutoNum type="arabicPeriod"/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矛盾着的对立面</a:t>
              </a:r>
              <a:r>
                <a:rPr lang="zh-CN" altLang="zh-CN" sz="18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相互依存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，互为存在的前提，并共处于一个统一体中；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ts val="2500"/>
                </a:lnSpc>
                <a:buFont typeface="+mj-lt"/>
                <a:buAutoNum type="arabicPeriod"/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矛盾着的对立面</a:t>
              </a:r>
              <a:r>
                <a:rPr lang="zh-CN" altLang="zh-CN" sz="18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相互贯通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，在一定条件下可以相互转化。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ts val="2500"/>
                </a:lnSpc>
              </a:pPr>
              <a:r>
                <a:rPr lang="en-US" altLang="zh-CN" sz="1800" kern="100" dirty="0">
                  <a:effectLst/>
                  <a:latin typeface="微软雅黑" panose="020B0503020204020204" pitchFamily="34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5">
            <a:extLst>
              <a:ext uri="{FF2B5EF4-FFF2-40B4-BE49-F238E27FC236}">
                <a16:creationId xmlns:a16="http://schemas.microsoft.com/office/drawing/2014/main" id="{18CB51A4-E180-46CE-B834-85AF97E25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464" y="6468819"/>
            <a:ext cx="2212331" cy="27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900"/>
              </a:lnSpc>
            </a:pPr>
            <a:r>
              <a:rPr lang="zh-CN" altLang="en-US" sz="2000" b="1" kern="100" dirty="0">
                <a:solidFill>
                  <a:srgbClr val="790003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有条件的、相对的</a:t>
            </a:r>
            <a:endParaRPr lang="zh-CN" altLang="zh-CN" sz="2000" kern="100" dirty="0">
              <a:solidFill>
                <a:srgbClr val="79000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E844A0A9-6998-4718-9EA3-74766FAE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165" y="6468819"/>
            <a:ext cx="2008137" cy="27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900"/>
              </a:lnSpc>
            </a:pPr>
            <a:r>
              <a:rPr lang="zh-CN" altLang="en-US" sz="2000" b="1" kern="100" dirty="0">
                <a:solidFill>
                  <a:srgbClr val="790003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无条件的、绝对的</a:t>
            </a:r>
            <a:endParaRPr lang="zh-CN" altLang="zh-CN" sz="2000" kern="100" dirty="0">
              <a:solidFill>
                <a:srgbClr val="79000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E463AA-A50B-418B-A7B0-53526575974F}"/>
              </a:ext>
            </a:extLst>
          </p:cNvPr>
          <p:cNvSpPr/>
          <p:nvPr/>
        </p:nvSpPr>
        <p:spPr>
          <a:xfrm>
            <a:off x="2125807" y="2666819"/>
            <a:ext cx="6830549" cy="392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对立和统一分别体现了</a:t>
            </a:r>
            <a:r>
              <a:rPr lang="zh-CN" altLang="zh-CN" b="1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矛盾的两种基本属性</a:t>
            </a:r>
            <a:r>
              <a:rPr lang="en-US" altLang="zh-CN" b="1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b="1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斗争性和同一性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6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1271</Words>
  <Application>Microsoft Office PowerPoint</Application>
  <PresentationFormat>宽屏</PresentationFormat>
  <Paragraphs>205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楷体</vt:lpstr>
      <vt:lpstr>楷体_GB2312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ZJF</cp:lastModifiedBy>
  <cp:revision>71</cp:revision>
  <dcterms:created xsi:type="dcterms:W3CDTF">2022-09-14T07:16:53Z</dcterms:created>
  <dcterms:modified xsi:type="dcterms:W3CDTF">2024-01-21T14:11:08Z</dcterms:modified>
</cp:coreProperties>
</file>