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046" r:id="rId2"/>
    <p:sldId id="2069" r:id="rId3"/>
    <p:sldId id="2070" r:id="rId4"/>
    <p:sldId id="2071" r:id="rId5"/>
    <p:sldId id="2050" r:id="rId6"/>
    <p:sldId id="2072" r:id="rId7"/>
    <p:sldId id="2073" r:id="rId8"/>
    <p:sldId id="2074" r:id="rId9"/>
    <p:sldId id="2075" r:id="rId10"/>
    <p:sldId id="2052" r:id="rId11"/>
    <p:sldId id="2053" r:id="rId12"/>
    <p:sldId id="2076" r:id="rId13"/>
    <p:sldId id="208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91" autoAdjust="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D26E7-6248-4703-A290-3F099874850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B243E-B0DE-46A1-B574-934B96C9E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2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B243E-B0DE-46A1-B574-934B96C9E5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6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4D0F0-469F-4892-AB20-CF76F47D1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02CCF4-4C0E-41CF-8AD1-9339DC528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7AB2E-1292-4ECB-AFD4-778741AA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5865-2130-4FAB-872C-24A06ECDEC9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CD478-E33C-4D9B-8B51-5B0ED7FC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A13B2-D97E-4480-BB4F-7AAA84C0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444E-DF0A-48D6-A073-347C14775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4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50CB9-8A94-4A45-83AE-A6A68A74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017425-F14F-4D6D-9867-567CBDEA4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257A9-C43B-470A-9E18-A6894E2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5865-2130-4FAB-872C-24A06ECDEC9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EB0B8-EAE4-4377-8469-E868F445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1FEE3-CE2D-46A6-B0AE-4B53746E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444E-DF0A-48D6-A073-347C14775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F906E2-7F37-4C30-848F-C1D572FFD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5D9FF9-E52F-489C-BE14-81B9F7AA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DA628-A4A1-4049-BA1C-CAF8A534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5865-2130-4FAB-872C-24A06ECDEC9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0AE40-9548-47FC-B282-B2F3596C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44C01-9EBF-42D7-A208-5B626E37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444E-DF0A-48D6-A073-347C14775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27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54A0C-7651-4F89-A9E4-F337941E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2227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91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E3C10-FC58-48AF-A1E4-FBAD02F7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74A33-427A-4FBD-B833-FDB436D1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BB0D3-B760-4122-B484-1577EEB8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5865-2130-4FAB-872C-24A06ECDEC9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8A103-7DE0-447F-B9D4-E37E8ECD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C96D4-71A1-481F-AA2C-811CFA27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444E-DF0A-48D6-A073-347C14775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1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5DD91-B0A7-4D47-A7CC-56AEA4AF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24BFE-202C-4A83-A11D-C20A2A38F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ECAC1-1D3D-48B9-B0B7-073A91A9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5865-2130-4FAB-872C-24A06ECDEC9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188FB-DB4A-47B7-83A1-C3640FF4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5CA5E-D013-4A23-8D48-A7A711B7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444E-DF0A-48D6-A073-347C14775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ED004-CF19-4904-BF85-5D41D968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0EA2C-CCFC-4D29-B7AF-35314E8D2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58985-36D9-4FDD-A47A-17034919E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50DC46-DA9B-483A-9AE8-3859293D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5865-2130-4FAB-872C-24A06ECDEC9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F3B8D-2249-4F6D-A16C-A1FE835F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B95FD-AAD2-468A-8284-BBBB4852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444E-DF0A-48D6-A073-347C14775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1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080FC-E347-4DF1-ABA7-271ED83D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3D83F-2F32-41BF-8A7D-FB22CAB3F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FE609-D23C-42B3-892C-57D5B836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8F91F1-65EB-498F-89D6-B43B59B6C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1BD980-3D4B-4B93-83CE-3156C5AA9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93BFDC-02B1-427C-8253-72AB3330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5865-2130-4FAB-872C-24A06ECDEC9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1F7122-D1D6-4C78-B5AD-2EEEB4AB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8846E7-B995-434C-943C-A01DE6E3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444E-DF0A-48D6-A073-347C14775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22D9-C522-44ED-9528-62AF4572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ABF599-ED75-4191-A804-1A443102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5865-2130-4FAB-872C-24A06ECDEC9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CD0675-70E9-4EBA-8E0D-B49FAA8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473CAC-368D-4D71-8B04-5207B4EF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444E-DF0A-48D6-A073-347C14775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4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2261DC-E643-4428-B538-FACA91C5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5865-2130-4FAB-872C-24A06ECDEC9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FCD215-26DA-4FFA-A67D-996C61B0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F77B9-8454-4EEC-847F-2479ED11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444E-DF0A-48D6-A073-347C14775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4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3CC12-84F8-4949-A8F3-D32E2018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9E3D5-BC72-405A-8D93-5B5B3E9EB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0D8C8-B0B5-44A1-8D7B-FEE0B01AF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27BC6-56E3-415D-95D8-1F36A8B3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5865-2130-4FAB-872C-24A06ECDEC9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BE31BD-0BA2-4FFE-8E18-5F310249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5C2D03-1612-449E-9385-07257847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444E-DF0A-48D6-A073-347C14775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6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B5F33-CD8E-4885-9B20-62825AF7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0DA695-F61A-4063-B6E3-E14926116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22BE8-0D43-4BC0-B750-7BC6EB5FE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41D2F-9E22-4B82-AEB4-DB126B08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5865-2130-4FAB-872C-24A06ECDEC9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52491-B3ED-47B1-97FF-9A56061E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94141-550D-4FE7-BC77-C46F7A1D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444E-DF0A-48D6-A073-347C14775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8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CAEEFD-0F65-421A-BCA3-526B7194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58E98-158A-43A2-B7F9-02D7604DD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094E7-9B98-4B0E-89A0-FF8A70743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5865-2130-4FAB-872C-24A06ECDEC9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E998A-A111-4A3C-AEB5-D6719FE6F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8DE8B-8C58-4A2D-B416-B6471D10C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D444E-DF0A-48D6-A073-347C14775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6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D7AD91-504D-4577-AADC-1D5B69F9993C}"/>
              </a:ext>
            </a:extLst>
          </p:cNvPr>
          <p:cNvSpPr/>
          <p:nvPr/>
        </p:nvSpPr>
        <p:spPr>
          <a:xfrm>
            <a:off x="2839279" y="537948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4000" b="1" dirty="0">
                <a:solidFill>
                  <a:srgbClr val="002060"/>
                </a:solidFill>
                <a:latin typeface="+mn-ea"/>
                <a:sym typeface="Arial" panose="020B0604020202020204" pitchFamily="34" charset="0"/>
              </a:rPr>
              <a:t>Introduction to Marxism</a:t>
            </a:r>
            <a:endParaRPr lang="zh-CN" altLang="en-US" sz="4000" b="1" dirty="0">
              <a:solidFill>
                <a:srgbClr val="002060"/>
              </a:solidFill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1F31CC7-06CE-452A-8C3F-E83E6F7E8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9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">
            <a:extLst>
              <a:ext uri="{FF2B5EF4-FFF2-40B4-BE49-F238E27FC236}">
                <a16:creationId xmlns:a16="http://schemas.microsoft.com/office/drawing/2014/main" id="{837440D2-703D-4673-83F8-B13125EF6DD6}"/>
              </a:ext>
            </a:extLst>
          </p:cNvPr>
          <p:cNvSpPr/>
          <p:nvPr/>
        </p:nvSpPr>
        <p:spPr bwMode="auto">
          <a:xfrm>
            <a:off x="459943" y="654204"/>
            <a:ext cx="1097758" cy="62071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分析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07816F5-B379-4A4F-81B3-ACBFCBF6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54" y="964560"/>
            <a:ext cx="1495909" cy="771673"/>
          </a:xfrm>
          <a:prstGeom prst="rect">
            <a:avLst/>
          </a:prstGeom>
          <a:solidFill>
            <a:srgbClr val="4276AA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生产力方面</a:t>
            </a:r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835E367E-01CB-4B89-A5EC-E84D2DE34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212" y="608759"/>
            <a:ext cx="6819540" cy="15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英国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1769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年发明的阿克莱特纺纱机是建立在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1733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年发明飞梭的基础之上，而飞梭并没有在宋元中国出现。织布效率的提高会全面引致纺纱技术进步的需求，这和只有纺纱技术进步是不同的，因此两者生产力情况实际上是完全不同的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7B8AEB6-4764-4742-BDA6-08963F7C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53" y="2673624"/>
            <a:ext cx="1495909" cy="904659"/>
          </a:xfrm>
          <a:prstGeom prst="rect">
            <a:avLst/>
          </a:prstGeom>
          <a:solidFill>
            <a:srgbClr val="4276AA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所有制（生产关系）方面</a:t>
            </a:r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4E3B8073-8C3A-48C1-ADFD-C3E0DB484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212" y="2365650"/>
            <a:ext cx="6819540" cy="15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英国已经历经圈地运动，新兴资产阶级占有生产资料，农民同生产资料相分离，成为劳动力商品。古代中国封建地主和部分自耕农始终占有土地等生产资料，农民始终牢牢与土地绑定。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4DD7CEC-EF56-48DC-92A5-B763EDAC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52" y="4430515"/>
            <a:ext cx="1495909" cy="904659"/>
          </a:xfrm>
          <a:prstGeom prst="rect">
            <a:avLst/>
          </a:prstGeom>
          <a:solidFill>
            <a:srgbClr val="4276AA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政治（上层建筑）方面</a:t>
            </a:r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461A510C-2F61-4B8F-BFF5-5AEE8BA17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212" y="4122541"/>
            <a:ext cx="6819540" cy="15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英国政府总体来讲支持圈地运动（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1593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年国会废除反圈地法令，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1688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年政府公开支持圈地）。古代中国政府始终更为重视农业发展，对水力的利用经常与农业灌溉冲突，政府通常会保证农业生产灌溉而对水力加工业实施禁令。</a:t>
            </a:r>
          </a:p>
        </p:txBody>
      </p:sp>
    </p:spTree>
    <p:extLst>
      <p:ext uri="{BB962C8B-B14F-4D97-AF65-F5344CB8AC3E}">
        <p14:creationId xmlns:p14="http://schemas.microsoft.com/office/powerpoint/2010/main" val="294844122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>
            <a:extLst>
              <a:ext uri="{FF2B5EF4-FFF2-40B4-BE49-F238E27FC236}">
                <a16:creationId xmlns:a16="http://schemas.microsoft.com/office/drawing/2014/main" id="{EB94F45E-7B31-4A27-BADA-B78E79949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46" y="693541"/>
            <a:ext cx="8283553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唐朝高宗年间，雍州长史长孙祥以“今为富商大贾竞造碾硙，堰遏费水，渠流梗涩，止溉一万许顷。请修营此渠，以便百姓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……”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为由上奏，获准拆毁当地水碾水硙，即“于是遣祥等分检渠上碾硙，皆毁之” 。（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通典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卷第二　食货二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水利田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18E31D89-3CC7-4919-AF26-1622943CE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45" y="2632628"/>
            <a:ext cx="8283553" cy="79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北宋时，宋神宗颁下诏令“诸创置水硙碾碓妨灌漑民田者，以违制论” 。（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宋史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卷九十五　志第四十八　河渠五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河北诸水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1C78A11D-93EE-494B-92DD-15BBFBD33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44" y="3908149"/>
            <a:ext cx="8283553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元朝文宗年间的官员阿合马就曾针对广济渠建言“禁治不得截水置碾磨，栽種稻田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……”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，并且之后广济渠的治理也采取了禁止水碾的措施，即“若将旧广济渠依前开浚，减水河亦增开深阔，禁安磨碾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……”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元史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卷六十五　志第十七上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河渠二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广济渠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95A8C0A3-3775-4B2A-A9F7-48F7B8B01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945" y="5527344"/>
            <a:ext cx="4778657" cy="51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深入历史，“论从史出”</a:t>
            </a:r>
            <a:endParaRPr lang="zh-CN" altLang="en-US" sz="2000" dirty="0">
              <a:solidFill>
                <a:srgbClr val="00206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F19B95-38B4-44E7-89FF-722FC7F36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723" y="5527344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实践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32CE451-5D28-45E0-91E2-63575A587D36}"/>
              </a:ext>
            </a:extLst>
          </p:cNvPr>
          <p:cNvCxnSpPr>
            <a:cxnSpLocks/>
          </p:cNvCxnSpPr>
          <p:nvPr/>
        </p:nvCxnSpPr>
        <p:spPr>
          <a:xfrm>
            <a:off x="6526245" y="5833288"/>
            <a:ext cx="71779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C4FB4E7-CC5E-4F2A-A608-BE1F75E5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043" y="5527344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辩证法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2A66BD-5ED6-45C8-81D3-8EE95AE7A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722" y="6040818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应用社会基本矛盾的运动规律</a:t>
            </a:r>
          </a:p>
        </p:txBody>
      </p:sp>
    </p:spTree>
    <p:extLst>
      <p:ext uri="{BB962C8B-B14F-4D97-AF65-F5344CB8AC3E}">
        <p14:creationId xmlns:p14="http://schemas.microsoft.com/office/powerpoint/2010/main" val="350851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>
            <a:extLst>
              <a:ext uri="{FF2B5EF4-FFF2-40B4-BE49-F238E27FC236}">
                <a16:creationId xmlns:a16="http://schemas.microsoft.com/office/drawing/2014/main" id="{15BF6FB0-4340-4ACD-A2DF-C360D4AEF9EE}"/>
              </a:ext>
            </a:extLst>
          </p:cNvPr>
          <p:cNvSpPr/>
          <p:nvPr/>
        </p:nvSpPr>
        <p:spPr bwMode="auto">
          <a:xfrm>
            <a:off x="3395662" y="121078"/>
            <a:ext cx="5400675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人民史观与英雄史观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E33040C1-F281-483C-A1DB-F583CFE4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614" y="933919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人民群众是历史的创造者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95B9D3AC-06F8-4ECD-B865-342CC9DFB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614" y="1635701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英雄史观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8DDAAF-E0EB-4B23-B52A-C976E5E918FF}"/>
              </a:ext>
            </a:extLst>
          </p:cNvPr>
          <p:cNvSpPr/>
          <p:nvPr/>
        </p:nvSpPr>
        <p:spPr>
          <a:xfrm>
            <a:off x="3395662" y="1635701"/>
            <a:ext cx="2339102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托马斯</a:t>
            </a:r>
            <a:r>
              <a:rPr lang="en-US" altLang="zh-CN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卡莱尔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A76759-B9F8-4D15-A80D-2E67B97AA9DD}"/>
              </a:ext>
            </a:extLst>
          </p:cNvPr>
          <p:cNvSpPr/>
          <p:nvPr/>
        </p:nvSpPr>
        <p:spPr>
          <a:xfrm>
            <a:off x="6031027" y="1699693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历史除了为伟人写传，什么都不是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10AB890F-6E39-4859-B6FC-ED5A06C2F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566" y="2443470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社会生活在本质上是实践的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2E8A4625-6C7C-4C38-B8F8-E3D29585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614" y="2454631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劳动是社会历史的起点</a:t>
            </a: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73260434-1511-41A3-8198-D1914FACB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616" y="3292533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兰克史学（实证史学）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855D8688-901E-4589-AE4E-1E20736BE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615" y="4052259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年鉴学派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608AA94-8D95-487E-B23B-482AD48A0BC1}"/>
              </a:ext>
            </a:extLst>
          </p:cNvPr>
          <p:cNvCxnSpPr/>
          <p:nvPr/>
        </p:nvCxnSpPr>
        <p:spPr>
          <a:xfrm flipH="1">
            <a:off x="4529616" y="3573539"/>
            <a:ext cx="581489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28F4C8-B02C-4562-8689-5CFE68B1C7CD}"/>
              </a:ext>
            </a:extLst>
          </p:cNvPr>
          <p:cNvSpPr/>
          <p:nvPr/>
        </p:nvSpPr>
        <p:spPr>
          <a:xfrm>
            <a:off x="5382558" y="3283047"/>
            <a:ext cx="1107996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克罗齐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262EA9-2CE9-40E0-B822-010D07BBDF64}"/>
              </a:ext>
            </a:extLst>
          </p:cNvPr>
          <p:cNvSpPr/>
          <p:nvPr/>
        </p:nvSpPr>
        <p:spPr>
          <a:xfrm>
            <a:off x="7013517" y="333671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一切历史都是当代史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1C917F1-4A27-48BF-992E-466BD6B368CE}"/>
              </a:ext>
            </a:extLst>
          </p:cNvPr>
          <p:cNvSpPr/>
          <p:nvPr/>
        </p:nvSpPr>
        <p:spPr>
          <a:xfrm>
            <a:off x="3302536" y="4052259"/>
            <a:ext cx="1107996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布洛赫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04029E-67DB-49DB-8A57-DBA33449A797}"/>
              </a:ext>
            </a:extLst>
          </p:cNvPr>
          <p:cNvSpPr/>
          <p:nvPr/>
        </p:nvSpPr>
        <p:spPr>
          <a:xfrm>
            <a:off x="4520784" y="4062582"/>
            <a:ext cx="1415772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布罗代尔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A80387-0882-4FFF-B6FD-E7D38910032A}"/>
              </a:ext>
            </a:extLst>
          </p:cNvPr>
          <p:cNvSpPr/>
          <p:nvPr/>
        </p:nvSpPr>
        <p:spPr>
          <a:xfrm>
            <a:off x="5996349" y="4062581"/>
            <a:ext cx="3262432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打破历史学的学科界限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8ED298F-D792-4AA3-908A-FFE1510749F1}"/>
              </a:ext>
            </a:extLst>
          </p:cNvPr>
          <p:cNvSpPr/>
          <p:nvPr/>
        </p:nvSpPr>
        <p:spPr>
          <a:xfrm>
            <a:off x="9731038" y="4062581"/>
            <a:ext cx="1107996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涂尔干</a:t>
            </a: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A7B037F3-BB55-4C90-AA8C-64C9DDE87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614" y="4791338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马克思主义史学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C927388-BBB6-4CB0-A43E-49217D8314BF}"/>
              </a:ext>
            </a:extLst>
          </p:cNvPr>
          <p:cNvSpPr/>
          <p:nvPr/>
        </p:nvSpPr>
        <p:spPr>
          <a:xfrm>
            <a:off x="3761036" y="480916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克里斯托弗</a:t>
            </a:r>
            <a:r>
              <a:rPr lang="en-US" altLang="zh-CN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希尔  埃里克</a:t>
            </a:r>
            <a:r>
              <a:rPr lang="en-US" altLang="zh-CN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霍布斯鲍姆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851DF0D-767E-4699-8A95-48866B36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792" y="4791338"/>
            <a:ext cx="1137105" cy="157540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83204EAA-6E43-470E-9C8F-967731C4683E}"/>
              </a:ext>
            </a:extLst>
          </p:cNvPr>
          <p:cNvSpPr/>
          <p:nvPr/>
        </p:nvSpPr>
        <p:spPr>
          <a:xfrm>
            <a:off x="1477614" y="5251933"/>
            <a:ext cx="1415772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沃勒斯坦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3660A3E-A08F-454E-9E64-1A4B96183D48}"/>
              </a:ext>
            </a:extLst>
          </p:cNvPr>
          <p:cNvSpPr/>
          <p:nvPr/>
        </p:nvSpPr>
        <p:spPr>
          <a:xfrm>
            <a:off x="2698413" y="5251933"/>
            <a:ext cx="2646878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现代世界体系</a:t>
            </a:r>
            <a:r>
              <a:rPr lang="en-US" altLang="zh-CN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24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">
            <a:extLst>
              <a:ext uri="{FF2B5EF4-FFF2-40B4-BE49-F238E27FC236}">
                <a16:creationId xmlns:a16="http://schemas.microsoft.com/office/drawing/2014/main" id="{D9DB9AA3-AEE0-49A0-B8DE-148F49852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613" y="6043633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en-US" altLang="zh-CN" sz="2400" b="1" dirty="0">
                <a:solidFill>
                  <a:srgbClr val="00B0F0"/>
                </a:solidFill>
              </a:rPr>
              <a:t>……</a:t>
            </a:r>
            <a:r>
              <a:rPr lang="zh-CN" altLang="en-US" sz="2400" b="1" dirty="0">
                <a:solidFill>
                  <a:srgbClr val="00B0F0"/>
                </a:solidFill>
              </a:rPr>
              <a:t>开启马克思主义政治经济学</a:t>
            </a:r>
          </a:p>
        </p:txBody>
      </p:sp>
      <p:sp>
        <p:nvSpPr>
          <p:cNvPr id="27" name="Text Box 9">
            <a:extLst>
              <a:ext uri="{FF2B5EF4-FFF2-40B4-BE49-F238E27FC236}">
                <a16:creationId xmlns:a16="http://schemas.microsoft.com/office/drawing/2014/main" id="{7831063D-0371-4735-A3E9-DAA6366B2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14" y="3162387"/>
            <a:ext cx="1223963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ea"/>
                <a:ea typeface="+mj-ea"/>
                <a:sym typeface="+mn-ea"/>
              </a:rPr>
              <a:t>批判</a:t>
            </a:r>
          </a:p>
        </p:txBody>
      </p:sp>
    </p:spTree>
    <p:extLst>
      <p:ext uri="{BB962C8B-B14F-4D97-AF65-F5344CB8AC3E}">
        <p14:creationId xmlns:p14="http://schemas.microsoft.com/office/powerpoint/2010/main" val="394222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C16BB37-903A-488D-9B7B-8C824A048169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pic>
        <p:nvPicPr>
          <p:cNvPr id="25603" name="图片 10">
            <a:extLst>
              <a:ext uri="{FF2B5EF4-FFF2-40B4-BE49-F238E27FC236}">
                <a16:creationId xmlns:a16="http://schemas.microsoft.com/office/drawing/2014/main" id="{5EB4D32B-35F6-4E4D-9E1C-13B4387C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7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40465F1-9118-43CE-BFF5-693AECB9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791530"/>
            <a:ext cx="8521285" cy="169277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谢谢观看（</a:t>
            </a:r>
            <a:r>
              <a:rPr lang="en-US" altLang="zh-CN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Thanks for watching</a:t>
            </a:r>
            <a:r>
              <a:rPr lang="zh-CN" altLang="en-US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74514631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61111E-6 -2.96296E-6 L 0.3158 -2.96296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C16BB37-903A-488D-9B7B-8C824A048169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pic>
        <p:nvPicPr>
          <p:cNvPr id="25603" name="图片 10">
            <a:extLst>
              <a:ext uri="{FF2B5EF4-FFF2-40B4-BE49-F238E27FC236}">
                <a16:creationId xmlns:a16="http://schemas.microsoft.com/office/drawing/2014/main" id="{5EB4D32B-35F6-4E4D-9E1C-13B4387C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7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40465F1-9118-43CE-BFF5-693AECB9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791530"/>
            <a:ext cx="8521285" cy="89255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历史唯物主义</a:t>
            </a:r>
          </a:p>
        </p:txBody>
      </p:sp>
    </p:spTree>
    <p:extLst>
      <p:ext uri="{BB962C8B-B14F-4D97-AF65-F5344CB8AC3E}">
        <p14:creationId xmlns:p14="http://schemas.microsoft.com/office/powerpoint/2010/main" val="593080267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61111E-6 -2.96296E-6 L 0.3158 -2.96296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>
            <a:extLst>
              <a:ext uri="{FF2B5EF4-FFF2-40B4-BE49-F238E27FC236}">
                <a16:creationId xmlns:a16="http://schemas.microsoft.com/office/drawing/2014/main" id="{6420E60C-2AB4-4C19-A3A4-576A50150786}"/>
              </a:ext>
            </a:extLst>
          </p:cNvPr>
          <p:cNvSpPr/>
          <p:nvPr/>
        </p:nvSpPr>
        <p:spPr bwMode="auto">
          <a:xfrm>
            <a:off x="3849047" y="166113"/>
            <a:ext cx="4056584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社会存在与社会意识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BF3CF551-DB46-4DE6-8112-08F11AC85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18" y="2759868"/>
            <a:ext cx="25498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社会存在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0B925055-B948-4C42-8FA2-2908FF906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032" y="1100994"/>
            <a:ext cx="430364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正义和权利等概念的先验性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8A8C98A5-251C-4B22-81BC-BA3B541F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9363" y="1912478"/>
            <a:ext cx="430364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u="sng" dirty="0">
                <a:solidFill>
                  <a:srgbClr val="002060"/>
                </a:solidFill>
              </a:rPr>
              <a:t>社会存在决定社会意识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BCB4F38-3BB4-4FAF-832D-631C90B1135B}"/>
              </a:ext>
            </a:extLst>
          </p:cNvPr>
          <p:cNvGrpSpPr/>
          <p:nvPr/>
        </p:nvGrpSpPr>
        <p:grpSpPr>
          <a:xfrm>
            <a:off x="928644" y="999463"/>
            <a:ext cx="2152484" cy="700377"/>
            <a:chOff x="5606543" y="2982888"/>
            <a:chExt cx="2512925" cy="71506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3A84205-7BBE-4C5D-97DC-C8ADEC29C9A5}"/>
                </a:ext>
              </a:extLst>
            </p:cNvPr>
            <p:cNvSpPr/>
            <p:nvPr/>
          </p:nvSpPr>
          <p:spPr>
            <a:xfrm>
              <a:off x="5606543" y="2982888"/>
              <a:ext cx="2512925" cy="715068"/>
            </a:xfrm>
            <a:prstGeom prst="rect">
              <a:avLst/>
            </a:prstGeom>
            <a:solidFill>
              <a:srgbClr val="92D050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8A0C776-3657-4CD7-8F3A-959B82FC1F08}"/>
                </a:ext>
              </a:extLst>
            </p:cNvPr>
            <p:cNvSpPr txBox="1"/>
            <p:nvPr/>
          </p:nvSpPr>
          <p:spPr>
            <a:xfrm>
              <a:off x="5868740" y="3134576"/>
              <a:ext cx="2250728" cy="4267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ts val="2500"/>
                </a:lnSpc>
              </a:pPr>
              <a:r>
                <a:rPr lang="en-US" altLang="zh-CN" sz="1800" kern="100" dirty="0">
                  <a:effectLst/>
                  <a:latin typeface="微软雅黑" panose="020B0503020204020204" pitchFamily="34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 </a:t>
              </a:r>
              <a:r>
                <a:rPr lang="zh-CN" altLang="en-US" sz="2400" b="1" kern="100" dirty="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唯心史观</a:t>
              </a:r>
              <a:r>
                <a:rPr lang="en-US" altLang="zh-CN" sz="2400" kern="100" dirty="0">
                  <a:effectLst/>
                  <a:latin typeface="微软雅黑" panose="020B0503020204020204" pitchFamily="34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832A5F3-39FA-441B-BC69-424A328F6E0E}"/>
              </a:ext>
            </a:extLst>
          </p:cNvPr>
          <p:cNvGrpSpPr/>
          <p:nvPr/>
        </p:nvGrpSpPr>
        <p:grpSpPr>
          <a:xfrm>
            <a:off x="936643" y="1858085"/>
            <a:ext cx="2152484" cy="700377"/>
            <a:chOff x="915949" y="2952590"/>
            <a:chExt cx="3094789" cy="71506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03F0BD7-828C-4CB8-B998-94951757CF3D}"/>
                </a:ext>
              </a:extLst>
            </p:cNvPr>
            <p:cNvSpPr/>
            <p:nvPr/>
          </p:nvSpPr>
          <p:spPr>
            <a:xfrm>
              <a:off x="915949" y="2952590"/>
              <a:ext cx="3094789" cy="715069"/>
            </a:xfrm>
            <a:prstGeom prst="rect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C8791B1-97ED-4109-BE8E-644A1CD696A7}"/>
                </a:ext>
              </a:extLst>
            </p:cNvPr>
            <p:cNvSpPr txBox="1"/>
            <p:nvPr/>
          </p:nvSpPr>
          <p:spPr>
            <a:xfrm>
              <a:off x="915949" y="3108314"/>
              <a:ext cx="3094789" cy="421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zh-CN" altLang="en-US" sz="2400" b="1" kern="100" dirty="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唯物史观</a:t>
              </a:r>
              <a:endParaRPr lang="en-US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框 2">
            <a:extLst>
              <a:ext uri="{FF2B5EF4-FFF2-40B4-BE49-F238E27FC236}">
                <a16:creationId xmlns:a16="http://schemas.microsoft.com/office/drawing/2014/main" id="{2BC696AD-9402-4A96-9E5A-89F41B03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9181" y="1912478"/>
            <a:ext cx="430364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唯物主义的社会应用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AD11DA82-9DF6-4179-B658-7501DC2BF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675" y="2731788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自然地理</a:t>
            </a: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B1565B0A-6A5A-46E4-8D0F-FC362ADC9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910" y="2738974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人口因素</a:t>
            </a:r>
          </a:p>
        </p:txBody>
      </p:sp>
      <p:sp>
        <p:nvSpPr>
          <p:cNvPr id="19" name="文本框 2">
            <a:extLst>
              <a:ext uri="{FF2B5EF4-FFF2-40B4-BE49-F238E27FC236}">
                <a16:creationId xmlns:a16="http://schemas.microsoft.com/office/drawing/2014/main" id="{B76EEB71-15D1-4CAC-B53D-08842B97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145" y="2724602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物质生产方式</a:t>
            </a: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79F88266-F1EC-4C7F-9F9E-A03DC456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43" y="5315349"/>
            <a:ext cx="25498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社会意识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A8C9412D-8A54-4571-AD5E-2EDF96469B1E}"/>
              </a:ext>
            </a:extLst>
          </p:cNvPr>
          <p:cNvSpPr/>
          <p:nvPr/>
        </p:nvSpPr>
        <p:spPr>
          <a:xfrm>
            <a:off x="2330096" y="5218213"/>
            <a:ext cx="491156" cy="6915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7A529ECD-E38D-4DA7-A7DF-290628E6D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0240" y="4942244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i="1" dirty="0">
                <a:solidFill>
                  <a:srgbClr val="002060"/>
                </a:solidFill>
              </a:rPr>
              <a:t>意识形态</a:t>
            </a:r>
          </a:p>
        </p:txBody>
      </p:sp>
      <p:sp>
        <p:nvSpPr>
          <p:cNvPr id="22" name="文本框 2">
            <a:extLst>
              <a:ext uri="{FF2B5EF4-FFF2-40B4-BE49-F238E27FC236}">
                <a16:creationId xmlns:a16="http://schemas.microsoft.com/office/drawing/2014/main" id="{A252B942-AD5C-4BD2-A2EB-BCBB2F5C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678" y="4942030"/>
            <a:ext cx="827086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：政治法律思想、道德、艺术、宗教、哲学、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zh-CN" altLang="en-US" sz="2400" dirty="0">
                <a:solidFill>
                  <a:srgbClr val="002060"/>
                </a:solidFill>
              </a:rPr>
              <a:t>社会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>
                <a:solidFill>
                  <a:srgbClr val="002060"/>
                </a:solidFill>
              </a:rPr>
              <a:t> 科学等</a:t>
            </a:r>
          </a:p>
        </p:txBody>
      </p:sp>
      <p:sp>
        <p:nvSpPr>
          <p:cNvPr id="23" name="文本框 2">
            <a:extLst>
              <a:ext uri="{FF2B5EF4-FFF2-40B4-BE49-F238E27FC236}">
                <a16:creationId xmlns:a16="http://schemas.microsoft.com/office/drawing/2014/main" id="{67F5DD84-D281-4CA6-A2E8-F948E543E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163" y="5625168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i="1" dirty="0">
                <a:solidFill>
                  <a:srgbClr val="002060"/>
                </a:solidFill>
              </a:rPr>
              <a:t>非意识形态</a:t>
            </a: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2E907EB7-B5A4-4CCE-8480-A3739A4F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201" y="5637817"/>
            <a:ext cx="7229625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：自然科学、语言学和形式逻辑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118E28-2A11-4214-95B6-75AA9EE569D4}"/>
              </a:ext>
            </a:extLst>
          </p:cNvPr>
          <p:cNvCxnSpPr>
            <a:cxnSpLocks/>
          </p:cNvCxnSpPr>
          <p:nvPr/>
        </p:nvCxnSpPr>
        <p:spPr>
          <a:xfrm>
            <a:off x="2868287" y="5376510"/>
            <a:ext cx="12562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">
            <a:extLst>
              <a:ext uri="{FF2B5EF4-FFF2-40B4-BE49-F238E27FC236}">
                <a16:creationId xmlns:a16="http://schemas.microsoft.com/office/drawing/2014/main" id="{5AE634F8-4285-46F9-B7EC-B05071E50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201" y="3427361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特拉西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1C7DB74-9C33-43B5-ABF2-202EC2CF104B}"/>
              </a:ext>
            </a:extLst>
          </p:cNvPr>
          <p:cNvCxnSpPr>
            <a:cxnSpLocks/>
          </p:cNvCxnSpPr>
          <p:nvPr/>
        </p:nvCxnSpPr>
        <p:spPr>
          <a:xfrm flipH="1">
            <a:off x="3568236" y="3924677"/>
            <a:ext cx="827965" cy="1041441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">
            <a:extLst>
              <a:ext uri="{FF2B5EF4-FFF2-40B4-BE49-F238E27FC236}">
                <a16:creationId xmlns:a16="http://schemas.microsoft.com/office/drawing/2014/main" id="{AB10C513-D6AD-4DF7-9D52-63F897232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186" y="3427361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（观念科学）</a:t>
            </a:r>
          </a:p>
        </p:txBody>
      </p:sp>
      <p:sp>
        <p:nvSpPr>
          <p:cNvPr id="31" name="文本框 2">
            <a:extLst>
              <a:ext uri="{FF2B5EF4-FFF2-40B4-BE49-F238E27FC236}">
                <a16:creationId xmlns:a16="http://schemas.microsoft.com/office/drawing/2014/main" id="{CEAE44BE-5BDC-42CE-8C7E-419DE7109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1172" y="3427361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马克思（统治阶级意识）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41F4E1-D333-4244-BC3D-85595D5AD5C5}"/>
              </a:ext>
            </a:extLst>
          </p:cNvPr>
          <p:cNvCxnSpPr/>
          <p:nvPr/>
        </p:nvCxnSpPr>
        <p:spPr>
          <a:xfrm>
            <a:off x="7304281" y="3688642"/>
            <a:ext cx="1139689" cy="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2">
            <a:extLst>
              <a:ext uri="{FF2B5EF4-FFF2-40B4-BE49-F238E27FC236}">
                <a16:creationId xmlns:a16="http://schemas.microsoft.com/office/drawing/2014/main" id="{96F9766A-ABCB-4DFB-9105-F4A79152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4655" y="4012478"/>
            <a:ext cx="4303646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价值中立</a:t>
            </a:r>
          </a:p>
        </p:txBody>
      </p:sp>
      <p:sp>
        <p:nvSpPr>
          <p:cNvPr id="35" name="文本框 2">
            <a:extLst>
              <a:ext uri="{FF2B5EF4-FFF2-40B4-BE49-F238E27FC236}">
                <a16:creationId xmlns:a16="http://schemas.microsoft.com/office/drawing/2014/main" id="{39301548-903F-45AE-83D0-E41C57CF3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616" y="4002534"/>
            <a:ext cx="4303646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实践性</a:t>
            </a:r>
          </a:p>
        </p:txBody>
      </p:sp>
      <p:sp>
        <p:nvSpPr>
          <p:cNvPr id="30" name="文本框 2">
            <a:extLst>
              <a:ext uri="{FF2B5EF4-FFF2-40B4-BE49-F238E27FC236}">
                <a16:creationId xmlns:a16="http://schemas.microsoft.com/office/drawing/2014/main" id="{3D1C3812-8D4F-4AEC-93B7-C3712C9A5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5142" y="4002534"/>
            <a:ext cx="4303646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认识前进</a:t>
            </a:r>
          </a:p>
        </p:txBody>
      </p:sp>
    </p:spTree>
    <p:extLst>
      <p:ext uri="{BB962C8B-B14F-4D97-AF65-F5344CB8AC3E}">
        <p14:creationId xmlns:p14="http://schemas.microsoft.com/office/powerpoint/2010/main" val="234421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6" grpId="0"/>
      <p:bldP spid="17" grpId="0"/>
      <p:bldP spid="18" grpId="0"/>
      <p:bldP spid="19" grpId="0"/>
      <p:bldP spid="20" grpId="0"/>
      <p:bldP spid="2" grpId="0" animBg="1"/>
      <p:bldP spid="21" grpId="0"/>
      <p:bldP spid="22" grpId="0"/>
      <p:bldP spid="23" grpId="0"/>
      <p:bldP spid="24" grpId="0"/>
      <p:bldP spid="26" grpId="0"/>
      <p:bldP spid="28" grpId="0"/>
      <p:bldP spid="31" grpId="0"/>
      <p:bldP spid="34" grpId="0"/>
      <p:bldP spid="35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>
            <a:extLst>
              <a:ext uri="{FF2B5EF4-FFF2-40B4-BE49-F238E27FC236}">
                <a16:creationId xmlns:a16="http://schemas.microsoft.com/office/drawing/2014/main" id="{022C8F82-1A33-4C2D-A9A3-36937C47FD2C}"/>
              </a:ext>
            </a:extLst>
          </p:cNvPr>
          <p:cNvSpPr/>
          <p:nvPr/>
        </p:nvSpPr>
        <p:spPr bwMode="auto">
          <a:xfrm>
            <a:off x="3849047" y="166113"/>
            <a:ext cx="4056584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社会基本矛盾运动规律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EAA98C7C-D080-4BE0-8294-B05A71F1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69" y="1084645"/>
            <a:ext cx="25498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生产力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D83848EB-B268-446C-99EF-4139DC473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701" y="2383357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生产关系的总和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12C65F67-25BF-4612-AAB7-997FD76E1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534" y="1084943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生产资料（劳动手段和劳动对象）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C4EC0875-0BB3-43E6-9620-D8A15819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69" y="1734001"/>
            <a:ext cx="25498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生产关系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376E49E6-B230-4222-99E6-524FD224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519" y="1734001"/>
            <a:ext cx="603968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所有制（生产资料归谁所有，由谁支配）</a:t>
            </a: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5F4B7320-6387-46CD-BFD0-EEBCBFCFE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904" y="2368826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i="1" dirty="0">
                <a:solidFill>
                  <a:srgbClr val="002060"/>
                </a:solidFill>
              </a:rPr>
              <a:t>经济体制</a:t>
            </a: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394F897A-8AC8-4E8A-AA1D-ECFA503AF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69" y="3009453"/>
            <a:ext cx="25498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上层建筑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D28E4AE-4F93-4749-A4F6-C9796781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519" y="1070114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劳动者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3ADFB70D-B3DF-40ED-8E5A-5ABB4927F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0860" y="1084645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u="sng" dirty="0">
                <a:solidFill>
                  <a:srgbClr val="002060"/>
                </a:solidFill>
              </a:rPr>
              <a:t>劳动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B811A630-D177-4A31-A6AB-0D8CE397E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69" y="2371727"/>
            <a:ext cx="25498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经济基础</a:t>
            </a: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E2DC2642-B9E6-4DED-8159-FAC352E06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519" y="3003651"/>
            <a:ext cx="6576394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观念上层建筑（意识形态） 政治上层建筑</a:t>
            </a:r>
          </a:p>
        </p:txBody>
      </p:sp>
      <p:sp>
        <p:nvSpPr>
          <p:cNvPr id="17" name="下箭头 7">
            <a:extLst>
              <a:ext uri="{FF2B5EF4-FFF2-40B4-BE49-F238E27FC236}">
                <a16:creationId xmlns:a16="http://schemas.microsoft.com/office/drawing/2014/main" id="{4F9B89EB-95BE-4438-B1BA-E4426DF68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897" y="4395429"/>
            <a:ext cx="1279525" cy="3746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B9451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874DB196-874C-45B7-A14C-F0B6C7125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522" y="4271811"/>
            <a:ext cx="936625" cy="142875"/>
          </a:xfrm>
          <a:prstGeom prst="leftArrow">
            <a:avLst>
              <a:gd name="adj1" fmla="val 50000"/>
              <a:gd name="adj2" fmla="val 132750"/>
            </a:avLst>
          </a:prstGeom>
          <a:solidFill>
            <a:srgbClr val="002060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EB8FACB2-0364-4921-88F7-2772D4318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509" y="4344629"/>
            <a:ext cx="1008063" cy="144462"/>
          </a:xfrm>
          <a:prstGeom prst="leftArrow">
            <a:avLst>
              <a:gd name="adj1" fmla="val 50000"/>
              <a:gd name="adj2" fmla="val 131065"/>
            </a:avLst>
          </a:prstGeom>
          <a:solidFill>
            <a:srgbClr val="002060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78FD95DB-CFCD-45DE-8999-FC4A5382B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245" y="4992328"/>
            <a:ext cx="1100138" cy="3698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latin typeface="+mj-ea"/>
                <a:ea typeface="+mj-ea"/>
                <a:sym typeface="+mn-ea"/>
              </a:rPr>
              <a:t>核心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E7D2D6A9-A006-445B-91B9-3D45F137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79" y="3901924"/>
            <a:ext cx="1223963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ea"/>
                <a:ea typeface="+mj-ea"/>
                <a:sym typeface="+mn-ea"/>
              </a:rPr>
              <a:t>反作用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76B67B7E-2FC7-409E-BCAA-4B98C957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746" y="5362216"/>
            <a:ext cx="1381125" cy="66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所有制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62708F8B-93F7-42BB-B56F-F10817777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097" y="4004905"/>
            <a:ext cx="2384425" cy="966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（经济基础）</a:t>
            </a:r>
            <a:endParaRPr lang="en-US" altLang="zh-CN" sz="2400" dirty="0">
              <a:latin typeface="+mj-ea"/>
              <a:ea typeface="+mj-ea"/>
              <a:sym typeface="+mn-ea"/>
            </a:endParaRPr>
          </a:p>
          <a:p>
            <a:pPr algn="ctr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生产关系</a:t>
            </a:r>
          </a:p>
        </p:txBody>
      </p:sp>
      <p:sp>
        <p:nvSpPr>
          <p:cNvPr id="24" name="右箭头 15">
            <a:extLst>
              <a:ext uri="{FF2B5EF4-FFF2-40B4-BE49-F238E27FC236}">
                <a16:creationId xmlns:a16="http://schemas.microsoft.com/office/drawing/2014/main" id="{828A9B6B-5FF7-4208-8DB8-C2A078BC1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509" y="4560529"/>
            <a:ext cx="1008063" cy="144462"/>
          </a:xfrm>
          <a:prstGeom prst="rightArrow">
            <a:avLst>
              <a:gd name="adj1" fmla="val 50000"/>
              <a:gd name="adj2" fmla="val 49686"/>
            </a:avLst>
          </a:prstGeom>
          <a:solidFill>
            <a:srgbClr val="002060"/>
          </a:solidFill>
          <a:ln>
            <a:noFill/>
          </a:ln>
          <a:extLst/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右箭头 16">
            <a:extLst>
              <a:ext uri="{FF2B5EF4-FFF2-40B4-BE49-F238E27FC236}">
                <a16:creationId xmlns:a16="http://schemas.microsoft.com/office/drawing/2014/main" id="{2FFABB7F-5332-4918-B3A5-8567AC9BD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77" y="4565568"/>
            <a:ext cx="936625" cy="144462"/>
          </a:xfrm>
          <a:prstGeom prst="rightArrow">
            <a:avLst>
              <a:gd name="adj1" fmla="val 50000"/>
              <a:gd name="adj2" fmla="val 49707"/>
            </a:avLst>
          </a:prstGeom>
          <a:solidFill>
            <a:srgbClr val="002060"/>
          </a:solidFill>
          <a:ln>
            <a:noFill/>
          </a:ln>
          <a:extLst/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FF24AB76-28C6-4D07-B16E-FF0271F30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466" y="4150954"/>
            <a:ext cx="1381125" cy="66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生产力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5302EDD3-A584-4D45-80A2-819E9CD4BC1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577859" y="5131256"/>
            <a:ext cx="468035" cy="111152"/>
          </a:xfrm>
          <a:prstGeom prst="leftArrow">
            <a:avLst>
              <a:gd name="adj1" fmla="val 50000"/>
              <a:gd name="adj2" fmla="val 131065"/>
            </a:avLst>
          </a:prstGeom>
          <a:solidFill>
            <a:srgbClr val="002060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AD824E22-3E45-4F7A-9A5B-F59C5B4D2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657" y="4737052"/>
            <a:ext cx="1223963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ea"/>
                <a:ea typeface="+mj-ea"/>
                <a:sym typeface="+mn-ea"/>
              </a:rPr>
              <a:t>决定</a:t>
            </a: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99D206BA-34E4-4AAD-A193-9A7DC309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924" y="3914520"/>
            <a:ext cx="1223963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ea"/>
                <a:ea typeface="+mj-ea"/>
                <a:sym typeface="+mn-ea"/>
              </a:rPr>
              <a:t>反作用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04899DD-FC88-43E2-83F0-30076F385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857" y="4081311"/>
            <a:ext cx="1685925" cy="66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上层建筑</a:t>
            </a:r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50C2C9F5-0B83-41BF-AC7E-E071D8F0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541" y="4748061"/>
            <a:ext cx="1223963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ea"/>
                <a:ea typeface="+mj-ea"/>
                <a:sym typeface="+mn-ea"/>
              </a:rPr>
              <a:t>决定</a:t>
            </a:r>
          </a:p>
        </p:txBody>
      </p:sp>
    </p:spTree>
    <p:extLst>
      <p:ext uri="{BB962C8B-B14F-4D97-AF65-F5344CB8AC3E}">
        <p14:creationId xmlns:p14="http://schemas.microsoft.com/office/powerpoint/2010/main" val="80062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1" name="Rectangle 2">
            <a:extLst>
              <a:ext uri="{FF2B5EF4-FFF2-40B4-BE49-F238E27FC236}">
                <a16:creationId xmlns:a16="http://schemas.microsoft.com/office/drawing/2014/main" id="{5C185986-9586-4C8E-ACE7-14332E19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08" y="2482353"/>
            <a:ext cx="1495909" cy="771673"/>
          </a:xfrm>
          <a:prstGeom prst="rect">
            <a:avLst/>
          </a:prstGeom>
          <a:solidFill>
            <a:srgbClr val="4276AA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8E9786F-6E1E-49F6-B11C-A0E3988E2A3E}"/>
              </a:ext>
            </a:extLst>
          </p:cNvPr>
          <p:cNvSpPr/>
          <p:nvPr/>
        </p:nvSpPr>
        <p:spPr bwMode="auto">
          <a:xfrm>
            <a:off x="3864903" y="91261"/>
            <a:ext cx="5400675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社会形态的演进和更替</a:t>
            </a:r>
          </a:p>
        </p:txBody>
      </p:sp>
      <p:sp>
        <p:nvSpPr>
          <p:cNvPr id="27653" name="WordArt 3">
            <a:extLst>
              <a:ext uri="{FF2B5EF4-FFF2-40B4-BE49-F238E27FC236}">
                <a16:creationId xmlns:a16="http://schemas.microsoft.com/office/drawing/2014/main" id="{71AF76FF-4002-4984-9F44-136B038A26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463925" y="204788"/>
            <a:ext cx="5264150" cy="431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b="1" kern="10" spc="-90">
              <a:gradFill rotWithShape="1">
                <a:gsLst>
                  <a:gs pos="0">
                    <a:srgbClr val="CEB99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17961" dir="2700000" algn="ctr" rotWithShape="0">
                  <a:srgbClr val="000000"/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27654" name="文本框 1">
            <a:extLst>
              <a:ext uri="{FF2B5EF4-FFF2-40B4-BE49-F238E27FC236}">
                <a16:creationId xmlns:a16="http://schemas.microsoft.com/office/drawing/2014/main" id="{74BCFCC1-2510-437C-B85C-9199BA2AD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1" y="1603635"/>
            <a:ext cx="1420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原始社会</a:t>
            </a:r>
          </a:p>
        </p:txBody>
      </p:sp>
      <p:sp>
        <p:nvSpPr>
          <p:cNvPr id="27655" name="文本框 2">
            <a:extLst>
              <a:ext uri="{FF2B5EF4-FFF2-40B4-BE49-F238E27FC236}">
                <a16:creationId xmlns:a16="http://schemas.microsoft.com/office/drawing/2014/main" id="{10A91586-3A34-4641-AB19-090405B79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100" y="1623489"/>
            <a:ext cx="410414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生产资料归氏族公社所有</a:t>
            </a:r>
          </a:p>
        </p:txBody>
      </p:sp>
      <p:sp>
        <p:nvSpPr>
          <p:cNvPr id="27656" name="文本框 28">
            <a:extLst>
              <a:ext uri="{FF2B5EF4-FFF2-40B4-BE49-F238E27FC236}">
                <a16:creationId xmlns:a16="http://schemas.microsoft.com/office/drawing/2014/main" id="{2A83B118-E16F-424E-8C96-0B692FD79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526" y="2397932"/>
            <a:ext cx="4520967" cy="94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奴隶主占有绝大部分生产资料和奴隶的人身自由</a:t>
            </a:r>
          </a:p>
        </p:txBody>
      </p:sp>
      <p:sp>
        <p:nvSpPr>
          <p:cNvPr id="27657" name="文本框 29">
            <a:extLst>
              <a:ext uri="{FF2B5EF4-FFF2-40B4-BE49-F238E27FC236}">
                <a16:creationId xmlns:a16="http://schemas.microsoft.com/office/drawing/2014/main" id="{59092384-9D3C-43BA-8AF0-29E436249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526" y="3433518"/>
            <a:ext cx="47238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ts val="1400"/>
              </a:spcBef>
            </a:pPr>
            <a:r>
              <a:rPr lang="zh-CN" altLang="en-US" sz="2400" dirty="0"/>
              <a:t>封建主占有土地等生产资料和不完全占有农民（农奴）</a:t>
            </a:r>
          </a:p>
        </p:txBody>
      </p:sp>
      <p:sp>
        <p:nvSpPr>
          <p:cNvPr id="27658" name="文本框 24">
            <a:extLst>
              <a:ext uri="{FF2B5EF4-FFF2-40B4-BE49-F238E27FC236}">
                <a16:creationId xmlns:a16="http://schemas.microsoft.com/office/drawing/2014/main" id="{27797DEA-E5AF-45DB-9460-2E89BA15A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527" y="4410201"/>
            <a:ext cx="4723809" cy="94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资本家完全占有生产资料，劳动者与生产资料相分离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E549A1D-A7B2-478F-8919-B3C8C6DC8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15" y="1601032"/>
            <a:ext cx="1495909" cy="771673"/>
          </a:xfrm>
          <a:prstGeom prst="rect">
            <a:avLst/>
          </a:prstGeom>
          <a:solidFill>
            <a:srgbClr val="4276AA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F95FE98B-3A3E-4E81-830D-7F2E1E69E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91" y="1756035"/>
            <a:ext cx="1420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原始社会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46101ECF-07B2-4ED9-A9F8-16A3978D2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57" y="2643468"/>
            <a:ext cx="1420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奴隶社会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D3E6F1A-E3DE-41DB-AB95-B4550EC8B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08" y="3423096"/>
            <a:ext cx="1495909" cy="771673"/>
          </a:xfrm>
          <a:prstGeom prst="rect">
            <a:avLst/>
          </a:prstGeom>
          <a:solidFill>
            <a:srgbClr val="4276AA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286CE348-6173-4939-B44F-DA5C58F73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57" y="3584211"/>
            <a:ext cx="1420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封建社会</a:t>
            </a:r>
          </a:p>
        </p:txBody>
      </p:sp>
      <p:sp>
        <p:nvSpPr>
          <p:cNvPr id="20" name="文本框 1">
            <a:extLst>
              <a:ext uri="{FF2B5EF4-FFF2-40B4-BE49-F238E27FC236}">
                <a16:creationId xmlns:a16="http://schemas.microsoft.com/office/drawing/2014/main" id="{BAA78B8F-BE9A-4B09-9D2F-A1F2038C2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1" y="4445499"/>
            <a:ext cx="1420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原始社会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C9DB66F0-9C55-4C31-8C13-8687AA74F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79" y="4494622"/>
            <a:ext cx="1495909" cy="7716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" name="文本框 1">
            <a:extLst>
              <a:ext uri="{FF2B5EF4-FFF2-40B4-BE49-F238E27FC236}">
                <a16:creationId xmlns:a16="http://schemas.microsoft.com/office/drawing/2014/main" id="{20AA9298-B82D-48B9-B04A-3F1495185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91" y="4597899"/>
            <a:ext cx="1420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资本主义</a:t>
            </a:r>
          </a:p>
        </p:txBody>
      </p:sp>
      <p:sp>
        <p:nvSpPr>
          <p:cNvPr id="26" name="文本框 2">
            <a:extLst>
              <a:ext uri="{FF2B5EF4-FFF2-40B4-BE49-F238E27FC236}">
                <a16:creationId xmlns:a16="http://schemas.microsoft.com/office/drawing/2014/main" id="{18B76E36-D4F7-48D3-99BB-68F24FDBA6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43026" y="2751893"/>
            <a:ext cx="1919243" cy="85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三次社会大分工</a:t>
            </a:r>
          </a:p>
        </p:txBody>
      </p:sp>
      <p:sp>
        <p:nvSpPr>
          <p:cNvPr id="27" name="文本框 2">
            <a:extLst>
              <a:ext uri="{FF2B5EF4-FFF2-40B4-BE49-F238E27FC236}">
                <a16:creationId xmlns:a16="http://schemas.microsoft.com/office/drawing/2014/main" id="{5860CD37-A1B2-4890-BBF4-7038DB539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967" y="930199"/>
            <a:ext cx="2654964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所有制的变化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CD016624-DA94-4F4A-8066-3CFC6A43E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3" y="5569741"/>
            <a:ext cx="1495909" cy="771673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30" name="文本框 1">
            <a:extLst>
              <a:ext uri="{FF2B5EF4-FFF2-40B4-BE49-F238E27FC236}">
                <a16:creationId xmlns:a16="http://schemas.microsoft.com/office/drawing/2014/main" id="{7F26F6EC-764F-449B-979C-D18C83194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92" y="5730856"/>
            <a:ext cx="1420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共产主义</a:t>
            </a:r>
          </a:p>
        </p:txBody>
      </p:sp>
      <p:sp>
        <p:nvSpPr>
          <p:cNvPr id="31" name="文本框 2">
            <a:extLst>
              <a:ext uri="{FF2B5EF4-FFF2-40B4-BE49-F238E27FC236}">
                <a16:creationId xmlns:a16="http://schemas.microsoft.com/office/drawing/2014/main" id="{503ADE4F-8E85-4412-9D2B-2433D357F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43" y="925526"/>
            <a:ext cx="2654964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社会形态更替</a:t>
            </a:r>
          </a:p>
        </p:txBody>
      </p:sp>
      <p:sp>
        <p:nvSpPr>
          <p:cNvPr id="32" name="文本框 2">
            <a:extLst>
              <a:ext uri="{FF2B5EF4-FFF2-40B4-BE49-F238E27FC236}">
                <a16:creationId xmlns:a16="http://schemas.microsoft.com/office/drawing/2014/main" id="{A4CAA118-D84E-49AB-AD26-71B7E7AEC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909" y="980815"/>
            <a:ext cx="2654964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生产力的变化</a:t>
            </a:r>
          </a:p>
        </p:txBody>
      </p:sp>
      <p:sp>
        <p:nvSpPr>
          <p:cNvPr id="33" name="文本框 24">
            <a:extLst>
              <a:ext uri="{FF2B5EF4-FFF2-40B4-BE49-F238E27FC236}">
                <a16:creationId xmlns:a16="http://schemas.microsoft.com/office/drawing/2014/main" id="{A95568E5-8955-4B5D-BC6F-0FBF96406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100" y="5683816"/>
            <a:ext cx="4723809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/>
              <a:t>生产资料公有制</a:t>
            </a:r>
          </a:p>
        </p:txBody>
      </p:sp>
      <p:sp>
        <p:nvSpPr>
          <p:cNvPr id="34" name="文本框 2">
            <a:extLst>
              <a:ext uri="{FF2B5EF4-FFF2-40B4-BE49-F238E27FC236}">
                <a16:creationId xmlns:a16="http://schemas.microsoft.com/office/drawing/2014/main" id="{7DEBB01F-3948-48D3-B3F0-ECE6CFF31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167" y="3548560"/>
            <a:ext cx="2654964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i="1" dirty="0">
                <a:solidFill>
                  <a:srgbClr val="002060"/>
                </a:solidFill>
              </a:rPr>
              <a:t>亚细亚生产方式</a:t>
            </a:r>
          </a:p>
        </p:txBody>
      </p:sp>
    </p:spTree>
    <p:extLst>
      <p:ext uri="{BB962C8B-B14F-4D97-AF65-F5344CB8AC3E}">
        <p14:creationId xmlns:p14="http://schemas.microsoft.com/office/powerpoint/2010/main" val="2270071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1" grpId="0" animBg="1"/>
      <p:bldP spid="27654" grpId="0"/>
      <p:bldP spid="27655" grpId="0"/>
      <p:bldP spid="27656" grpId="0"/>
      <p:bldP spid="27657" grpId="0"/>
      <p:bldP spid="27658" grpId="0"/>
      <p:bldP spid="11" grpId="0" animBg="1"/>
      <p:bldP spid="12" grpId="0"/>
      <p:bldP spid="13" grpId="0"/>
      <p:bldP spid="14" grpId="0" animBg="1"/>
      <p:bldP spid="15" grpId="0"/>
      <p:bldP spid="20" grpId="0"/>
      <p:bldP spid="21" grpId="0" animBg="1"/>
      <p:bldP spid="22" grpId="0"/>
      <p:bldP spid="26" grpId="0"/>
      <p:bldP spid="27" grpId="0"/>
      <p:bldP spid="29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4471C287-2222-41D1-9440-5E5D9529B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612" y="1729817"/>
            <a:ext cx="6576394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社会基本矛盾是历史发展的根本动力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A6DDA9-6F24-48AC-B810-9DBF03FD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339" y="2600120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阶级斗争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C9A7BBF-BADB-4FB4-8889-906D12DB00BB}"/>
              </a:ext>
            </a:extLst>
          </p:cNvPr>
          <p:cNvCxnSpPr/>
          <p:nvPr/>
        </p:nvCxnSpPr>
        <p:spPr>
          <a:xfrm>
            <a:off x="4194621" y="2848778"/>
            <a:ext cx="1496049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7240F61-0A69-42D1-9AF4-81520F424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615" y="2600120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社会革命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64097D-4DDE-4EE3-9437-A1D496D5F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450" y="2600120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改革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7FB75E-FA00-4607-8739-3CEF03085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763" y="3229598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剥削阶级和被剥削阶级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E3152CC-58D6-4A88-809A-1C774AD950A4}"/>
              </a:ext>
            </a:extLst>
          </p:cNvPr>
          <p:cNvCxnSpPr>
            <a:cxnSpLocks/>
          </p:cNvCxnSpPr>
          <p:nvPr/>
        </p:nvCxnSpPr>
        <p:spPr>
          <a:xfrm>
            <a:off x="2785339" y="3121763"/>
            <a:ext cx="7071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2EA5FAB-2BD6-4B9E-A3BF-F21BAD41C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11" y="3269615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二分法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530260-CF8C-4311-A02B-8217E7C16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169" y="4530181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认识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954725-24BE-47E7-A332-06EACF73B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7440" y="3229598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rgbClr val="002060"/>
                </a:solidFill>
              </a:rPr>
              <a:t>ideal type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D2ABE5-1CC1-4573-8F23-7DC90286C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089" y="4530181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能动性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F25D25-4E6F-4D7F-A73D-6A4AC99A6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615" y="4530181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历史规律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6D7712E-3DD5-4EB9-8AA2-18FD709AAA91}"/>
              </a:ext>
            </a:extLst>
          </p:cNvPr>
          <p:cNvCxnSpPr>
            <a:cxnSpLocks/>
          </p:cNvCxnSpPr>
          <p:nvPr/>
        </p:nvCxnSpPr>
        <p:spPr>
          <a:xfrm>
            <a:off x="7185370" y="4800737"/>
            <a:ext cx="83571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EF740E5-2724-409A-BD27-FF8EBD3BE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1558" y="4541333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认识规律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6D434E49-4D48-4F40-B56A-7D48FACBF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370" y="4436427"/>
            <a:ext cx="1223963" cy="3698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ea"/>
                <a:ea typeface="+mj-ea"/>
                <a:sym typeface="+mn-ea"/>
              </a:rPr>
              <a:t>趋近</a:t>
            </a:r>
          </a:p>
        </p:txBody>
      </p:sp>
    </p:spTree>
    <p:extLst>
      <p:ext uri="{BB962C8B-B14F-4D97-AF65-F5344CB8AC3E}">
        <p14:creationId xmlns:p14="http://schemas.microsoft.com/office/powerpoint/2010/main" val="297219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11" grpId="0"/>
      <p:bldP spid="14" grpId="0"/>
      <p:bldP spid="15" grpId="0"/>
      <p:bldP spid="16" grpId="0"/>
      <p:bldP spid="17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>
            <a:extLst>
              <a:ext uri="{FF2B5EF4-FFF2-40B4-BE49-F238E27FC236}">
                <a16:creationId xmlns:a16="http://schemas.microsoft.com/office/drawing/2014/main" id="{9FA35B17-3E90-4481-B048-F6B887615F59}"/>
              </a:ext>
            </a:extLst>
          </p:cNvPr>
          <p:cNvSpPr/>
          <p:nvPr/>
        </p:nvSpPr>
        <p:spPr bwMode="auto">
          <a:xfrm>
            <a:off x="3395662" y="121078"/>
            <a:ext cx="5400675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李约瑟之谜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542B512C-A56D-4D4A-B4EC-A0EA1BA4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950" y="1561286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技术进步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18B66A21-86AB-4DBD-8A4F-30635FE40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168" y="1561286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rgbClr val="002060"/>
                </a:solidFill>
              </a:rPr>
              <a:t>=</a:t>
            </a:r>
            <a:r>
              <a:rPr lang="zh-CN" altLang="en-US" sz="2400" dirty="0">
                <a:solidFill>
                  <a:srgbClr val="002060"/>
                </a:solidFill>
              </a:rPr>
              <a:t>技术发明</a:t>
            </a:r>
            <a:r>
              <a:rPr lang="en-US" altLang="zh-CN" sz="2400" dirty="0">
                <a:solidFill>
                  <a:srgbClr val="002060"/>
                </a:solidFill>
              </a:rPr>
              <a:t>+</a:t>
            </a:r>
            <a:r>
              <a:rPr lang="zh-CN" altLang="en-US" sz="2400" dirty="0">
                <a:solidFill>
                  <a:srgbClr val="002060"/>
                </a:solidFill>
              </a:rPr>
              <a:t>技术选择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44AF90-FA3B-4C30-B661-8B52859D2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738" y="1960424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691B1CDD-1A37-4A2C-A10E-DC51C6C5D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671" y="2854509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制度</a:t>
            </a: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9BE9D41E-E5EF-49C1-80FA-C95EBF44B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823" y="2858901"/>
            <a:ext cx="157701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地理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9707734D-1AEC-4024-8027-C12EB7540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236" y="2854509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文化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9A212BD3-D48E-4976-BC2D-E068572A5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801" y="2812868"/>
            <a:ext cx="44589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人口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C4786A4-E608-46F6-ACBE-E014FFE63B52}"/>
              </a:ext>
            </a:extLst>
          </p:cNvPr>
          <p:cNvCxnSpPr>
            <a:cxnSpLocks/>
          </p:cNvCxnSpPr>
          <p:nvPr/>
        </p:nvCxnSpPr>
        <p:spPr>
          <a:xfrm>
            <a:off x="8124166" y="3342383"/>
            <a:ext cx="7071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">
            <a:extLst>
              <a:ext uri="{FF2B5EF4-FFF2-40B4-BE49-F238E27FC236}">
                <a16:creationId xmlns:a16="http://schemas.microsoft.com/office/drawing/2014/main" id="{1115B2D7-136A-4B4B-A917-05D5DEB8F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4031028"/>
            <a:ext cx="4778657" cy="38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伊懋可（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Elvin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u="sng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高水平陷阱假说</a:t>
            </a: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9BD83226-864D-406D-852E-A620F4F8C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76" y="4438967"/>
            <a:ext cx="4023283" cy="38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黄宗智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内卷化学说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2C9E6FD-18D0-412D-B92C-6F5830CE4D29}"/>
              </a:ext>
            </a:extLst>
          </p:cNvPr>
          <p:cNvCxnSpPr>
            <a:cxnSpLocks/>
          </p:cNvCxnSpPr>
          <p:nvPr/>
        </p:nvCxnSpPr>
        <p:spPr>
          <a:xfrm>
            <a:off x="4666965" y="5142408"/>
            <a:ext cx="71779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">
            <a:extLst>
              <a:ext uri="{FF2B5EF4-FFF2-40B4-BE49-F238E27FC236}">
                <a16:creationId xmlns:a16="http://schemas.microsoft.com/office/drawing/2014/main" id="{C75BCFD0-35FA-4DDD-941E-AD985EF8E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064" y="4119041"/>
            <a:ext cx="1427819" cy="39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dirty="0">
                <a:solidFill>
                  <a:srgbClr val="002060"/>
                </a:solidFill>
              </a:rPr>
              <a:t>宋代高峰论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7C89DB5-318E-4375-AD0D-C7C76E273F49}"/>
              </a:ext>
            </a:extLst>
          </p:cNvPr>
          <p:cNvSpPr/>
          <p:nvPr/>
        </p:nvSpPr>
        <p:spPr>
          <a:xfrm>
            <a:off x="5554146" y="3932202"/>
            <a:ext cx="1689653" cy="94151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">
            <a:extLst>
              <a:ext uri="{FF2B5EF4-FFF2-40B4-BE49-F238E27FC236}">
                <a16:creationId xmlns:a16="http://schemas.microsoft.com/office/drawing/2014/main" id="{26A53F14-1FAB-4476-B497-F8E8606B9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290" y="4116343"/>
            <a:ext cx="1427819" cy="39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dirty="0">
                <a:solidFill>
                  <a:srgbClr val="002060"/>
                </a:solidFill>
              </a:rPr>
              <a:t>明代高峰论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9A48923-BDA4-4FD9-A750-5C71BE59D3CE}"/>
              </a:ext>
            </a:extLst>
          </p:cNvPr>
          <p:cNvSpPr/>
          <p:nvPr/>
        </p:nvSpPr>
        <p:spPr>
          <a:xfrm>
            <a:off x="7694372" y="3929504"/>
            <a:ext cx="1689653" cy="94151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2">
            <a:extLst>
              <a:ext uri="{FF2B5EF4-FFF2-40B4-BE49-F238E27FC236}">
                <a16:creationId xmlns:a16="http://schemas.microsoft.com/office/drawing/2014/main" id="{933A2100-4130-4304-9A5C-8FA4EDAB4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064" y="5444434"/>
            <a:ext cx="1427819" cy="39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dirty="0">
                <a:solidFill>
                  <a:srgbClr val="002060"/>
                </a:solidFill>
              </a:rPr>
              <a:t>大分流（早）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233DB18-B5CC-4157-98C8-D023AC0F19EC}"/>
              </a:ext>
            </a:extLst>
          </p:cNvPr>
          <p:cNvSpPr/>
          <p:nvPr/>
        </p:nvSpPr>
        <p:spPr>
          <a:xfrm>
            <a:off x="5554146" y="5257595"/>
            <a:ext cx="1689653" cy="94151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2">
            <a:extLst>
              <a:ext uri="{FF2B5EF4-FFF2-40B4-BE49-F238E27FC236}">
                <a16:creationId xmlns:a16="http://schemas.microsoft.com/office/drawing/2014/main" id="{EC1F4DFC-CCDB-4EB5-A44D-A1A3C4E7D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290" y="5444434"/>
            <a:ext cx="1427819" cy="39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dirty="0">
                <a:solidFill>
                  <a:srgbClr val="002060"/>
                </a:solidFill>
              </a:rPr>
              <a:t>大分流（晚）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32B3B83-1CFF-4FA2-BD26-D7B89412B4D3}"/>
              </a:ext>
            </a:extLst>
          </p:cNvPr>
          <p:cNvSpPr/>
          <p:nvPr/>
        </p:nvSpPr>
        <p:spPr>
          <a:xfrm>
            <a:off x="7694372" y="5257595"/>
            <a:ext cx="1689653" cy="94151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23ABA86-9504-413B-95A3-AE3F8B4741E2}"/>
              </a:ext>
            </a:extLst>
          </p:cNvPr>
          <p:cNvSpPr/>
          <p:nvPr/>
        </p:nvSpPr>
        <p:spPr>
          <a:xfrm>
            <a:off x="7224855" y="4169428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03FD1AE-8C7A-4121-A21A-100F08C180C6}"/>
              </a:ext>
            </a:extLst>
          </p:cNvPr>
          <p:cNvSpPr/>
          <p:nvPr/>
        </p:nvSpPr>
        <p:spPr>
          <a:xfrm>
            <a:off x="7240498" y="5549977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本框 2">
            <a:extLst>
              <a:ext uri="{FF2B5EF4-FFF2-40B4-BE49-F238E27FC236}">
                <a16:creationId xmlns:a16="http://schemas.microsoft.com/office/drawing/2014/main" id="{AB204E58-8DFB-4524-A995-89A5D12C9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1895" y="3964446"/>
            <a:ext cx="1437249" cy="171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u="sng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加州学派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（彭慕兰、王国斌、贡德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弗兰克等）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AB6227-E02A-40B8-8093-35790B6EB14D}"/>
              </a:ext>
            </a:extLst>
          </p:cNvPr>
          <p:cNvCxnSpPr/>
          <p:nvPr/>
        </p:nvCxnSpPr>
        <p:spPr>
          <a:xfrm flipH="1">
            <a:off x="9470406" y="4960882"/>
            <a:ext cx="581489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2">
            <a:extLst>
              <a:ext uri="{FF2B5EF4-FFF2-40B4-BE49-F238E27FC236}">
                <a16:creationId xmlns:a16="http://schemas.microsoft.com/office/drawing/2014/main" id="{6E53FFF9-DE66-4FAD-8E44-B7E444A31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641" y="5767042"/>
            <a:ext cx="4023283" cy="38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反欧洲中心论</a:t>
            </a:r>
          </a:p>
        </p:txBody>
      </p:sp>
      <p:sp>
        <p:nvSpPr>
          <p:cNvPr id="43" name="文本框 2">
            <a:extLst>
              <a:ext uri="{FF2B5EF4-FFF2-40B4-BE49-F238E27FC236}">
                <a16:creationId xmlns:a16="http://schemas.microsoft.com/office/drawing/2014/main" id="{B10A849A-A097-4959-815E-680F86953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82" y="4913793"/>
            <a:ext cx="4023283" cy="39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en-US" altLang="zh-CN" dirty="0" err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Broadberry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–GDP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核算</a:t>
            </a:r>
          </a:p>
        </p:txBody>
      </p:sp>
      <p:sp>
        <p:nvSpPr>
          <p:cNvPr id="45" name="文本框 2">
            <a:extLst>
              <a:ext uri="{FF2B5EF4-FFF2-40B4-BE49-F238E27FC236}">
                <a16:creationId xmlns:a16="http://schemas.microsoft.com/office/drawing/2014/main" id="{37D3D6FF-8995-4017-B78F-DB9C7494E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16" y="5328181"/>
            <a:ext cx="4023283" cy="39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艾伦（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Allen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食物计算的真实工资</a:t>
            </a:r>
          </a:p>
        </p:txBody>
      </p:sp>
      <p:sp>
        <p:nvSpPr>
          <p:cNvPr id="46" name="文本框 2">
            <a:extLst>
              <a:ext uri="{FF2B5EF4-FFF2-40B4-BE49-F238E27FC236}">
                <a16:creationId xmlns:a16="http://schemas.microsoft.com/office/drawing/2014/main" id="{A8D86101-39CC-4AAC-AA19-42AABE2F6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16" y="5731861"/>
            <a:ext cx="4023283" cy="39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范赞登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(Van </a:t>
            </a:r>
            <a:r>
              <a:rPr lang="en-US" altLang="zh-CN" dirty="0" err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Zanden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)-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人力资本</a:t>
            </a:r>
          </a:p>
        </p:txBody>
      </p:sp>
      <p:sp>
        <p:nvSpPr>
          <p:cNvPr id="47" name="文本框 2">
            <a:extLst>
              <a:ext uri="{FF2B5EF4-FFF2-40B4-BE49-F238E27FC236}">
                <a16:creationId xmlns:a16="http://schemas.microsoft.com/office/drawing/2014/main" id="{307B1776-B9F1-4DE4-9928-538E7D6A2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630" y="5755885"/>
            <a:ext cx="4023283" cy="39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年龄堆积</a:t>
            </a:r>
          </a:p>
        </p:txBody>
      </p:sp>
      <p:sp>
        <p:nvSpPr>
          <p:cNvPr id="50" name="文本框 2">
            <a:extLst>
              <a:ext uri="{FF2B5EF4-FFF2-40B4-BE49-F238E27FC236}">
                <a16:creationId xmlns:a16="http://schemas.microsoft.com/office/drawing/2014/main" id="{6A96F32D-149C-48EC-BB19-5AD357FF2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433" y="6290950"/>
            <a:ext cx="5174857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</a:rPr>
              <a:t>如何使用社会基本矛盾的运动规律来分析？</a:t>
            </a:r>
          </a:p>
        </p:txBody>
      </p:sp>
      <p:sp>
        <p:nvSpPr>
          <p:cNvPr id="51" name="动作按钮: 前进或下一项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57C66A-F736-4615-8D75-C063D37444A7}"/>
              </a:ext>
            </a:extLst>
          </p:cNvPr>
          <p:cNvSpPr/>
          <p:nvPr/>
        </p:nvSpPr>
        <p:spPr>
          <a:xfrm>
            <a:off x="2996269" y="4997694"/>
            <a:ext cx="399393" cy="22390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动作按钮: 前进或下一项 5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570DD36-E32B-4D0E-9D1A-A8D4DADA1941}"/>
              </a:ext>
            </a:extLst>
          </p:cNvPr>
          <p:cNvSpPr/>
          <p:nvPr/>
        </p:nvSpPr>
        <p:spPr>
          <a:xfrm>
            <a:off x="4435328" y="5435940"/>
            <a:ext cx="491105" cy="2257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动作按钮: 转到结尾 1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6A6C7B6-6692-4028-950D-F05790F66E2C}"/>
              </a:ext>
            </a:extLst>
          </p:cNvPr>
          <p:cNvSpPr/>
          <p:nvPr/>
        </p:nvSpPr>
        <p:spPr>
          <a:xfrm>
            <a:off x="7628913" y="6338858"/>
            <a:ext cx="619311" cy="28357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4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/>
      <p:bldP spid="16" grpId="0"/>
      <p:bldP spid="21" grpId="0"/>
      <p:bldP spid="25" grpId="0"/>
      <p:bldP spid="26" grpId="0" animBg="1"/>
      <p:bldP spid="27" grpId="0"/>
      <p:bldP spid="28" grpId="0" animBg="1"/>
      <p:bldP spid="31" grpId="0"/>
      <p:bldP spid="32" grpId="0" animBg="1"/>
      <p:bldP spid="34" grpId="0"/>
      <p:bldP spid="35" grpId="0" animBg="1"/>
      <p:bldP spid="36" grpId="0"/>
      <p:bldP spid="37" grpId="0"/>
      <p:bldP spid="39" grpId="0"/>
      <p:bldP spid="42" grpId="0"/>
      <p:bldP spid="43" grpId="0"/>
      <p:bldP spid="45" grpId="0"/>
      <p:bldP spid="46" grpId="0"/>
      <p:bldP spid="47" grpId="0"/>
      <p:bldP spid="50" grpId="0"/>
      <p:bldP spid="51" grpId="0" animBg="1"/>
      <p:bldP spid="52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F96593-02C8-4208-8B43-DE5121D3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4" y="900420"/>
            <a:ext cx="11040892" cy="5114300"/>
          </a:xfrm>
          <a:prstGeom prst="rect">
            <a:avLst/>
          </a:prstGeom>
        </p:spPr>
      </p:pic>
      <p:sp>
        <p:nvSpPr>
          <p:cNvPr id="3" name="动作按钮: 上一张 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CF7FA0C-4006-4E3B-9F10-91B007EE0266}"/>
              </a:ext>
            </a:extLst>
          </p:cNvPr>
          <p:cNvSpPr/>
          <p:nvPr/>
        </p:nvSpPr>
        <p:spPr>
          <a:xfrm>
            <a:off x="11361683" y="6337738"/>
            <a:ext cx="546538" cy="325821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01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4BEA19-99E8-4204-BFCF-53842F4E6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" y="1451256"/>
            <a:ext cx="4932045" cy="43825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BA3860-A372-4C87-8559-5815B6A1E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722" y="828303"/>
            <a:ext cx="4023283" cy="39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基本工资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69926A-A886-4520-9055-4E8CACB7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1256"/>
            <a:ext cx="5437187" cy="43825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567EF8-D854-4CAD-9494-A3CA0D132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7802" y="828303"/>
            <a:ext cx="4023283" cy="39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体面工资</a:t>
            </a:r>
          </a:p>
        </p:txBody>
      </p:sp>
      <p:sp>
        <p:nvSpPr>
          <p:cNvPr id="6" name="动作按钮: 上一张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E4BE823-017C-4F03-B6A1-3556A9CFC01A}"/>
              </a:ext>
            </a:extLst>
          </p:cNvPr>
          <p:cNvSpPr/>
          <p:nvPr/>
        </p:nvSpPr>
        <p:spPr>
          <a:xfrm>
            <a:off x="11435255" y="6484883"/>
            <a:ext cx="515007" cy="24173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5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6876</TotalTime>
  <Words>1450</Words>
  <Application>Microsoft Office PowerPoint</Application>
  <PresentationFormat>Widescreen</PresentationFormat>
  <Paragraphs>136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方正粗黑宋简体</vt:lpstr>
      <vt:lpstr>黑体</vt:lpstr>
      <vt:lpstr>楷体</vt:lpstr>
      <vt:lpstr>宋体</vt:lpstr>
      <vt:lpstr>微软雅黑</vt:lpstr>
      <vt:lpstr>Arial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ZJF</dc:creator>
  <cp:lastModifiedBy>Dr. ZHANG Junfu (HSS)</cp:lastModifiedBy>
  <cp:revision>80</cp:revision>
  <dcterms:created xsi:type="dcterms:W3CDTF">2022-10-03T08:27:37Z</dcterms:created>
  <dcterms:modified xsi:type="dcterms:W3CDTF">2024-03-21T02:20:30Z</dcterms:modified>
</cp:coreProperties>
</file>