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046" r:id="rId2"/>
    <p:sldId id="2071" r:id="rId3"/>
    <p:sldId id="2090" r:id="rId4"/>
    <p:sldId id="2072" r:id="rId5"/>
    <p:sldId id="2075" r:id="rId6"/>
    <p:sldId id="2086" r:id="rId7"/>
    <p:sldId id="2078" r:id="rId8"/>
    <p:sldId id="2079" r:id="rId9"/>
    <p:sldId id="2081" r:id="rId10"/>
    <p:sldId id="2080" r:id="rId11"/>
    <p:sldId id="2074" r:id="rId12"/>
    <p:sldId id="2082" r:id="rId13"/>
    <p:sldId id="2083" r:id="rId14"/>
    <p:sldId id="2084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891" autoAdjust="0"/>
  </p:normalViewPr>
  <p:slideViewPr>
    <p:cSldViewPr snapToGrid="0">
      <p:cViewPr varScale="1">
        <p:scale>
          <a:sx n="68" d="100"/>
          <a:sy n="68" d="100"/>
        </p:scale>
        <p:origin x="5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E874E-476C-4526-A470-70C81B435757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549931-94B5-4C0D-A63D-CE0894561E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16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49931-94B5-4C0D-A63D-CE0894561E8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336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毛主席实践论</a:t>
            </a:r>
            <a:endParaRPr lang="en-US" altLang="zh-CN" dirty="0"/>
          </a:p>
          <a:p>
            <a:r>
              <a:rPr lang="zh-CN" altLang="en-US" dirty="0"/>
              <a:t>实践观其实是认识论 认识和实践的关系</a:t>
            </a:r>
            <a:endParaRPr lang="en-US" altLang="zh-CN" dirty="0"/>
          </a:p>
          <a:p>
            <a:r>
              <a:rPr lang="zh-CN" altLang="en-US" dirty="0"/>
              <a:t>哲学争论，主要是理性主义和经验主义的争论</a:t>
            </a:r>
            <a:endParaRPr lang="en-US" altLang="zh-CN" dirty="0"/>
          </a:p>
          <a:p>
            <a:r>
              <a:rPr lang="zh-CN" altLang="en-US" dirty="0"/>
              <a:t>康德进行了调和，理论理性是有限的（站经验主义），实践理性是自洽的，可知的。你无法决定视网膜如何反映世界，但在视网膜之外的世界，你可以自由的举起双手。缺陷是实践局限于道德活动</a:t>
            </a:r>
            <a:endParaRPr lang="en-US" altLang="zh-CN" dirty="0"/>
          </a:p>
          <a:p>
            <a:r>
              <a:rPr lang="zh-CN" altLang="en-US" dirty="0"/>
              <a:t>黑格尔用辩证法，也就是正反题的方式解决了二元对立</a:t>
            </a:r>
            <a:endParaRPr lang="en-US" altLang="zh-CN" dirty="0"/>
          </a:p>
          <a:p>
            <a:r>
              <a:rPr lang="zh-CN" altLang="en-US" dirty="0"/>
              <a:t>黑格尔和马克思这里，实践都为辩证法提供了动力，尤其是在历史向度上。为什么这么说，否定之否定作为三大规律里认识的运动机制，如果没有实践就难以推动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49931-94B5-4C0D-A63D-CE0894561E8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177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实证具有实践的特征。孔德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49931-94B5-4C0D-A63D-CE0894561E8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846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460B9C-639F-4204-9A90-7F79D1B43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8DC405-4FFF-43F2-B351-D57F2778BD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17A8D6-825A-458F-BAF2-2BC4C4D1D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BE8-45CE-4925-98DE-72AEFB85874A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54241C-23F7-46BE-9548-B81F62FF7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BD055B-C964-463F-92E1-10BA93F90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7373-01DA-4A46-B7A7-23FB18D7C5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445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674B3F-6B6A-4B3E-9635-76946D84D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E398B2-B09E-43F9-8F03-6884B58F1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6186CD-F136-443D-B555-ED69797FC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BE8-45CE-4925-98DE-72AEFB85874A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C5A3A9-853B-451B-84FA-A3F74DA66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FC584C-809A-442B-82BB-65E9120AB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7373-01DA-4A46-B7A7-23FB18D7C5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3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8860662-1C27-4F0A-AEED-04CE8A2F10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7A19B3-8A30-4633-9388-E73E7935C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8529EA-813A-48C0-8261-5F9E6BF55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BE8-45CE-4925-98DE-72AEFB85874A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719074-07E8-46D7-BD57-8C53D23AA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643A25-AC31-49C6-9332-F49FB67E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7373-01DA-4A46-B7A7-23FB18D7C5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444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154A0C-7651-4F89-A9E4-F337941E0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19853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7F85E-8203-4EC9-AE62-22758916D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5A52A1-AEF8-4929-AA57-60AD84588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C89157-A4C1-4088-B2E5-6D072E3A1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BE8-45CE-4925-98DE-72AEFB85874A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C3157D-F7B6-44B7-8F6D-C9870186B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217CA0-C9CD-47A8-818E-ECC925443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7373-01DA-4A46-B7A7-23FB18D7C5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387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98E1B6-E7F3-4320-87E0-CDC31DFAE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4BEE48-04BD-4D71-9193-D2B72742D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69B60D-F95D-4B63-9538-611176D77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BE8-45CE-4925-98DE-72AEFB85874A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E25F24-0673-43C9-9E36-F4CCC6AB1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A1CF0A-B389-4454-B62A-1BC3CC655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7373-01DA-4A46-B7A7-23FB18D7C5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840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D8C525-A274-4B15-998A-08F7F54DB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7CE36D-6600-4875-861A-9021520762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5D40C5-202D-41A2-93E5-9EA9C2C4D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CF303E-734B-4515-B5B1-768DF905B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BE8-45CE-4925-98DE-72AEFB85874A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C523D1-3802-49BA-A6FE-F013DD208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2E490F-E217-462B-84D5-2D3A081B4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7373-01DA-4A46-B7A7-23FB18D7C5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492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AFC25A-5A38-4D84-A97D-811E37977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244DC2-B4CD-462D-A2C9-77D2BB088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9802A4-E7CA-4074-A742-6B545447B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54DDA1-FB5C-43E3-ADEA-D06795CCAB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A2CBDA4-33BD-4B46-A734-A85DD1BFA6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6D5C16F-3A6B-47A9-A5AB-576F1FB8B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BE8-45CE-4925-98DE-72AEFB85874A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1102DC-3ADD-41B5-A3EC-E7925F07F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58EBC7-09B3-440E-B067-C22C7FC10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7373-01DA-4A46-B7A7-23FB18D7C5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89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1222F4-CEE8-4BDD-857B-2AA65F23E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BEF80D-CF45-4B79-80C9-12D4541D2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BE8-45CE-4925-98DE-72AEFB85874A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D4F3CA-35BE-4CC2-8222-F1E4A7AC8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BDEFCF-469B-408A-8DA2-9B1D12927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7373-01DA-4A46-B7A7-23FB18D7C5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07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0A6D0D6-482A-43F5-899B-2E6E6E264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BE8-45CE-4925-98DE-72AEFB85874A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705B73-8660-4353-B980-3FFED755F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8A4E17-75B4-4B6F-BB79-354C112B2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7373-01DA-4A46-B7A7-23FB18D7C5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691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504E21-C6AA-447A-9EDA-428497E61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8DECBE-7BD2-4ABC-8501-067A4E20E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DC6FDC-8904-4EE9-94F6-7FD0B11E9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331285-000F-4828-AD0C-3AA402E55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BE8-45CE-4925-98DE-72AEFB85874A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66539D-5D28-4AED-8227-8D65527E2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79B4F2-80CD-40CC-B85D-801EF842A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7373-01DA-4A46-B7A7-23FB18D7C5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888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59E5F-19E5-4756-A593-6C7B5C518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2066F4D-6BF4-4D0E-954E-163C66402A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E6913D-1CC2-4790-9BF6-9AAC0C035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5F8954-37F5-408D-82CF-5F5C46B5D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BE8-45CE-4925-98DE-72AEFB85874A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D2D440-7298-49B3-8747-18D4366A3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126860-F71A-47B3-BDB5-5E2598983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7373-01DA-4A46-B7A7-23FB18D7C5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528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998BC31-0998-416E-92FC-F9A4DA37A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E328F1-B60C-4FE7-973A-451DE498F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C63CEA-73DF-4C06-93B1-A43274D3ED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36BE8-45CE-4925-98DE-72AEFB85874A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80E204-022B-405F-BDD3-A45961CB55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07DDAC-4F25-47A0-905F-E47C281830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B7373-01DA-4A46-B7A7-23FB18D7C5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813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3D7AD91-504D-4577-AADC-1D5B69F9993C}"/>
              </a:ext>
            </a:extLst>
          </p:cNvPr>
          <p:cNvSpPr/>
          <p:nvPr/>
        </p:nvSpPr>
        <p:spPr>
          <a:xfrm>
            <a:off x="2839279" y="5379481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4000" b="1" dirty="0">
                <a:solidFill>
                  <a:srgbClr val="002060"/>
                </a:solidFill>
                <a:latin typeface="+mn-ea"/>
                <a:sym typeface="Arial" panose="020B0604020202020204" pitchFamily="34" charset="0"/>
              </a:rPr>
              <a:t>Introduction to Marxism</a:t>
            </a:r>
            <a:endParaRPr lang="zh-CN" altLang="en-US" sz="4000" b="1" dirty="0">
              <a:solidFill>
                <a:srgbClr val="002060"/>
              </a:solidFill>
              <a:latin typeface="+mn-ea"/>
              <a:sym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1F31CC7-06CE-452A-8C3F-E83E6F7E8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0799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15">
            <a:extLst>
              <a:ext uri="{FF2B5EF4-FFF2-40B4-BE49-F238E27FC236}">
                <a16:creationId xmlns:a16="http://schemas.microsoft.com/office/drawing/2014/main" id="{0313AF6C-52B1-4FFB-8AB6-73400106207B}"/>
              </a:ext>
            </a:extLst>
          </p:cNvPr>
          <p:cNvSpPr/>
          <p:nvPr/>
        </p:nvSpPr>
        <p:spPr bwMode="auto">
          <a:xfrm>
            <a:off x="4067708" y="215808"/>
            <a:ext cx="4056584" cy="620713"/>
          </a:xfrm>
          <a:prstGeom prst="round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1002">
            <a:schemeClr val="lt1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真理与价值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8FE0C3B-D80F-4FFB-929F-3C7A8774B5E8}"/>
              </a:ext>
            </a:extLst>
          </p:cNvPr>
          <p:cNvSpPr/>
          <p:nvPr/>
        </p:nvSpPr>
        <p:spPr>
          <a:xfrm>
            <a:off x="447598" y="1051798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2060"/>
                </a:solidFill>
              </a:rPr>
              <a:t>价值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A0185AE-F951-40FA-B006-9D8460DB30F0}"/>
              </a:ext>
            </a:extLst>
          </p:cNvPr>
          <p:cNvSpPr/>
          <p:nvPr/>
        </p:nvSpPr>
        <p:spPr>
          <a:xfrm>
            <a:off x="447598" y="1590184"/>
            <a:ext cx="11149206" cy="580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just">
              <a:lnSpc>
                <a:spcPts val="1900"/>
              </a:lnSpc>
              <a:buFont typeface="Wingdings" panose="05000000000000000000" pitchFamily="2" charset="2"/>
              <a:buChar char=""/>
            </a:pP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定义：指在实践基础上形成的主体和客体之间的关系，是客体对个人、群体乃至整个社会的生活和活动所</a:t>
            </a:r>
            <a:endParaRPr lang="en-US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ts val="1900"/>
              </a:lnSpc>
            </a:pP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具有的积极意义。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D2F0D26-3604-4DD7-A344-8E07F431B612}"/>
              </a:ext>
            </a:extLst>
          </p:cNvPr>
          <p:cNvSpPr/>
          <p:nvPr/>
        </p:nvSpPr>
        <p:spPr>
          <a:xfrm>
            <a:off x="447598" y="2282927"/>
            <a:ext cx="5378395" cy="3367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just">
              <a:lnSpc>
                <a:spcPts val="1900"/>
              </a:lnSpc>
              <a:buFont typeface="Wingdings" panose="05000000000000000000" pitchFamily="2" charset="2"/>
              <a:buChar char=""/>
            </a:pP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价值具有主体性、客观性、多维性、社会历史性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5D31A15-19B8-4C45-BEC1-01D1C21FC3A5}"/>
              </a:ext>
            </a:extLst>
          </p:cNvPr>
          <p:cNvCxnSpPr>
            <a:cxnSpLocks/>
          </p:cNvCxnSpPr>
          <p:nvPr/>
        </p:nvCxnSpPr>
        <p:spPr>
          <a:xfrm>
            <a:off x="2740343" y="2619686"/>
            <a:ext cx="63896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A5D3E855-FA82-4C47-986D-C93B7C83ABEF}"/>
              </a:ext>
            </a:extLst>
          </p:cNvPr>
          <p:cNvSpPr/>
          <p:nvPr/>
        </p:nvSpPr>
        <p:spPr>
          <a:xfrm>
            <a:off x="459762" y="2732014"/>
            <a:ext cx="27494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2060"/>
                </a:solidFill>
              </a:rPr>
              <a:t>真理与价值的辨证统一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08CC483-4AEA-4AFC-9922-547DEB5DCF53}"/>
              </a:ext>
            </a:extLst>
          </p:cNvPr>
          <p:cNvSpPr/>
          <p:nvPr/>
        </p:nvSpPr>
        <p:spPr>
          <a:xfrm>
            <a:off x="459762" y="3215932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2060"/>
                </a:solidFill>
              </a:rPr>
              <a:t>道德绑架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54F59EC-2002-4A7E-9586-5D9DB3E53F2C}"/>
              </a:ext>
            </a:extLst>
          </p:cNvPr>
          <p:cNvSpPr/>
          <p:nvPr/>
        </p:nvSpPr>
        <p:spPr>
          <a:xfrm>
            <a:off x="447598" y="5269113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2060"/>
                </a:solidFill>
              </a:rPr>
              <a:t>宏观经济学之父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CA86C8-1469-4364-9B44-49338E59E57A}"/>
              </a:ext>
            </a:extLst>
          </p:cNvPr>
          <p:cNvSpPr/>
          <p:nvPr/>
        </p:nvSpPr>
        <p:spPr>
          <a:xfrm>
            <a:off x="2647577" y="5267816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2060"/>
                </a:solidFill>
              </a:rPr>
              <a:t>凯恩斯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88C3C78-B233-4888-94AA-0E4B6D36ADAB}"/>
              </a:ext>
            </a:extLst>
          </p:cNvPr>
          <p:cNvSpPr/>
          <p:nvPr/>
        </p:nvSpPr>
        <p:spPr>
          <a:xfrm>
            <a:off x="3691067" y="5267816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2060"/>
                </a:solidFill>
              </a:rPr>
              <a:t>宏观经济学之祖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5A939D7-E625-4547-85E4-76EEADA71E09}"/>
              </a:ext>
            </a:extLst>
          </p:cNvPr>
          <p:cNvSpPr/>
          <p:nvPr/>
        </p:nvSpPr>
        <p:spPr>
          <a:xfrm>
            <a:off x="5760479" y="5267816"/>
            <a:ext cx="17796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2060"/>
                </a:solidFill>
              </a:rPr>
              <a:t>内维尔</a:t>
            </a:r>
            <a:r>
              <a:rPr lang="en-US" altLang="zh-CN" sz="2000" dirty="0">
                <a:solidFill>
                  <a:srgbClr val="002060"/>
                </a:solidFill>
              </a:rPr>
              <a:t>·</a:t>
            </a:r>
            <a:r>
              <a:rPr lang="zh-CN" altLang="en-US" sz="2000" dirty="0">
                <a:solidFill>
                  <a:srgbClr val="002060"/>
                </a:solidFill>
              </a:rPr>
              <a:t>凯恩斯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3B04E8D-42FC-4BAA-A33B-68E625FBC978}"/>
              </a:ext>
            </a:extLst>
          </p:cNvPr>
          <p:cNvSpPr/>
          <p:nvPr/>
        </p:nvSpPr>
        <p:spPr>
          <a:xfrm>
            <a:off x="7657904" y="5267816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2060"/>
                </a:solidFill>
              </a:rPr>
              <a:t>规范研究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BA0F67E-FC3C-4EE7-A71F-7C0418D75E50}"/>
              </a:ext>
            </a:extLst>
          </p:cNvPr>
          <p:cNvSpPr/>
          <p:nvPr/>
        </p:nvSpPr>
        <p:spPr>
          <a:xfrm>
            <a:off x="8986263" y="5267816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2060"/>
                </a:solidFill>
              </a:rPr>
              <a:t>实证研究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96BE75B-5F8D-485B-A955-AB0F29CEC452}"/>
              </a:ext>
            </a:extLst>
          </p:cNvPr>
          <p:cNvSpPr/>
          <p:nvPr/>
        </p:nvSpPr>
        <p:spPr>
          <a:xfrm>
            <a:off x="3847133" y="3228945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2060"/>
                </a:solidFill>
              </a:rPr>
              <a:t>未统一的情况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1EB4E1C-BFDE-4F8B-AE22-3A3225E0A1D3}"/>
              </a:ext>
            </a:extLst>
          </p:cNvPr>
          <p:cNvSpPr/>
          <p:nvPr/>
        </p:nvSpPr>
        <p:spPr>
          <a:xfrm>
            <a:off x="447598" y="458514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2060"/>
                </a:solidFill>
              </a:rPr>
              <a:t>有限理性</a:t>
            </a:r>
            <a:endParaRPr lang="zh-CN" altLang="en-US" sz="2000" dirty="0">
              <a:solidFill>
                <a:srgbClr val="002060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959C87C-6EFE-406A-A7AD-D5F86238299E}"/>
              </a:ext>
            </a:extLst>
          </p:cNvPr>
          <p:cNvSpPr/>
          <p:nvPr/>
        </p:nvSpPr>
        <p:spPr>
          <a:xfrm>
            <a:off x="1670350" y="3788982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2060"/>
                </a:solidFill>
              </a:rPr>
              <a:t>复杂性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66D711D-F7F1-4EFD-B69D-A361A7A66DDB}"/>
              </a:ext>
            </a:extLst>
          </p:cNvPr>
          <p:cNvSpPr/>
          <p:nvPr/>
        </p:nvSpPr>
        <p:spPr>
          <a:xfrm>
            <a:off x="521398" y="3823670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2060"/>
                </a:solidFill>
              </a:rPr>
              <a:t>制度</a:t>
            </a:r>
            <a:endParaRPr lang="zh-CN" altLang="en-US" sz="2000" dirty="0">
              <a:solidFill>
                <a:srgbClr val="002060"/>
              </a:solidFill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3FF2FBF-9656-4988-BEE7-F9C36D4EDC94}"/>
              </a:ext>
            </a:extLst>
          </p:cNvPr>
          <p:cNvCxnSpPr/>
          <p:nvPr/>
        </p:nvCxnSpPr>
        <p:spPr>
          <a:xfrm>
            <a:off x="1703360" y="4794598"/>
            <a:ext cx="944217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0367254E-D451-4344-A856-4CBDB3A3A7CC}"/>
              </a:ext>
            </a:extLst>
          </p:cNvPr>
          <p:cNvSpPr/>
          <p:nvPr/>
        </p:nvSpPr>
        <p:spPr>
          <a:xfrm>
            <a:off x="2728879" y="4618674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2060"/>
                </a:solidFill>
              </a:rPr>
              <a:t>理性经济人假设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D380740-E0E4-4586-99B2-CF43D4AC069B}"/>
              </a:ext>
            </a:extLst>
          </p:cNvPr>
          <p:cNvSpPr/>
          <p:nvPr/>
        </p:nvSpPr>
        <p:spPr>
          <a:xfrm>
            <a:off x="5211722" y="4615918"/>
            <a:ext cx="1390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</a:rPr>
              <a:t>赫伯特</a:t>
            </a:r>
            <a:r>
              <a:rPr lang="en-US" altLang="zh-CN" dirty="0">
                <a:solidFill>
                  <a:srgbClr val="002060"/>
                </a:solidFill>
              </a:rPr>
              <a:t>·</a:t>
            </a:r>
            <a:r>
              <a:rPr lang="zh-CN" altLang="en-US" dirty="0">
                <a:solidFill>
                  <a:srgbClr val="002060"/>
                </a:solidFill>
              </a:rPr>
              <a:t>西蒙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3BC0B23-07CF-4EDE-8008-EA78140D09AE}"/>
              </a:ext>
            </a:extLst>
          </p:cNvPr>
          <p:cNvSpPr/>
          <p:nvPr/>
        </p:nvSpPr>
        <p:spPr>
          <a:xfrm>
            <a:off x="1883888" y="4421325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冲击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F060835-0A14-422B-BCF9-93BB8D364541}"/>
              </a:ext>
            </a:extLst>
          </p:cNvPr>
          <p:cNvSpPr/>
          <p:nvPr/>
        </p:nvSpPr>
        <p:spPr>
          <a:xfrm>
            <a:off x="2034040" y="3242545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2060"/>
                </a:solidFill>
              </a:rPr>
              <a:t>事实与价值</a:t>
            </a:r>
          </a:p>
        </p:txBody>
      </p:sp>
    </p:spTree>
    <p:extLst>
      <p:ext uri="{BB962C8B-B14F-4D97-AF65-F5344CB8AC3E}">
        <p14:creationId xmlns:p14="http://schemas.microsoft.com/office/powerpoint/2010/main" val="331183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3" grpId="0"/>
      <p:bldP spid="24" grpId="0"/>
      <p:bldP spid="25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15">
            <a:extLst>
              <a:ext uri="{FF2B5EF4-FFF2-40B4-BE49-F238E27FC236}">
                <a16:creationId xmlns:a16="http://schemas.microsoft.com/office/drawing/2014/main" id="{C988AD21-9D08-44FF-B42B-5DC4C79ACB65}"/>
              </a:ext>
            </a:extLst>
          </p:cNvPr>
          <p:cNvSpPr/>
          <p:nvPr/>
        </p:nvSpPr>
        <p:spPr bwMode="auto">
          <a:xfrm>
            <a:off x="3849047" y="166113"/>
            <a:ext cx="4056584" cy="620713"/>
          </a:xfrm>
          <a:prstGeom prst="round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1002">
            <a:schemeClr val="lt1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实践的枢纽图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7221E47-200D-4CE2-A246-C5C388DA308D}"/>
              </a:ext>
            </a:extLst>
          </p:cNvPr>
          <p:cNvSpPr/>
          <p:nvPr/>
        </p:nvSpPr>
        <p:spPr>
          <a:xfrm>
            <a:off x="8182518" y="354046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2060"/>
                </a:solidFill>
              </a:rPr>
              <a:t>（未完成）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A9EA0CA-F23B-47E0-8534-2AD81B958FBB}"/>
              </a:ext>
            </a:extLst>
          </p:cNvPr>
          <p:cNvSpPr/>
          <p:nvPr/>
        </p:nvSpPr>
        <p:spPr>
          <a:xfrm>
            <a:off x="1312156" y="3167390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2060"/>
                </a:solidFill>
              </a:rPr>
              <a:t>实践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5418467-338E-4FD6-BF7A-FFCBF1544797}"/>
              </a:ext>
            </a:extLst>
          </p:cNvPr>
          <p:cNvSpPr/>
          <p:nvPr/>
        </p:nvSpPr>
        <p:spPr>
          <a:xfrm>
            <a:off x="2812417" y="1334509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2060"/>
                </a:solidFill>
              </a:rPr>
              <a:t>实证主义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7FE3683-C436-4E94-85E8-F34C7DE21E0A}"/>
              </a:ext>
            </a:extLst>
          </p:cNvPr>
          <p:cNvCxnSpPr>
            <a:cxnSpLocks/>
          </p:cNvCxnSpPr>
          <p:nvPr/>
        </p:nvCxnSpPr>
        <p:spPr>
          <a:xfrm>
            <a:off x="2949065" y="1734619"/>
            <a:ext cx="46245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AC30694-73BC-40DF-A3B5-5F065C7DA59C}"/>
              </a:ext>
            </a:extLst>
          </p:cNvPr>
          <p:cNvCxnSpPr>
            <a:cxnSpLocks/>
          </p:cNvCxnSpPr>
          <p:nvPr/>
        </p:nvCxnSpPr>
        <p:spPr>
          <a:xfrm flipH="1">
            <a:off x="1844477" y="1804192"/>
            <a:ext cx="1285763" cy="1363198"/>
          </a:xfrm>
          <a:prstGeom prst="line">
            <a:avLst/>
          </a:prstGeom>
          <a:ln w="63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36DC14F-B063-42A8-B569-87B6CA53CB51}"/>
              </a:ext>
            </a:extLst>
          </p:cNvPr>
          <p:cNvCxnSpPr/>
          <p:nvPr/>
        </p:nvCxnSpPr>
        <p:spPr>
          <a:xfrm>
            <a:off x="3936513" y="1534564"/>
            <a:ext cx="944217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53350D9D-EEE0-47E2-944E-C8C770F961AD}"/>
              </a:ext>
            </a:extLst>
          </p:cNvPr>
          <p:cNvSpPr/>
          <p:nvPr/>
        </p:nvSpPr>
        <p:spPr>
          <a:xfrm>
            <a:off x="4880730" y="1255304"/>
            <a:ext cx="17235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2060"/>
                </a:solidFill>
              </a:rPr>
              <a:t>逻辑实证主义</a:t>
            </a:r>
            <a:endParaRPr lang="en-US" altLang="zh-CN" sz="2000" dirty="0">
              <a:solidFill>
                <a:srgbClr val="002060"/>
              </a:solidFill>
            </a:endParaRPr>
          </a:p>
          <a:p>
            <a:pPr algn="ctr"/>
            <a:r>
              <a:rPr lang="zh-CN" altLang="en-US" sz="2000" dirty="0">
                <a:solidFill>
                  <a:srgbClr val="002060"/>
                </a:solidFill>
              </a:rPr>
              <a:t>证伪主义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11C9344-59BF-4974-AAB9-0B40D18FD3BA}"/>
              </a:ext>
            </a:extLst>
          </p:cNvPr>
          <p:cNvCxnSpPr/>
          <p:nvPr/>
        </p:nvCxnSpPr>
        <p:spPr>
          <a:xfrm>
            <a:off x="6604279" y="1521937"/>
            <a:ext cx="944217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0B6F41B6-8D0D-4D5B-940A-1B901EE8480D}"/>
              </a:ext>
            </a:extLst>
          </p:cNvPr>
          <p:cNvSpPr/>
          <p:nvPr/>
        </p:nvSpPr>
        <p:spPr>
          <a:xfrm>
            <a:off x="6535213" y="1161851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受限的实践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FFFD82C-D950-4BB1-876E-B460F1161D5A}"/>
              </a:ext>
            </a:extLst>
          </p:cNvPr>
          <p:cNvSpPr/>
          <p:nvPr/>
        </p:nvSpPr>
        <p:spPr>
          <a:xfrm>
            <a:off x="7618070" y="1220597"/>
            <a:ext cx="32624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</a:rPr>
              <a:t>社会科学中的新实证主义</a:t>
            </a:r>
            <a:endParaRPr lang="en-US" altLang="zh-CN" sz="1600" dirty="0">
              <a:solidFill>
                <a:srgbClr val="002060"/>
              </a:solidFill>
            </a:endParaRPr>
          </a:p>
          <a:p>
            <a:r>
              <a:rPr lang="zh-CN" altLang="en-US" sz="1600" dirty="0">
                <a:solidFill>
                  <a:srgbClr val="002060"/>
                </a:solidFill>
              </a:rPr>
              <a:t>经济学中的（弗里德曼）工具主义</a:t>
            </a:r>
            <a:endParaRPr lang="en-US" altLang="zh-CN" sz="1600" dirty="0">
              <a:solidFill>
                <a:srgbClr val="002060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14685B3-82B8-4FB9-AEB3-E9FDFBCFF5C2}"/>
              </a:ext>
            </a:extLst>
          </p:cNvPr>
          <p:cNvSpPr/>
          <p:nvPr/>
        </p:nvSpPr>
        <p:spPr>
          <a:xfrm>
            <a:off x="5165084" y="2621520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2060"/>
                </a:solidFill>
              </a:rPr>
              <a:t>辩证法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65AC60C-FA1C-4EF9-9DAC-4890DC4AA233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2125760" y="2821575"/>
            <a:ext cx="3039324" cy="603727"/>
          </a:xfrm>
          <a:prstGeom prst="line">
            <a:avLst/>
          </a:prstGeom>
          <a:ln w="6350">
            <a:solidFill>
              <a:srgbClr val="002060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3D42540F-9E3D-4F22-BD5C-2EC1BD781A69}"/>
              </a:ext>
            </a:extLst>
          </p:cNvPr>
          <p:cNvSpPr/>
          <p:nvPr/>
        </p:nvSpPr>
        <p:spPr>
          <a:xfrm>
            <a:off x="5137210" y="4112147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2060"/>
                </a:solidFill>
              </a:rPr>
              <a:t>唯物主义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8CD4E9C-AFDF-4F51-908D-902EF10B6423}"/>
              </a:ext>
            </a:extLst>
          </p:cNvPr>
          <p:cNvCxnSpPr>
            <a:cxnSpLocks/>
          </p:cNvCxnSpPr>
          <p:nvPr/>
        </p:nvCxnSpPr>
        <p:spPr>
          <a:xfrm flipH="1">
            <a:off x="6096001" y="2821575"/>
            <a:ext cx="1452495" cy="0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8FAADF35-6FCD-4AAD-8150-43E56B3614BF}"/>
              </a:ext>
            </a:extLst>
          </p:cNvPr>
          <p:cNvSpPr/>
          <p:nvPr/>
        </p:nvSpPr>
        <p:spPr>
          <a:xfrm>
            <a:off x="6604279" y="2485791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复归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218E812-D882-4694-A164-450FDCFFFCBB}"/>
              </a:ext>
            </a:extLst>
          </p:cNvPr>
          <p:cNvSpPr/>
          <p:nvPr/>
        </p:nvSpPr>
        <p:spPr>
          <a:xfrm>
            <a:off x="7633106" y="2587233"/>
            <a:ext cx="32624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2060"/>
                </a:solidFill>
              </a:rPr>
              <a:t>库恩、拉卡托斯的科学哲学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C4FB1A3-A163-4307-A282-10D29E69B150}"/>
              </a:ext>
            </a:extLst>
          </p:cNvPr>
          <p:cNvCxnSpPr>
            <a:cxnSpLocks/>
          </p:cNvCxnSpPr>
          <p:nvPr/>
        </p:nvCxnSpPr>
        <p:spPr>
          <a:xfrm flipH="1">
            <a:off x="6268279" y="4325696"/>
            <a:ext cx="1452495" cy="0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D3CB6B2C-87FC-4B52-A7EF-2DFDE1F7F282}"/>
              </a:ext>
            </a:extLst>
          </p:cNvPr>
          <p:cNvSpPr/>
          <p:nvPr/>
        </p:nvSpPr>
        <p:spPr>
          <a:xfrm>
            <a:off x="6604279" y="3978032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复归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488B64E-39E2-4278-91EF-3E01C97689EC}"/>
              </a:ext>
            </a:extLst>
          </p:cNvPr>
          <p:cNvSpPr/>
          <p:nvPr/>
        </p:nvSpPr>
        <p:spPr>
          <a:xfrm>
            <a:off x="7720774" y="4131920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2060"/>
                </a:solidFill>
              </a:rPr>
              <a:t>批判实在论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D992FCF-7A12-49B7-8F8A-4E2BAC587A56}"/>
              </a:ext>
            </a:extLst>
          </p:cNvPr>
          <p:cNvSpPr/>
          <p:nvPr/>
        </p:nvSpPr>
        <p:spPr>
          <a:xfrm>
            <a:off x="3191058" y="2784632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推动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7C66AAB-C092-489B-BD9B-3BD74A546E8D}"/>
              </a:ext>
            </a:extLst>
          </p:cNvPr>
          <p:cNvSpPr/>
          <p:nvPr/>
        </p:nvSpPr>
        <p:spPr>
          <a:xfrm>
            <a:off x="3115513" y="3262190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2060"/>
                </a:solidFill>
              </a:rPr>
              <a:t>真理与谬误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A0B5459-191B-4D7C-9E1C-847E48093460}"/>
              </a:ext>
            </a:extLst>
          </p:cNvPr>
          <p:cNvSpPr/>
          <p:nvPr/>
        </p:nvSpPr>
        <p:spPr>
          <a:xfrm>
            <a:off x="954156" y="3749763"/>
            <a:ext cx="3585463" cy="3092408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FE056FA-6118-43E6-B347-496404DB9553}"/>
              </a:ext>
            </a:extLst>
          </p:cNvPr>
          <p:cNvSpPr/>
          <p:nvPr/>
        </p:nvSpPr>
        <p:spPr>
          <a:xfrm>
            <a:off x="206695" y="4917842"/>
            <a:ext cx="492443" cy="605294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r>
              <a:rPr lang="zh-CN" altLang="en-US" sz="2000" dirty="0">
                <a:solidFill>
                  <a:srgbClr val="00B050"/>
                </a:solidFill>
              </a:rPr>
              <a:t>社会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737D50C-FF05-43F9-AA20-2A8EAFC9BD54}"/>
              </a:ext>
            </a:extLst>
          </p:cNvPr>
          <p:cNvSpPr/>
          <p:nvPr/>
        </p:nvSpPr>
        <p:spPr>
          <a:xfrm>
            <a:off x="3115513" y="3742311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2060"/>
                </a:solidFill>
              </a:rPr>
              <a:t>真理与价值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A13F017-C89D-40EB-986D-EA5907D00BD3}"/>
              </a:ext>
            </a:extLst>
          </p:cNvPr>
          <p:cNvSpPr/>
          <p:nvPr/>
        </p:nvSpPr>
        <p:spPr>
          <a:xfrm>
            <a:off x="3133772" y="4083464"/>
            <a:ext cx="1415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</a:rPr>
              <a:t>（道德伦理）</a:t>
            </a:r>
            <a:endParaRPr lang="en-US" altLang="zh-CN" sz="1600" dirty="0">
              <a:solidFill>
                <a:srgbClr val="002060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04BD523C-681B-487E-9F45-63366B3276C0}"/>
              </a:ext>
            </a:extLst>
          </p:cNvPr>
          <p:cNvSpPr/>
          <p:nvPr/>
        </p:nvSpPr>
        <p:spPr>
          <a:xfrm>
            <a:off x="3130240" y="4407046"/>
            <a:ext cx="1415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</a:rPr>
              <a:t>（制度问题）</a:t>
            </a:r>
            <a:endParaRPr lang="en-US" altLang="zh-CN" sz="1600" dirty="0">
              <a:solidFill>
                <a:srgbClr val="002060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A115B6D-54FB-4386-9ADA-C92A27F1BE60}"/>
              </a:ext>
            </a:extLst>
          </p:cNvPr>
          <p:cNvSpPr/>
          <p:nvPr/>
        </p:nvSpPr>
        <p:spPr>
          <a:xfrm>
            <a:off x="2741395" y="5137891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2060"/>
                </a:solidFill>
              </a:rPr>
              <a:t>异化</a:t>
            </a: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72165CE2-54B3-4BAC-8FDB-AB3634E219C9}"/>
              </a:ext>
            </a:extLst>
          </p:cNvPr>
          <p:cNvCxnSpPr>
            <a:cxnSpLocks/>
          </p:cNvCxnSpPr>
          <p:nvPr/>
        </p:nvCxnSpPr>
        <p:spPr>
          <a:xfrm flipH="1">
            <a:off x="3439022" y="4503135"/>
            <a:ext cx="2239495" cy="829415"/>
          </a:xfrm>
          <a:prstGeom prst="line">
            <a:avLst/>
          </a:prstGeom>
          <a:ln w="6350">
            <a:solidFill>
              <a:srgbClr val="00206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B6D300AD-4974-470E-8141-12FD4547C3AE}"/>
              </a:ext>
            </a:extLst>
          </p:cNvPr>
          <p:cNvSpPr/>
          <p:nvPr/>
        </p:nvSpPr>
        <p:spPr>
          <a:xfrm>
            <a:off x="475089" y="4186615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2060"/>
                </a:solidFill>
              </a:rPr>
              <a:t>从必然到自由</a:t>
            </a: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A8F8E2B1-38E8-4B77-BB58-47005DA7DA01}"/>
              </a:ext>
            </a:extLst>
          </p:cNvPr>
          <p:cNvCxnSpPr>
            <a:cxnSpLocks/>
          </p:cNvCxnSpPr>
          <p:nvPr/>
        </p:nvCxnSpPr>
        <p:spPr>
          <a:xfrm>
            <a:off x="552121" y="4586474"/>
            <a:ext cx="152007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44364939-8FBF-44C3-B1B3-D64B2554E7B7}"/>
              </a:ext>
            </a:extLst>
          </p:cNvPr>
          <p:cNvCxnSpPr>
            <a:cxnSpLocks/>
          </p:cNvCxnSpPr>
          <p:nvPr/>
        </p:nvCxnSpPr>
        <p:spPr>
          <a:xfrm flipH="1" flipV="1">
            <a:off x="1764926" y="3617087"/>
            <a:ext cx="988172" cy="1539166"/>
          </a:xfrm>
          <a:prstGeom prst="line">
            <a:avLst/>
          </a:prstGeom>
          <a:ln w="63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650C4C2B-690A-4E5C-BD49-5954C0D75A57}"/>
              </a:ext>
            </a:extLst>
          </p:cNvPr>
          <p:cNvSpPr/>
          <p:nvPr/>
        </p:nvSpPr>
        <p:spPr>
          <a:xfrm>
            <a:off x="4746816" y="4803936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认识</a:t>
            </a:r>
          </a:p>
        </p:txBody>
      </p:sp>
    </p:spTree>
    <p:extLst>
      <p:ext uri="{BB962C8B-B14F-4D97-AF65-F5344CB8AC3E}">
        <p14:creationId xmlns:p14="http://schemas.microsoft.com/office/powerpoint/2010/main" val="102995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2" grpId="0"/>
      <p:bldP spid="4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15">
            <a:extLst>
              <a:ext uri="{FF2B5EF4-FFF2-40B4-BE49-F238E27FC236}">
                <a16:creationId xmlns:a16="http://schemas.microsoft.com/office/drawing/2014/main" id="{174FE928-7B15-4713-BD1F-CDCAD6D9B61E}"/>
              </a:ext>
            </a:extLst>
          </p:cNvPr>
          <p:cNvSpPr/>
          <p:nvPr/>
        </p:nvSpPr>
        <p:spPr bwMode="auto">
          <a:xfrm>
            <a:off x="3849047" y="166113"/>
            <a:ext cx="4056584" cy="620713"/>
          </a:xfrm>
          <a:prstGeom prst="round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1002">
            <a:schemeClr val="lt1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从必然到自由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A0AFDA0-4997-4DF1-A3CA-51CA29CEF323}"/>
              </a:ext>
            </a:extLst>
          </p:cNvPr>
          <p:cNvSpPr/>
          <p:nvPr/>
        </p:nvSpPr>
        <p:spPr>
          <a:xfrm>
            <a:off x="1063824" y="1141250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2060"/>
                </a:solidFill>
              </a:rPr>
              <a:t>认识世界和改造世界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EF8C292-CFE1-449F-96D4-C5D8D0A72912}"/>
              </a:ext>
            </a:extLst>
          </p:cNvPr>
          <p:cNvSpPr/>
          <p:nvPr/>
        </p:nvSpPr>
        <p:spPr>
          <a:xfrm>
            <a:off x="994250" y="1811981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2060"/>
                </a:solidFill>
              </a:rPr>
              <a:t>主观和客观的矛盾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733E74A-E106-4055-9704-A6FBC9F3CB5D}"/>
              </a:ext>
            </a:extLst>
          </p:cNvPr>
          <p:cNvSpPr/>
          <p:nvPr/>
        </p:nvSpPr>
        <p:spPr>
          <a:xfrm>
            <a:off x="994250" y="2396894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2060"/>
                </a:solidFill>
              </a:rPr>
              <a:t>认识必然和争取自由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669C3D9F-4386-4F31-AA3F-5410E8719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824" y="2854219"/>
            <a:ext cx="3940404" cy="1149562"/>
          </a:xfrm>
          <a:prstGeom prst="horizontalScroll">
            <a:avLst>
              <a:gd name="adj" fmla="val 12500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FFFFFF"/>
            </a:solidFill>
            <a:round/>
          </a:ln>
        </p:spPr>
        <p:txBody>
          <a:bodyPr wrap="none" lIns="90170" tIns="46990" rIns="90170" bIns="469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 algn="just">
              <a:defRPr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自由是对必然的认识和对客观世界的改造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algn="just">
              <a:defRPr/>
            </a:pP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                                   ——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毛泽东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6E3A0879-AF3B-4873-BFA9-5BD7EE45AED4}"/>
              </a:ext>
            </a:extLst>
          </p:cNvPr>
          <p:cNvGrpSpPr/>
          <p:nvPr/>
        </p:nvGrpSpPr>
        <p:grpSpPr>
          <a:xfrm>
            <a:off x="5220529" y="2914692"/>
            <a:ext cx="6438071" cy="1087005"/>
            <a:chOff x="1092530" y="2766470"/>
            <a:chExt cx="8609610" cy="1139829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26C099E7-6C1A-4E34-8E16-9312616B42DA}"/>
                </a:ext>
              </a:extLst>
            </p:cNvPr>
            <p:cNvSpPr/>
            <p:nvPr/>
          </p:nvSpPr>
          <p:spPr>
            <a:xfrm>
              <a:off x="1092530" y="2766470"/>
              <a:ext cx="8609610" cy="1078599"/>
            </a:xfrm>
            <a:prstGeom prst="roundRect">
              <a:avLst/>
            </a:prstGeom>
            <a:solidFill>
              <a:srgbClr val="FFC000">
                <a:alpha val="3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E77CB4A-F0A2-420F-9A28-6C3AAF3AAAB1}"/>
                </a:ext>
              </a:extLst>
            </p:cNvPr>
            <p:cNvSpPr txBox="1"/>
            <p:nvPr/>
          </p:nvSpPr>
          <p:spPr>
            <a:xfrm>
              <a:off x="1306028" y="2828505"/>
              <a:ext cx="8182613" cy="10777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人们每次都不是在他们关于人的理想所决定和所容许的范围之内，而是在现有的生产力所决定和所容许的范围之内取得自由的。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                                    ——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马克思、恩格斯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《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德意志意识形态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》</a:t>
              </a:r>
              <a:endParaRPr lang="zh-CN" altLang="en-US" sz="1400" dirty="0"/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DA9D1D21-A1D1-4BD2-93A0-75010D21D1A4}"/>
              </a:ext>
            </a:extLst>
          </p:cNvPr>
          <p:cNvSpPr/>
          <p:nvPr/>
        </p:nvSpPr>
        <p:spPr>
          <a:xfrm>
            <a:off x="1024610" y="4279484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2060"/>
                </a:solidFill>
              </a:rPr>
              <a:t>自然的必然对自由的限制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B74733F-85F7-4AB6-B4B3-B00F96BD68ED}"/>
              </a:ext>
            </a:extLst>
          </p:cNvPr>
          <p:cNvSpPr/>
          <p:nvPr/>
        </p:nvSpPr>
        <p:spPr>
          <a:xfrm>
            <a:off x="4208591" y="4279484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2060"/>
                </a:solidFill>
              </a:rPr>
              <a:t>科学技术进步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568C3C0-1DAC-43F0-8576-0FA326A251F7}"/>
              </a:ext>
            </a:extLst>
          </p:cNvPr>
          <p:cNvSpPr/>
          <p:nvPr/>
        </p:nvSpPr>
        <p:spPr>
          <a:xfrm>
            <a:off x="9062671" y="5001984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2060"/>
                </a:solidFill>
              </a:rPr>
              <a:t>实践和认识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485020D-2C74-4456-A899-4DC43FDA8B87}"/>
              </a:ext>
            </a:extLst>
          </p:cNvPr>
          <p:cNvSpPr/>
          <p:nvPr/>
        </p:nvSpPr>
        <p:spPr>
          <a:xfrm>
            <a:off x="994250" y="5001984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2060"/>
                </a:solidFill>
              </a:rPr>
              <a:t>社会的必然对自由的限制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FE8EB78-40A7-4D24-90B0-20E216891AFF}"/>
              </a:ext>
            </a:extLst>
          </p:cNvPr>
          <p:cNvSpPr/>
          <p:nvPr/>
        </p:nvSpPr>
        <p:spPr>
          <a:xfrm>
            <a:off x="1024609" y="5724484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2060"/>
                </a:solidFill>
              </a:rPr>
              <a:t>囚徒困境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15F7501-A8AD-4C7D-81FD-993C2498C9C5}"/>
              </a:ext>
            </a:extLst>
          </p:cNvPr>
          <p:cNvSpPr/>
          <p:nvPr/>
        </p:nvSpPr>
        <p:spPr>
          <a:xfrm>
            <a:off x="4251660" y="5015773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2060"/>
                </a:solidFill>
              </a:rPr>
              <a:t>异化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073ABE8-72E3-4218-8A47-8F461E9916A8}"/>
              </a:ext>
            </a:extLst>
          </p:cNvPr>
          <p:cNvSpPr/>
          <p:nvPr/>
        </p:nvSpPr>
        <p:spPr>
          <a:xfrm>
            <a:off x="5647212" y="5001984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2060"/>
                </a:solidFill>
              </a:rPr>
              <a:t>社会进步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43353230-B829-46C1-8F84-39020E051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197" y="5409506"/>
            <a:ext cx="5248156" cy="1272060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10646F55-2EDF-46F8-84F9-ABBFAA909B0B}"/>
              </a:ext>
            </a:extLst>
          </p:cNvPr>
          <p:cNvSpPr/>
          <p:nvPr/>
        </p:nvSpPr>
        <p:spPr>
          <a:xfrm>
            <a:off x="7644611" y="5786040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</a:rPr>
              <a:t>重复博弈</a:t>
            </a:r>
            <a:endParaRPr lang="en-US" altLang="zh-CN" sz="1600" dirty="0">
              <a:solidFill>
                <a:srgbClr val="002060"/>
              </a:solidFill>
            </a:endParaRPr>
          </a:p>
          <a:p>
            <a:r>
              <a:rPr lang="zh-CN" altLang="en-US" sz="1600" dirty="0">
                <a:solidFill>
                  <a:srgbClr val="002060"/>
                </a:solidFill>
              </a:rPr>
              <a:t>共同知识</a:t>
            </a:r>
            <a:endParaRPr lang="en-US" altLang="zh-CN" sz="1600" dirty="0">
              <a:solidFill>
                <a:srgbClr val="002060"/>
              </a:solidFill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25E32F68-C791-4999-8551-757EF89B1E67}"/>
              </a:ext>
            </a:extLst>
          </p:cNvPr>
          <p:cNvCxnSpPr>
            <a:cxnSpLocks/>
          </p:cNvCxnSpPr>
          <p:nvPr/>
        </p:nvCxnSpPr>
        <p:spPr>
          <a:xfrm flipV="1">
            <a:off x="8766313" y="5402094"/>
            <a:ext cx="874644" cy="722501"/>
          </a:xfrm>
          <a:prstGeom prst="line">
            <a:avLst/>
          </a:prstGeom>
          <a:ln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94E57394-D400-4A58-B4D3-74F199B330AA}"/>
              </a:ext>
            </a:extLst>
          </p:cNvPr>
          <p:cNvSpPr/>
          <p:nvPr/>
        </p:nvSpPr>
        <p:spPr>
          <a:xfrm>
            <a:off x="6764483" y="5027974"/>
            <a:ext cx="1582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</a:rPr>
              <a:t>Emancipation</a:t>
            </a:r>
            <a:endParaRPr lang="zh-CN" altLang="en-US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E09B211-21CC-41B3-8C84-11100CA88FDF}"/>
              </a:ext>
            </a:extLst>
          </p:cNvPr>
          <p:cNvCxnSpPr>
            <a:cxnSpLocks/>
            <a:endCxn id="13" idx="3"/>
          </p:cNvCxnSpPr>
          <p:nvPr/>
        </p:nvCxnSpPr>
        <p:spPr>
          <a:xfrm flipH="1" flipV="1">
            <a:off x="5932140" y="4479539"/>
            <a:ext cx="3360947" cy="600165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05C37C8C-C633-41BC-8B10-606ACBC3D8E8}"/>
              </a:ext>
            </a:extLst>
          </p:cNvPr>
          <p:cNvCxnSpPr>
            <a:cxnSpLocks/>
            <a:stCxn id="14" idx="1"/>
            <a:endCxn id="25" idx="3"/>
          </p:cNvCxnSpPr>
          <p:nvPr/>
        </p:nvCxnSpPr>
        <p:spPr>
          <a:xfrm flipH="1">
            <a:off x="8346967" y="5202039"/>
            <a:ext cx="715704" cy="10601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78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 animBg="1"/>
      <p:bldP spid="12" grpId="0"/>
      <p:bldP spid="13" grpId="0"/>
      <p:bldP spid="14" grpId="0"/>
      <p:bldP spid="15" grpId="0"/>
      <p:bldP spid="16" grpId="0"/>
      <p:bldP spid="17" grpId="0"/>
      <p:bldP spid="18" grpId="0"/>
      <p:bldP spid="21" grpId="0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311A27F-97F2-40FE-868B-5DBFE55E75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266" y="2305791"/>
            <a:ext cx="4278708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dirty="0">
                <a:solidFill>
                  <a:srgbClr val="002060"/>
                </a:solidFill>
              </a:rPr>
              <a:t>一切从实际出发，实事求是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F47DE0-2C88-4A49-99A4-F53DF2506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7126" y="3143991"/>
            <a:ext cx="5348821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dirty="0">
                <a:solidFill>
                  <a:srgbClr val="002060"/>
                </a:solidFill>
              </a:rPr>
              <a:t>实现理论创新和实践创新的良性互动</a:t>
            </a:r>
          </a:p>
        </p:txBody>
      </p:sp>
    </p:spTree>
    <p:extLst>
      <p:ext uri="{BB962C8B-B14F-4D97-AF65-F5344CB8AC3E}">
        <p14:creationId xmlns:p14="http://schemas.microsoft.com/office/powerpoint/2010/main" val="154141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15">
            <a:extLst>
              <a:ext uri="{FF2B5EF4-FFF2-40B4-BE49-F238E27FC236}">
                <a16:creationId xmlns:a16="http://schemas.microsoft.com/office/drawing/2014/main" id="{C988AD21-9D08-44FF-B42B-5DC4C79ACB65}"/>
              </a:ext>
            </a:extLst>
          </p:cNvPr>
          <p:cNvSpPr/>
          <p:nvPr/>
        </p:nvSpPr>
        <p:spPr bwMode="auto">
          <a:xfrm>
            <a:off x="3849047" y="166113"/>
            <a:ext cx="4056584" cy="620713"/>
          </a:xfrm>
          <a:prstGeom prst="round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1002">
            <a:schemeClr val="lt1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实践的枢纽图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A9EA0CA-F23B-47E0-8534-2AD81B958FBB}"/>
              </a:ext>
            </a:extLst>
          </p:cNvPr>
          <p:cNvSpPr/>
          <p:nvPr/>
        </p:nvSpPr>
        <p:spPr>
          <a:xfrm>
            <a:off x="1312156" y="3167390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2060"/>
                </a:solidFill>
              </a:rPr>
              <a:t>实践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5418467-338E-4FD6-BF7A-FFCBF1544797}"/>
              </a:ext>
            </a:extLst>
          </p:cNvPr>
          <p:cNvSpPr/>
          <p:nvPr/>
        </p:nvSpPr>
        <p:spPr>
          <a:xfrm>
            <a:off x="2812417" y="1334509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2060"/>
                </a:solidFill>
              </a:rPr>
              <a:t>实证主义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7FE3683-C436-4E94-85E8-F34C7DE21E0A}"/>
              </a:ext>
            </a:extLst>
          </p:cNvPr>
          <p:cNvCxnSpPr>
            <a:cxnSpLocks/>
          </p:cNvCxnSpPr>
          <p:nvPr/>
        </p:nvCxnSpPr>
        <p:spPr>
          <a:xfrm>
            <a:off x="2949065" y="1734619"/>
            <a:ext cx="46245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AC30694-73BC-40DF-A3B5-5F065C7DA59C}"/>
              </a:ext>
            </a:extLst>
          </p:cNvPr>
          <p:cNvCxnSpPr>
            <a:cxnSpLocks/>
          </p:cNvCxnSpPr>
          <p:nvPr/>
        </p:nvCxnSpPr>
        <p:spPr>
          <a:xfrm flipH="1">
            <a:off x="1844477" y="1804192"/>
            <a:ext cx="1285763" cy="1363198"/>
          </a:xfrm>
          <a:prstGeom prst="line">
            <a:avLst/>
          </a:prstGeom>
          <a:ln w="63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36DC14F-B063-42A8-B569-87B6CA53CB51}"/>
              </a:ext>
            </a:extLst>
          </p:cNvPr>
          <p:cNvCxnSpPr/>
          <p:nvPr/>
        </p:nvCxnSpPr>
        <p:spPr>
          <a:xfrm>
            <a:off x="3936513" y="1534564"/>
            <a:ext cx="944217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53350D9D-EEE0-47E2-944E-C8C770F961AD}"/>
              </a:ext>
            </a:extLst>
          </p:cNvPr>
          <p:cNvSpPr/>
          <p:nvPr/>
        </p:nvSpPr>
        <p:spPr>
          <a:xfrm>
            <a:off x="4880730" y="1255304"/>
            <a:ext cx="17235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2060"/>
                </a:solidFill>
              </a:rPr>
              <a:t>逻辑实证主义</a:t>
            </a:r>
            <a:endParaRPr lang="en-US" altLang="zh-CN" sz="2000" dirty="0">
              <a:solidFill>
                <a:srgbClr val="002060"/>
              </a:solidFill>
            </a:endParaRPr>
          </a:p>
          <a:p>
            <a:pPr algn="ctr"/>
            <a:r>
              <a:rPr lang="zh-CN" altLang="en-US" sz="2000" dirty="0">
                <a:solidFill>
                  <a:srgbClr val="002060"/>
                </a:solidFill>
              </a:rPr>
              <a:t>证伪主义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11C9344-59BF-4974-AAB9-0B40D18FD3BA}"/>
              </a:ext>
            </a:extLst>
          </p:cNvPr>
          <p:cNvCxnSpPr/>
          <p:nvPr/>
        </p:nvCxnSpPr>
        <p:spPr>
          <a:xfrm>
            <a:off x="6604279" y="1521937"/>
            <a:ext cx="944217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0B6F41B6-8D0D-4D5B-940A-1B901EE8480D}"/>
              </a:ext>
            </a:extLst>
          </p:cNvPr>
          <p:cNvSpPr/>
          <p:nvPr/>
        </p:nvSpPr>
        <p:spPr>
          <a:xfrm>
            <a:off x="6535213" y="1161851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受限的实践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FFFD82C-D950-4BB1-876E-B460F1161D5A}"/>
              </a:ext>
            </a:extLst>
          </p:cNvPr>
          <p:cNvSpPr/>
          <p:nvPr/>
        </p:nvSpPr>
        <p:spPr>
          <a:xfrm>
            <a:off x="7618070" y="1220597"/>
            <a:ext cx="32624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</a:rPr>
              <a:t>社会科学中的新实证主义</a:t>
            </a:r>
            <a:endParaRPr lang="en-US" altLang="zh-CN" sz="1600" dirty="0">
              <a:solidFill>
                <a:srgbClr val="002060"/>
              </a:solidFill>
            </a:endParaRPr>
          </a:p>
          <a:p>
            <a:r>
              <a:rPr lang="zh-CN" altLang="en-US" sz="1600" dirty="0">
                <a:solidFill>
                  <a:srgbClr val="002060"/>
                </a:solidFill>
              </a:rPr>
              <a:t>经济学中的（弗里德曼）工具主义</a:t>
            </a:r>
            <a:endParaRPr lang="en-US" altLang="zh-CN" sz="1600" dirty="0">
              <a:solidFill>
                <a:srgbClr val="002060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14685B3-82B8-4FB9-AEB3-E9FDFBCFF5C2}"/>
              </a:ext>
            </a:extLst>
          </p:cNvPr>
          <p:cNvSpPr/>
          <p:nvPr/>
        </p:nvSpPr>
        <p:spPr>
          <a:xfrm>
            <a:off x="5165084" y="2621520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2060"/>
                </a:solidFill>
              </a:rPr>
              <a:t>辩证法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65AC60C-FA1C-4EF9-9DAC-4890DC4AA233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2125760" y="2821575"/>
            <a:ext cx="3039324" cy="603727"/>
          </a:xfrm>
          <a:prstGeom prst="line">
            <a:avLst/>
          </a:prstGeom>
          <a:ln w="6350">
            <a:solidFill>
              <a:srgbClr val="002060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3D42540F-9E3D-4F22-BD5C-2EC1BD781A69}"/>
              </a:ext>
            </a:extLst>
          </p:cNvPr>
          <p:cNvSpPr/>
          <p:nvPr/>
        </p:nvSpPr>
        <p:spPr>
          <a:xfrm>
            <a:off x="5137210" y="4112147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2060"/>
                </a:solidFill>
              </a:rPr>
              <a:t>唯物主义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8CD4E9C-AFDF-4F51-908D-902EF10B6423}"/>
              </a:ext>
            </a:extLst>
          </p:cNvPr>
          <p:cNvCxnSpPr>
            <a:cxnSpLocks/>
          </p:cNvCxnSpPr>
          <p:nvPr/>
        </p:nvCxnSpPr>
        <p:spPr>
          <a:xfrm flipH="1">
            <a:off x="6096001" y="2821575"/>
            <a:ext cx="1452495" cy="0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8FAADF35-6FCD-4AAD-8150-43E56B3614BF}"/>
              </a:ext>
            </a:extLst>
          </p:cNvPr>
          <p:cNvSpPr/>
          <p:nvPr/>
        </p:nvSpPr>
        <p:spPr>
          <a:xfrm>
            <a:off x="6604279" y="2485791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复归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218E812-D882-4694-A164-450FDCFFFCBB}"/>
              </a:ext>
            </a:extLst>
          </p:cNvPr>
          <p:cNvSpPr/>
          <p:nvPr/>
        </p:nvSpPr>
        <p:spPr>
          <a:xfrm>
            <a:off x="7633106" y="2587233"/>
            <a:ext cx="32624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2060"/>
                </a:solidFill>
              </a:rPr>
              <a:t>库恩、拉卡托斯的科学哲学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C4FB1A3-A163-4307-A282-10D29E69B150}"/>
              </a:ext>
            </a:extLst>
          </p:cNvPr>
          <p:cNvCxnSpPr>
            <a:cxnSpLocks/>
          </p:cNvCxnSpPr>
          <p:nvPr/>
        </p:nvCxnSpPr>
        <p:spPr>
          <a:xfrm flipH="1">
            <a:off x="6268279" y="4325696"/>
            <a:ext cx="1452495" cy="0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D3CB6B2C-87FC-4B52-A7EF-2DFDE1F7F282}"/>
              </a:ext>
            </a:extLst>
          </p:cNvPr>
          <p:cNvSpPr/>
          <p:nvPr/>
        </p:nvSpPr>
        <p:spPr>
          <a:xfrm>
            <a:off x="6604279" y="3978032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复归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488B64E-39E2-4278-91EF-3E01C97689EC}"/>
              </a:ext>
            </a:extLst>
          </p:cNvPr>
          <p:cNvSpPr/>
          <p:nvPr/>
        </p:nvSpPr>
        <p:spPr>
          <a:xfrm>
            <a:off x="7720774" y="4131920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2060"/>
                </a:solidFill>
              </a:rPr>
              <a:t>批判实在论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D992FCF-7A12-49B7-8F8A-4E2BAC587A56}"/>
              </a:ext>
            </a:extLst>
          </p:cNvPr>
          <p:cNvSpPr/>
          <p:nvPr/>
        </p:nvSpPr>
        <p:spPr>
          <a:xfrm>
            <a:off x="3191058" y="2784632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推动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7C66AAB-C092-489B-BD9B-3BD74A546E8D}"/>
              </a:ext>
            </a:extLst>
          </p:cNvPr>
          <p:cNvSpPr/>
          <p:nvPr/>
        </p:nvSpPr>
        <p:spPr>
          <a:xfrm>
            <a:off x="3115513" y="3262190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2060"/>
                </a:solidFill>
              </a:rPr>
              <a:t>真理与谬误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A0B5459-191B-4D7C-9E1C-847E48093460}"/>
              </a:ext>
            </a:extLst>
          </p:cNvPr>
          <p:cNvSpPr/>
          <p:nvPr/>
        </p:nvSpPr>
        <p:spPr>
          <a:xfrm>
            <a:off x="954156" y="3749763"/>
            <a:ext cx="3585463" cy="3092408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FE056FA-6118-43E6-B347-496404DB9553}"/>
              </a:ext>
            </a:extLst>
          </p:cNvPr>
          <p:cNvSpPr/>
          <p:nvPr/>
        </p:nvSpPr>
        <p:spPr>
          <a:xfrm>
            <a:off x="206695" y="4917842"/>
            <a:ext cx="492443" cy="605294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r>
              <a:rPr lang="zh-CN" altLang="en-US" sz="2000" dirty="0">
                <a:solidFill>
                  <a:srgbClr val="00B050"/>
                </a:solidFill>
              </a:rPr>
              <a:t>社会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737D50C-FF05-43F9-AA20-2A8EAFC9BD54}"/>
              </a:ext>
            </a:extLst>
          </p:cNvPr>
          <p:cNvSpPr/>
          <p:nvPr/>
        </p:nvSpPr>
        <p:spPr>
          <a:xfrm>
            <a:off x="3115513" y="3742311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2060"/>
                </a:solidFill>
              </a:rPr>
              <a:t>真理与价值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A13F017-C89D-40EB-986D-EA5907D00BD3}"/>
              </a:ext>
            </a:extLst>
          </p:cNvPr>
          <p:cNvSpPr/>
          <p:nvPr/>
        </p:nvSpPr>
        <p:spPr>
          <a:xfrm>
            <a:off x="3133772" y="4083464"/>
            <a:ext cx="1415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</a:rPr>
              <a:t>（道德伦理）</a:t>
            </a:r>
            <a:endParaRPr lang="en-US" altLang="zh-CN" sz="1600" dirty="0">
              <a:solidFill>
                <a:srgbClr val="002060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04BD523C-681B-487E-9F45-63366B3276C0}"/>
              </a:ext>
            </a:extLst>
          </p:cNvPr>
          <p:cNvSpPr/>
          <p:nvPr/>
        </p:nvSpPr>
        <p:spPr>
          <a:xfrm>
            <a:off x="3130240" y="4407046"/>
            <a:ext cx="1415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</a:rPr>
              <a:t>（制度问题）</a:t>
            </a:r>
            <a:endParaRPr lang="en-US" altLang="zh-CN" sz="1600" dirty="0">
              <a:solidFill>
                <a:srgbClr val="002060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A115B6D-54FB-4386-9ADA-C92A27F1BE60}"/>
              </a:ext>
            </a:extLst>
          </p:cNvPr>
          <p:cNvSpPr/>
          <p:nvPr/>
        </p:nvSpPr>
        <p:spPr>
          <a:xfrm>
            <a:off x="2741395" y="5137891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2060"/>
                </a:solidFill>
              </a:rPr>
              <a:t>异化</a:t>
            </a: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72165CE2-54B3-4BAC-8FDB-AB3634E219C9}"/>
              </a:ext>
            </a:extLst>
          </p:cNvPr>
          <p:cNvCxnSpPr>
            <a:cxnSpLocks/>
          </p:cNvCxnSpPr>
          <p:nvPr/>
        </p:nvCxnSpPr>
        <p:spPr>
          <a:xfrm flipH="1">
            <a:off x="3439022" y="4503135"/>
            <a:ext cx="2239495" cy="829415"/>
          </a:xfrm>
          <a:prstGeom prst="line">
            <a:avLst/>
          </a:prstGeom>
          <a:ln w="6350">
            <a:solidFill>
              <a:srgbClr val="00206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B6D300AD-4974-470E-8141-12FD4547C3AE}"/>
              </a:ext>
            </a:extLst>
          </p:cNvPr>
          <p:cNvSpPr/>
          <p:nvPr/>
        </p:nvSpPr>
        <p:spPr>
          <a:xfrm>
            <a:off x="475089" y="4186615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2060"/>
                </a:solidFill>
              </a:rPr>
              <a:t>从必然到自由</a:t>
            </a: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44364939-8FBF-44C3-B1B3-D64B2554E7B7}"/>
              </a:ext>
            </a:extLst>
          </p:cNvPr>
          <p:cNvCxnSpPr>
            <a:cxnSpLocks/>
          </p:cNvCxnSpPr>
          <p:nvPr/>
        </p:nvCxnSpPr>
        <p:spPr>
          <a:xfrm flipH="1" flipV="1">
            <a:off x="1764926" y="3617087"/>
            <a:ext cx="988172" cy="1539166"/>
          </a:xfrm>
          <a:prstGeom prst="line">
            <a:avLst/>
          </a:prstGeom>
          <a:ln w="6350">
            <a:solidFill>
              <a:srgbClr val="002060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85200583-3675-4BE5-A3A8-223E5C2BFB7B}"/>
              </a:ext>
            </a:extLst>
          </p:cNvPr>
          <p:cNvSpPr/>
          <p:nvPr/>
        </p:nvSpPr>
        <p:spPr>
          <a:xfrm>
            <a:off x="4976613" y="4768515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认识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2EAC2A6-63B6-41B5-B4D9-A4D233152D61}"/>
              </a:ext>
            </a:extLst>
          </p:cNvPr>
          <p:cNvSpPr/>
          <p:nvPr/>
        </p:nvSpPr>
        <p:spPr>
          <a:xfrm>
            <a:off x="2252445" y="4112147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克服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B96845A-89BB-440C-9A9E-9AA6EF5099AB}"/>
              </a:ext>
            </a:extLst>
          </p:cNvPr>
          <p:cNvCxnSpPr>
            <a:endCxn id="30" idx="3"/>
          </p:cNvCxnSpPr>
          <p:nvPr/>
        </p:nvCxnSpPr>
        <p:spPr>
          <a:xfrm flipH="1">
            <a:off x="699138" y="3625357"/>
            <a:ext cx="848974" cy="1595132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04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EC16BB37-903A-488D-9B7B-8C824A048169}"/>
              </a:ext>
            </a:extLst>
          </p:cNvPr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+mn-ea"/>
            </a:endParaRPr>
          </a:p>
        </p:txBody>
      </p:sp>
      <p:pic>
        <p:nvPicPr>
          <p:cNvPr id="25603" name="图片 10">
            <a:extLst>
              <a:ext uri="{FF2B5EF4-FFF2-40B4-BE49-F238E27FC236}">
                <a16:creationId xmlns:a16="http://schemas.microsoft.com/office/drawing/2014/main" id="{5EB4D32B-35F6-4E4D-9E1C-13B4387C4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587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D40465F1-9118-43CE-BFF5-693AECB91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999" y="1791530"/>
            <a:ext cx="8521285" cy="89255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5200" b="1" dirty="0">
                <a:solidFill>
                  <a:srgbClr val="002060"/>
                </a:solidFill>
                <a:latin typeface="+mn-ea"/>
                <a:ea typeface="+mn-ea"/>
                <a:sym typeface="Arial" panose="020B0604020202020204" pitchFamily="34" charset="0"/>
              </a:rPr>
              <a:t>实践论</a:t>
            </a:r>
          </a:p>
        </p:txBody>
      </p:sp>
    </p:spTree>
    <p:extLst>
      <p:ext uri="{BB962C8B-B14F-4D97-AF65-F5344CB8AC3E}">
        <p14:creationId xmlns:p14="http://schemas.microsoft.com/office/powerpoint/2010/main" val="2945105331"/>
      </p:ext>
    </p:extLst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8.33333E-7 1.11111E-6 L 0.31575 1.11111E-6 " pathEditMode="relative" rAng="0" ptsTypes="AA">
                                      <p:cBhvr>
                                        <p:cTn id="11" dur="10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578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E18D5D8-6F96-41F3-8B1F-EB2307C571B1}"/>
              </a:ext>
            </a:extLst>
          </p:cNvPr>
          <p:cNvSpPr/>
          <p:nvPr/>
        </p:nvSpPr>
        <p:spPr>
          <a:xfrm>
            <a:off x="3008808" y="2664316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2060"/>
                </a:solidFill>
              </a:rPr>
              <a:t>实证主义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44B42B0-F146-473A-A3DE-881AD2E60EDB}"/>
              </a:ext>
            </a:extLst>
          </p:cNvPr>
          <p:cNvSpPr/>
          <p:nvPr/>
        </p:nvSpPr>
        <p:spPr>
          <a:xfrm>
            <a:off x="4980982" y="2679705"/>
            <a:ext cx="8098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2060"/>
                </a:solidFill>
              </a:rPr>
              <a:t>实证</a:t>
            </a:r>
            <a:r>
              <a:rPr lang="en-US" altLang="zh-CN" sz="2000" dirty="0">
                <a:solidFill>
                  <a:srgbClr val="002060"/>
                </a:solidFill>
              </a:rPr>
              <a:t>?</a:t>
            </a:r>
            <a:endParaRPr lang="zh-CN" altLang="en-US" sz="2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67C471D-DCE8-43B9-B48C-9AD8B373026C}"/>
              </a:ext>
            </a:extLst>
          </p:cNvPr>
          <p:cNvSpPr/>
          <p:nvPr/>
        </p:nvSpPr>
        <p:spPr>
          <a:xfrm>
            <a:off x="6962182" y="2695094"/>
            <a:ext cx="13227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2060"/>
                </a:solidFill>
              </a:rPr>
              <a:t>自然科学</a:t>
            </a:r>
            <a:r>
              <a:rPr lang="en-US" altLang="zh-CN" sz="2000" dirty="0">
                <a:solidFill>
                  <a:srgbClr val="002060"/>
                </a:solidFill>
              </a:rPr>
              <a:t>?</a:t>
            </a:r>
            <a:endParaRPr lang="zh-CN" altLang="en-US" sz="2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093872C-C806-43F3-89CA-D550A94A1AB7}"/>
              </a:ext>
            </a:extLst>
          </p:cNvPr>
          <p:cNvSpPr/>
          <p:nvPr/>
        </p:nvSpPr>
        <p:spPr>
          <a:xfrm>
            <a:off x="2938250" y="4324546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2060"/>
                </a:solidFill>
              </a:rPr>
              <a:t>辩证法中的唯物主义内核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BACC355-37A6-420D-AE32-BFB367C384F2}"/>
              </a:ext>
            </a:extLst>
          </p:cNvPr>
          <p:cNvSpPr/>
          <p:nvPr/>
        </p:nvSpPr>
        <p:spPr>
          <a:xfrm>
            <a:off x="2938250" y="1404196"/>
            <a:ext cx="63401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2060"/>
                </a:solidFill>
              </a:rPr>
              <a:t>为什么实践在马克思主义哲学理论中如此重要和特殊？</a:t>
            </a:r>
          </a:p>
        </p:txBody>
      </p:sp>
    </p:spTree>
    <p:extLst>
      <p:ext uri="{BB962C8B-B14F-4D97-AF65-F5344CB8AC3E}">
        <p14:creationId xmlns:p14="http://schemas.microsoft.com/office/powerpoint/2010/main" val="98304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15">
            <a:extLst>
              <a:ext uri="{FF2B5EF4-FFF2-40B4-BE49-F238E27FC236}">
                <a16:creationId xmlns:a16="http://schemas.microsoft.com/office/drawing/2014/main" id="{B819E5C8-3087-4BB6-BD93-C67FF90412FB}"/>
              </a:ext>
            </a:extLst>
          </p:cNvPr>
          <p:cNvSpPr/>
          <p:nvPr/>
        </p:nvSpPr>
        <p:spPr bwMode="auto">
          <a:xfrm>
            <a:off x="4067708" y="215808"/>
            <a:ext cx="4056584" cy="620713"/>
          </a:xfrm>
          <a:prstGeom prst="round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1002">
            <a:schemeClr val="lt1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科学的实践观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4DC43D8-5A75-49B0-9354-9F393C8FDA88}"/>
              </a:ext>
            </a:extLst>
          </p:cNvPr>
          <p:cNvSpPr/>
          <p:nvPr/>
        </p:nvSpPr>
        <p:spPr>
          <a:xfrm>
            <a:off x="890610" y="1435670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2060"/>
                </a:solidFill>
              </a:rPr>
              <a:t>理性主义与经验主义之争</a:t>
            </a:r>
            <a:endParaRPr lang="zh-CN" altLang="en-US" sz="2000" dirty="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3BA6C0BC-CB3C-4F64-AF41-42F0031BBBD7}"/>
              </a:ext>
            </a:extLst>
          </p:cNvPr>
          <p:cNvCxnSpPr>
            <a:cxnSpLocks/>
          </p:cNvCxnSpPr>
          <p:nvPr/>
        </p:nvCxnSpPr>
        <p:spPr>
          <a:xfrm>
            <a:off x="2690648" y="3179726"/>
            <a:ext cx="46245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61082FF6-1782-43A3-8F84-AB30E8904BAD}"/>
              </a:ext>
            </a:extLst>
          </p:cNvPr>
          <p:cNvSpPr/>
          <p:nvPr/>
        </p:nvSpPr>
        <p:spPr>
          <a:xfrm>
            <a:off x="1000888" y="3220167"/>
            <a:ext cx="21467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2060"/>
                </a:solidFill>
              </a:rPr>
              <a:t>（实然      应然）</a:t>
            </a:r>
            <a:endParaRPr lang="zh-CN" altLang="en-US" sz="20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014A990-73CB-4265-94B8-AADDB62CDFDE}"/>
              </a:ext>
            </a:extLst>
          </p:cNvPr>
          <p:cNvSpPr/>
          <p:nvPr/>
        </p:nvSpPr>
        <p:spPr>
          <a:xfrm>
            <a:off x="3885500" y="2803091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2060"/>
                </a:solidFill>
              </a:rPr>
              <a:t>道德活动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AE08CCA3-DD04-4C2F-A55C-135F5B66A3C0}"/>
              </a:ext>
            </a:extLst>
          </p:cNvPr>
          <p:cNvCxnSpPr>
            <a:cxnSpLocks/>
          </p:cNvCxnSpPr>
          <p:nvPr/>
        </p:nvCxnSpPr>
        <p:spPr>
          <a:xfrm>
            <a:off x="1332807" y="1807760"/>
            <a:ext cx="1656716" cy="919835"/>
          </a:xfrm>
          <a:prstGeom prst="line">
            <a:avLst/>
          </a:prstGeom>
          <a:ln w="63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68858202-E7C5-4E0E-8D13-BCC517EE67A6}"/>
              </a:ext>
            </a:extLst>
          </p:cNvPr>
          <p:cNvCxnSpPr>
            <a:cxnSpLocks/>
          </p:cNvCxnSpPr>
          <p:nvPr/>
        </p:nvCxnSpPr>
        <p:spPr>
          <a:xfrm>
            <a:off x="2653595" y="1790360"/>
            <a:ext cx="327424" cy="959314"/>
          </a:xfrm>
          <a:prstGeom prst="line">
            <a:avLst/>
          </a:prstGeom>
          <a:ln w="63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45E8AACB-E358-437B-B7F0-67EDA58CE290}"/>
              </a:ext>
            </a:extLst>
          </p:cNvPr>
          <p:cNvSpPr/>
          <p:nvPr/>
        </p:nvSpPr>
        <p:spPr>
          <a:xfrm>
            <a:off x="2926972" y="5190302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2060"/>
                </a:solidFill>
              </a:rPr>
              <a:t>费尔巴哈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FAAEC24-92FA-44AC-8F9B-0A567324E730}"/>
              </a:ext>
            </a:extLst>
          </p:cNvPr>
          <p:cNvSpPr/>
          <p:nvPr/>
        </p:nvSpPr>
        <p:spPr>
          <a:xfrm>
            <a:off x="1644881" y="4605420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2060"/>
                </a:solidFill>
              </a:rPr>
              <a:t>（辩证法）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FD52C81-47AD-4A8A-989B-FA39A47FBB70}"/>
              </a:ext>
            </a:extLst>
          </p:cNvPr>
          <p:cNvSpPr/>
          <p:nvPr/>
        </p:nvSpPr>
        <p:spPr>
          <a:xfrm>
            <a:off x="3657531" y="3275571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i="1" dirty="0">
                <a:solidFill>
                  <a:srgbClr val="002060"/>
                </a:solidFill>
              </a:rPr>
              <a:t>限于二元对立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A8344E4-DC62-420F-9CF7-37C7449C2D32}"/>
              </a:ext>
            </a:extLst>
          </p:cNvPr>
          <p:cNvCxnSpPr>
            <a:cxnSpLocks/>
          </p:cNvCxnSpPr>
          <p:nvPr/>
        </p:nvCxnSpPr>
        <p:spPr>
          <a:xfrm>
            <a:off x="2154675" y="1866617"/>
            <a:ext cx="0" cy="80679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BB165DDD-F15D-4E9B-A99B-70400CD68A28}"/>
              </a:ext>
            </a:extLst>
          </p:cNvPr>
          <p:cNvSpPr/>
          <p:nvPr/>
        </p:nvSpPr>
        <p:spPr>
          <a:xfrm>
            <a:off x="2946563" y="4634301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2060"/>
                </a:solidFill>
              </a:rPr>
              <a:t>自我实现</a:t>
            </a: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E5544A91-D1E4-4702-8C1B-4DEFDAA918C5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3038148" y="3235688"/>
            <a:ext cx="513709" cy="1398613"/>
          </a:xfrm>
          <a:prstGeom prst="line">
            <a:avLst/>
          </a:prstGeom>
          <a:ln w="63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BD660151-3713-4E83-8616-56F10C2A8A8C}"/>
              </a:ext>
            </a:extLst>
          </p:cNvPr>
          <p:cNvCxnSpPr>
            <a:cxnSpLocks/>
          </p:cNvCxnSpPr>
          <p:nvPr/>
        </p:nvCxnSpPr>
        <p:spPr>
          <a:xfrm>
            <a:off x="2175730" y="3608675"/>
            <a:ext cx="0" cy="94901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D650AC58-545E-4E69-BA33-CE1E21A08921}"/>
              </a:ext>
            </a:extLst>
          </p:cNvPr>
          <p:cNvSpPr/>
          <p:nvPr/>
        </p:nvSpPr>
        <p:spPr>
          <a:xfrm>
            <a:off x="2857120" y="2019183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调和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4EDE11D-3B3C-41EF-86F2-39BC10185D8C}"/>
              </a:ext>
            </a:extLst>
          </p:cNvPr>
          <p:cNvSpPr/>
          <p:nvPr/>
        </p:nvSpPr>
        <p:spPr>
          <a:xfrm>
            <a:off x="4074686" y="4634301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i="1" dirty="0">
                <a:solidFill>
                  <a:srgbClr val="002060"/>
                </a:solidFill>
              </a:rPr>
              <a:t>限于精神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93C2ED48-6767-44FD-A5DF-4E94C4435977}"/>
              </a:ext>
            </a:extLst>
          </p:cNvPr>
          <p:cNvCxnSpPr>
            <a:cxnSpLocks/>
          </p:cNvCxnSpPr>
          <p:nvPr/>
        </p:nvCxnSpPr>
        <p:spPr>
          <a:xfrm>
            <a:off x="2136984" y="5000471"/>
            <a:ext cx="0" cy="65439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22193DFE-3D91-427B-AC5C-B5296EC41359}"/>
              </a:ext>
            </a:extLst>
          </p:cNvPr>
          <p:cNvSpPr/>
          <p:nvPr/>
        </p:nvSpPr>
        <p:spPr>
          <a:xfrm>
            <a:off x="711933" y="5623883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2060"/>
                </a:solidFill>
              </a:rPr>
              <a:t>马克思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B8C8307-8B4E-40CA-8EA8-5A3CE7C2794F}"/>
              </a:ext>
            </a:extLst>
          </p:cNvPr>
          <p:cNvSpPr/>
          <p:nvPr/>
        </p:nvSpPr>
        <p:spPr>
          <a:xfrm>
            <a:off x="1513951" y="5654870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2060"/>
                </a:solidFill>
              </a:rPr>
              <a:t>（唯物辩证法）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8BACFDB-C7B4-4C40-AF36-A2EF27EC551F}"/>
              </a:ext>
            </a:extLst>
          </p:cNvPr>
          <p:cNvSpPr/>
          <p:nvPr/>
        </p:nvSpPr>
        <p:spPr>
          <a:xfrm>
            <a:off x="3988483" y="5656684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2060"/>
                </a:solidFill>
              </a:rPr>
              <a:t>科学的实践观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1C92F2A-34F3-4B10-B0FB-F7C11AA6EAC1}"/>
              </a:ext>
            </a:extLst>
          </p:cNvPr>
          <p:cNvSpPr/>
          <p:nvPr/>
        </p:nvSpPr>
        <p:spPr>
          <a:xfrm>
            <a:off x="864333" y="4600361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2060"/>
                </a:solidFill>
              </a:rPr>
              <a:t>黑格尔</a:t>
            </a:r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A70F8A8A-AF8B-443A-9266-7D03BE78D559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2257700" y="5390357"/>
            <a:ext cx="669272" cy="264513"/>
          </a:xfrm>
          <a:prstGeom prst="line">
            <a:avLst/>
          </a:prstGeom>
          <a:ln w="63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9C012EC8-D693-4554-A4D8-F1167A8E1803}"/>
              </a:ext>
            </a:extLst>
          </p:cNvPr>
          <p:cNvSpPr/>
          <p:nvPr/>
        </p:nvSpPr>
        <p:spPr>
          <a:xfrm>
            <a:off x="4157151" y="5190302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i="1" dirty="0">
                <a:solidFill>
                  <a:srgbClr val="002060"/>
                </a:solidFill>
              </a:rPr>
              <a:t>限于日常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7315E019-72A2-4C66-94A8-65537A33F269}"/>
              </a:ext>
            </a:extLst>
          </p:cNvPr>
          <p:cNvSpPr/>
          <p:nvPr/>
        </p:nvSpPr>
        <p:spPr>
          <a:xfrm>
            <a:off x="6828373" y="1666562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2060"/>
                </a:solidFill>
              </a:rPr>
              <a:t>实践的本质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670A06D4-97B1-4BE9-9C94-40A303A6CE80}"/>
              </a:ext>
            </a:extLst>
          </p:cNvPr>
          <p:cNvSpPr/>
          <p:nvPr/>
        </p:nvSpPr>
        <p:spPr>
          <a:xfrm>
            <a:off x="6719368" y="3307246"/>
            <a:ext cx="1685077" cy="3367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just">
              <a:lnSpc>
                <a:spcPts val="1900"/>
              </a:lnSpc>
              <a:buFont typeface="Wingdings" panose="05000000000000000000" pitchFamily="2" charset="2"/>
              <a:buChar char=""/>
            </a:pP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自觉能动性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E9A07410-5AA4-4826-9867-6C29C1A8F87A}"/>
              </a:ext>
            </a:extLst>
          </p:cNvPr>
          <p:cNvCxnSpPr/>
          <p:nvPr/>
        </p:nvCxnSpPr>
        <p:spPr>
          <a:xfrm flipH="1">
            <a:off x="5611402" y="3475626"/>
            <a:ext cx="7473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75B7B7EF-0751-4A3E-B989-6F28557065FA}"/>
              </a:ext>
            </a:extLst>
          </p:cNvPr>
          <p:cNvSpPr/>
          <p:nvPr/>
        </p:nvSpPr>
        <p:spPr>
          <a:xfrm>
            <a:off x="8997526" y="436411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2060"/>
                </a:solidFill>
              </a:rPr>
              <a:t>《</a:t>
            </a:r>
            <a:r>
              <a:rPr lang="zh-CN" altLang="en-US" sz="2000" dirty="0">
                <a:solidFill>
                  <a:srgbClr val="002060"/>
                </a:solidFill>
              </a:rPr>
              <a:t>实践论</a:t>
            </a:r>
            <a:r>
              <a:rPr lang="en-US" altLang="zh-CN" sz="2000" dirty="0">
                <a:solidFill>
                  <a:srgbClr val="002060"/>
                </a:solidFill>
              </a:rPr>
              <a:t>》</a:t>
            </a:r>
            <a:endParaRPr lang="zh-CN" altLang="en-US" sz="2000" dirty="0">
              <a:solidFill>
                <a:srgbClr val="002060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39A65799-9515-4CD6-A2E1-2D62CC12C14D}"/>
              </a:ext>
            </a:extLst>
          </p:cNvPr>
          <p:cNvSpPr/>
          <p:nvPr/>
        </p:nvSpPr>
        <p:spPr>
          <a:xfrm>
            <a:off x="6719368" y="4643834"/>
            <a:ext cx="1685077" cy="3367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just">
              <a:lnSpc>
                <a:spcPts val="1900"/>
              </a:lnSpc>
              <a:buFont typeface="Wingdings" panose="05000000000000000000" pitchFamily="2" charset="2"/>
              <a:buChar char=""/>
            </a:pP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客观实在性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BBAF8CB8-74A6-41E0-B929-D7934F3BA151}"/>
              </a:ext>
            </a:extLst>
          </p:cNvPr>
          <p:cNvCxnSpPr/>
          <p:nvPr/>
        </p:nvCxnSpPr>
        <p:spPr>
          <a:xfrm flipH="1">
            <a:off x="5611402" y="4800416"/>
            <a:ext cx="7473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F403FA7A-CBBB-4CD0-A5A5-4BF26F58CD72}"/>
              </a:ext>
            </a:extLst>
          </p:cNvPr>
          <p:cNvSpPr/>
          <p:nvPr/>
        </p:nvSpPr>
        <p:spPr>
          <a:xfrm>
            <a:off x="6735513" y="5205548"/>
            <a:ext cx="1685077" cy="3367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just">
              <a:lnSpc>
                <a:spcPts val="1900"/>
              </a:lnSpc>
              <a:buFont typeface="Wingdings" panose="05000000000000000000" pitchFamily="2" charset="2"/>
              <a:buChar char=""/>
            </a:pP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社会历史性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23472631-96A0-4741-A08F-D6FE25AB3B1D}"/>
              </a:ext>
            </a:extLst>
          </p:cNvPr>
          <p:cNvCxnSpPr/>
          <p:nvPr/>
        </p:nvCxnSpPr>
        <p:spPr>
          <a:xfrm flipH="1">
            <a:off x="5611402" y="5373927"/>
            <a:ext cx="7473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E57D164C-7CF0-4CB2-9EFD-84B02B6CC241}"/>
              </a:ext>
            </a:extLst>
          </p:cNvPr>
          <p:cNvCxnSpPr>
            <a:cxnSpLocks/>
          </p:cNvCxnSpPr>
          <p:nvPr/>
        </p:nvCxnSpPr>
        <p:spPr>
          <a:xfrm flipH="1">
            <a:off x="2503965" y="3237473"/>
            <a:ext cx="497291" cy="1320216"/>
          </a:xfrm>
          <a:prstGeom prst="line">
            <a:avLst/>
          </a:prstGeom>
          <a:ln w="63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25B62BB2-1D5A-4C69-AF7D-23F59D9AC381}"/>
              </a:ext>
            </a:extLst>
          </p:cNvPr>
          <p:cNvCxnSpPr>
            <a:cxnSpLocks/>
          </p:cNvCxnSpPr>
          <p:nvPr/>
        </p:nvCxnSpPr>
        <p:spPr>
          <a:xfrm flipH="1">
            <a:off x="2406053" y="3275571"/>
            <a:ext cx="612504" cy="2443757"/>
          </a:xfrm>
          <a:prstGeom prst="line">
            <a:avLst/>
          </a:prstGeom>
          <a:ln w="63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>
            <a:extLst>
              <a:ext uri="{FF2B5EF4-FFF2-40B4-BE49-F238E27FC236}">
                <a16:creationId xmlns:a16="http://schemas.microsoft.com/office/drawing/2014/main" id="{A006F982-EFE2-4EA6-BE07-F12BC0EA86E8}"/>
              </a:ext>
            </a:extLst>
          </p:cNvPr>
          <p:cNvSpPr/>
          <p:nvPr/>
        </p:nvSpPr>
        <p:spPr>
          <a:xfrm>
            <a:off x="3857033" y="6163922"/>
            <a:ext cx="2839239" cy="3367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just">
              <a:lnSpc>
                <a:spcPts val="1900"/>
              </a:lnSpc>
              <a:buFont typeface="Wingdings" panose="05000000000000000000" pitchFamily="2" charset="2"/>
              <a:buChar char=""/>
            </a:pP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实践对认识的绝对作用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8B7D071C-5D96-40C4-8998-DFCF4FF285C1}"/>
              </a:ext>
            </a:extLst>
          </p:cNvPr>
          <p:cNvSpPr/>
          <p:nvPr/>
        </p:nvSpPr>
        <p:spPr>
          <a:xfrm>
            <a:off x="6545242" y="6131349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：来源、动力、目的</a:t>
            </a:r>
            <a:endParaRPr lang="zh-CN" altLang="en-US" dirty="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6712F17D-2F7A-435F-B6CE-593C3AC00BB3}"/>
              </a:ext>
            </a:extLst>
          </p:cNvPr>
          <p:cNvSpPr/>
          <p:nvPr/>
        </p:nvSpPr>
        <p:spPr>
          <a:xfrm>
            <a:off x="9184154" y="5522613"/>
            <a:ext cx="146706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2060"/>
                </a:solidFill>
              </a:rPr>
              <a:t>实践是检验</a:t>
            </a:r>
            <a:endParaRPr lang="en-US" altLang="zh-CN" sz="2000" b="1" dirty="0">
              <a:solidFill>
                <a:srgbClr val="002060"/>
              </a:solidFill>
            </a:endParaRPr>
          </a:p>
          <a:p>
            <a:r>
              <a:rPr lang="zh-CN" altLang="en-US" sz="2000" b="1" dirty="0">
                <a:solidFill>
                  <a:srgbClr val="002060"/>
                </a:solidFill>
              </a:rPr>
              <a:t>认识真理性</a:t>
            </a:r>
            <a:endParaRPr lang="en-US" altLang="zh-CN" sz="2000" b="1" dirty="0">
              <a:solidFill>
                <a:srgbClr val="002060"/>
              </a:solidFill>
            </a:endParaRPr>
          </a:p>
          <a:p>
            <a:r>
              <a:rPr lang="zh-CN" altLang="en-US" sz="2000" b="1" dirty="0">
                <a:solidFill>
                  <a:srgbClr val="002060"/>
                </a:solidFill>
              </a:rPr>
              <a:t>的唯一标准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4B68B4F6-02E4-45CD-93AB-DCAAFD3489F4}"/>
              </a:ext>
            </a:extLst>
          </p:cNvPr>
          <p:cNvSpPr/>
          <p:nvPr/>
        </p:nvSpPr>
        <p:spPr>
          <a:xfrm>
            <a:off x="701927" y="2811576"/>
            <a:ext cx="33329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2060"/>
                </a:solidFill>
              </a:rPr>
              <a:t>康德</a:t>
            </a:r>
            <a:r>
              <a:rPr lang="zh-CN" altLang="en-US" sz="2000" dirty="0">
                <a:solidFill>
                  <a:srgbClr val="002060"/>
                </a:solidFill>
              </a:rPr>
              <a:t>（理论理性 实践理性）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0359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2" grpId="0"/>
      <p:bldP spid="23" grpId="0"/>
      <p:bldP spid="31" grpId="0"/>
      <p:bldP spid="32" grpId="0"/>
      <p:bldP spid="33" grpId="0"/>
      <p:bldP spid="39" grpId="0"/>
      <p:bldP spid="44" grpId="0"/>
      <p:bldP spid="45" grpId="0"/>
      <p:bldP spid="47" grpId="0"/>
      <p:bldP spid="48" grpId="0"/>
      <p:bldP spid="49" grpId="0"/>
      <p:bldP spid="50" grpId="0"/>
      <p:bldP spid="54" grpId="0"/>
      <p:bldP spid="59" grpId="0"/>
      <p:bldP spid="60" grpId="0"/>
      <p:bldP spid="63" grpId="0"/>
      <p:bldP spid="64" grpId="0"/>
      <p:bldP spid="66" grpId="0"/>
      <p:bldP spid="76" grpId="0"/>
      <p:bldP spid="77" grpId="0"/>
      <p:bldP spid="78" grpId="0"/>
      <p:bldP spid="8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FAFBF4D-7E01-42A5-96DB-696F877EE93F}"/>
              </a:ext>
            </a:extLst>
          </p:cNvPr>
          <p:cNvSpPr/>
          <p:nvPr/>
        </p:nvSpPr>
        <p:spPr>
          <a:xfrm>
            <a:off x="1595973" y="2873965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2060"/>
                </a:solidFill>
              </a:rPr>
              <a:t>认识的过程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D311CFE-3DA1-4CC7-83F8-E726EFB622A5}"/>
              </a:ext>
            </a:extLst>
          </p:cNvPr>
          <p:cNvSpPr/>
          <p:nvPr/>
        </p:nvSpPr>
        <p:spPr>
          <a:xfrm>
            <a:off x="1331813" y="1315886"/>
            <a:ext cx="1454244" cy="3367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just">
              <a:lnSpc>
                <a:spcPts val="1900"/>
              </a:lnSpc>
              <a:buFont typeface="Wingdings" panose="05000000000000000000" pitchFamily="2" charset="2"/>
              <a:buChar char=""/>
            </a:pP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实践主体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214F2CF-13B1-4F29-AFC4-5BC5AED72776}"/>
              </a:ext>
            </a:extLst>
          </p:cNvPr>
          <p:cNvSpPr/>
          <p:nvPr/>
        </p:nvSpPr>
        <p:spPr>
          <a:xfrm>
            <a:off x="1331813" y="1729159"/>
            <a:ext cx="1454244" cy="3367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just">
              <a:lnSpc>
                <a:spcPts val="1900"/>
              </a:lnSpc>
              <a:buFont typeface="Wingdings" panose="05000000000000000000" pitchFamily="2" charset="2"/>
              <a:buChar char=""/>
            </a:pP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实践客体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C340EB3-FAD8-42D4-9694-E9D91CFF3481}"/>
              </a:ext>
            </a:extLst>
          </p:cNvPr>
          <p:cNvSpPr/>
          <p:nvPr/>
        </p:nvSpPr>
        <p:spPr>
          <a:xfrm>
            <a:off x="2945574" y="145259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</a:rPr>
              <a:t>实践关系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8133AFA-6BE2-44A6-9557-A30F2098010C}"/>
              </a:ext>
            </a:extLst>
          </p:cNvPr>
          <p:cNvSpPr/>
          <p:nvPr/>
        </p:nvSpPr>
        <p:spPr>
          <a:xfrm>
            <a:off x="4134294" y="145259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</a:rPr>
              <a:t>认识关系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E208BD0-7EAA-4D6F-874A-579B215881E2}"/>
              </a:ext>
            </a:extLst>
          </p:cNvPr>
          <p:cNvSpPr/>
          <p:nvPr/>
        </p:nvSpPr>
        <p:spPr>
          <a:xfrm>
            <a:off x="5323014" y="145259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</a:rPr>
              <a:t>价值关系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CE2DA1D-5B95-450E-BECE-8D6A726CBDB1}"/>
              </a:ext>
            </a:extLst>
          </p:cNvPr>
          <p:cNvSpPr/>
          <p:nvPr/>
        </p:nvSpPr>
        <p:spPr>
          <a:xfrm>
            <a:off x="1331813" y="2142432"/>
            <a:ext cx="1454244" cy="3367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just">
              <a:lnSpc>
                <a:spcPts val="1900"/>
              </a:lnSpc>
              <a:buFont typeface="Wingdings" panose="05000000000000000000" pitchFamily="2" charset="2"/>
              <a:buChar char=""/>
            </a:pP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实践中介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D544EFC-B2F4-40E6-BE52-63F3360C9FAE}"/>
              </a:ext>
            </a:extLst>
          </p:cNvPr>
          <p:cNvSpPr/>
          <p:nvPr/>
        </p:nvSpPr>
        <p:spPr>
          <a:xfrm>
            <a:off x="2945574" y="212614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人摘花？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68B3381-F331-4284-A9CD-837305B9DE83}"/>
              </a:ext>
            </a:extLst>
          </p:cNvPr>
          <p:cNvSpPr/>
          <p:nvPr/>
        </p:nvSpPr>
        <p:spPr>
          <a:xfrm>
            <a:off x="1484213" y="823282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2060"/>
                </a:solidFill>
              </a:rPr>
              <a:t>实践的基本结构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4F77952-8433-4DA9-97F8-52E60FC34F06}"/>
              </a:ext>
            </a:extLst>
          </p:cNvPr>
          <p:cNvSpPr/>
          <p:nvPr/>
        </p:nvSpPr>
        <p:spPr>
          <a:xfrm>
            <a:off x="1100981" y="3500469"/>
            <a:ext cx="1915909" cy="3367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just">
              <a:lnSpc>
                <a:spcPts val="1900"/>
              </a:lnSpc>
              <a:buFont typeface="Wingdings" panose="05000000000000000000" pitchFamily="2" charset="2"/>
              <a:buChar char=""/>
            </a:pP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从实践到认识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62C3613-BA05-43F8-936F-B46882088DEC}"/>
              </a:ext>
            </a:extLst>
          </p:cNvPr>
          <p:cNvSpPr/>
          <p:nvPr/>
        </p:nvSpPr>
        <p:spPr>
          <a:xfrm>
            <a:off x="1595973" y="3957997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</a:rPr>
              <a:t>感性认识和理性认识的辨证统一关系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589FE7C-8A9B-436F-9BAF-C34627F7F7E5}"/>
              </a:ext>
            </a:extLst>
          </p:cNvPr>
          <p:cNvSpPr/>
          <p:nvPr/>
        </p:nvSpPr>
        <p:spPr>
          <a:xfrm>
            <a:off x="5646180" y="3944585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</a:rPr>
              <a:t>以实践为基础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88E3338-073A-49E6-A607-63DC1CFF05D7}"/>
              </a:ext>
            </a:extLst>
          </p:cNvPr>
          <p:cNvSpPr/>
          <p:nvPr/>
        </p:nvSpPr>
        <p:spPr>
          <a:xfrm>
            <a:off x="3614854" y="4433474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</a:rPr>
              <a:t>理性主义和经验主义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CA99769-A65D-4478-9A38-F70E6ABDDF83}"/>
              </a:ext>
            </a:extLst>
          </p:cNvPr>
          <p:cNvSpPr/>
          <p:nvPr/>
        </p:nvSpPr>
        <p:spPr>
          <a:xfrm>
            <a:off x="1100981" y="4940143"/>
            <a:ext cx="1915909" cy="3367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just">
              <a:lnSpc>
                <a:spcPts val="1900"/>
              </a:lnSpc>
              <a:buFont typeface="Wingdings" panose="05000000000000000000" pitchFamily="2" charset="2"/>
              <a:buChar char=""/>
            </a:pP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从认识到实践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D9D662D-F097-409E-9315-22970C36B14B}"/>
              </a:ext>
            </a:extLst>
          </p:cNvPr>
          <p:cNvSpPr/>
          <p:nvPr/>
        </p:nvSpPr>
        <p:spPr>
          <a:xfrm>
            <a:off x="1473783" y="540541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2060"/>
                </a:solidFill>
              </a:rPr>
              <a:t>关键一步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BD43AA9-F3FE-4123-88B0-18B33205362B}"/>
              </a:ext>
            </a:extLst>
          </p:cNvPr>
          <p:cNvSpPr/>
          <p:nvPr/>
        </p:nvSpPr>
        <p:spPr>
          <a:xfrm>
            <a:off x="3242957" y="5405410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2060"/>
                </a:solidFill>
              </a:rPr>
              <a:t>哲学的问题在于改造世界</a:t>
            </a:r>
          </a:p>
        </p:txBody>
      </p:sp>
    </p:spTree>
    <p:extLst>
      <p:ext uri="{BB962C8B-B14F-4D97-AF65-F5344CB8AC3E}">
        <p14:creationId xmlns:p14="http://schemas.microsoft.com/office/powerpoint/2010/main" val="91091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0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15">
            <a:extLst>
              <a:ext uri="{FF2B5EF4-FFF2-40B4-BE49-F238E27FC236}">
                <a16:creationId xmlns:a16="http://schemas.microsoft.com/office/drawing/2014/main" id="{C988AD21-9D08-44FF-B42B-5DC4C79ACB65}"/>
              </a:ext>
            </a:extLst>
          </p:cNvPr>
          <p:cNvSpPr/>
          <p:nvPr/>
        </p:nvSpPr>
        <p:spPr bwMode="auto">
          <a:xfrm>
            <a:off x="3849047" y="166113"/>
            <a:ext cx="4056584" cy="620713"/>
          </a:xfrm>
          <a:prstGeom prst="round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1002">
            <a:schemeClr val="lt1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实践的枢纽图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7221E47-200D-4CE2-A246-C5C388DA308D}"/>
              </a:ext>
            </a:extLst>
          </p:cNvPr>
          <p:cNvSpPr/>
          <p:nvPr/>
        </p:nvSpPr>
        <p:spPr>
          <a:xfrm>
            <a:off x="8182518" y="354046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2060"/>
                </a:solidFill>
              </a:rPr>
              <a:t>（未完成）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A9EA0CA-F23B-47E0-8534-2AD81B958FBB}"/>
              </a:ext>
            </a:extLst>
          </p:cNvPr>
          <p:cNvSpPr/>
          <p:nvPr/>
        </p:nvSpPr>
        <p:spPr>
          <a:xfrm>
            <a:off x="1312156" y="3167390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2060"/>
                </a:solidFill>
              </a:rPr>
              <a:t>实践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5418467-338E-4FD6-BF7A-FFCBF1544797}"/>
              </a:ext>
            </a:extLst>
          </p:cNvPr>
          <p:cNvSpPr/>
          <p:nvPr/>
        </p:nvSpPr>
        <p:spPr>
          <a:xfrm>
            <a:off x="2812417" y="1334509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2060"/>
                </a:solidFill>
              </a:rPr>
              <a:t>实证主义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7FE3683-C436-4E94-85E8-F34C7DE21E0A}"/>
              </a:ext>
            </a:extLst>
          </p:cNvPr>
          <p:cNvCxnSpPr>
            <a:cxnSpLocks/>
          </p:cNvCxnSpPr>
          <p:nvPr/>
        </p:nvCxnSpPr>
        <p:spPr>
          <a:xfrm>
            <a:off x="2949065" y="1734619"/>
            <a:ext cx="46245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AC30694-73BC-40DF-A3B5-5F065C7DA59C}"/>
              </a:ext>
            </a:extLst>
          </p:cNvPr>
          <p:cNvCxnSpPr>
            <a:cxnSpLocks/>
          </p:cNvCxnSpPr>
          <p:nvPr/>
        </p:nvCxnSpPr>
        <p:spPr>
          <a:xfrm flipH="1">
            <a:off x="1844477" y="1804192"/>
            <a:ext cx="1285763" cy="1363198"/>
          </a:xfrm>
          <a:prstGeom prst="line">
            <a:avLst/>
          </a:prstGeom>
          <a:ln w="63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36DC14F-B063-42A8-B569-87B6CA53CB51}"/>
              </a:ext>
            </a:extLst>
          </p:cNvPr>
          <p:cNvCxnSpPr/>
          <p:nvPr/>
        </p:nvCxnSpPr>
        <p:spPr>
          <a:xfrm>
            <a:off x="3936513" y="1534564"/>
            <a:ext cx="944217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53350D9D-EEE0-47E2-944E-C8C770F961AD}"/>
              </a:ext>
            </a:extLst>
          </p:cNvPr>
          <p:cNvSpPr/>
          <p:nvPr/>
        </p:nvSpPr>
        <p:spPr>
          <a:xfrm>
            <a:off x="4880730" y="1255304"/>
            <a:ext cx="17235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2060"/>
                </a:solidFill>
              </a:rPr>
              <a:t>逻辑实证主义</a:t>
            </a:r>
            <a:endParaRPr lang="en-US" altLang="zh-CN" sz="2000" dirty="0">
              <a:solidFill>
                <a:srgbClr val="002060"/>
              </a:solidFill>
            </a:endParaRPr>
          </a:p>
          <a:p>
            <a:pPr algn="ctr"/>
            <a:r>
              <a:rPr lang="zh-CN" altLang="en-US" sz="2000" dirty="0">
                <a:solidFill>
                  <a:srgbClr val="002060"/>
                </a:solidFill>
              </a:rPr>
              <a:t>证伪主义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11C9344-59BF-4974-AAB9-0B40D18FD3BA}"/>
              </a:ext>
            </a:extLst>
          </p:cNvPr>
          <p:cNvCxnSpPr/>
          <p:nvPr/>
        </p:nvCxnSpPr>
        <p:spPr>
          <a:xfrm>
            <a:off x="6604279" y="1521937"/>
            <a:ext cx="944217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0B6F41B6-8D0D-4D5B-940A-1B901EE8480D}"/>
              </a:ext>
            </a:extLst>
          </p:cNvPr>
          <p:cNvSpPr/>
          <p:nvPr/>
        </p:nvSpPr>
        <p:spPr>
          <a:xfrm>
            <a:off x="6535213" y="1161851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受限的实践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FFFD82C-D950-4BB1-876E-B460F1161D5A}"/>
              </a:ext>
            </a:extLst>
          </p:cNvPr>
          <p:cNvSpPr/>
          <p:nvPr/>
        </p:nvSpPr>
        <p:spPr>
          <a:xfrm>
            <a:off x="7618070" y="1220597"/>
            <a:ext cx="32624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</a:rPr>
              <a:t>社会科学中的新实证主义</a:t>
            </a:r>
            <a:endParaRPr lang="en-US" altLang="zh-CN" sz="1600" dirty="0">
              <a:solidFill>
                <a:srgbClr val="002060"/>
              </a:solidFill>
            </a:endParaRPr>
          </a:p>
          <a:p>
            <a:r>
              <a:rPr lang="zh-CN" altLang="en-US" sz="1600" dirty="0">
                <a:solidFill>
                  <a:srgbClr val="002060"/>
                </a:solidFill>
              </a:rPr>
              <a:t>经济学中的（弗里德曼）工具主义</a:t>
            </a:r>
            <a:endParaRPr lang="en-US" altLang="zh-CN" sz="1600" dirty="0">
              <a:solidFill>
                <a:srgbClr val="002060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14685B3-82B8-4FB9-AEB3-E9FDFBCFF5C2}"/>
              </a:ext>
            </a:extLst>
          </p:cNvPr>
          <p:cNvSpPr/>
          <p:nvPr/>
        </p:nvSpPr>
        <p:spPr>
          <a:xfrm>
            <a:off x="5165084" y="2621520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2060"/>
                </a:solidFill>
              </a:rPr>
              <a:t>辩证法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65AC60C-FA1C-4EF9-9DAC-4890DC4AA233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2125760" y="2821575"/>
            <a:ext cx="3039324" cy="603727"/>
          </a:xfrm>
          <a:prstGeom prst="line">
            <a:avLst/>
          </a:prstGeom>
          <a:ln w="6350">
            <a:solidFill>
              <a:srgbClr val="002060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3D42540F-9E3D-4F22-BD5C-2EC1BD781A69}"/>
              </a:ext>
            </a:extLst>
          </p:cNvPr>
          <p:cNvSpPr/>
          <p:nvPr/>
        </p:nvSpPr>
        <p:spPr>
          <a:xfrm>
            <a:off x="5137210" y="4112147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2060"/>
                </a:solidFill>
              </a:rPr>
              <a:t>唯物主义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8CD4E9C-AFDF-4F51-908D-902EF10B6423}"/>
              </a:ext>
            </a:extLst>
          </p:cNvPr>
          <p:cNvCxnSpPr>
            <a:cxnSpLocks/>
          </p:cNvCxnSpPr>
          <p:nvPr/>
        </p:nvCxnSpPr>
        <p:spPr>
          <a:xfrm flipH="1">
            <a:off x="6096001" y="2821575"/>
            <a:ext cx="1452495" cy="0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8FAADF35-6FCD-4AAD-8150-43E56B3614BF}"/>
              </a:ext>
            </a:extLst>
          </p:cNvPr>
          <p:cNvSpPr/>
          <p:nvPr/>
        </p:nvSpPr>
        <p:spPr>
          <a:xfrm>
            <a:off x="6604279" y="2485791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复归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218E812-D882-4694-A164-450FDCFFFCBB}"/>
              </a:ext>
            </a:extLst>
          </p:cNvPr>
          <p:cNvSpPr/>
          <p:nvPr/>
        </p:nvSpPr>
        <p:spPr>
          <a:xfrm>
            <a:off x="7633106" y="2587233"/>
            <a:ext cx="32624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2060"/>
                </a:solidFill>
              </a:rPr>
              <a:t>库恩、拉卡托斯的科学哲学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C4FB1A3-A163-4307-A282-10D29E69B150}"/>
              </a:ext>
            </a:extLst>
          </p:cNvPr>
          <p:cNvCxnSpPr>
            <a:cxnSpLocks/>
          </p:cNvCxnSpPr>
          <p:nvPr/>
        </p:nvCxnSpPr>
        <p:spPr>
          <a:xfrm flipH="1">
            <a:off x="6268279" y="4325696"/>
            <a:ext cx="1452495" cy="0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D3CB6B2C-87FC-4B52-A7EF-2DFDE1F7F282}"/>
              </a:ext>
            </a:extLst>
          </p:cNvPr>
          <p:cNvSpPr/>
          <p:nvPr/>
        </p:nvSpPr>
        <p:spPr>
          <a:xfrm>
            <a:off x="6604279" y="3978032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复归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488B64E-39E2-4278-91EF-3E01C97689EC}"/>
              </a:ext>
            </a:extLst>
          </p:cNvPr>
          <p:cNvSpPr/>
          <p:nvPr/>
        </p:nvSpPr>
        <p:spPr>
          <a:xfrm>
            <a:off x="7720774" y="4131920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2060"/>
                </a:solidFill>
              </a:rPr>
              <a:t>批判实在论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D992FCF-7A12-49B7-8F8A-4E2BAC587A56}"/>
              </a:ext>
            </a:extLst>
          </p:cNvPr>
          <p:cNvSpPr/>
          <p:nvPr/>
        </p:nvSpPr>
        <p:spPr>
          <a:xfrm>
            <a:off x="3191058" y="2784632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推动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7C66AAB-C092-489B-BD9B-3BD74A546E8D}"/>
              </a:ext>
            </a:extLst>
          </p:cNvPr>
          <p:cNvSpPr/>
          <p:nvPr/>
        </p:nvSpPr>
        <p:spPr>
          <a:xfrm>
            <a:off x="3115513" y="3262190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2060"/>
                </a:solidFill>
              </a:rPr>
              <a:t>真理与谬误</a:t>
            </a: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2D10285A-04EF-4857-8B18-2470150526CB}"/>
              </a:ext>
            </a:extLst>
          </p:cNvPr>
          <p:cNvCxnSpPr>
            <a:cxnSpLocks/>
          </p:cNvCxnSpPr>
          <p:nvPr/>
        </p:nvCxnSpPr>
        <p:spPr>
          <a:xfrm>
            <a:off x="3219536" y="3609911"/>
            <a:ext cx="1259022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060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3" grpId="0"/>
      <p:bldP spid="15" grpId="0"/>
      <p:bldP spid="16" grpId="0"/>
      <p:bldP spid="17" grpId="0"/>
      <p:bldP spid="20" grpId="0"/>
      <p:bldP spid="25" grpId="0"/>
      <p:bldP spid="26" grpId="0"/>
      <p:bldP spid="28" grpId="0"/>
      <p:bldP spid="29" grpId="0"/>
      <p:bldP spid="31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7A2749B-C0E8-4AF4-8BA4-B7D8BA3AB8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4423" y="1649808"/>
            <a:ext cx="4278708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dirty="0">
                <a:solidFill>
                  <a:srgbClr val="002060"/>
                </a:solidFill>
              </a:rPr>
              <a:t>一、真理的客观性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188F074-87A0-459B-975C-7CE08E9AF8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4423" y="2346070"/>
            <a:ext cx="4278708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dirty="0">
                <a:solidFill>
                  <a:srgbClr val="002060"/>
                </a:solidFill>
              </a:rPr>
              <a:t>二、真理的绝对性和相对性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58BD610-595F-4687-8586-40D0B91530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4423" y="3054267"/>
            <a:ext cx="4278708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dirty="0">
                <a:solidFill>
                  <a:srgbClr val="002060"/>
                </a:solidFill>
              </a:rPr>
              <a:t>三、真理与谬误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4D8E689-4DE2-4A31-B759-FA02FD421F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4422" y="3769156"/>
            <a:ext cx="4845017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dirty="0">
                <a:solidFill>
                  <a:srgbClr val="002060"/>
                </a:solidFill>
              </a:rPr>
              <a:t>四、实践是检验真理的唯一标准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EC7A18F-36AE-4D3A-96E3-88FF3A34C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3997" y="3100654"/>
            <a:ext cx="4278708" cy="429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000" dirty="0">
                <a:solidFill>
                  <a:srgbClr val="002060"/>
                </a:solidFill>
              </a:rPr>
              <a:t>否定之否定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78761AA-AD81-48AD-900A-134885205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3997" y="1643294"/>
            <a:ext cx="4278708" cy="429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000" dirty="0">
                <a:solidFill>
                  <a:srgbClr val="002060"/>
                </a:solidFill>
              </a:rPr>
              <a:t>唯物主义</a:t>
            </a:r>
          </a:p>
        </p:txBody>
      </p:sp>
    </p:spTree>
    <p:extLst>
      <p:ext uri="{BB962C8B-B14F-4D97-AF65-F5344CB8AC3E}">
        <p14:creationId xmlns:p14="http://schemas.microsoft.com/office/powerpoint/2010/main" val="3749882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15">
            <a:extLst>
              <a:ext uri="{FF2B5EF4-FFF2-40B4-BE49-F238E27FC236}">
                <a16:creationId xmlns:a16="http://schemas.microsoft.com/office/drawing/2014/main" id="{55F06AD5-0897-4E8B-8153-865FB95646C4}"/>
              </a:ext>
            </a:extLst>
          </p:cNvPr>
          <p:cNvSpPr/>
          <p:nvPr/>
        </p:nvSpPr>
        <p:spPr bwMode="auto">
          <a:xfrm>
            <a:off x="4067708" y="215808"/>
            <a:ext cx="4056584" cy="620713"/>
          </a:xfrm>
          <a:prstGeom prst="round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1002">
            <a:schemeClr val="lt1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真理的绝对性和相对性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BE36850-8C25-4CBC-8CD0-6995721C21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3171" y="2624016"/>
            <a:ext cx="4278708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dirty="0">
                <a:solidFill>
                  <a:srgbClr val="002060"/>
                </a:solidFill>
              </a:rPr>
              <a:t>相对性很好理解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D16880D-B026-458B-9F31-3675895F0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3171" y="3121332"/>
            <a:ext cx="4278708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dirty="0">
                <a:solidFill>
                  <a:srgbClr val="002060"/>
                </a:solidFill>
              </a:rPr>
              <a:t>绝对性？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5602B2E-59DB-4BD8-AF78-846983D914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4851" y="3121332"/>
            <a:ext cx="4278708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en-US" altLang="zh-CN" sz="2400" dirty="0">
                <a:solidFill>
                  <a:srgbClr val="002060"/>
                </a:solidFill>
              </a:rPr>
              <a:t>1</a:t>
            </a:r>
            <a:r>
              <a:rPr lang="zh-CN" altLang="en-US" sz="2400" dirty="0">
                <a:solidFill>
                  <a:srgbClr val="002060"/>
                </a:solidFill>
              </a:rPr>
              <a:t>、客观性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A6DD80D-2CDF-4030-B9A2-5EE83608F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1644" y="3134856"/>
            <a:ext cx="5276143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en-US" altLang="zh-CN" sz="2400" dirty="0">
                <a:solidFill>
                  <a:srgbClr val="002060"/>
                </a:solidFill>
              </a:rPr>
              <a:t>2</a:t>
            </a:r>
            <a:r>
              <a:rPr lang="zh-CN" altLang="en-US" sz="2400" dirty="0">
                <a:solidFill>
                  <a:srgbClr val="002060"/>
                </a:solidFill>
              </a:rPr>
              <a:t>、认识的前进是绝对的、无条件的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139C562-C535-48B3-AB05-D220F1D49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3171" y="4034684"/>
            <a:ext cx="4278708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zh-CN" altLang="en-US" sz="2400" dirty="0">
                <a:solidFill>
                  <a:srgbClr val="002060"/>
                </a:solidFill>
              </a:rPr>
              <a:t>可知论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FED4334-C91C-4228-BD66-F9D24AE47FAC}"/>
              </a:ext>
            </a:extLst>
          </p:cNvPr>
          <p:cNvCxnSpPr/>
          <p:nvPr/>
        </p:nvCxnSpPr>
        <p:spPr>
          <a:xfrm flipV="1">
            <a:off x="1780828" y="3632172"/>
            <a:ext cx="0" cy="402512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891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15">
            <a:extLst>
              <a:ext uri="{FF2B5EF4-FFF2-40B4-BE49-F238E27FC236}">
                <a16:creationId xmlns:a16="http://schemas.microsoft.com/office/drawing/2014/main" id="{C988AD21-9D08-44FF-B42B-5DC4C79ACB65}"/>
              </a:ext>
            </a:extLst>
          </p:cNvPr>
          <p:cNvSpPr/>
          <p:nvPr/>
        </p:nvSpPr>
        <p:spPr bwMode="auto">
          <a:xfrm>
            <a:off x="3849047" y="166113"/>
            <a:ext cx="4056584" cy="620713"/>
          </a:xfrm>
          <a:prstGeom prst="round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1002">
            <a:schemeClr val="lt1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实践的枢纽图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7221E47-200D-4CE2-A246-C5C388DA308D}"/>
              </a:ext>
            </a:extLst>
          </p:cNvPr>
          <p:cNvSpPr/>
          <p:nvPr/>
        </p:nvSpPr>
        <p:spPr>
          <a:xfrm>
            <a:off x="8182518" y="354046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2060"/>
                </a:solidFill>
              </a:rPr>
              <a:t>（未完成）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A9EA0CA-F23B-47E0-8534-2AD81B958FBB}"/>
              </a:ext>
            </a:extLst>
          </p:cNvPr>
          <p:cNvSpPr/>
          <p:nvPr/>
        </p:nvSpPr>
        <p:spPr>
          <a:xfrm>
            <a:off x="1312156" y="3167390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2060"/>
                </a:solidFill>
              </a:rPr>
              <a:t>实践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5418467-338E-4FD6-BF7A-FFCBF1544797}"/>
              </a:ext>
            </a:extLst>
          </p:cNvPr>
          <p:cNvSpPr/>
          <p:nvPr/>
        </p:nvSpPr>
        <p:spPr>
          <a:xfrm>
            <a:off x="2812417" y="1334509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2060"/>
                </a:solidFill>
              </a:rPr>
              <a:t>实证主义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7FE3683-C436-4E94-85E8-F34C7DE21E0A}"/>
              </a:ext>
            </a:extLst>
          </p:cNvPr>
          <p:cNvCxnSpPr>
            <a:cxnSpLocks/>
          </p:cNvCxnSpPr>
          <p:nvPr/>
        </p:nvCxnSpPr>
        <p:spPr>
          <a:xfrm>
            <a:off x="2949065" y="1734619"/>
            <a:ext cx="46245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AC30694-73BC-40DF-A3B5-5F065C7DA59C}"/>
              </a:ext>
            </a:extLst>
          </p:cNvPr>
          <p:cNvCxnSpPr>
            <a:cxnSpLocks/>
          </p:cNvCxnSpPr>
          <p:nvPr/>
        </p:nvCxnSpPr>
        <p:spPr>
          <a:xfrm flipH="1">
            <a:off x="1844477" y="1804192"/>
            <a:ext cx="1285763" cy="1363198"/>
          </a:xfrm>
          <a:prstGeom prst="line">
            <a:avLst/>
          </a:prstGeom>
          <a:ln w="63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36DC14F-B063-42A8-B569-87B6CA53CB51}"/>
              </a:ext>
            </a:extLst>
          </p:cNvPr>
          <p:cNvCxnSpPr/>
          <p:nvPr/>
        </p:nvCxnSpPr>
        <p:spPr>
          <a:xfrm>
            <a:off x="3936513" y="1534564"/>
            <a:ext cx="944217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53350D9D-EEE0-47E2-944E-C8C770F961AD}"/>
              </a:ext>
            </a:extLst>
          </p:cNvPr>
          <p:cNvSpPr/>
          <p:nvPr/>
        </p:nvSpPr>
        <p:spPr>
          <a:xfrm>
            <a:off x="4880730" y="1255304"/>
            <a:ext cx="17235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2060"/>
                </a:solidFill>
              </a:rPr>
              <a:t>逻辑实证主义</a:t>
            </a:r>
            <a:endParaRPr lang="en-US" altLang="zh-CN" sz="2000" dirty="0">
              <a:solidFill>
                <a:srgbClr val="002060"/>
              </a:solidFill>
            </a:endParaRPr>
          </a:p>
          <a:p>
            <a:pPr algn="ctr"/>
            <a:r>
              <a:rPr lang="zh-CN" altLang="en-US" sz="2000" dirty="0">
                <a:solidFill>
                  <a:srgbClr val="002060"/>
                </a:solidFill>
              </a:rPr>
              <a:t>证伪主义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11C9344-59BF-4974-AAB9-0B40D18FD3BA}"/>
              </a:ext>
            </a:extLst>
          </p:cNvPr>
          <p:cNvCxnSpPr/>
          <p:nvPr/>
        </p:nvCxnSpPr>
        <p:spPr>
          <a:xfrm>
            <a:off x="6604279" y="1521937"/>
            <a:ext cx="944217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0B6F41B6-8D0D-4D5B-940A-1B901EE8480D}"/>
              </a:ext>
            </a:extLst>
          </p:cNvPr>
          <p:cNvSpPr/>
          <p:nvPr/>
        </p:nvSpPr>
        <p:spPr>
          <a:xfrm>
            <a:off x="6535213" y="1161851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受限的实践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FFFD82C-D950-4BB1-876E-B460F1161D5A}"/>
              </a:ext>
            </a:extLst>
          </p:cNvPr>
          <p:cNvSpPr/>
          <p:nvPr/>
        </p:nvSpPr>
        <p:spPr>
          <a:xfrm>
            <a:off x="7618070" y="1220597"/>
            <a:ext cx="32624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</a:rPr>
              <a:t>社会科学中的新实证主义</a:t>
            </a:r>
            <a:endParaRPr lang="en-US" altLang="zh-CN" sz="1600" dirty="0">
              <a:solidFill>
                <a:srgbClr val="002060"/>
              </a:solidFill>
            </a:endParaRPr>
          </a:p>
          <a:p>
            <a:r>
              <a:rPr lang="zh-CN" altLang="en-US" sz="1600" dirty="0">
                <a:solidFill>
                  <a:srgbClr val="002060"/>
                </a:solidFill>
              </a:rPr>
              <a:t>经济学中的（弗里德曼）工具主义</a:t>
            </a:r>
            <a:endParaRPr lang="en-US" altLang="zh-CN" sz="1600" dirty="0">
              <a:solidFill>
                <a:srgbClr val="002060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14685B3-82B8-4FB9-AEB3-E9FDFBCFF5C2}"/>
              </a:ext>
            </a:extLst>
          </p:cNvPr>
          <p:cNvSpPr/>
          <p:nvPr/>
        </p:nvSpPr>
        <p:spPr>
          <a:xfrm>
            <a:off x="5165084" y="2621520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2060"/>
                </a:solidFill>
              </a:rPr>
              <a:t>辩证法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65AC60C-FA1C-4EF9-9DAC-4890DC4AA233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2125760" y="2821575"/>
            <a:ext cx="3039324" cy="603727"/>
          </a:xfrm>
          <a:prstGeom prst="line">
            <a:avLst/>
          </a:prstGeom>
          <a:ln w="6350">
            <a:solidFill>
              <a:srgbClr val="002060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3D42540F-9E3D-4F22-BD5C-2EC1BD781A69}"/>
              </a:ext>
            </a:extLst>
          </p:cNvPr>
          <p:cNvSpPr/>
          <p:nvPr/>
        </p:nvSpPr>
        <p:spPr>
          <a:xfrm>
            <a:off x="5137210" y="4112147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2060"/>
                </a:solidFill>
              </a:rPr>
              <a:t>唯物主义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8CD4E9C-AFDF-4F51-908D-902EF10B6423}"/>
              </a:ext>
            </a:extLst>
          </p:cNvPr>
          <p:cNvCxnSpPr>
            <a:cxnSpLocks/>
          </p:cNvCxnSpPr>
          <p:nvPr/>
        </p:nvCxnSpPr>
        <p:spPr>
          <a:xfrm flipH="1">
            <a:off x="6096001" y="2821575"/>
            <a:ext cx="1452495" cy="0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8FAADF35-6FCD-4AAD-8150-43E56B3614BF}"/>
              </a:ext>
            </a:extLst>
          </p:cNvPr>
          <p:cNvSpPr/>
          <p:nvPr/>
        </p:nvSpPr>
        <p:spPr>
          <a:xfrm>
            <a:off x="6604279" y="2485791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复归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218E812-D882-4694-A164-450FDCFFFCBB}"/>
              </a:ext>
            </a:extLst>
          </p:cNvPr>
          <p:cNvSpPr/>
          <p:nvPr/>
        </p:nvSpPr>
        <p:spPr>
          <a:xfrm>
            <a:off x="7633106" y="2587233"/>
            <a:ext cx="32624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2060"/>
                </a:solidFill>
              </a:rPr>
              <a:t>库恩、拉卡托斯的科学哲学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C4FB1A3-A163-4307-A282-10D29E69B150}"/>
              </a:ext>
            </a:extLst>
          </p:cNvPr>
          <p:cNvCxnSpPr>
            <a:cxnSpLocks/>
          </p:cNvCxnSpPr>
          <p:nvPr/>
        </p:nvCxnSpPr>
        <p:spPr>
          <a:xfrm flipH="1">
            <a:off x="6268279" y="4325696"/>
            <a:ext cx="1452495" cy="0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D3CB6B2C-87FC-4B52-A7EF-2DFDE1F7F282}"/>
              </a:ext>
            </a:extLst>
          </p:cNvPr>
          <p:cNvSpPr/>
          <p:nvPr/>
        </p:nvSpPr>
        <p:spPr>
          <a:xfrm>
            <a:off x="6604279" y="3978032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复归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488B64E-39E2-4278-91EF-3E01C97689EC}"/>
              </a:ext>
            </a:extLst>
          </p:cNvPr>
          <p:cNvSpPr/>
          <p:nvPr/>
        </p:nvSpPr>
        <p:spPr>
          <a:xfrm>
            <a:off x="7720774" y="4131920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2060"/>
                </a:solidFill>
              </a:rPr>
              <a:t>批判实在论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D992FCF-7A12-49B7-8F8A-4E2BAC587A56}"/>
              </a:ext>
            </a:extLst>
          </p:cNvPr>
          <p:cNvSpPr/>
          <p:nvPr/>
        </p:nvSpPr>
        <p:spPr>
          <a:xfrm>
            <a:off x="3191058" y="2784632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推动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7C66AAB-C092-489B-BD9B-3BD74A546E8D}"/>
              </a:ext>
            </a:extLst>
          </p:cNvPr>
          <p:cNvSpPr/>
          <p:nvPr/>
        </p:nvSpPr>
        <p:spPr>
          <a:xfrm>
            <a:off x="3115513" y="3262190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2060"/>
                </a:solidFill>
              </a:rPr>
              <a:t>真理与谬误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A0B5459-191B-4D7C-9E1C-847E48093460}"/>
              </a:ext>
            </a:extLst>
          </p:cNvPr>
          <p:cNvSpPr/>
          <p:nvPr/>
        </p:nvSpPr>
        <p:spPr>
          <a:xfrm>
            <a:off x="1093814" y="3690610"/>
            <a:ext cx="3477861" cy="3092408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FE056FA-6118-43E6-B347-496404DB9553}"/>
              </a:ext>
            </a:extLst>
          </p:cNvPr>
          <p:cNvSpPr/>
          <p:nvPr/>
        </p:nvSpPr>
        <p:spPr>
          <a:xfrm>
            <a:off x="282057" y="4655871"/>
            <a:ext cx="492443" cy="605294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r>
              <a:rPr lang="zh-CN" altLang="en-US" sz="2000" dirty="0">
                <a:solidFill>
                  <a:srgbClr val="00B050"/>
                </a:solidFill>
              </a:rPr>
              <a:t>社会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737D50C-FF05-43F9-AA20-2A8EAFC9BD54}"/>
              </a:ext>
            </a:extLst>
          </p:cNvPr>
          <p:cNvSpPr/>
          <p:nvPr/>
        </p:nvSpPr>
        <p:spPr>
          <a:xfrm>
            <a:off x="3115513" y="3742311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2060"/>
                </a:solidFill>
              </a:rPr>
              <a:t>真理与价值</a:t>
            </a: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2D10285A-04EF-4857-8B18-2470150526CB}"/>
              </a:ext>
            </a:extLst>
          </p:cNvPr>
          <p:cNvCxnSpPr>
            <a:cxnSpLocks/>
          </p:cNvCxnSpPr>
          <p:nvPr/>
        </p:nvCxnSpPr>
        <p:spPr>
          <a:xfrm>
            <a:off x="3191058" y="4096969"/>
            <a:ext cx="1259022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04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0" grpId="0"/>
      <p:bldP spid="34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3221</TotalTime>
  <Words>1437</Words>
  <Application>Microsoft Office PowerPoint</Application>
  <PresentationFormat>Widescreen</PresentationFormat>
  <Paragraphs>196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等线</vt:lpstr>
      <vt:lpstr>等线 Light</vt:lpstr>
      <vt:lpstr>楷体</vt:lpstr>
      <vt:lpstr>微软雅黑</vt:lpstr>
      <vt:lpstr>Arial</vt:lpstr>
      <vt:lpstr>Times New Roman</vt:lpstr>
      <vt:lpstr>Wingdings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ZJF</dc:creator>
  <cp:lastModifiedBy>Dr. ZHANG Junfu (HSS)</cp:lastModifiedBy>
  <cp:revision>82</cp:revision>
  <dcterms:created xsi:type="dcterms:W3CDTF">2022-09-28T06:13:09Z</dcterms:created>
  <dcterms:modified xsi:type="dcterms:W3CDTF">2024-03-21T02:27:36Z</dcterms:modified>
</cp:coreProperties>
</file>