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 id="2147483732" r:id="rId3"/>
  </p:sldMasterIdLst>
  <p:notesMasterIdLst>
    <p:notesMasterId r:id="rId39"/>
  </p:notesMasterIdLst>
  <p:sldIdLst>
    <p:sldId id="1128" r:id="rId4"/>
    <p:sldId id="1117" r:id="rId5"/>
    <p:sldId id="1108" r:id="rId6"/>
    <p:sldId id="1109" r:id="rId7"/>
    <p:sldId id="1118" r:id="rId8"/>
    <p:sldId id="1190" r:id="rId9"/>
    <p:sldId id="1062" r:id="rId10"/>
    <p:sldId id="1130" r:id="rId11"/>
    <p:sldId id="1189" r:id="rId12"/>
    <p:sldId id="1053" r:id="rId13"/>
    <p:sldId id="1061" r:id="rId14"/>
    <p:sldId id="1156" r:id="rId15"/>
    <p:sldId id="1159" r:id="rId16"/>
    <p:sldId id="1160" r:id="rId17"/>
    <p:sldId id="1161" r:id="rId18"/>
    <p:sldId id="1162" r:id="rId19"/>
    <p:sldId id="1163" r:id="rId20"/>
    <p:sldId id="1192" r:id="rId21"/>
    <p:sldId id="1193" r:id="rId22"/>
    <p:sldId id="1164" r:id="rId23"/>
    <p:sldId id="1140" r:id="rId24"/>
    <p:sldId id="1120" r:id="rId25"/>
    <p:sldId id="1137" r:id="rId26"/>
    <p:sldId id="1122" r:id="rId27"/>
    <p:sldId id="1123" r:id="rId28"/>
    <p:sldId id="1124" r:id="rId29"/>
    <p:sldId id="1133" r:id="rId30"/>
    <p:sldId id="1125" r:id="rId31"/>
    <p:sldId id="1157" r:id="rId32"/>
    <p:sldId id="1126" r:id="rId33"/>
    <p:sldId id="1194" r:id="rId34"/>
    <p:sldId id="1131" r:id="rId35"/>
    <p:sldId id="1138" r:id="rId36"/>
    <p:sldId id="1136" r:id="rId37"/>
    <p:sldId id="1129" r:id="rId38"/>
  </p:sldIdLst>
  <p:sldSz cx="12192000" cy="6858000"/>
  <p:notesSz cx="6858000" cy="9144000"/>
  <p:defaultTextStyle>
    <a:defPPr>
      <a:defRPr lang="en-US"/>
    </a:defPPr>
    <a:lvl1pPr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1pPr>
    <a:lvl2pPr marL="4572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2pPr>
    <a:lvl3pPr marL="9144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3pPr>
    <a:lvl4pPr marL="13716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4pPr>
    <a:lvl5pPr marL="18288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5pPr>
    <a:lvl6pPr marL="22860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6pPr>
    <a:lvl7pPr marL="27432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7pPr>
    <a:lvl8pPr marL="32004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8pPr>
    <a:lvl9pPr marL="3657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78" autoAdjust="0"/>
    <p:restoredTop sz="78954" autoAdjust="0"/>
  </p:normalViewPr>
  <p:slideViewPr>
    <p:cSldViewPr snapToGrid="0">
      <p:cViewPr varScale="1">
        <p:scale>
          <a:sx n="62" d="100"/>
          <a:sy n="62" d="100"/>
        </p:scale>
        <p:origin x="68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AB149-F61D-4078-AE74-0DABBC8AFA55}" type="datetimeFigureOut">
              <a:rPr lang="en-GB" smtClean="0"/>
              <a:t>01/03/2024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8300B-76B2-4AA7-B269-A015717FBB36}" type="slidenum">
              <a:rPr lang="en-GB" smtClean="0"/>
              <a:t>‹#›</a:t>
            </a:fld>
            <a:endParaRPr lang="en-GB"/>
          </a:p>
        </p:txBody>
      </p:sp>
    </p:spTree>
    <p:extLst>
      <p:ext uri="{BB962C8B-B14F-4D97-AF65-F5344CB8AC3E}">
        <p14:creationId xmlns:p14="http://schemas.microsoft.com/office/powerpoint/2010/main" val="252278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3C8300B-76B2-4AA7-B269-A015717FBB36}" type="slidenum">
              <a:rPr lang="en-GB" smtClean="0"/>
              <a:t>1</a:t>
            </a:fld>
            <a:endParaRPr lang="en-GB"/>
          </a:p>
        </p:txBody>
      </p:sp>
    </p:spTree>
    <p:extLst>
      <p:ext uri="{BB962C8B-B14F-4D97-AF65-F5344CB8AC3E}">
        <p14:creationId xmlns:p14="http://schemas.microsoft.com/office/powerpoint/2010/main" val="174436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10</a:t>
            </a:fld>
            <a:endParaRPr lang="en-GB"/>
          </a:p>
        </p:txBody>
      </p:sp>
    </p:spTree>
    <p:extLst>
      <p:ext uri="{BB962C8B-B14F-4D97-AF65-F5344CB8AC3E}">
        <p14:creationId xmlns:p14="http://schemas.microsoft.com/office/powerpoint/2010/main" val="138363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76FB12BD-74F1-C52D-8C8A-88E9C89E7542}"/>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63C951E5-2A4E-67A0-CEF0-9A9106BA47E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138575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A38A4-D518-8700-C757-9759F6107D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5FB401-61F1-40D9-A216-CAD139669D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A0AD0F-ECF0-C13C-A2D4-FF5AB827956B}"/>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64116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7AD09-6F77-CFCF-2DD3-A13A203C472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70878C6-B411-4EB7-C29C-9D815194686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007238F-8CB3-8EB4-B1D6-3FAF3F33A7B7}"/>
              </a:ext>
            </a:extLst>
          </p:cNvPr>
          <p:cNvSpPr>
            <a:spLocks noGrp="1"/>
          </p:cNvSpPr>
          <p:nvPr>
            <p:ph type="body" idx="1"/>
          </p:nvPr>
        </p:nvSpPr>
        <p:spPr/>
        <p:txBody>
          <a:bodyPr/>
          <a:lstStyle/>
          <a:p>
            <a:endParaRPr kumimoji="1" lang="zh-CN" altLang="en-US" dirty="0"/>
          </a:p>
        </p:txBody>
      </p:sp>
      <p:sp>
        <p:nvSpPr>
          <p:cNvPr id="4" name="幻灯片编号占位符 3">
            <a:extLst>
              <a:ext uri="{FF2B5EF4-FFF2-40B4-BE49-F238E27FC236}">
                <a16:creationId xmlns:a16="http://schemas.microsoft.com/office/drawing/2014/main" id="{A0675FE2-3BFD-1CC7-1493-3F060EBB41AD}"/>
              </a:ext>
            </a:extLst>
          </p:cNvPr>
          <p:cNvSpPr>
            <a:spLocks noGrp="1"/>
          </p:cNvSpPr>
          <p:nvPr>
            <p:ph type="sldNum" sz="quarter" idx="10"/>
          </p:nvPr>
        </p:nvSpPr>
        <p:spPr/>
        <p:txBody>
          <a:bodyPr/>
          <a:lstStyle/>
          <a:p>
            <a:fld id="{84A18BBD-1585-AF4B-9801-29A579243CF7}" type="slidenum">
              <a:rPr kumimoji="1" lang="zh-CN" altLang="en-US" smtClean="0"/>
              <a:t>13</a:t>
            </a:fld>
            <a:endParaRPr kumimoji="1" lang="zh-CN" altLang="en-US"/>
          </a:p>
        </p:txBody>
      </p:sp>
    </p:spTree>
    <p:extLst>
      <p:ext uri="{BB962C8B-B14F-4D97-AF65-F5344CB8AC3E}">
        <p14:creationId xmlns:p14="http://schemas.microsoft.com/office/powerpoint/2010/main" val="4199201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F13EA-4DB1-FDD9-6943-AA1BF7743E3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D3AB91B-DB55-0BA1-E2E4-405A37D2BF2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F97AA9-D88E-CB12-19E7-1E6E763FF469}"/>
              </a:ext>
            </a:extLst>
          </p:cNvPr>
          <p:cNvSpPr>
            <a:spLocks noGrp="1"/>
          </p:cNvSpPr>
          <p:nvPr>
            <p:ph type="body" idx="1"/>
          </p:nvPr>
        </p:nvSpPr>
        <p:spPr/>
        <p:txBody>
          <a:bodyPr/>
          <a:lstStyle/>
          <a:p>
            <a:endParaRPr kumimoji="1" lang="zh-CN" altLang="en-US" dirty="0"/>
          </a:p>
        </p:txBody>
      </p:sp>
      <p:sp>
        <p:nvSpPr>
          <p:cNvPr id="4" name="幻灯片编号占位符 3">
            <a:extLst>
              <a:ext uri="{FF2B5EF4-FFF2-40B4-BE49-F238E27FC236}">
                <a16:creationId xmlns:a16="http://schemas.microsoft.com/office/drawing/2014/main" id="{CDF75F7F-FBC6-0262-3EE4-7086E5548352}"/>
              </a:ext>
            </a:extLst>
          </p:cNvPr>
          <p:cNvSpPr>
            <a:spLocks noGrp="1"/>
          </p:cNvSpPr>
          <p:nvPr>
            <p:ph type="sldNum" sz="quarter" idx="10"/>
          </p:nvPr>
        </p:nvSpPr>
        <p:spPr/>
        <p:txBody>
          <a:bodyPr/>
          <a:lstStyle/>
          <a:p>
            <a:fld id="{84A18BBD-1585-AF4B-9801-29A579243CF7}" type="slidenum">
              <a:rPr kumimoji="1" lang="zh-CN" altLang="en-US" smtClean="0"/>
              <a:t>14</a:t>
            </a:fld>
            <a:endParaRPr kumimoji="1" lang="zh-CN" altLang="en-US"/>
          </a:p>
        </p:txBody>
      </p:sp>
    </p:spTree>
    <p:extLst>
      <p:ext uri="{BB962C8B-B14F-4D97-AF65-F5344CB8AC3E}">
        <p14:creationId xmlns:p14="http://schemas.microsoft.com/office/powerpoint/2010/main" val="160277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98C1A-6E95-BC06-1E98-AAC3FADBE7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6AB123-71B5-5001-F491-64A10C1C28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651500-9F04-476D-5A06-478FEEA52E39}"/>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Source: https://www.bibguru.com/c/apa-citation-generator/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endParaRPr lang="en-GB" dirty="0"/>
          </a:p>
        </p:txBody>
      </p:sp>
    </p:spTree>
    <p:extLst>
      <p:ext uri="{BB962C8B-B14F-4D97-AF65-F5344CB8AC3E}">
        <p14:creationId xmlns:p14="http://schemas.microsoft.com/office/powerpoint/2010/main" val="175908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3C8300B-76B2-4AA7-B269-A015717FBB36}" type="slidenum">
              <a:rPr lang="en-GB" smtClean="0"/>
              <a:t>18</a:t>
            </a:fld>
            <a:endParaRPr lang="en-GB"/>
          </a:p>
        </p:txBody>
      </p:sp>
    </p:spTree>
    <p:extLst>
      <p:ext uri="{BB962C8B-B14F-4D97-AF65-F5344CB8AC3E}">
        <p14:creationId xmlns:p14="http://schemas.microsoft.com/office/powerpoint/2010/main" val="3596015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22F71B95-FDBE-E1AB-5F4F-0957C6A42A7F}"/>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311AD620-E3BC-37A9-EC52-AA29E6400D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buFont typeface="Arial" panose="020B0604020202020204" pitchFamily="34" charset="0"/>
              <a:buChar char="•"/>
            </a:pPr>
            <a:endParaRPr lang="en-GB"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FC1C5E5-6CFC-26B4-0FA6-E2583CE98DE3}"/>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FA3DBBD7-4FCC-8058-14EF-A35C4D5D7E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t>Citation 1 is plagiarism</a:t>
            </a:r>
          </a:p>
          <a:p>
            <a:r>
              <a:rPr lang="en-GB" altLang="en-US" dirty="0"/>
              <a:t>Citation 2 is borrowed language in quotation marks</a:t>
            </a:r>
          </a:p>
        </p:txBody>
      </p:sp>
    </p:spTree>
    <p:extLst>
      <p:ext uri="{BB962C8B-B14F-4D97-AF65-F5344CB8AC3E}">
        <p14:creationId xmlns:p14="http://schemas.microsoft.com/office/powerpoint/2010/main" val="2232028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A05C8653-FC77-E6C3-71BD-44F6328D6675}"/>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4C49AB78-4E84-CB7F-1DE4-59B1A1C3D9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6FC54988-F965-99C9-B963-ECBB515EB9F4}"/>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EF4037F0-BD84-906D-14B9-F31FE10E35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3EF5A839-5A33-D807-0355-C0DAAE6B77B5}"/>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B049B3F6-464C-7CFB-B2CA-3885A8AD02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F10E1736-D790-5711-0DF8-DED3FF3A6BB1}"/>
              </a:ext>
            </a:extLst>
          </p:cNvPr>
          <p:cNvSpPr>
            <a:spLocks noGrp="1" noRot="1" noChangeAspect="1" noChangeArrowheads="1" noTextEdit="1"/>
          </p:cNvSpPr>
          <p:nvPr>
            <p:ph type="sldImg"/>
          </p:nvPr>
        </p:nvSpPr>
        <p:spPr>
          <a:ln/>
        </p:spPr>
      </p:sp>
      <p:sp>
        <p:nvSpPr>
          <p:cNvPr id="37891" name="Notes Placeholder 2">
            <a:extLst>
              <a:ext uri="{FF2B5EF4-FFF2-40B4-BE49-F238E27FC236}">
                <a16:creationId xmlns:a16="http://schemas.microsoft.com/office/drawing/2014/main" id="{826B3DE5-3715-29F0-CB7F-0991F9AB3F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273B700C-E70B-F8D0-EE46-3DFC04FC01C8}"/>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C5A1E8D1-2F70-DAAC-37FA-9712836143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extLst>
      <p:ext uri="{BB962C8B-B14F-4D97-AF65-F5344CB8AC3E}">
        <p14:creationId xmlns:p14="http://schemas.microsoft.com/office/powerpoint/2010/main" val="318754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273B700C-E70B-F8D0-EE46-3DFC04FC01C8}"/>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C5A1E8D1-2F70-DAAC-37FA-9712836143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3C8300B-76B2-4AA7-B269-A015717FBB36}" type="slidenum">
              <a:rPr lang="en-GB" smtClean="0"/>
              <a:t>29</a:t>
            </a:fld>
            <a:endParaRPr lang="en-GB"/>
          </a:p>
        </p:txBody>
      </p:sp>
    </p:spTree>
    <p:extLst>
      <p:ext uri="{BB962C8B-B14F-4D97-AF65-F5344CB8AC3E}">
        <p14:creationId xmlns:p14="http://schemas.microsoft.com/office/powerpoint/2010/main" val="1591139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9E2B3A12-EA4E-2194-BF8F-843A801A5DB6}"/>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118B49AB-D9F0-5D72-9E4D-0F217FDDF2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3C8300B-76B2-4AA7-B269-A015717FBB36}" type="slidenum">
              <a:rPr lang="en-GB" smtClean="0"/>
              <a:t>32</a:t>
            </a:fld>
            <a:endParaRPr lang="en-GB"/>
          </a:p>
        </p:txBody>
      </p:sp>
    </p:spTree>
    <p:extLst>
      <p:ext uri="{BB962C8B-B14F-4D97-AF65-F5344CB8AC3E}">
        <p14:creationId xmlns:p14="http://schemas.microsoft.com/office/powerpoint/2010/main" val="692194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3C8300B-76B2-4AA7-B269-A015717FBB36}" type="slidenum">
              <a:rPr lang="en-GB" smtClean="0"/>
              <a:t>33</a:t>
            </a:fld>
            <a:endParaRPr lang="en-GB"/>
          </a:p>
        </p:txBody>
      </p:sp>
    </p:spTree>
    <p:extLst>
      <p:ext uri="{BB962C8B-B14F-4D97-AF65-F5344CB8AC3E}">
        <p14:creationId xmlns:p14="http://schemas.microsoft.com/office/powerpoint/2010/main" val="819435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a:extLst>
              <a:ext uri="{FF2B5EF4-FFF2-40B4-BE49-F238E27FC236}">
                <a16:creationId xmlns:a16="http://schemas.microsoft.com/office/drawing/2014/main" id="{DE482216-75E2-A41F-6023-24861A2E8CA5}"/>
              </a:ext>
            </a:extLst>
          </p:cNvPr>
          <p:cNvSpPr>
            <a:spLocks noGrp="1" noRot="1" noChangeAspect="1" noChangeArrowheads="1" noTextEdit="1"/>
          </p:cNvSpPr>
          <p:nvPr>
            <p:ph type="sldImg"/>
          </p:nvPr>
        </p:nvSpPr>
        <p:spPr>
          <a:ln/>
        </p:spPr>
      </p:sp>
      <p:sp>
        <p:nvSpPr>
          <p:cNvPr id="140290" name="Notes Placeholder 2">
            <a:extLst>
              <a:ext uri="{FF2B5EF4-FFF2-40B4-BE49-F238E27FC236}">
                <a16:creationId xmlns:a16="http://schemas.microsoft.com/office/drawing/2014/main" id="{8570F8C6-5797-86E1-4BB0-1B7AC58ACD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extLst>
      <p:ext uri="{BB962C8B-B14F-4D97-AF65-F5344CB8AC3E}">
        <p14:creationId xmlns:p14="http://schemas.microsoft.com/office/powerpoint/2010/main" val="4278948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Credit to: https://guides.lib.uiowa.edu/c.php?g=385221&amp;p=2612009</a:t>
            </a:r>
          </a:p>
          <a:p>
            <a:endParaRPr lang="en-GB" dirty="0"/>
          </a:p>
        </p:txBody>
      </p:sp>
      <p:sp>
        <p:nvSpPr>
          <p:cNvPr id="4" name="Slide Number Placeholder 3"/>
          <p:cNvSpPr>
            <a:spLocks noGrp="1"/>
          </p:cNvSpPr>
          <p:nvPr>
            <p:ph type="sldNum" sz="quarter" idx="5"/>
          </p:nvPr>
        </p:nvSpPr>
        <p:spPr/>
        <p:txBody>
          <a:bodyPr/>
          <a:lstStyle/>
          <a:p>
            <a:fld id="{E3C8300B-76B2-4AA7-B269-A015717FBB36}" type="slidenum">
              <a:rPr lang="en-GB" smtClean="0"/>
              <a:t>35</a:t>
            </a:fld>
            <a:endParaRPr lang="en-GB"/>
          </a:p>
        </p:txBody>
      </p:sp>
    </p:spTree>
    <p:extLst>
      <p:ext uri="{BB962C8B-B14F-4D97-AF65-F5344CB8AC3E}">
        <p14:creationId xmlns:p14="http://schemas.microsoft.com/office/powerpoint/2010/main" val="4250707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3C8300B-76B2-4AA7-B269-A015717FBB36}" type="slidenum">
              <a:rPr lang="en-GB" smtClean="0"/>
              <a:t>3</a:t>
            </a:fld>
            <a:endParaRPr lang="en-GB"/>
          </a:p>
        </p:txBody>
      </p:sp>
    </p:spTree>
    <p:extLst>
      <p:ext uri="{BB962C8B-B14F-4D97-AF65-F5344CB8AC3E}">
        <p14:creationId xmlns:p14="http://schemas.microsoft.com/office/powerpoint/2010/main" val="658086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8350E415-D302-A25E-888A-999F7AC177A2}"/>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2C38D9D9-11F8-31FB-1BBE-13C43481CB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E431F6DA-2E2A-1433-9710-76E1FF311ED4}"/>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0A697285-EDDA-6C5F-AF0A-EF07740963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3C8300B-76B2-4AA7-B269-A015717FBB36}" type="slidenum">
              <a:rPr lang="en-GB" smtClean="0"/>
              <a:t>6</a:t>
            </a:fld>
            <a:endParaRPr lang="en-GB"/>
          </a:p>
        </p:txBody>
      </p:sp>
    </p:spTree>
    <p:extLst>
      <p:ext uri="{BB962C8B-B14F-4D97-AF65-F5344CB8AC3E}">
        <p14:creationId xmlns:p14="http://schemas.microsoft.com/office/powerpoint/2010/main" val="42712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Tree>
    <p:extLst>
      <p:ext uri="{BB962C8B-B14F-4D97-AF65-F5344CB8AC3E}">
        <p14:creationId xmlns:p14="http://schemas.microsoft.com/office/powerpoint/2010/main" val="2165049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Roboto" panose="02000000000000000000" pitchFamily="2" charset="0"/>
              </a:rPr>
              <a:t>Source: https://guides.lib.uiowa.edu/citationhelp</a:t>
            </a:r>
          </a:p>
          <a:p>
            <a:endParaRPr lang="en-GB" dirty="0"/>
          </a:p>
        </p:txBody>
      </p:sp>
      <p:sp>
        <p:nvSpPr>
          <p:cNvPr id="4" name="Slide Number Placeholder 3"/>
          <p:cNvSpPr>
            <a:spLocks noGrp="1"/>
          </p:cNvSpPr>
          <p:nvPr>
            <p:ph type="sldNum" sz="quarter" idx="5"/>
          </p:nvPr>
        </p:nvSpPr>
        <p:spPr/>
        <p:txBody>
          <a:bodyPr/>
          <a:lstStyle/>
          <a:p>
            <a:fld id="{E3C8300B-76B2-4AA7-B269-A015717FBB36}" type="slidenum">
              <a:rPr lang="en-GB" smtClean="0"/>
              <a:t>8</a:t>
            </a:fld>
            <a:endParaRPr lang="en-GB"/>
          </a:p>
        </p:txBody>
      </p:sp>
    </p:spTree>
    <p:extLst>
      <p:ext uri="{BB962C8B-B14F-4D97-AF65-F5344CB8AC3E}">
        <p14:creationId xmlns:p14="http://schemas.microsoft.com/office/powerpoint/2010/main" val="1709110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3C8300B-76B2-4AA7-B269-A015717FBB36}" type="slidenum">
              <a:rPr lang="en-GB" smtClean="0"/>
              <a:t>9</a:t>
            </a:fld>
            <a:endParaRPr lang="en-GB"/>
          </a:p>
        </p:txBody>
      </p:sp>
    </p:spTree>
    <p:extLst>
      <p:ext uri="{BB962C8B-B14F-4D97-AF65-F5344CB8AC3E}">
        <p14:creationId xmlns:p14="http://schemas.microsoft.com/office/powerpoint/2010/main" val="314425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日期占位符 3">
            <a:extLst>
              <a:ext uri="{FF2B5EF4-FFF2-40B4-BE49-F238E27FC236}">
                <a16:creationId xmlns:a16="http://schemas.microsoft.com/office/drawing/2014/main" id="{C456B0D0-E622-0677-C67E-A4C5609F8E0E}"/>
              </a:ext>
            </a:extLst>
          </p:cNvPr>
          <p:cNvSpPr>
            <a:spLocks noGrp="1"/>
          </p:cNvSpPr>
          <p:nvPr>
            <p:ph type="dt" sz="half" idx="10"/>
          </p:nvPr>
        </p:nvSpPr>
        <p:spPr/>
        <p:txBody>
          <a:bodyPr/>
          <a:lstStyle>
            <a:lvl1pPr>
              <a:defRPr/>
            </a:lvl1pPr>
          </a:lstStyle>
          <a:p>
            <a:fld id="{3F84B0F3-AACB-4107-B453-A11D72370CB5}" type="datetimeFigureOut">
              <a:rPr lang="en-GB" smtClean="0"/>
              <a:t>01/03/2024</a:t>
            </a:fld>
            <a:endParaRPr lang="en-GB"/>
          </a:p>
        </p:txBody>
      </p:sp>
      <p:sp>
        <p:nvSpPr>
          <p:cNvPr id="5" name="页脚占位符 4">
            <a:extLst>
              <a:ext uri="{FF2B5EF4-FFF2-40B4-BE49-F238E27FC236}">
                <a16:creationId xmlns:a16="http://schemas.microsoft.com/office/drawing/2014/main" id="{C5B35C6A-01C8-7D91-F5FB-B1E116A9077A}"/>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243F8BED-0250-5092-4E77-1F3477EEF638}"/>
              </a:ext>
            </a:extLst>
          </p:cNvPr>
          <p:cNvSpPr>
            <a:spLocks noGrp="1"/>
          </p:cNvSpPr>
          <p:nvPr>
            <p:ph type="sldNum" sz="quarter" idx="12"/>
          </p:nvPr>
        </p:nvSpPr>
        <p:spPr/>
        <p:txBody>
          <a:bodyPr/>
          <a:lstStyle>
            <a:lvl1pPr>
              <a:defRPr/>
            </a:lvl1pPr>
          </a:lstStyle>
          <a:p>
            <a:fld id="{CFC65EED-7C43-4C77-9B5D-22CEEE421B17}" type="slidenum">
              <a:rPr lang="en-GB" smtClean="0"/>
              <a:t>‹#›</a:t>
            </a:fld>
            <a:endParaRPr lang="en-GB"/>
          </a:p>
        </p:txBody>
      </p:sp>
    </p:spTree>
    <p:extLst>
      <p:ext uri="{BB962C8B-B14F-4D97-AF65-F5344CB8AC3E}">
        <p14:creationId xmlns:p14="http://schemas.microsoft.com/office/powerpoint/2010/main" val="835174069"/>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18A8378F-24FC-8B3E-B62B-C96E1A3CF66E}"/>
              </a:ext>
            </a:extLst>
          </p:cNvPr>
          <p:cNvSpPr>
            <a:spLocks noGrp="1"/>
          </p:cNvSpPr>
          <p:nvPr>
            <p:ph type="dt" sz="half" idx="10"/>
          </p:nvPr>
        </p:nvSpPr>
        <p:spPr/>
        <p:txBody>
          <a:bodyPr/>
          <a:lstStyle>
            <a:lvl1pPr>
              <a:defRPr/>
            </a:lvl1pPr>
          </a:lstStyle>
          <a:p>
            <a:fld id="{3F84B0F3-AACB-4107-B453-A11D72370CB5}" type="datetimeFigureOut">
              <a:rPr lang="en-GB" smtClean="0"/>
              <a:t>01/03/2024</a:t>
            </a:fld>
            <a:endParaRPr lang="en-GB"/>
          </a:p>
        </p:txBody>
      </p:sp>
      <p:sp>
        <p:nvSpPr>
          <p:cNvPr id="5" name="页脚占位符 4">
            <a:extLst>
              <a:ext uri="{FF2B5EF4-FFF2-40B4-BE49-F238E27FC236}">
                <a16:creationId xmlns:a16="http://schemas.microsoft.com/office/drawing/2014/main" id="{D41EF5DF-1312-588A-2117-5CA3E399861E}"/>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1DD29222-1773-52D3-D577-4CCD03E93592}"/>
              </a:ext>
            </a:extLst>
          </p:cNvPr>
          <p:cNvSpPr>
            <a:spLocks noGrp="1"/>
          </p:cNvSpPr>
          <p:nvPr>
            <p:ph type="sldNum" sz="quarter" idx="12"/>
          </p:nvPr>
        </p:nvSpPr>
        <p:spPr/>
        <p:txBody>
          <a:bodyPr/>
          <a:lstStyle>
            <a:lvl1pPr>
              <a:defRPr/>
            </a:lvl1pPr>
          </a:lstStyle>
          <a:p>
            <a:fld id="{CFC65EED-7C43-4C77-9B5D-22CEEE421B17}" type="slidenum">
              <a:rPr lang="en-GB" smtClean="0"/>
              <a:t>‹#›</a:t>
            </a:fld>
            <a:endParaRPr lang="en-GB"/>
          </a:p>
        </p:txBody>
      </p:sp>
    </p:spTree>
    <p:extLst>
      <p:ext uri="{BB962C8B-B14F-4D97-AF65-F5344CB8AC3E}">
        <p14:creationId xmlns:p14="http://schemas.microsoft.com/office/powerpoint/2010/main" val="447332355"/>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64CD65FF-9D37-C9F7-A5A6-8BD9474E9F65}"/>
              </a:ext>
            </a:extLst>
          </p:cNvPr>
          <p:cNvSpPr>
            <a:spLocks noGrp="1"/>
          </p:cNvSpPr>
          <p:nvPr>
            <p:ph type="dt" sz="half" idx="10"/>
          </p:nvPr>
        </p:nvSpPr>
        <p:spPr/>
        <p:txBody>
          <a:bodyPr/>
          <a:lstStyle>
            <a:lvl1pPr>
              <a:defRPr/>
            </a:lvl1pPr>
          </a:lstStyle>
          <a:p>
            <a:fld id="{3F84B0F3-AACB-4107-B453-A11D72370CB5}" type="datetimeFigureOut">
              <a:rPr lang="en-GB" smtClean="0"/>
              <a:t>01/03/2024</a:t>
            </a:fld>
            <a:endParaRPr lang="en-GB"/>
          </a:p>
        </p:txBody>
      </p:sp>
      <p:sp>
        <p:nvSpPr>
          <p:cNvPr id="5" name="页脚占位符 4">
            <a:extLst>
              <a:ext uri="{FF2B5EF4-FFF2-40B4-BE49-F238E27FC236}">
                <a16:creationId xmlns:a16="http://schemas.microsoft.com/office/drawing/2014/main" id="{942273E0-3CEA-6C0A-E539-7CE0021D4A3C}"/>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CC014E18-1845-7A00-47AB-EDA7F66F800F}"/>
              </a:ext>
            </a:extLst>
          </p:cNvPr>
          <p:cNvSpPr>
            <a:spLocks noGrp="1"/>
          </p:cNvSpPr>
          <p:nvPr>
            <p:ph type="sldNum" sz="quarter" idx="12"/>
          </p:nvPr>
        </p:nvSpPr>
        <p:spPr/>
        <p:txBody>
          <a:bodyPr/>
          <a:lstStyle>
            <a:lvl1pPr>
              <a:defRPr/>
            </a:lvl1pPr>
          </a:lstStyle>
          <a:p>
            <a:fld id="{CFC65EED-7C43-4C77-9B5D-22CEEE421B17}" type="slidenum">
              <a:rPr lang="en-GB" smtClean="0"/>
              <a:t>‹#›</a:t>
            </a:fld>
            <a:endParaRPr lang="en-GB"/>
          </a:p>
        </p:txBody>
      </p:sp>
    </p:spTree>
    <p:extLst>
      <p:ext uri="{BB962C8B-B14F-4D97-AF65-F5344CB8AC3E}">
        <p14:creationId xmlns:p14="http://schemas.microsoft.com/office/powerpoint/2010/main" val="1149174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日期占位符 3">
            <a:extLst>
              <a:ext uri="{FF2B5EF4-FFF2-40B4-BE49-F238E27FC236}">
                <a16:creationId xmlns:a16="http://schemas.microsoft.com/office/drawing/2014/main" id="{A4C7252F-51A2-B9C0-AFD4-954E1D640D3E}"/>
              </a:ext>
            </a:extLst>
          </p:cNvPr>
          <p:cNvSpPr>
            <a:spLocks noGrp="1"/>
          </p:cNvSpPr>
          <p:nvPr>
            <p:ph type="dt" sz="half" idx="10"/>
          </p:nvPr>
        </p:nvSpPr>
        <p:spPr/>
        <p:txBody>
          <a:bodyPr/>
          <a:lstStyle>
            <a:lvl1pPr>
              <a:defRPr/>
            </a:lvl1pPr>
          </a:lstStyle>
          <a:p>
            <a:pPr>
              <a:defRPr/>
            </a:pPr>
            <a:fld id="{75D2D3CD-4512-40DF-A625-C3776EA24FD1}" type="datetime1">
              <a:rPr lang="en-US" altLang="zh-CN"/>
              <a:pPr>
                <a:defRPr/>
              </a:pPr>
              <a:t>3/1/2024</a:t>
            </a:fld>
            <a:endParaRPr lang="zh-CN" altLang="en-US"/>
          </a:p>
        </p:txBody>
      </p:sp>
      <p:sp>
        <p:nvSpPr>
          <p:cNvPr id="5" name="页脚占位符 4">
            <a:extLst>
              <a:ext uri="{FF2B5EF4-FFF2-40B4-BE49-F238E27FC236}">
                <a16:creationId xmlns:a16="http://schemas.microsoft.com/office/drawing/2014/main" id="{6A172935-C80A-2530-DD5A-ADB9940DCA4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D6684AD-EA0E-4BB6-633A-C1F17BD66D6B}"/>
              </a:ext>
            </a:extLst>
          </p:cNvPr>
          <p:cNvSpPr>
            <a:spLocks noGrp="1"/>
          </p:cNvSpPr>
          <p:nvPr>
            <p:ph type="sldNum" sz="quarter" idx="12"/>
          </p:nvPr>
        </p:nvSpPr>
        <p:spPr/>
        <p:txBody>
          <a:bodyPr/>
          <a:lstStyle>
            <a:lvl1pPr>
              <a:defRPr/>
            </a:lvl1pPr>
          </a:lstStyle>
          <a:p>
            <a:pPr>
              <a:defRPr/>
            </a:pPr>
            <a:fld id="{0146D44D-19E9-4ACA-9E7C-1F72E61DDBF0}" type="slidenum">
              <a:rPr lang="zh-CN" altLang="en-US"/>
              <a:pPr>
                <a:defRPr/>
              </a:pPr>
              <a:t>‹#›</a:t>
            </a:fld>
            <a:endParaRPr lang="zh-CN" altLang="en-US"/>
          </a:p>
        </p:txBody>
      </p:sp>
    </p:spTree>
    <p:extLst>
      <p:ext uri="{BB962C8B-B14F-4D97-AF65-F5344CB8AC3E}">
        <p14:creationId xmlns:p14="http://schemas.microsoft.com/office/powerpoint/2010/main" val="32067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DE718C6F-E761-DAEB-2D96-308D9BF1B8CC}"/>
              </a:ext>
            </a:extLst>
          </p:cNvPr>
          <p:cNvSpPr>
            <a:spLocks noGrp="1"/>
          </p:cNvSpPr>
          <p:nvPr>
            <p:ph type="dt" sz="half" idx="10"/>
          </p:nvPr>
        </p:nvSpPr>
        <p:spPr/>
        <p:txBody>
          <a:bodyPr/>
          <a:lstStyle>
            <a:lvl1pPr>
              <a:defRPr/>
            </a:lvl1pPr>
          </a:lstStyle>
          <a:p>
            <a:pPr>
              <a:defRPr/>
            </a:pPr>
            <a:fld id="{BDB52E14-0997-4EC4-BDC6-28F20ACC7FAE}" type="datetime1">
              <a:rPr lang="en-US" altLang="zh-CN"/>
              <a:pPr>
                <a:defRPr/>
              </a:pPr>
              <a:t>3/1/2024</a:t>
            </a:fld>
            <a:endParaRPr lang="zh-CN" altLang="en-US"/>
          </a:p>
        </p:txBody>
      </p:sp>
      <p:sp>
        <p:nvSpPr>
          <p:cNvPr id="5" name="页脚占位符 4">
            <a:extLst>
              <a:ext uri="{FF2B5EF4-FFF2-40B4-BE49-F238E27FC236}">
                <a16:creationId xmlns:a16="http://schemas.microsoft.com/office/drawing/2014/main" id="{124CE3AF-2EC8-010A-F74F-6731769A4BF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991675C-7599-0A54-1971-99DEADE2AEB6}"/>
              </a:ext>
            </a:extLst>
          </p:cNvPr>
          <p:cNvSpPr>
            <a:spLocks noGrp="1"/>
          </p:cNvSpPr>
          <p:nvPr>
            <p:ph type="sldNum" sz="quarter" idx="12"/>
          </p:nvPr>
        </p:nvSpPr>
        <p:spPr/>
        <p:txBody>
          <a:bodyPr/>
          <a:lstStyle>
            <a:lvl1pPr>
              <a:defRPr/>
            </a:lvl1pPr>
          </a:lstStyle>
          <a:p>
            <a:pPr>
              <a:defRPr/>
            </a:pPr>
            <a:fld id="{8219EC10-55A1-49B2-BF4A-03DD866DF7F0}" type="slidenum">
              <a:rPr lang="zh-CN" altLang="en-US"/>
              <a:pPr>
                <a:defRPr/>
              </a:pPr>
              <a:t>‹#›</a:t>
            </a:fld>
            <a:endParaRPr lang="zh-CN" altLang="en-US"/>
          </a:p>
        </p:txBody>
      </p:sp>
    </p:spTree>
    <p:extLst>
      <p:ext uri="{BB962C8B-B14F-4D97-AF65-F5344CB8AC3E}">
        <p14:creationId xmlns:p14="http://schemas.microsoft.com/office/powerpoint/2010/main" val="2486793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日期占位符 3">
            <a:extLst>
              <a:ext uri="{FF2B5EF4-FFF2-40B4-BE49-F238E27FC236}">
                <a16:creationId xmlns:a16="http://schemas.microsoft.com/office/drawing/2014/main" id="{6CB132A4-A8BC-69BA-E315-E8337899D5C9}"/>
              </a:ext>
            </a:extLst>
          </p:cNvPr>
          <p:cNvSpPr>
            <a:spLocks noGrp="1"/>
          </p:cNvSpPr>
          <p:nvPr>
            <p:ph type="dt" sz="half" idx="10"/>
          </p:nvPr>
        </p:nvSpPr>
        <p:spPr/>
        <p:txBody>
          <a:bodyPr/>
          <a:lstStyle>
            <a:lvl1pPr>
              <a:defRPr/>
            </a:lvl1pPr>
          </a:lstStyle>
          <a:p>
            <a:pPr>
              <a:defRPr/>
            </a:pPr>
            <a:fld id="{30D54A51-5877-4637-896F-D4E57A84F735}" type="datetime1">
              <a:rPr lang="en-US" altLang="zh-CN"/>
              <a:pPr>
                <a:defRPr/>
              </a:pPr>
              <a:t>3/1/2024</a:t>
            </a:fld>
            <a:endParaRPr lang="zh-CN" altLang="en-US"/>
          </a:p>
        </p:txBody>
      </p:sp>
      <p:sp>
        <p:nvSpPr>
          <p:cNvPr id="5" name="页脚占位符 4">
            <a:extLst>
              <a:ext uri="{FF2B5EF4-FFF2-40B4-BE49-F238E27FC236}">
                <a16:creationId xmlns:a16="http://schemas.microsoft.com/office/drawing/2014/main" id="{B8B66BE2-4FEB-AA41-064A-B169CD0321B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C7B8A1F-67D7-6FCA-F252-A57ED8E63AFD}"/>
              </a:ext>
            </a:extLst>
          </p:cNvPr>
          <p:cNvSpPr>
            <a:spLocks noGrp="1"/>
          </p:cNvSpPr>
          <p:nvPr>
            <p:ph type="sldNum" sz="quarter" idx="12"/>
          </p:nvPr>
        </p:nvSpPr>
        <p:spPr/>
        <p:txBody>
          <a:bodyPr/>
          <a:lstStyle>
            <a:lvl1pPr>
              <a:defRPr/>
            </a:lvl1pPr>
          </a:lstStyle>
          <a:p>
            <a:pPr>
              <a:defRPr/>
            </a:pPr>
            <a:fld id="{614D168D-19F1-4A89-A861-7FD722A8382A}" type="slidenum">
              <a:rPr lang="zh-CN" altLang="en-US"/>
              <a:pPr>
                <a:defRPr/>
              </a:pPr>
              <a:t>‹#›</a:t>
            </a:fld>
            <a:endParaRPr lang="zh-CN" altLang="en-US"/>
          </a:p>
        </p:txBody>
      </p:sp>
    </p:spTree>
    <p:extLst>
      <p:ext uri="{BB962C8B-B14F-4D97-AF65-F5344CB8AC3E}">
        <p14:creationId xmlns:p14="http://schemas.microsoft.com/office/powerpoint/2010/main" val="270884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a:extLst>
              <a:ext uri="{FF2B5EF4-FFF2-40B4-BE49-F238E27FC236}">
                <a16:creationId xmlns:a16="http://schemas.microsoft.com/office/drawing/2014/main" id="{062FCC24-99D3-512A-62F3-2EABF64C19CB}"/>
              </a:ext>
            </a:extLst>
          </p:cNvPr>
          <p:cNvSpPr>
            <a:spLocks noGrp="1"/>
          </p:cNvSpPr>
          <p:nvPr>
            <p:ph type="dt" sz="half" idx="10"/>
          </p:nvPr>
        </p:nvSpPr>
        <p:spPr/>
        <p:txBody>
          <a:bodyPr/>
          <a:lstStyle>
            <a:lvl1pPr>
              <a:defRPr/>
            </a:lvl1pPr>
          </a:lstStyle>
          <a:p>
            <a:pPr>
              <a:defRPr/>
            </a:pPr>
            <a:fld id="{21F8EF9F-8D28-4083-AE42-09559D98E395}" type="datetime1">
              <a:rPr lang="en-US" altLang="zh-CN"/>
              <a:pPr>
                <a:defRPr/>
              </a:pPr>
              <a:t>3/1/2024</a:t>
            </a:fld>
            <a:endParaRPr lang="zh-CN" altLang="en-US"/>
          </a:p>
        </p:txBody>
      </p:sp>
      <p:sp>
        <p:nvSpPr>
          <p:cNvPr id="6" name="页脚占位符 4">
            <a:extLst>
              <a:ext uri="{FF2B5EF4-FFF2-40B4-BE49-F238E27FC236}">
                <a16:creationId xmlns:a16="http://schemas.microsoft.com/office/drawing/2014/main" id="{FB755FE7-3A7C-DD19-7D3C-5F57011C3B9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5700B29-A794-C1D7-A0C0-F8618F3E7BD6}"/>
              </a:ext>
            </a:extLst>
          </p:cNvPr>
          <p:cNvSpPr>
            <a:spLocks noGrp="1"/>
          </p:cNvSpPr>
          <p:nvPr>
            <p:ph type="sldNum" sz="quarter" idx="12"/>
          </p:nvPr>
        </p:nvSpPr>
        <p:spPr/>
        <p:txBody>
          <a:bodyPr/>
          <a:lstStyle>
            <a:lvl1pPr>
              <a:defRPr/>
            </a:lvl1pPr>
          </a:lstStyle>
          <a:p>
            <a:pPr>
              <a:defRPr/>
            </a:pPr>
            <a:fld id="{17099780-0ED9-414C-93AF-D67598DC3455}" type="slidenum">
              <a:rPr lang="zh-CN" altLang="en-US"/>
              <a:pPr>
                <a:defRPr/>
              </a:pPr>
              <a:t>‹#›</a:t>
            </a:fld>
            <a:endParaRPr lang="zh-CN" altLang="en-US"/>
          </a:p>
        </p:txBody>
      </p:sp>
    </p:spTree>
    <p:extLst>
      <p:ext uri="{BB962C8B-B14F-4D97-AF65-F5344CB8AC3E}">
        <p14:creationId xmlns:p14="http://schemas.microsoft.com/office/powerpoint/2010/main" val="1328757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日期占位符 3">
            <a:extLst>
              <a:ext uri="{FF2B5EF4-FFF2-40B4-BE49-F238E27FC236}">
                <a16:creationId xmlns:a16="http://schemas.microsoft.com/office/drawing/2014/main" id="{50A2619E-C450-4074-1134-B8267C481831}"/>
              </a:ext>
            </a:extLst>
          </p:cNvPr>
          <p:cNvSpPr>
            <a:spLocks noGrp="1"/>
          </p:cNvSpPr>
          <p:nvPr>
            <p:ph type="dt" sz="half" idx="10"/>
          </p:nvPr>
        </p:nvSpPr>
        <p:spPr/>
        <p:txBody>
          <a:bodyPr/>
          <a:lstStyle>
            <a:lvl1pPr>
              <a:defRPr/>
            </a:lvl1pPr>
          </a:lstStyle>
          <a:p>
            <a:pPr>
              <a:defRPr/>
            </a:pPr>
            <a:fld id="{CE509CD4-90F9-4B29-828C-750C93C42201}" type="datetime1">
              <a:rPr lang="en-US" altLang="zh-CN"/>
              <a:pPr>
                <a:defRPr/>
              </a:pPr>
              <a:t>3/1/2024</a:t>
            </a:fld>
            <a:endParaRPr lang="zh-CN" altLang="en-US"/>
          </a:p>
        </p:txBody>
      </p:sp>
      <p:sp>
        <p:nvSpPr>
          <p:cNvPr id="8" name="页脚占位符 4">
            <a:extLst>
              <a:ext uri="{FF2B5EF4-FFF2-40B4-BE49-F238E27FC236}">
                <a16:creationId xmlns:a16="http://schemas.microsoft.com/office/drawing/2014/main" id="{AA533E75-F186-7450-6A3D-60DA5C0E09B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D66FEB29-9F68-5EFE-B2C7-BDBC629560E6}"/>
              </a:ext>
            </a:extLst>
          </p:cNvPr>
          <p:cNvSpPr>
            <a:spLocks noGrp="1"/>
          </p:cNvSpPr>
          <p:nvPr>
            <p:ph type="sldNum" sz="quarter" idx="12"/>
          </p:nvPr>
        </p:nvSpPr>
        <p:spPr/>
        <p:txBody>
          <a:bodyPr/>
          <a:lstStyle>
            <a:lvl1pPr>
              <a:defRPr/>
            </a:lvl1pPr>
          </a:lstStyle>
          <a:p>
            <a:pPr>
              <a:defRPr/>
            </a:pPr>
            <a:fld id="{2ECB2C9D-0BFA-477A-9005-CFA71B379288}" type="slidenum">
              <a:rPr lang="zh-CN" altLang="en-US"/>
              <a:pPr>
                <a:defRPr/>
              </a:pPr>
              <a:t>‹#›</a:t>
            </a:fld>
            <a:endParaRPr lang="zh-CN" altLang="en-US"/>
          </a:p>
        </p:txBody>
      </p:sp>
    </p:spTree>
    <p:extLst>
      <p:ext uri="{BB962C8B-B14F-4D97-AF65-F5344CB8AC3E}">
        <p14:creationId xmlns:p14="http://schemas.microsoft.com/office/powerpoint/2010/main" val="74083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日期占位符 3">
            <a:extLst>
              <a:ext uri="{FF2B5EF4-FFF2-40B4-BE49-F238E27FC236}">
                <a16:creationId xmlns:a16="http://schemas.microsoft.com/office/drawing/2014/main" id="{DF0BA061-72BD-27AB-708E-060A7FC7A0FD}"/>
              </a:ext>
            </a:extLst>
          </p:cNvPr>
          <p:cNvSpPr>
            <a:spLocks noGrp="1"/>
          </p:cNvSpPr>
          <p:nvPr>
            <p:ph type="dt" sz="half" idx="10"/>
          </p:nvPr>
        </p:nvSpPr>
        <p:spPr/>
        <p:txBody>
          <a:bodyPr/>
          <a:lstStyle>
            <a:lvl1pPr>
              <a:defRPr/>
            </a:lvl1pPr>
          </a:lstStyle>
          <a:p>
            <a:pPr>
              <a:defRPr/>
            </a:pPr>
            <a:fld id="{78F6F832-62EC-47FB-9739-A0FD614CF7BA}" type="datetime1">
              <a:rPr lang="en-US" altLang="zh-CN"/>
              <a:pPr>
                <a:defRPr/>
              </a:pPr>
              <a:t>3/1/2024</a:t>
            </a:fld>
            <a:endParaRPr lang="zh-CN" altLang="en-US"/>
          </a:p>
        </p:txBody>
      </p:sp>
      <p:sp>
        <p:nvSpPr>
          <p:cNvPr id="4" name="页脚占位符 4">
            <a:extLst>
              <a:ext uri="{FF2B5EF4-FFF2-40B4-BE49-F238E27FC236}">
                <a16:creationId xmlns:a16="http://schemas.microsoft.com/office/drawing/2014/main" id="{32260058-738A-5C17-2F7F-214D5C3DC07A}"/>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28BE3FBA-A738-363A-A31C-798A5A273C4F}"/>
              </a:ext>
            </a:extLst>
          </p:cNvPr>
          <p:cNvSpPr>
            <a:spLocks noGrp="1"/>
          </p:cNvSpPr>
          <p:nvPr>
            <p:ph type="sldNum" sz="quarter" idx="12"/>
          </p:nvPr>
        </p:nvSpPr>
        <p:spPr/>
        <p:txBody>
          <a:bodyPr/>
          <a:lstStyle>
            <a:lvl1pPr>
              <a:defRPr/>
            </a:lvl1pPr>
          </a:lstStyle>
          <a:p>
            <a:pPr>
              <a:defRPr/>
            </a:pPr>
            <a:fld id="{EE55B39B-866F-440B-9378-08F5485F2476}" type="slidenum">
              <a:rPr lang="zh-CN" altLang="en-US"/>
              <a:pPr>
                <a:defRPr/>
              </a:pPr>
              <a:t>‹#›</a:t>
            </a:fld>
            <a:endParaRPr lang="zh-CN" altLang="en-US"/>
          </a:p>
        </p:txBody>
      </p:sp>
    </p:spTree>
    <p:extLst>
      <p:ext uri="{BB962C8B-B14F-4D97-AF65-F5344CB8AC3E}">
        <p14:creationId xmlns:p14="http://schemas.microsoft.com/office/powerpoint/2010/main" val="2539243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EB5E3E86-B766-95DB-57C0-68CF8348BA8A}"/>
              </a:ext>
            </a:extLst>
          </p:cNvPr>
          <p:cNvSpPr>
            <a:spLocks noGrp="1"/>
          </p:cNvSpPr>
          <p:nvPr>
            <p:ph type="dt" sz="half" idx="10"/>
          </p:nvPr>
        </p:nvSpPr>
        <p:spPr/>
        <p:txBody>
          <a:bodyPr/>
          <a:lstStyle>
            <a:lvl1pPr>
              <a:defRPr/>
            </a:lvl1pPr>
          </a:lstStyle>
          <a:p>
            <a:pPr>
              <a:defRPr/>
            </a:pPr>
            <a:fld id="{4D9B1615-127C-4EC8-B18A-3230E60E3A8B}" type="datetime1">
              <a:rPr lang="en-US" altLang="zh-CN"/>
              <a:pPr>
                <a:defRPr/>
              </a:pPr>
              <a:t>3/1/2024</a:t>
            </a:fld>
            <a:endParaRPr lang="zh-CN" altLang="en-US"/>
          </a:p>
        </p:txBody>
      </p:sp>
      <p:sp>
        <p:nvSpPr>
          <p:cNvPr id="3" name="页脚占位符 4">
            <a:extLst>
              <a:ext uri="{FF2B5EF4-FFF2-40B4-BE49-F238E27FC236}">
                <a16:creationId xmlns:a16="http://schemas.microsoft.com/office/drawing/2014/main" id="{40C6AE10-288A-3918-5036-749A809D15C0}"/>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B436B08-FAE7-39BE-0EA3-38D31E5FE2D9}"/>
              </a:ext>
            </a:extLst>
          </p:cNvPr>
          <p:cNvSpPr>
            <a:spLocks noGrp="1"/>
          </p:cNvSpPr>
          <p:nvPr>
            <p:ph type="sldNum" sz="quarter" idx="12"/>
          </p:nvPr>
        </p:nvSpPr>
        <p:spPr/>
        <p:txBody>
          <a:bodyPr/>
          <a:lstStyle>
            <a:lvl1pPr>
              <a:defRPr/>
            </a:lvl1pPr>
          </a:lstStyle>
          <a:p>
            <a:pPr>
              <a:defRPr/>
            </a:pPr>
            <a:fld id="{1D05E88B-DC26-4CF8-8EF0-F770C6A4EADA}" type="slidenum">
              <a:rPr lang="zh-CN" altLang="en-US"/>
              <a:pPr>
                <a:defRPr/>
              </a:pPr>
              <a:t>‹#›</a:t>
            </a:fld>
            <a:endParaRPr lang="zh-CN" altLang="en-US"/>
          </a:p>
        </p:txBody>
      </p:sp>
    </p:spTree>
    <p:extLst>
      <p:ext uri="{BB962C8B-B14F-4D97-AF65-F5344CB8AC3E}">
        <p14:creationId xmlns:p14="http://schemas.microsoft.com/office/powerpoint/2010/main" val="16940870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id="{7907F32D-5C6C-1E5C-2650-301E1FD651D7}"/>
              </a:ext>
            </a:extLst>
          </p:cNvPr>
          <p:cNvSpPr>
            <a:spLocks noGrp="1"/>
          </p:cNvSpPr>
          <p:nvPr>
            <p:ph type="dt" sz="half" idx="10"/>
          </p:nvPr>
        </p:nvSpPr>
        <p:spPr/>
        <p:txBody>
          <a:bodyPr/>
          <a:lstStyle>
            <a:lvl1pPr>
              <a:defRPr/>
            </a:lvl1pPr>
          </a:lstStyle>
          <a:p>
            <a:pPr>
              <a:defRPr/>
            </a:pPr>
            <a:fld id="{E456B508-8866-4814-B08F-0B1AA869D946}" type="datetime1">
              <a:rPr lang="en-US" altLang="zh-CN"/>
              <a:pPr>
                <a:defRPr/>
              </a:pPr>
              <a:t>3/1/2024</a:t>
            </a:fld>
            <a:endParaRPr lang="zh-CN" altLang="en-US"/>
          </a:p>
        </p:txBody>
      </p:sp>
      <p:sp>
        <p:nvSpPr>
          <p:cNvPr id="6" name="页脚占位符 4">
            <a:extLst>
              <a:ext uri="{FF2B5EF4-FFF2-40B4-BE49-F238E27FC236}">
                <a16:creationId xmlns:a16="http://schemas.microsoft.com/office/drawing/2014/main" id="{B6CD361A-4186-27FA-9CB1-20DAC238355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6438617-3AF5-6606-404A-84CC76471365}"/>
              </a:ext>
            </a:extLst>
          </p:cNvPr>
          <p:cNvSpPr>
            <a:spLocks noGrp="1"/>
          </p:cNvSpPr>
          <p:nvPr>
            <p:ph type="sldNum" sz="quarter" idx="12"/>
          </p:nvPr>
        </p:nvSpPr>
        <p:spPr/>
        <p:txBody>
          <a:bodyPr/>
          <a:lstStyle>
            <a:lvl1pPr>
              <a:defRPr/>
            </a:lvl1pPr>
          </a:lstStyle>
          <a:p>
            <a:pPr>
              <a:defRPr/>
            </a:pPr>
            <a:fld id="{A12CA61F-8E39-4F96-ABF0-6CBD1CEF48F7}" type="slidenum">
              <a:rPr lang="zh-CN" altLang="en-US"/>
              <a:pPr>
                <a:defRPr/>
              </a:pPr>
              <a:t>‹#›</a:t>
            </a:fld>
            <a:endParaRPr lang="zh-CN" altLang="en-US"/>
          </a:p>
        </p:txBody>
      </p:sp>
    </p:spTree>
    <p:extLst>
      <p:ext uri="{BB962C8B-B14F-4D97-AF65-F5344CB8AC3E}">
        <p14:creationId xmlns:p14="http://schemas.microsoft.com/office/powerpoint/2010/main" val="284436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FF71646C-65DB-F6F7-64C9-8603B2034DF4}"/>
              </a:ext>
            </a:extLst>
          </p:cNvPr>
          <p:cNvSpPr>
            <a:spLocks noGrp="1"/>
          </p:cNvSpPr>
          <p:nvPr>
            <p:ph type="dt" sz="half" idx="10"/>
          </p:nvPr>
        </p:nvSpPr>
        <p:spPr/>
        <p:txBody>
          <a:bodyPr/>
          <a:lstStyle>
            <a:lvl1pPr>
              <a:defRPr/>
            </a:lvl1pPr>
          </a:lstStyle>
          <a:p>
            <a:fld id="{3F84B0F3-AACB-4107-B453-A11D72370CB5}" type="datetimeFigureOut">
              <a:rPr lang="en-GB" smtClean="0"/>
              <a:t>01/03/2024</a:t>
            </a:fld>
            <a:endParaRPr lang="en-GB"/>
          </a:p>
        </p:txBody>
      </p:sp>
      <p:sp>
        <p:nvSpPr>
          <p:cNvPr id="5" name="页脚占位符 4">
            <a:extLst>
              <a:ext uri="{FF2B5EF4-FFF2-40B4-BE49-F238E27FC236}">
                <a16:creationId xmlns:a16="http://schemas.microsoft.com/office/drawing/2014/main" id="{634F43D8-4CA7-A65C-8184-D65699A6D112}"/>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DE9FD501-9C5D-9EF3-EB32-4BFC496560D2}"/>
              </a:ext>
            </a:extLst>
          </p:cNvPr>
          <p:cNvSpPr>
            <a:spLocks noGrp="1"/>
          </p:cNvSpPr>
          <p:nvPr>
            <p:ph type="sldNum" sz="quarter" idx="12"/>
          </p:nvPr>
        </p:nvSpPr>
        <p:spPr/>
        <p:txBody>
          <a:bodyPr/>
          <a:lstStyle>
            <a:lvl1pPr>
              <a:defRPr/>
            </a:lvl1pPr>
          </a:lstStyle>
          <a:p>
            <a:fld id="{CFC65EED-7C43-4C77-9B5D-22CEEE421B17}" type="slidenum">
              <a:rPr lang="en-GB" smtClean="0"/>
              <a:t>‹#›</a:t>
            </a:fld>
            <a:endParaRPr lang="en-GB"/>
          </a:p>
        </p:txBody>
      </p:sp>
    </p:spTree>
    <p:extLst>
      <p:ext uri="{BB962C8B-B14F-4D97-AF65-F5344CB8AC3E}">
        <p14:creationId xmlns:p14="http://schemas.microsoft.com/office/powerpoint/2010/main" val="2493691848"/>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id="{7D434CDD-C5D8-B586-DD28-1318213A802E}"/>
              </a:ext>
            </a:extLst>
          </p:cNvPr>
          <p:cNvSpPr>
            <a:spLocks noGrp="1"/>
          </p:cNvSpPr>
          <p:nvPr>
            <p:ph type="dt" sz="half" idx="10"/>
          </p:nvPr>
        </p:nvSpPr>
        <p:spPr/>
        <p:txBody>
          <a:bodyPr/>
          <a:lstStyle>
            <a:lvl1pPr>
              <a:defRPr/>
            </a:lvl1pPr>
          </a:lstStyle>
          <a:p>
            <a:pPr>
              <a:defRPr/>
            </a:pPr>
            <a:fld id="{BE9848C7-AF46-4667-98BC-68CC218A40CC}" type="datetime1">
              <a:rPr lang="en-US" altLang="zh-CN"/>
              <a:pPr>
                <a:defRPr/>
              </a:pPr>
              <a:t>3/1/2024</a:t>
            </a:fld>
            <a:endParaRPr lang="zh-CN" altLang="en-US"/>
          </a:p>
        </p:txBody>
      </p:sp>
      <p:sp>
        <p:nvSpPr>
          <p:cNvPr id="6" name="页脚占位符 4">
            <a:extLst>
              <a:ext uri="{FF2B5EF4-FFF2-40B4-BE49-F238E27FC236}">
                <a16:creationId xmlns:a16="http://schemas.microsoft.com/office/drawing/2014/main" id="{B2EA0696-2827-2503-A825-EFFE230FFA0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4D60094-9672-E2DB-DAAC-60CADA398C54}"/>
              </a:ext>
            </a:extLst>
          </p:cNvPr>
          <p:cNvSpPr>
            <a:spLocks noGrp="1"/>
          </p:cNvSpPr>
          <p:nvPr>
            <p:ph type="sldNum" sz="quarter" idx="12"/>
          </p:nvPr>
        </p:nvSpPr>
        <p:spPr/>
        <p:txBody>
          <a:bodyPr/>
          <a:lstStyle>
            <a:lvl1pPr>
              <a:defRPr/>
            </a:lvl1pPr>
          </a:lstStyle>
          <a:p>
            <a:pPr>
              <a:defRPr/>
            </a:pPr>
            <a:fld id="{05A578CF-E769-466F-93D9-FBC5739EA05D}" type="slidenum">
              <a:rPr lang="zh-CN" altLang="en-US"/>
              <a:pPr>
                <a:defRPr/>
              </a:pPr>
              <a:t>‹#›</a:t>
            </a:fld>
            <a:endParaRPr lang="zh-CN" altLang="en-US"/>
          </a:p>
        </p:txBody>
      </p:sp>
    </p:spTree>
    <p:extLst>
      <p:ext uri="{BB962C8B-B14F-4D97-AF65-F5344CB8AC3E}">
        <p14:creationId xmlns:p14="http://schemas.microsoft.com/office/powerpoint/2010/main" val="16611249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0C59F96A-52C4-A8EC-5096-83664A77DCC1}"/>
              </a:ext>
            </a:extLst>
          </p:cNvPr>
          <p:cNvSpPr>
            <a:spLocks noGrp="1"/>
          </p:cNvSpPr>
          <p:nvPr>
            <p:ph type="dt" sz="half" idx="10"/>
          </p:nvPr>
        </p:nvSpPr>
        <p:spPr/>
        <p:txBody>
          <a:bodyPr/>
          <a:lstStyle>
            <a:lvl1pPr>
              <a:defRPr/>
            </a:lvl1pPr>
          </a:lstStyle>
          <a:p>
            <a:pPr>
              <a:defRPr/>
            </a:pPr>
            <a:fld id="{329853DE-28A2-43E2-B128-103FD3AA5181}" type="datetime1">
              <a:rPr lang="en-US" altLang="zh-CN"/>
              <a:pPr>
                <a:defRPr/>
              </a:pPr>
              <a:t>3/1/2024</a:t>
            </a:fld>
            <a:endParaRPr lang="zh-CN" altLang="en-US"/>
          </a:p>
        </p:txBody>
      </p:sp>
      <p:sp>
        <p:nvSpPr>
          <p:cNvPr id="5" name="页脚占位符 4">
            <a:extLst>
              <a:ext uri="{FF2B5EF4-FFF2-40B4-BE49-F238E27FC236}">
                <a16:creationId xmlns:a16="http://schemas.microsoft.com/office/drawing/2014/main" id="{49B77EB8-D100-0A08-2D06-ED2DB602AB1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CAF04BE-BA32-DC58-E434-D9FF744B3012}"/>
              </a:ext>
            </a:extLst>
          </p:cNvPr>
          <p:cNvSpPr>
            <a:spLocks noGrp="1"/>
          </p:cNvSpPr>
          <p:nvPr>
            <p:ph type="sldNum" sz="quarter" idx="12"/>
          </p:nvPr>
        </p:nvSpPr>
        <p:spPr/>
        <p:txBody>
          <a:bodyPr/>
          <a:lstStyle>
            <a:lvl1pPr>
              <a:defRPr/>
            </a:lvl1pPr>
          </a:lstStyle>
          <a:p>
            <a:pPr>
              <a:defRPr/>
            </a:pPr>
            <a:fld id="{BB1F8CE8-7E55-42EA-9C39-53C1AF9A4CB2}" type="slidenum">
              <a:rPr lang="zh-CN" altLang="en-US"/>
              <a:pPr>
                <a:defRPr/>
              </a:pPr>
              <a:t>‹#›</a:t>
            </a:fld>
            <a:endParaRPr lang="zh-CN" altLang="en-US"/>
          </a:p>
        </p:txBody>
      </p:sp>
    </p:spTree>
    <p:extLst>
      <p:ext uri="{BB962C8B-B14F-4D97-AF65-F5344CB8AC3E}">
        <p14:creationId xmlns:p14="http://schemas.microsoft.com/office/powerpoint/2010/main" val="2133396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9EC55D0F-5380-8546-F91E-0A50C318A4D8}"/>
              </a:ext>
            </a:extLst>
          </p:cNvPr>
          <p:cNvSpPr>
            <a:spLocks noGrp="1"/>
          </p:cNvSpPr>
          <p:nvPr>
            <p:ph type="dt" sz="half" idx="10"/>
          </p:nvPr>
        </p:nvSpPr>
        <p:spPr/>
        <p:txBody>
          <a:bodyPr/>
          <a:lstStyle>
            <a:lvl1pPr>
              <a:defRPr/>
            </a:lvl1pPr>
          </a:lstStyle>
          <a:p>
            <a:pPr>
              <a:defRPr/>
            </a:pPr>
            <a:fld id="{5CB2C0B3-8717-4110-9C0D-101D01DFEF9E}" type="datetime1">
              <a:rPr lang="en-US" altLang="zh-CN"/>
              <a:pPr>
                <a:defRPr/>
              </a:pPr>
              <a:t>3/1/2024</a:t>
            </a:fld>
            <a:endParaRPr lang="zh-CN" altLang="en-US"/>
          </a:p>
        </p:txBody>
      </p:sp>
      <p:sp>
        <p:nvSpPr>
          <p:cNvPr id="5" name="页脚占位符 4">
            <a:extLst>
              <a:ext uri="{FF2B5EF4-FFF2-40B4-BE49-F238E27FC236}">
                <a16:creationId xmlns:a16="http://schemas.microsoft.com/office/drawing/2014/main" id="{DFA6036B-1DEC-99AB-27BA-9F33440C1E9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DB3C6F6-345E-9B2D-854B-395D88334F61}"/>
              </a:ext>
            </a:extLst>
          </p:cNvPr>
          <p:cNvSpPr>
            <a:spLocks noGrp="1"/>
          </p:cNvSpPr>
          <p:nvPr>
            <p:ph type="sldNum" sz="quarter" idx="12"/>
          </p:nvPr>
        </p:nvSpPr>
        <p:spPr/>
        <p:txBody>
          <a:bodyPr/>
          <a:lstStyle>
            <a:lvl1pPr>
              <a:defRPr/>
            </a:lvl1pPr>
          </a:lstStyle>
          <a:p>
            <a:pPr>
              <a:defRPr/>
            </a:pPr>
            <a:fld id="{AEA0884C-68CD-450C-8C5F-AF4A06BF006E}" type="slidenum">
              <a:rPr lang="zh-CN" altLang="en-US"/>
              <a:pPr>
                <a:defRPr/>
              </a:pPr>
              <a:t>‹#›</a:t>
            </a:fld>
            <a:endParaRPr lang="zh-CN" altLang="en-US"/>
          </a:p>
        </p:txBody>
      </p:sp>
    </p:spTree>
    <p:extLst>
      <p:ext uri="{BB962C8B-B14F-4D97-AF65-F5344CB8AC3E}">
        <p14:creationId xmlns:p14="http://schemas.microsoft.com/office/powerpoint/2010/main" val="561475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C8391519-5929-D2F9-D528-0EDE7B9EB92B}"/>
              </a:ext>
            </a:extLst>
          </p:cNvPr>
          <p:cNvSpPr>
            <a:spLocks noGrp="1" noChangeArrowheads="1"/>
          </p:cNvSpPr>
          <p:nvPr>
            <p:ph type="sldNum" sz="quarter" idx="10"/>
          </p:nvPr>
        </p:nvSpPr>
        <p:spPr>
          <a:ln/>
        </p:spPr>
        <p:txBody>
          <a:bodyPr/>
          <a:lstStyle>
            <a:lvl1pPr>
              <a:defRPr/>
            </a:lvl1pPr>
          </a:lstStyle>
          <a:p>
            <a:pPr>
              <a:defRPr/>
            </a:pPr>
            <a:fld id="{75E18018-DE22-4A41-8719-1CE5145F6E3E}" type="slidenum">
              <a:rPr lang="en-US" altLang="zh-CN"/>
              <a:pPr>
                <a:defRPr/>
              </a:pPr>
              <a:t>‹#›</a:t>
            </a:fld>
            <a:endParaRPr lang="en-US" altLang="zh-CN"/>
          </a:p>
        </p:txBody>
      </p:sp>
    </p:spTree>
    <p:extLst>
      <p:ext uri="{BB962C8B-B14F-4D97-AF65-F5344CB8AC3E}">
        <p14:creationId xmlns:p14="http://schemas.microsoft.com/office/powerpoint/2010/main" val="19249380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10464800" cy="890587"/>
          </a:xfrm>
        </p:spPr>
        <p:txBody>
          <a:bodyPr/>
          <a:lstStyle>
            <a:lvl1pPr>
              <a:defRPr>
                <a:solidFill>
                  <a:srgbClr val="002060"/>
                </a:solidFill>
                <a:effectLst/>
              </a:defRPr>
            </a:lvl1pPr>
          </a:lstStyle>
          <a:p>
            <a:r>
              <a:rPr lang="en-US"/>
              <a:t>Click to edit Master title style</a:t>
            </a:r>
            <a:endParaRPr lang="en-US" dirty="0"/>
          </a:p>
        </p:txBody>
      </p:sp>
      <p:sp>
        <p:nvSpPr>
          <p:cNvPr id="3" name="Content Placeholder 2"/>
          <p:cNvSpPr>
            <a:spLocks noGrp="1"/>
          </p:cNvSpPr>
          <p:nvPr>
            <p:ph idx="1"/>
          </p:nvPr>
        </p:nvSpPr>
        <p:spPr>
          <a:xfrm>
            <a:off x="812800" y="1623966"/>
            <a:ext cx="10464800" cy="4443460"/>
          </a:xfrm>
        </p:spPr>
        <p:txBody>
          <a:bodyPr/>
          <a:lstStyle>
            <a:lvl1pPr>
              <a:buFont typeface="Wingdings" pitchFamily="2" charset="2"/>
              <a:buChar char="u"/>
              <a:defRPr>
                <a:solidFill>
                  <a:schemeClr val="tx2">
                    <a:lumMod val="75000"/>
                  </a:schemeClr>
                </a:solidFill>
              </a:defRPr>
            </a:lvl1pPr>
            <a:lvl2pPr>
              <a:buFont typeface="Wingdings" pitchFamily="2" charset="2"/>
              <a:buChar char="Ø"/>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a:extLst>
              <a:ext uri="{FF2B5EF4-FFF2-40B4-BE49-F238E27FC236}">
                <a16:creationId xmlns:a16="http://schemas.microsoft.com/office/drawing/2014/main" id="{AE4BC8E8-C8ED-C95D-5AC9-D70EA175DBF6}"/>
              </a:ext>
            </a:extLst>
          </p:cNvPr>
          <p:cNvSpPr>
            <a:spLocks noGrp="1" noChangeArrowheads="1"/>
          </p:cNvSpPr>
          <p:nvPr>
            <p:ph type="sldNum" sz="quarter" idx="10"/>
          </p:nvPr>
        </p:nvSpPr>
        <p:spPr>
          <a:ln/>
        </p:spPr>
        <p:txBody>
          <a:bodyPr/>
          <a:lstStyle>
            <a:lvl1pPr>
              <a:defRPr/>
            </a:lvl1pPr>
          </a:lstStyle>
          <a:p>
            <a:pPr>
              <a:defRPr/>
            </a:pPr>
            <a:fld id="{78680641-AFE8-494E-9F12-722639309D56}" type="slidenum">
              <a:rPr lang="en-US" altLang="zh-CN"/>
              <a:pPr>
                <a:defRPr/>
              </a:pPr>
              <a:t>‹#›</a:t>
            </a:fld>
            <a:endParaRPr lang="en-US" altLang="zh-CN"/>
          </a:p>
        </p:txBody>
      </p:sp>
    </p:spTree>
    <p:extLst>
      <p:ext uri="{BB962C8B-B14F-4D97-AF65-F5344CB8AC3E}">
        <p14:creationId xmlns:p14="http://schemas.microsoft.com/office/powerpoint/2010/main" val="28282592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88E06FE8-5957-84A2-CADE-EBDE48E41E0B}"/>
              </a:ext>
            </a:extLst>
          </p:cNvPr>
          <p:cNvSpPr>
            <a:spLocks noGrp="1" noChangeArrowheads="1"/>
          </p:cNvSpPr>
          <p:nvPr>
            <p:ph type="sldNum" sz="quarter" idx="10"/>
          </p:nvPr>
        </p:nvSpPr>
        <p:spPr>
          <a:ln/>
        </p:spPr>
        <p:txBody>
          <a:bodyPr/>
          <a:lstStyle>
            <a:lvl1pPr>
              <a:defRPr/>
            </a:lvl1pPr>
          </a:lstStyle>
          <a:p>
            <a:pPr>
              <a:defRPr/>
            </a:pPr>
            <a:fld id="{846600AC-734B-431D-B5B6-3C34F92605DD}" type="slidenum">
              <a:rPr lang="en-US" altLang="zh-CN"/>
              <a:pPr>
                <a:defRPr/>
              </a:pPr>
              <a:t>‹#›</a:t>
            </a:fld>
            <a:endParaRPr lang="en-US" altLang="zh-CN"/>
          </a:p>
        </p:txBody>
      </p:sp>
    </p:spTree>
    <p:extLst>
      <p:ext uri="{BB962C8B-B14F-4D97-AF65-F5344CB8AC3E}">
        <p14:creationId xmlns:p14="http://schemas.microsoft.com/office/powerpoint/2010/main" val="10253013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76401"/>
            <a:ext cx="5130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676401"/>
            <a:ext cx="5130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704436CB-6F00-0E28-3885-2AB30D3DAF8E}"/>
              </a:ext>
            </a:extLst>
          </p:cNvPr>
          <p:cNvSpPr>
            <a:spLocks noGrp="1" noChangeArrowheads="1"/>
          </p:cNvSpPr>
          <p:nvPr>
            <p:ph type="sldNum" sz="quarter" idx="10"/>
          </p:nvPr>
        </p:nvSpPr>
        <p:spPr>
          <a:ln/>
        </p:spPr>
        <p:txBody>
          <a:bodyPr/>
          <a:lstStyle>
            <a:lvl1pPr>
              <a:defRPr/>
            </a:lvl1pPr>
          </a:lstStyle>
          <a:p>
            <a:pPr>
              <a:defRPr/>
            </a:pPr>
            <a:fld id="{983A5E06-2B7B-4104-9476-6EE1C9B28290}" type="slidenum">
              <a:rPr lang="en-US" altLang="zh-CN"/>
              <a:pPr>
                <a:defRPr/>
              </a:pPr>
              <a:t>‹#›</a:t>
            </a:fld>
            <a:endParaRPr lang="en-US" altLang="zh-CN"/>
          </a:p>
        </p:txBody>
      </p:sp>
    </p:spTree>
    <p:extLst>
      <p:ext uri="{BB962C8B-B14F-4D97-AF65-F5344CB8AC3E}">
        <p14:creationId xmlns:p14="http://schemas.microsoft.com/office/powerpoint/2010/main" val="19910412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95911F3-2031-4B99-D78C-0AF8FF647EB9}"/>
              </a:ext>
            </a:extLst>
          </p:cNvPr>
          <p:cNvSpPr>
            <a:spLocks noGrp="1" noChangeArrowheads="1"/>
          </p:cNvSpPr>
          <p:nvPr>
            <p:ph type="sldNum" sz="quarter" idx="10"/>
          </p:nvPr>
        </p:nvSpPr>
        <p:spPr>
          <a:ln/>
        </p:spPr>
        <p:txBody>
          <a:bodyPr/>
          <a:lstStyle>
            <a:lvl1pPr>
              <a:defRPr/>
            </a:lvl1pPr>
          </a:lstStyle>
          <a:p>
            <a:pPr>
              <a:defRPr/>
            </a:pPr>
            <a:fld id="{E84694FB-8092-4E9E-A840-37AA43EFBF93}" type="slidenum">
              <a:rPr lang="en-US" altLang="zh-CN"/>
              <a:pPr>
                <a:defRPr/>
              </a:pPr>
              <a:t>‹#›</a:t>
            </a:fld>
            <a:endParaRPr lang="en-US" altLang="zh-CN"/>
          </a:p>
        </p:txBody>
      </p:sp>
    </p:spTree>
    <p:extLst>
      <p:ext uri="{BB962C8B-B14F-4D97-AF65-F5344CB8AC3E}">
        <p14:creationId xmlns:p14="http://schemas.microsoft.com/office/powerpoint/2010/main" val="419106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E03A84F4-C424-EE32-A1AC-8F2E0F102DDB}"/>
              </a:ext>
            </a:extLst>
          </p:cNvPr>
          <p:cNvSpPr>
            <a:spLocks noGrp="1" noChangeArrowheads="1"/>
          </p:cNvSpPr>
          <p:nvPr>
            <p:ph type="sldNum" sz="quarter" idx="10"/>
          </p:nvPr>
        </p:nvSpPr>
        <p:spPr>
          <a:ln/>
        </p:spPr>
        <p:txBody>
          <a:bodyPr/>
          <a:lstStyle>
            <a:lvl1pPr>
              <a:defRPr/>
            </a:lvl1pPr>
          </a:lstStyle>
          <a:p>
            <a:pPr>
              <a:defRPr/>
            </a:pPr>
            <a:fld id="{F42203A5-B925-4009-AE0A-013F0B334914}" type="slidenum">
              <a:rPr lang="en-US" altLang="zh-CN"/>
              <a:pPr>
                <a:defRPr/>
              </a:pPr>
              <a:t>‹#›</a:t>
            </a:fld>
            <a:endParaRPr lang="en-US" altLang="zh-CN"/>
          </a:p>
        </p:txBody>
      </p:sp>
    </p:spTree>
    <p:extLst>
      <p:ext uri="{BB962C8B-B14F-4D97-AF65-F5344CB8AC3E}">
        <p14:creationId xmlns:p14="http://schemas.microsoft.com/office/powerpoint/2010/main" val="304980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DA82AC1-5327-4D6C-E4D3-E647835409C3}"/>
              </a:ext>
            </a:extLst>
          </p:cNvPr>
          <p:cNvSpPr>
            <a:spLocks noGrp="1" noChangeArrowheads="1"/>
          </p:cNvSpPr>
          <p:nvPr>
            <p:ph type="sldNum" sz="quarter" idx="10"/>
          </p:nvPr>
        </p:nvSpPr>
        <p:spPr>
          <a:ln/>
        </p:spPr>
        <p:txBody>
          <a:bodyPr/>
          <a:lstStyle>
            <a:lvl1pPr>
              <a:defRPr/>
            </a:lvl1pPr>
          </a:lstStyle>
          <a:p>
            <a:pPr>
              <a:defRPr/>
            </a:pPr>
            <a:fld id="{7011F507-A357-466A-8EFF-44E0A528C70B}" type="slidenum">
              <a:rPr lang="en-US" altLang="zh-CN"/>
              <a:pPr>
                <a:defRPr/>
              </a:pPr>
              <a:t>‹#›</a:t>
            </a:fld>
            <a:endParaRPr lang="en-US" altLang="zh-CN"/>
          </a:p>
        </p:txBody>
      </p:sp>
    </p:spTree>
    <p:extLst>
      <p:ext uri="{BB962C8B-B14F-4D97-AF65-F5344CB8AC3E}">
        <p14:creationId xmlns:p14="http://schemas.microsoft.com/office/powerpoint/2010/main" val="83698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日期占位符 3">
            <a:extLst>
              <a:ext uri="{FF2B5EF4-FFF2-40B4-BE49-F238E27FC236}">
                <a16:creationId xmlns:a16="http://schemas.microsoft.com/office/drawing/2014/main" id="{960A933F-00EF-1315-F7AD-2970D60BE83D}"/>
              </a:ext>
            </a:extLst>
          </p:cNvPr>
          <p:cNvSpPr>
            <a:spLocks noGrp="1"/>
          </p:cNvSpPr>
          <p:nvPr>
            <p:ph type="dt" sz="half" idx="10"/>
          </p:nvPr>
        </p:nvSpPr>
        <p:spPr/>
        <p:txBody>
          <a:bodyPr/>
          <a:lstStyle>
            <a:lvl1pPr>
              <a:defRPr/>
            </a:lvl1pPr>
          </a:lstStyle>
          <a:p>
            <a:fld id="{3F84B0F3-AACB-4107-B453-A11D72370CB5}" type="datetimeFigureOut">
              <a:rPr lang="en-GB" smtClean="0"/>
              <a:t>01/03/2024</a:t>
            </a:fld>
            <a:endParaRPr lang="en-GB"/>
          </a:p>
        </p:txBody>
      </p:sp>
      <p:sp>
        <p:nvSpPr>
          <p:cNvPr id="5" name="页脚占位符 4">
            <a:extLst>
              <a:ext uri="{FF2B5EF4-FFF2-40B4-BE49-F238E27FC236}">
                <a16:creationId xmlns:a16="http://schemas.microsoft.com/office/drawing/2014/main" id="{46FA2E98-0B25-171C-1881-321A4AC22690}"/>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E9FDC067-E21A-9B97-3922-B79956DE579E}"/>
              </a:ext>
            </a:extLst>
          </p:cNvPr>
          <p:cNvSpPr>
            <a:spLocks noGrp="1"/>
          </p:cNvSpPr>
          <p:nvPr>
            <p:ph type="sldNum" sz="quarter" idx="12"/>
          </p:nvPr>
        </p:nvSpPr>
        <p:spPr/>
        <p:txBody>
          <a:bodyPr/>
          <a:lstStyle>
            <a:lvl1pPr>
              <a:defRPr/>
            </a:lvl1pPr>
          </a:lstStyle>
          <a:p>
            <a:fld id="{CFC65EED-7C43-4C77-9B5D-22CEEE421B17}" type="slidenum">
              <a:rPr lang="en-GB" smtClean="0"/>
              <a:t>‹#›</a:t>
            </a:fld>
            <a:endParaRPr lang="en-GB"/>
          </a:p>
        </p:txBody>
      </p:sp>
    </p:spTree>
    <p:extLst>
      <p:ext uri="{BB962C8B-B14F-4D97-AF65-F5344CB8AC3E}">
        <p14:creationId xmlns:p14="http://schemas.microsoft.com/office/powerpoint/2010/main" val="2780155493"/>
      </p:ext>
    </p:extLst>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4DCEE3DC-FA7F-64D9-AF25-C24D9D515276}"/>
              </a:ext>
            </a:extLst>
          </p:cNvPr>
          <p:cNvSpPr>
            <a:spLocks noGrp="1" noChangeArrowheads="1"/>
          </p:cNvSpPr>
          <p:nvPr>
            <p:ph type="sldNum" sz="quarter" idx="10"/>
          </p:nvPr>
        </p:nvSpPr>
        <p:spPr>
          <a:ln/>
        </p:spPr>
        <p:txBody>
          <a:bodyPr/>
          <a:lstStyle>
            <a:lvl1pPr>
              <a:defRPr/>
            </a:lvl1pPr>
          </a:lstStyle>
          <a:p>
            <a:pPr>
              <a:defRPr/>
            </a:pPr>
            <a:fld id="{B2CAEB97-41FC-4150-A03D-B8D953E51136}" type="slidenum">
              <a:rPr lang="en-US" altLang="zh-CN"/>
              <a:pPr>
                <a:defRPr/>
              </a:pPr>
              <a:t>‹#›</a:t>
            </a:fld>
            <a:endParaRPr lang="en-US" altLang="zh-CN"/>
          </a:p>
        </p:txBody>
      </p:sp>
    </p:spTree>
    <p:extLst>
      <p:ext uri="{BB962C8B-B14F-4D97-AF65-F5344CB8AC3E}">
        <p14:creationId xmlns:p14="http://schemas.microsoft.com/office/powerpoint/2010/main" val="1045223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6EA23A6B-98A7-1FE4-A29E-CB0691B2E918}"/>
              </a:ext>
            </a:extLst>
          </p:cNvPr>
          <p:cNvSpPr>
            <a:spLocks noGrp="1" noChangeArrowheads="1"/>
          </p:cNvSpPr>
          <p:nvPr>
            <p:ph type="sldNum" sz="quarter" idx="10"/>
          </p:nvPr>
        </p:nvSpPr>
        <p:spPr>
          <a:ln/>
        </p:spPr>
        <p:txBody>
          <a:bodyPr/>
          <a:lstStyle>
            <a:lvl1pPr>
              <a:defRPr/>
            </a:lvl1pPr>
          </a:lstStyle>
          <a:p>
            <a:pPr>
              <a:defRPr/>
            </a:pPr>
            <a:fld id="{090A6F8A-F0A8-4289-B34B-BF0BAFBD3946}" type="slidenum">
              <a:rPr lang="en-US" altLang="zh-CN"/>
              <a:pPr>
                <a:defRPr/>
              </a:pPr>
              <a:t>‹#›</a:t>
            </a:fld>
            <a:endParaRPr lang="en-US" altLang="zh-CN"/>
          </a:p>
        </p:txBody>
      </p:sp>
    </p:spTree>
    <p:extLst>
      <p:ext uri="{BB962C8B-B14F-4D97-AF65-F5344CB8AC3E}">
        <p14:creationId xmlns:p14="http://schemas.microsoft.com/office/powerpoint/2010/main" val="6200540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BAAF3508-731E-F145-04D2-45580D857613}"/>
              </a:ext>
            </a:extLst>
          </p:cNvPr>
          <p:cNvSpPr>
            <a:spLocks noGrp="1" noChangeArrowheads="1"/>
          </p:cNvSpPr>
          <p:nvPr>
            <p:ph type="sldNum" sz="quarter" idx="10"/>
          </p:nvPr>
        </p:nvSpPr>
        <p:spPr>
          <a:ln/>
        </p:spPr>
        <p:txBody>
          <a:bodyPr/>
          <a:lstStyle>
            <a:lvl1pPr>
              <a:defRPr/>
            </a:lvl1pPr>
          </a:lstStyle>
          <a:p>
            <a:pPr>
              <a:defRPr/>
            </a:pPr>
            <a:fld id="{7C977144-EDEE-45D3-BDFA-89E2904B58E1}" type="slidenum">
              <a:rPr lang="en-US" altLang="zh-CN"/>
              <a:pPr>
                <a:defRPr/>
              </a:pPr>
              <a:t>‹#›</a:t>
            </a:fld>
            <a:endParaRPr lang="en-US" altLang="zh-CN"/>
          </a:p>
        </p:txBody>
      </p:sp>
    </p:spTree>
    <p:extLst>
      <p:ext uri="{BB962C8B-B14F-4D97-AF65-F5344CB8AC3E}">
        <p14:creationId xmlns:p14="http://schemas.microsoft.com/office/powerpoint/2010/main" val="1233639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61400" y="609601"/>
            <a:ext cx="2616200" cy="5521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609601"/>
            <a:ext cx="7645400" cy="5521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3634128-659A-F404-C0E4-8735DF9E9FB8}"/>
              </a:ext>
            </a:extLst>
          </p:cNvPr>
          <p:cNvSpPr>
            <a:spLocks noGrp="1" noChangeArrowheads="1"/>
          </p:cNvSpPr>
          <p:nvPr>
            <p:ph type="sldNum" sz="quarter" idx="10"/>
          </p:nvPr>
        </p:nvSpPr>
        <p:spPr>
          <a:ln/>
        </p:spPr>
        <p:txBody>
          <a:bodyPr/>
          <a:lstStyle>
            <a:lvl1pPr>
              <a:defRPr/>
            </a:lvl1pPr>
          </a:lstStyle>
          <a:p>
            <a:pPr>
              <a:defRPr/>
            </a:pPr>
            <a:fld id="{0C429A5F-7E4E-4529-9B0E-D4F3039E8715}" type="slidenum">
              <a:rPr lang="en-US" altLang="zh-CN"/>
              <a:pPr>
                <a:defRPr/>
              </a:pPr>
              <a:t>‹#›</a:t>
            </a:fld>
            <a:endParaRPr lang="en-US" altLang="zh-CN"/>
          </a:p>
        </p:txBody>
      </p:sp>
    </p:spTree>
    <p:extLst>
      <p:ext uri="{BB962C8B-B14F-4D97-AF65-F5344CB8AC3E}">
        <p14:creationId xmlns:p14="http://schemas.microsoft.com/office/powerpoint/2010/main" val="15420625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1"/>
            <a:ext cx="10464800" cy="1139825"/>
          </a:xfrm>
        </p:spPr>
        <p:txBody>
          <a:bodyPr/>
          <a:lstStyle/>
          <a:p>
            <a:r>
              <a:rPr lang="en-US"/>
              <a:t>Click to edit Master title style</a:t>
            </a:r>
            <a:endParaRPr lang="en-US" dirty="0"/>
          </a:p>
        </p:txBody>
      </p:sp>
      <p:sp>
        <p:nvSpPr>
          <p:cNvPr id="3" name="Text Placeholder 2"/>
          <p:cNvSpPr>
            <a:spLocks noGrp="1"/>
          </p:cNvSpPr>
          <p:nvPr>
            <p:ph type="body" sz="half" idx="1"/>
          </p:nvPr>
        </p:nvSpPr>
        <p:spPr>
          <a:xfrm>
            <a:off x="812800" y="1676401"/>
            <a:ext cx="51308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676401"/>
            <a:ext cx="51308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A8D82F3A-2A15-D7DF-8180-11BF7321AD8D}"/>
              </a:ext>
            </a:extLst>
          </p:cNvPr>
          <p:cNvSpPr>
            <a:spLocks noGrp="1" noChangeArrowheads="1"/>
          </p:cNvSpPr>
          <p:nvPr>
            <p:ph type="sldNum" sz="quarter" idx="10"/>
          </p:nvPr>
        </p:nvSpPr>
        <p:spPr>
          <a:ln/>
        </p:spPr>
        <p:txBody>
          <a:bodyPr/>
          <a:lstStyle>
            <a:lvl1pPr>
              <a:defRPr/>
            </a:lvl1pPr>
          </a:lstStyle>
          <a:p>
            <a:pPr>
              <a:defRPr/>
            </a:pPr>
            <a:fld id="{C5787EE2-267B-41C9-B42A-2A2AF6E94E97}" type="slidenum">
              <a:rPr lang="en-US" altLang="zh-CN"/>
              <a:pPr>
                <a:defRPr/>
              </a:pPr>
              <a:t>‹#›</a:t>
            </a:fld>
            <a:endParaRPr lang="en-US" altLang="zh-CN"/>
          </a:p>
        </p:txBody>
      </p:sp>
    </p:spTree>
    <p:extLst>
      <p:ext uri="{BB962C8B-B14F-4D97-AF65-F5344CB8AC3E}">
        <p14:creationId xmlns:p14="http://schemas.microsoft.com/office/powerpoint/2010/main" val="8661120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Default">
    <p:spTree>
      <p:nvGrpSpPr>
        <p:cNvPr id="1" name=""/>
        <p:cNvGrpSpPr/>
        <p:nvPr/>
      </p:nvGrpSpPr>
      <p:grpSpPr>
        <a:xfrm>
          <a:off x="0" y="0"/>
          <a:ext cx="0" cy="0"/>
          <a:chOff x="0" y="0"/>
          <a:chExt cx="0" cy="0"/>
        </a:xfrm>
      </p:grpSpPr>
      <p:sp>
        <p:nvSpPr>
          <p:cNvPr id="2" name="Shape 29">
            <a:extLst>
              <a:ext uri="{FF2B5EF4-FFF2-40B4-BE49-F238E27FC236}">
                <a16:creationId xmlns:a16="http://schemas.microsoft.com/office/drawing/2014/main" id="{854B6351-9A45-EDF4-8166-56027CF967EA}"/>
              </a:ext>
            </a:extLst>
          </p:cNvPr>
          <p:cNvSpPr>
            <a:spLocks/>
          </p:cNvSpPr>
          <p:nvPr/>
        </p:nvSpPr>
        <p:spPr bwMode="auto">
          <a:xfrm>
            <a:off x="711200" y="533400"/>
            <a:ext cx="10668000" cy="609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0" y="0"/>
                </a:lnTo>
                <a:lnTo>
                  <a:pt x="21600" y="0"/>
                </a:lnTo>
              </a:path>
            </a:pathLst>
          </a:custGeom>
          <a:noFill/>
          <a:ln w="19050">
            <a:solidFill>
              <a:srgbClr val="009999"/>
            </a:solidFill>
            <a:miter lim="800000"/>
            <a:headEnd/>
            <a:tailEnd/>
          </a:ln>
          <a:extLst>
            <a:ext uri="{909E8E84-426E-40DD-AFC4-6F175D3DCCD1}">
              <a14:hiddenFill xmlns:a14="http://schemas.microsoft.com/office/drawing/2010/main">
                <a:solidFill>
                  <a:srgbClr val="FFFFFF"/>
                </a:solidFill>
              </a14:hiddenFill>
            </a:ext>
          </a:extLst>
        </p:spPr>
        <p:txBody>
          <a:bodyPr lIns="45719" rIns="45719"/>
          <a:lstStyle/>
          <a:p>
            <a:endParaRPr lang="en-GB"/>
          </a:p>
        </p:txBody>
      </p:sp>
      <p:sp>
        <p:nvSpPr>
          <p:cNvPr id="3" name="Shape 30">
            <a:extLst>
              <a:ext uri="{FF2B5EF4-FFF2-40B4-BE49-F238E27FC236}">
                <a16:creationId xmlns:a16="http://schemas.microsoft.com/office/drawing/2014/main" id="{AAF5960F-12FA-7C77-EFD0-D29F2D359189}"/>
              </a:ext>
            </a:extLst>
          </p:cNvPr>
          <p:cNvSpPr>
            <a:spLocks noChangeShapeType="1"/>
          </p:cNvSpPr>
          <p:nvPr/>
        </p:nvSpPr>
        <p:spPr bwMode="auto">
          <a:xfrm>
            <a:off x="711200" y="6172200"/>
            <a:ext cx="10668000" cy="0"/>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lIns="45719" rIns="45719"/>
          <a:lstStyle/>
          <a:p>
            <a:endParaRPr lang="en-GB"/>
          </a:p>
        </p:txBody>
      </p:sp>
      <p:pic>
        <p:nvPicPr>
          <p:cNvPr id="4" name="emblem.jpeg" descr="O:\CUHK(SZ)\Website\en\images\emblem.jpg">
            <a:extLst>
              <a:ext uri="{FF2B5EF4-FFF2-40B4-BE49-F238E27FC236}">
                <a16:creationId xmlns:a16="http://schemas.microsoft.com/office/drawing/2014/main" id="{03C19914-7BDB-BC7F-7C38-D6EDE62D4C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5313" y="6232525"/>
            <a:ext cx="4783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 name="Shape 32">
            <a:extLst>
              <a:ext uri="{FF2B5EF4-FFF2-40B4-BE49-F238E27FC236}">
                <a16:creationId xmlns:a16="http://schemas.microsoft.com/office/drawing/2014/main" id="{9E6628A1-1E46-E32A-3FD4-40C8AD51588C}"/>
              </a:ext>
            </a:extLst>
          </p:cNvPr>
          <p:cNvSpPr>
            <a:spLocks noGrp="1"/>
          </p:cNvSpPr>
          <p:nvPr>
            <p:ph type="sldNum" sz="quarter" idx="10"/>
          </p:nvPr>
        </p:nvSpPr>
        <p:spPr>
          <a:xfrm>
            <a:off x="11131550" y="6443663"/>
            <a:ext cx="247650" cy="257175"/>
          </a:xfrm>
        </p:spPr>
        <p:txBody>
          <a:bodyPr/>
          <a:lstStyle>
            <a:lvl1pPr>
              <a:defRPr>
                <a:sym typeface="Garamond" panose="02020404030301010803" pitchFamily="18" charset="0"/>
              </a:defRPr>
            </a:lvl1pPr>
          </a:lstStyle>
          <a:p>
            <a:pPr>
              <a:defRPr/>
            </a:pPr>
            <a:fld id="{3CA2B23A-57EC-4465-94C0-4ABD39502B20}" type="slidenum">
              <a:rPr lang="en-US" altLang="en-US"/>
              <a:pPr>
                <a:defRPr/>
              </a:pPr>
              <a:t>‹#›</a:t>
            </a:fld>
            <a:endParaRPr lang="en-US" altLang="en-US"/>
          </a:p>
        </p:txBody>
      </p:sp>
    </p:spTree>
    <p:extLst>
      <p:ext uri="{BB962C8B-B14F-4D97-AF65-F5344CB8AC3E}">
        <p14:creationId xmlns:p14="http://schemas.microsoft.com/office/powerpoint/2010/main" val="93545273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a:extLst>
              <a:ext uri="{FF2B5EF4-FFF2-40B4-BE49-F238E27FC236}">
                <a16:creationId xmlns:a16="http://schemas.microsoft.com/office/drawing/2014/main" id="{FE3A1ABE-170E-1CD1-99EA-424496BD4AF0}"/>
              </a:ext>
            </a:extLst>
          </p:cNvPr>
          <p:cNvSpPr>
            <a:spLocks noGrp="1"/>
          </p:cNvSpPr>
          <p:nvPr>
            <p:ph type="dt" sz="half" idx="10"/>
          </p:nvPr>
        </p:nvSpPr>
        <p:spPr/>
        <p:txBody>
          <a:bodyPr/>
          <a:lstStyle>
            <a:lvl1pPr>
              <a:defRPr/>
            </a:lvl1pPr>
          </a:lstStyle>
          <a:p>
            <a:fld id="{3F84B0F3-AACB-4107-B453-A11D72370CB5}" type="datetimeFigureOut">
              <a:rPr lang="en-GB" smtClean="0"/>
              <a:t>01/03/2024</a:t>
            </a:fld>
            <a:endParaRPr lang="en-GB"/>
          </a:p>
        </p:txBody>
      </p:sp>
      <p:sp>
        <p:nvSpPr>
          <p:cNvPr id="6" name="页脚占位符 4">
            <a:extLst>
              <a:ext uri="{FF2B5EF4-FFF2-40B4-BE49-F238E27FC236}">
                <a16:creationId xmlns:a16="http://schemas.microsoft.com/office/drawing/2014/main" id="{DC2F2282-88EC-4ADF-F905-1FDCF428087F}"/>
              </a:ext>
            </a:extLst>
          </p:cNvPr>
          <p:cNvSpPr>
            <a:spLocks noGrp="1"/>
          </p:cNvSpPr>
          <p:nvPr>
            <p:ph type="ftr" sz="quarter" idx="11"/>
          </p:nvPr>
        </p:nvSpPr>
        <p:spPr/>
        <p:txBody>
          <a:bodyPr/>
          <a:lstStyle>
            <a:lvl1pPr>
              <a:defRPr/>
            </a:lvl1pPr>
          </a:lstStyle>
          <a:p>
            <a:endParaRPr lang="en-GB"/>
          </a:p>
        </p:txBody>
      </p:sp>
      <p:sp>
        <p:nvSpPr>
          <p:cNvPr id="7" name="灯片编号占位符 5">
            <a:extLst>
              <a:ext uri="{FF2B5EF4-FFF2-40B4-BE49-F238E27FC236}">
                <a16:creationId xmlns:a16="http://schemas.microsoft.com/office/drawing/2014/main" id="{75CC3479-F57E-D903-1142-21C37301B798}"/>
              </a:ext>
            </a:extLst>
          </p:cNvPr>
          <p:cNvSpPr>
            <a:spLocks noGrp="1"/>
          </p:cNvSpPr>
          <p:nvPr>
            <p:ph type="sldNum" sz="quarter" idx="12"/>
          </p:nvPr>
        </p:nvSpPr>
        <p:spPr/>
        <p:txBody>
          <a:bodyPr/>
          <a:lstStyle>
            <a:lvl1pPr>
              <a:defRPr/>
            </a:lvl1pPr>
          </a:lstStyle>
          <a:p>
            <a:fld id="{CFC65EED-7C43-4C77-9B5D-22CEEE421B17}" type="slidenum">
              <a:rPr lang="en-GB" smtClean="0"/>
              <a:t>‹#›</a:t>
            </a:fld>
            <a:endParaRPr lang="en-GB"/>
          </a:p>
        </p:txBody>
      </p:sp>
    </p:spTree>
    <p:extLst>
      <p:ext uri="{BB962C8B-B14F-4D97-AF65-F5344CB8AC3E}">
        <p14:creationId xmlns:p14="http://schemas.microsoft.com/office/powerpoint/2010/main" val="180810268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日期占位符 3">
            <a:extLst>
              <a:ext uri="{FF2B5EF4-FFF2-40B4-BE49-F238E27FC236}">
                <a16:creationId xmlns:a16="http://schemas.microsoft.com/office/drawing/2014/main" id="{1DAD43BE-247B-F2E6-79D4-C3017D4E954C}"/>
              </a:ext>
            </a:extLst>
          </p:cNvPr>
          <p:cNvSpPr>
            <a:spLocks noGrp="1"/>
          </p:cNvSpPr>
          <p:nvPr>
            <p:ph type="dt" sz="half" idx="10"/>
          </p:nvPr>
        </p:nvSpPr>
        <p:spPr/>
        <p:txBody>
          <a:bodyPr/>
          <a:lstStyle>
            <a:lvl1pPr>
              <a:defRPr/>
            </a:lvl1pPr>
          </a:lstStyle>
          <a:p>
            <a:fld id="{3F84B0F3-AACB-4107-B453-A11D72370CB5}" type="datetimeFigureOut">
              <a:rPr lang="en-GB" smtClean="0"/>
              <a:t>01/03/2024</a:t>
            </a:fld>
            <a:endParaRPr lang="en-GB"/>
          </a:p>
        </p:txBody>
      </p:sp>
      <p:sp>
        <p:nvSpPr>
          <p:cNvPr id="8" name="页脚占位符 4">
            <a:extLst>
              <a:ext uri="{FF2B5EF4-FFF2-40B4-BE49-F238E27FC236}">
                <a16:creationId xmlns:a16="http://schemas.microsoft.com/office/drawing/2014/main" id="{9C08620C-64EB-C018-2B94-0A79D756BC36}"/>
              </a:ext>
            </a:extLst>
          </p:cNvPr>
          <p:cNvSpPr>
            <a:spLocks noGrp="1"/>
          </p:cNvSpPr>
          <p:nvPr>
            <p:ph type="ftr" sz="quarter" idx="11"/>
          </p:nvPr>
        </p:nvSpPr>
        <p:spPr/>
        <p:txBody>
          <a:bodyPr/>
          <a:lstStyle>
            <a:lvl1pPr>
              <a:defRPr/>
            </a:lvl1pPr>
          </a:lstStyle>
          <a:p>
            <a:endParaRPr lang="en-GB"/>
          </a:p>
        </p:txBody>
      </p:sp>
      <p:sp>
        <p:nvSpPr>
          <p:cNvPr id="9" name="灯片编号占位符 5">
            <a:extLst>
              <a:ext uri="{FF2B5EF4-FFF2-40B4-BE49-F238E27FC236}">
                <a16:creationId xmlns:a16="http://schemas.microsoft.com/office/drawing/2014/main" id="{1DEA0BC1-7AD1-DE10-5E84-689DD460ECCD}"/>
              </a:ext>
            </a:extLst>
          </p:cNvPr>
          <p:cNvSpPr>
            <a:spLocks noGrp="1"/>
          </p:cNvSpPr>
          <p:nvPr>
            <p:ph type="sldNum" sz="quarter" idx="12"/>
          </p:nvPr>
        </p:nvSpPr>
        <p:spPr/>
        <p:txBody>
          <a:bodyPr/>
          <a:lstStyle>
            <a:lvl1pPr>
              <a:defRPr/>
            </a:lvl1pPr>
          </a:lstStyle>
          <a:p>
            <a:fld id="{CFC65EED-7C43-4C77-9B5D-22CEEE421B17}" type="slidenum">
              <a:rPr lang="en-GB" smtClean="0"/>
              <a:t>‹#›</a:t>
            </a:fld>
            <a:endParaRPr lang="en-GB"/>
          </a:p>
        </p:txBody>
      </p:sp>
    </p:spTree>
    <p:extLst>
      <p:ext uri="{BB962C8B-B14F-4D97-AF65-F5344CB8AC3E}">
        <p14:creationId xmlns:p14="http://schemas.microsoft.com/office/powerpoint/2010/main" val="287325337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日期占位符 3">
            <a:extLst>
              <a:ext uri="{FF2B5EF4-FFF2-40B4-BE49-F238E27FC236}">
                <a16:creationId xmlns:a16="http://schemas.microsoft.com/office/drawing/2014/main" id="{77227935-0378-11BE-4463-00A2FDC9C288}"/>
              </a:ext>
            </a:extLst>
          </p:cNvPr>
          <p:cNvSpPr>
            <a:spLocks noGrp="1"/>
          </p:cNvSpPr>
          <p:nvPr>
            <p:ph type="dt" sz="half" idx="10"/>
          </p:nvPr>
        </p:nvSpPr>
        <p:spPr/>
        <p:txBody>
          <a:bodyPr/>
          <a:lstStyle>
            <a:lvl1pPr>
              <a:defRPr/>
            </a:lvl1pPr>
          </a:lstStyle>
          <a:p>
            <a:fld id="{3F84B0F3-AACB-4107-B453-A11D72370CB5}" type="datetimeFigureOut">
              <a:rPr lang="en-GB" smtClean="0"/>
              <a:t>01/03/2024</a:t>
            </a:fld>
            <a:endParaRPr lang="en-GB"/>
          </a:p>
        </p:txBody>
      </p:sp>
      <p:sp>
        <p:nvSpPr>
          <p:cNvPr id="4" name="页脚占位符 4">
            <a:extLst>
              <a:ext uri="{FF2B5EF4-FFF2-40B4-BE49-F238E27FC236}">
                <a16:creationId xmlns:a16="http://schemas.microsoft.com/office/drawing/2014/main" id="{6C663634-38B9-3552-3031-BF33EC6BFD42}"/>
              </a:ext>
            </a:extLst>
          </p:cNvPr>
          <p:cNvSpPr>
            <a:spLocks noGrp="1"/>
          </p:cNvSpPr>
          <p:nvPr>
            <p:ph type="ftr" sz="quarter" idx="11"/>
          </p:nvPr>
        </p:nvSpPr>
        <p:spPr/>
        <p:txBody>
          <a:bodyPr/>
          <a:lstStyle>
            <a:lvl1pPr>
              <a:defRPr/>
            </a:lvl1pPr>
          </a:lstStyle>
          <a:p>
            <a:endParaRPr lang="en-GB"/>
          </a:p>
        </p:txBody>
      </p:sp>
      <p:sp>
        <p:nvSpPr>
          <p:cNvPr id="5" name="灯片编号占位符 5">
            <a:extLst>
              <a:ext uri="{FF2B5EF4-FFF2-40B4-BE49-F238E27FC236}">
                <a16:creationId xmlns:a16="http://schemas.microsoft.com/office/drawing/2014/main" id="{C0BB0616-4D73-8E0A-4BD7-D94F1B04DEA8}"/>
              </a:ext>
            </a:extLst>
          </p:cNvPr>
          <p:cNvSpPr>
            <a:spLocks noGrp="1"/>
          </p:cNvSpPr>
          <p:nvPr>
            <p:ph type="sldNum" sz="quarter" idx="12"/>
          </p:nvPr>
        </p:nvSpPr>
        <p:spPr/>
        <p:txBody>
          <a:bodyPr/>
          <a:lstStyle>
            <a:lvl1pPr>
              <a:defRPr/>
            </a:lvl1pPr>
          </a:lstStyle>
          <a:p>
            <a:fld id="{CFC65EED-7C43-4C77-9B5D-22CEEE421B17}" type="slidenum">
              <a:rPr lang="en-GB" smtClean="0"/>
              <a:t>‹#›</a:t>
            </a:fld>
            <a:endParaRPr lang="en-GB"/>
          </a:p>
        </p:txBody>
      </p:sp>
    </p:spTree>
    <p:extLst>
      <p:ext uri="{BB962C8B-B14F-4D97-AF65-F5344CB8AC3E}">
        <p14:creationId xmlns:p14="http://schemas.microsoft.com/office/powerpoint/2010/main" val="270783669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3D866B4-A11F-D483-0321-2B8CEFF4A3B9}"/>
              </a:ext>
            </a:extLst>
          </p:cNvPr>
          <p:cNvSpPr>
            <a:spLocks noGrp="1"/>
          </p:cNvSpPr>
          <p:nvPr>
            <p:ph type="dt" sz="half" idx="10"/>
          </p:nvPr>
        </p:nvSpPr>
        <p:spPr/>
        <p:txBody>
          <a:bodyPr/>
          <a:lstStyle>
            <a:lvl1pPr>
              <a:defRPr/>
            </a:lvl1pPr>
          </a:lstStyle>
          <a:p>
            <a:fld id="{3F84B0F3-AACB-4107-B453-A11D72370CB5}" type="datetimeFigureOut">
              <a:rPr lang="en-GB" smtClean="0"/>
              <a:t>01/03/2024</a:t>
            </a:fld>
            <a:endParaRPr lang="en-GB"/>
          </a:p>
        </p:txBody>
      </p:sp>
      <p:sp>
        <p:nvSpPr>
          <p:cNvPr id="3" name="页脚占位符 4">
            <a:extLst>
              <a:ext uri="{FF2B5EF4-FFF2-40B4-BE49-F238E27FC236}">
                <a16:creationId xmlns:a16="http://schemas.microsoft.com/office/drawing/2014/main" id="{B5112320-112C-9B0E-7EF5-6C4820DB4016}"/>
              </a:ext>
            </a:extLst>
          </p:cNvPr>
          <p:cNvSpPr>
            <a:spLocks noGrp="1"/>
          </p:cNvSpPr>
          <p:nvPr>
            <p:ph type="ftr" sz="quarter" idx="11"/>
          </p:nvPr>
        </p:nvSpPr>
        <p:spPr/>
        <p:txBody>
          <a:bodyPr/>
          <a:lstStyle>
            <a:lvl1pPr>
              <a:defRPr/>
            </a:lvl1pPr>
          </a:lstStyle>
          <a:p>
            <a:endParaRPr lang="en-GB"/>
          </a:p>
        </p:txBody>
      </p:sp>
      <p:sp>
        <p:nvSpPr>
          <p:cNvPr id="4" name="灯片编号占位符 5">
            <a:extLst>
              <a:ext uri="{FF2B5EF4-FFF2-40B4-BE49-F238E27FC236}">
                <a16:creationId xmlns:a16="http://schemas.microsoft.com/office/drawing/2014/main" id="{41B0ED54-89FA-5A0D-E4AD-EE28D8A4F5CD}"/>
              </a:ext>
            </a:extLst>
          </p:cNvPr>
          <p:cNvSpPr>
            <a:spLocks noGrp="1"/>
          </p:cNvSpPr>
          <p:nvPr>
            <p:ph type="sldNum" sz="quarter" idx="12"/>
          </p:nvPr>
        </p:nvSpPr>
        <p:spPr/>
        <p:txBody>
          <a:bodyPr/>
          <a:lstStyle>
            <a:lvl1pPr>
              <a:defRPr/>
            </a:lvl1pPr>
          </a:lstStyle>
          <a:p>
            <a:fld id="{CFC65EED-7C43-4C77-9B5D-22CEEE421B17}" type="slidenum">
              <a:rPr lang="en-GB" smtClean="0"/>
              <a:t>‹#›</a:t>
            </a:fld>
            <a:endParaRPr lang="en-GB"/>
          </a:p>
        </p:txBody>
      </p:sp>
    </p:spTree>
    <p:extLst>
      <p:ext uri="{BB962C8B-B14F-4D97-AF65-F5344CB8AC3E}">
        <p14:creationId xmlns:p14="http://schemas.microsoft.com/office/powerpoint/2010/main" val="3838068539"/>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id="{7D318978-B54B-5B29-3AC6-254607F89427}"/>
              </a:ext>
            </a:extLst>
          </p:cNvPr>
          <p:cNvSpPr>
            <a:spLocks noGrp="1"/>
          </p:cNvSpPr>
          <p:nvPr>
            <p:ph type="dt" sz="half" idx="10"/>
          </p:nvPr>
        </p:nvSpPr>
        <p:spPr/>
        <p:txBody>
          <a:bodyPr/>
          <a:lstStyle>
            <a:lvl1pPr>
              <a:defRPr/>
            </a:lvl1pPr>
          </a:lstStyle>
          <a:p>
            <a:fld id="{3F84B0F3-AACB-4107-B453-A11D72370CB5}" type="datetimeFigureOut">
              <a:rPr lang="en-GB" smtClean="0"/>
              <a:t>01/03/2024</a:t>
            </a:fld>
            <a:endParaRPr lang="en-GB"/>
          </a:p>
        </p:txBody>
      </p:sp>
      <p:sp>
        <p:nvSpPr>
          <p:cNvPr id="6" name="页脚占位符 4">
            <a:extLst>
              <a:ext uri="{FF2B5EF4-FFF2-40B4-BE49-F238E27FC236}">
                <a16:creationId xmlns:a16="http://schemas.microsoft.com/office/drawing/2014/main" id="{8CC9F9FF-82F4-DA1C-6F8D-D4B2E62BC6C3}"/>
              </a:ext>
            </a:extLst>
          </p:cNvPr>
          <p:cNvSpPr>
            <a:spLocks noGrp="1"/>
          </p:cNvSpPr>
          <p:nvPr>
            <p:ph type="ftr" sz="quarter" idx="11"/>
          </p:nvPr>
        </p:nvSpPr>
        <p:spPr/>
        <p:txBody>
          <a:bodyPr/>
          <a:lstStyle>
            <a:lvl1pPr>
              <a:defRPr/>
            </a:lvl1pPr>
          </a:lstStyle>
          <a:p>
            <a:endParaRPr lang="en-GB"/>
          </a:p>
        </p:txBody>
      </p:sp>
      <p:sp>
        <p:nvSpPr>
          <p:cNvPr id="7" name="灯片编号占位符 5">
            <a:extLst>
              <a:ext uri="{FF2B5EF4-FFF2-40B4-BE49-F238E27FC236}">
                <a16:creationId xmlns:a16="http://schemas.microsoft.com/office/drawing/2014/main" id="{AAD4D73F-26CF-B9C3-14F7-56D0D18FE214}"/>
              </a:ext>
            </a:extLst>
          </p:cNvPr>
          <p:cNvSpPr>
            <a:spLocks noGrp="1"/>
          </p:cNvSpPr>
          <p:nvPr>
            <p:ph type="sldNum" sz="quarter" idx="12"/>
          </p:nvPr>
        </p:nvSpPr>
        <p:spPr/>
        <p:txBody>
          <a:bodyPr/>
          <a:lstStyle>
            <a:lvl1pPr>
              <a:defRPr/>
            </a:lvl1pPr>
          </a:lstStyle>
          <a:p>
            <a:fld id="{CFC65EED-7C43-4C77-9B5D-22CEEE421B17}" type="slidenum">
              <a:rPr lang="en-GB" smtClean="0"/>
              <a:t>‹#›</a:t>
            </a:fld>
            <a:endParaRPr lang="en-GB"/>
          </a:p>
        </p:txBody>
      </p:sp>
    </p:spTree>
    <p:extLst>
      <p:ext uri="{BB962C8B-B14F-4D97-AF65-F5344CB8AC3E}">
        <p14:creationId xmlns:p14="http://schemas.microsoft.com/office/powerpoint/2010/main" val="168654094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id="{8028D880-1CC8-2239-D858-8D14EF27CBD6}"/>
              </a:ext>
            </a:extLst>
          </p:cNvPr>
          <p:cNvSpPr>
            <a:spLocks noGrp="1"/>
          </p:cNvSpPr>
          <p:nvPr>
            <p:ph type="dt" sz="half" idx="10"/>
          </p:nvPr>
        </p:nvSpPr>
        <p:spPr/>
        <p:txBody>
          <a:bodyPr/>
          <a:lstStyle>
            <a:lvl1pPr>
              <a:defRPr/>
            </a:lvl1pPr>
          </a:lstStyle>
          <a:p>
            <a:fld id="{3F84B0F3-AACB-4107-B453-A11D72370CB5}" type="datetimeFigureOut">
              <a:rPr lang="en-GB" smtClean="0"/>
              <a:t>01/03/2024</a:t>
            </a:fld>
            <a:endParaRPr lang="en-GB"/>
          </a:p>
        </p:txBody>
      </p:sp>
      <p:sp>
        <p:nvSpPr>
          <p:cNvPr id="6" name="页脚占位符 4">
            <a:extLst>
              <a:ext uri="{FF2B5EF4-FFF2-40B4-BE49-F238E27FC236}">
                <a16:creationId xmlns:a16="http://schemas.microsoft.com/office/drawing/2014/main" id="{78C328BE-2E16-AF30-6EAA-2397AF6324B8}"/>
              </a:ext>
            </a:extLst>
          </p:cNvPr>
          <p:cNvSpPr>
            <a:spLocks noGrp="1"/>
          </p:cNvSpPr>
          <p:nvPr>
            <p:ph type="ftr" sz="quarter" idx="11"/>
          </p:nvPr>
        </p:nvSpPr>
        <p:spPr/>
        <p:txBody>
          <a:bodyPr/>
          <a:lstStyle>
            <a:lvl1pPr>
              <a:defRPr/>
            </a:lvl1pPr>
          </a:lstStyle>
          <a:p>
            <a:endParaRPr lang="en-GB"/>
          </a:p>
        </p:txBody>
      </p:sp>
      <p:sp>
        <p:nvSpPr>
          <p:cNvPr id="7" name="灯片编号占位符 5">
            <a:extLst>
              <a:ext uri="{FF2B5EF4-FFF2-40B4-BE49-F238E27FC236}">
                <a16:creationId xmlns:a16="http://schemas.microsoft.com/office/drawing/2014/main" id="{627C5DB7-8018-6D56-05A4-676225089890}"/>
              </a:ext>
            </a:extLst>
          </p:cNvPr>
          <p:cNvSpPr>
            <a:spLocks noGrp="1"/>
          </p:cNvSpPr>
          <p:nvPr>
            <p:ph type="sldNum" sz="quarter" idx="12"/>
          </p:nvPr>
        </p:nvSpPr>
        <p:spPr/>
        <p:txBody>
          <a:bodyPr/>
          <a:lstStyle>
            <a:lvl1pPr>
              <a:defRPr/>
            </a:lvl1pPr>
          </a:lstStyle>
          <a:p>
            <a:fld id="{CFC65EED-7C43-4C77-9B5D-22CEEE421B17}" type="slidenum">
              <a:rPr lang="en-GB" smtClean="0"/>
              <a:t>‹#›</a:t>
            </a:fld>
            <a:endParaRPr lang="en-GB"/>
          </a:p>
        </p:txBody>
      </p:sp>
    </p:spTree>
    <p:extLst>
      <p:ext uri="{BB962C8B-B14F-4D97-AF65-F5344CB8AC3E}">
        <p14:creationId xmlns:p14="http://schemas.microsoft.com/office/powerpoint/2010/main" val="110496869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48599B7-CABC-22DA-B81A-51D65B5CC9E8}"/>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2BD923C-D135-0FB0-8705-16A7436902AC}"/>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C95206C-9C51-0B3F-F419-45BCC1257516}"/>
              </a:ext>
            </a:extLst>
          </p:cNvPr>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cs typeface="Arial" pitchFamily="34" charset="0"/>
              </a:defRPr>
            </a:lvl1pPr>
          </a:lstStyle>
          <a:p>
            <a:fld id="{3F84B0F3-AACB-4107-B453-A11D72370CB5}" type="datetimeFigureOut">
              <a:rPr lang="en-GB" smtClean="0"/>
              <a:t>01/03/2024</a:t>
            </a:fld>
            <a:endParaRPr lang="en-GB"/>
          </a:p>
        </p:txBody>
      </p:sp>
      <p:sp>
        <p:nvSpPr>
          <p:cNvPr id="5" name="页脚占位符 4">
            <a:extLst>
              <a:ext uri="{FF2B5EF4-FFF2-40B4-BE49-F238E27FC236}">
                <a16:creationId xmlns:a16="http://schemas.microsoft.com/office/drawing/2014/main" id="{EBE054D8-7DE5-4F94-6444-F4E378CAFD79}"/>
              </a:ext>
            </a:extLst>
          </p:cNvPr>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cs typeface="Arial" pitchFamily="34" charset="0"/>
              </a:defRPr>
            </a:lvl1pPr>
          </a:lstStyle>
          <a:p>
            <a:endParaRPr lang="en-GB"/>
          </a:p>
        </p:txBody>
      </p:sp>
      <p:sp>
        <p:nvSpPr>
          <p:cNvPr id="6" name="灯片编号占位符 5">
            <a:extLst>
              <a:ext uri="{FF2B5EF4-FFF2-40B4-BE49-F238E27FC236}">
                <a16:creationId xmlns:a16="http://schemas.microsoft.com/office/drawing/2014/main" id="{1ED7FF74-5A36-CC0A-FAEE-B9A2F116DF76}"/>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CFC65EED-7C43-4C77-9B5D-22CEEE421B17}" type="slidenum">
              <a:rPr lang="en-GB" smtClean="0"/>
              <a:t>‹#›</a:t>
            </a:fld>
            <a:endParaRPr lang="en-GB"/>
          </a:p>
        </p:txBody>
      </p:sp>
    </p:spTree>
    <p:extLst>
      <p:ext uri="{BB962C8B-B14F-4D97-AF65-F5344CB8AC3E}">
        <p14:creationId xmlns:p14="http://schemas.microsoft.com/office/powerpoint/2010/main" val="35296966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wipe/>
  </p:transition>
  <p:txStyles>
    <p:titleStyle>
      <a:lvl1pPr algn="ctr" rtl="0" eaLnBrk="1" fontAlgn="base" hangingPunct="1">
        <a:spcBef>
          <a:spcPct val="0"/>
        </a:spcBef>
        <a:spcAft>
          <a:spcPct val="0"/>
        </a:spcAft>
        <a:defRPr kumimoji="1" sz="4400" kern="1200">
          <a:solidFill>
            <a:schemeClr val="tx1"/>
          </a:solidFill>
          <a:latin typeface="+mj-lt"/>
          <a:ea typeface="宋体" pitchFamily="2" charset="-122"/>
          <a:cs typeface="+mj-cs"/>
        </a:defRPr>
      </a:lvl1pPr>
      <a:lvl2pPr algn="ctr" rtl="0" eaLnBrk="1" fontAlgn="base" hangingPunct="1">
        <a:spcBef>
          <a:spcPct val="0"/>
        </a:spcBef>
        <a:spcAft>
          <a:spcPct val="0"/>
        </a:spcAft>
        <a:defRPr kumimoji="1" sz="4400">
          <a:solidFill>
            <a:schemeClr val="tx1"/>
          </a:solidFill>
          <a:latin typeface="Calibri" pitchFamily="34" charset="0"/>
          <a:ea typeface="宋体" pitchFamily="2" charset="-122"/>
        </a:defRPr>
      </a:lvl2pPr>
      <a:lvl3pPr algn="ctr" rtl="0" eaLnBrk="1" fontAlgn="base" hangingPunct="1">
        <a:spcBef>
          <a:spcPct val="0"/>
        </a:spcBef>
        <a:spcAft>
          <a:spcPct val="0"/>
        </a:spcAft>
        <a:defRPr kumimoji="1" sz="4400">
          <a:solidFill>
            <a:schemeClr val="tx1"/>
          </a:solidFill>
          <a:latin typeface="Calibri" pitchFamily="34" charset="0"/>
          <a:ea typeface="宋体" pitchFamily="2" charset="-122"/>
        </a:defRPr>
      </a:lvl3pPr>
      <a:lvl4pPr algn="ctr" rtl="0" eaLnBrk="1" fontAlgn="base" hangingPunct="1">
        <a:spcBef>
          <a:spcPct val="0"/>
        </a:spcBef>
        <a:spcAft>
          <a:spcPct val="0"/>
        </a:spcAft>
        <a:defRPr kumimoji="1" sz="4400">
          <a:solidFill>
            <a:schemeClr val="tx1"/>
          </a:solidFill>
          <a:latin typeface="Calibri" pitchFamily="34" charset="0"/>
          <a:ea typeface="宋体" pitchFamily="2" charset="-122"/>
        </a:defRPr>
      </a:lvl4pPr>
      <a:lvl5pPr algn="ctr" rtl="0" eaLnBrk="1" fontAlgn="base" hangingPunct="1">
        <a:spcBef>
          <a:spcPct val="0"/>
        </a:spcBef>
        <a:spcAft>
          <a:spcPct val="0"/>
        </a:spcAft>
        <a:defRPr kumimoji="1"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宋体" pitchFamily="2" charset="-122"/>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宋体" pitchFamily="2"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宋体" pitchFamily="2"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标题占位符 1">
            <a:extLst>
              <a:ext uri="{FF2B5EF4-FFF2-40B4-BE49-F238E27FC236}">
                <a16:creationId xmlns:a16="http://schemas.microsoft.com/office/drawing/2014/main" id="{24761B5B-67DB-6179-F1E5-01B6430D4AE5}"/>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5" name="文本占位符 2">
            <a:extLst>
              <a:ext uri="{FF2B5EF4-FFF2-40B4-BE49-F238E27FC236}">
                <a16:creationId xmlns:a16="http://schemas.microsoft.com/office/drawing/2014/main" id="{6AA4DE0F-1B56-2EA1-1A48-1E64729884D2}"/>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2D1C2E8-AB3D-E9DA-8390-8E2E1C2F50A4}"/>
              </a:ext>
            </a:extLst>
          </p:cNvPr>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cs typeface="Arial" pitchFamily="34" charset="0"/>
              </a:defRPr>
            </a:lvl1pPr>
          </a:lstStyle>
          <a:p>
            <a:pPr>
              <a:defRPr/>
            </a:pPr>
            <a:fld id="{915F2D9A-11E1-43B6-BE38-3A42BDD030FC}" type="datetime1">
              <a:rPr lang="en-US" altLang="zh-CN"/>
              <a:pPr>
                <a:defRPr/>
              </a:pPr>
              <a:t>3/1/2024</a:t>
            </a:fld>
            <a:endParaRPr lang="zh-CN" altLang="en-US"/>
          </a:p>
        </p:txBody>
      </p:sp>
      <p:sp>
        <p:nvSpPr>
          <p:cNvPr id="5" name="页脚占位符 4">
            <a:extLst>
              <a:ext uri="{FF2B5EF4-FFF2-40B4-BE49-F238E27FC236}">
                <a16:creationId xmlns:a16="http://schemas.microsoft.com/office/drawing/2014/main" id="{63F7C9AF-BD40-A1F5-2EBE-9CF63CA4B520}"/>
              </a:ext>
            </a:extLst>
          </p:cNvPr>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ABF2996D-F7EB-DE6C-6EB1-842A263106C8}"/>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F6F245D9-35DD-463E-8989-923B5AA67E3C}" type="slidenum">
              <a:rPr lang="zh-CN" altLang="en-US"/>
              <a:pPr>
                <a:defRPr/>
              </a:pPr>
              <a:t>‹#›</a:t>
            </a:fld>
            <a:endParaRPr lang="zh-CN" altLang="en-US"/>
          </a:p>
        </p:txBody>
      </p:sp>
    </p:spTree>
    <p:extLst>
      <p:ext uri="{BB962C8B-B14F-4D97-AF65-F5344CB8AC3E}">
        <p14:creationId xmlns:p14="http://schemas.microsoft.com/office/powerpoint/2010/main" val="44877194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rtl="0" eaLnBrk="1" fontAlgn="base" hangingPunct="1">
        <a:spcBef>
          <a:spcPct val="0"/>
        </a:spcBef>
        <a:spcAft>
          <a:spcPct val="0"/>
        </a:spcAft>
        <a:defRPr kumimoji="1" sz="4400" kern="1200">
          <a:solidFill>
            <a:schemeClr val="tx1"/>
          </a:solidFill>
          <a:latin typeface="+mj-lt"/>
          <a:ea typeface="宋体" pitchFamily="2" charset="-122"/>
          <a:cs typeface="+mj-cs"/>
        </a:defRPr>
      </a:lvl1pPr>
      <a:lvl2pPr algn="ctr" rtl="0" eaLnBrk="1" fontAlgn="base" hangingPunct="1">
        <a:spcBef>
          <a:spcPct val="0"/>
        </a:spcBef>
        <a:spcAft>
          <a:spcPct val="0"/>
        </a:spcAft>
        <a:defRPr kumimoji="1" sz="4400">
          <a:solidFill>
            <a:schemeClr val="tx1"/>
          </a:solidFill>
          <a:latin typeface="Calibri" pitchFamily="34" charset="0"/>
          <a:ea typeface="宋体" pitchFamily="2" charset="-122"/>
        </a:defRPr>
      </a:lvl2pPr>
      <a:lvl3pPr algn="ctr" rtl="0" eaLnBrk="1" fontAlgn="base" hangingPunct="1">
        <a:spcBef>
          <a:spcPct val="0"/>
        </a:spcBef>
        <a:spcAft>
          <a:spcPct val="0"/>
        </a:spcAft>
        <a:defRPr kumimoji="1" sz="4400">
          <a:solidFill>
            <a:schemeClr val="tx1"/>
          </a:solidFill>
          <a:latin typeface="Calibri" pitchFamily="34" charset="0"/>
          <a:ea typeface="宋体" pitchFamily="2" charset="-122"/>
        </a:defRPr>
      </a:lvl3pPr>
      <a:lvl4pPr algn="ctr" rtl="0" eaLnBrk="1" fontAlgn="base" hangingPunct="1">
        <a:spcBef>
          <a:spcPct val="0"/>
        </a:spcBef>
        <a:spcAft>
          <a:spcPct val="0"/>
        </a:spcAft>
        <a:defRPr kumimoji="1" sz="4400">
          <a:solidFill>
            <a:schemeClr val="tx1"/>
          </a:solidFill>
          <a:latin typeface="Calibri" pitchFamily="34" charset="0"/>
          <a:ea typeface="宋体" pitchFamily="2" charset="-122"/>
        </a:defRPr>
      </a:lvl4pPr>
      <a:lvl5pPr algn="ctr" rtl="0" eaLnBrk="1" fontAlgn="base" hangingPunct="1">
        <a:spcBef>
          <a:spcPct val="0"/>
        </a:spcBef>
        <a:spcAft>
          <a:spcPct val="0"/>
        </a:spcAft>
        <a:defRPr kumimoji="1"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宋体" pitchFamily="2" charset="-122"/>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宋体" pitchFamily="2"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宋体" pitchFamily="2"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EBFAB3F-5625-E13E-F55B-24A330167612}"/>
              </a:ext>
            </a:extLst>
          </p:cNvPr>
          <p:cNvSpPr>
            <a:spLocks noGrp="1" noChangeArrowheads="1"/>
          </p:cNvSpPr>
          <p:nvPr>
            <p:ph type="title"/>
          </p:nvPr>
        </p:nvSpPr>
        <p:spPr bwMode="auto">
          <a:xfrm>
            <a:off x="812800" y="609600"/>
            <a:ext cx="10464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25603" name="Rectangle 3">
            <a:extLst>
              <a:ext uri="{FF2B5EF4-FFF2-40B4-BE49-F238E27FC236}">
                <a16:creationId xmlns:a16="http://schemas.microsoft.com/office/drawing/2014/main" id="{962A46EC-7C82-ECB2-0083-475E7A8C2317}"/>
              </a:ext>
            </a:extLst>
          </p:cNvPr>
          <p:cNvSpPr>
            <a:spLocks noGrp="1" noChangeArrowheads="1"/>
          </p:cNvSpPr>
          <p:nvPr>
            <p:ph type="body" idx="1"/>
          </p:nvPr>
        </p:nvSpPr>
        <p:spPr bwMode="auto">
          <a:xfrm>
            <a:off x="812800" y="1676400"/>
            <a:ext cx="104648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6502" name="Rectangle 6">
            <a:extLst>
              <a:ext uri="{FF2B5EF4-FFF2-40B4-BE49-F238E27FC236}">
                <a16:creationId xmlns:a16="http://schemas.microsoft.com/office/drawing/2014/main" id="{80E09BCB-2CBD-1044-412F-BB7423086057}"/>
              </a:ext>
            </a:extLst>
          </p:cNvPr>
          <p:cNvSpPr>
            <a:spLocks noGrp="1" noChangeArrowheads="1"/>
          </p:cNvSpPr>
          <p:nvPr>
            <p:ph type="sldNum" sz="quarter" idx="4"/>
          </p:nvPr>
        </p:nvSpPr>
        <p:spPr bwMode="auto">
          <a:xfrm>
            <a:off x="85344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Times New Roman" panose="02020603050405020304" pitchFamily="18" charset="0"/>
                <a:cs typeface="Times New Roman" panose="02020603050405020304" pitchFamily="18" charset="0"/>
              </a:defRPr>
            </a:lvl1pPr>
          </a:lstStyle>
          <a:p>
            <a:pPr>
              <a:defRPr/>
            </a:pPr>
            <a:fld id="{83E5290A-3859-4069-B385-449D62BC9769}" type="slidenum">
              <a:rPr lang="en-US" altLang="zh-CN"/>
              <a:pPr>
                <a:defRPr/>
              </a:pPr>
              <a:t>‹#›</a:t>
            </a:fld>
            <a:endParaRPr lang="en-US" altLang="zh-CN"/>
          </a:p>
        </p:txBody>
      </p:sp>
      <p:sp>
        <p:nvSpPr>
          <p:cNvPr id="25605" name="Freeform 7">
            <a:extLst>
              <a:ext uri="{FF2B5EF4-FFF2-40B4-BE49-F238E27FC236}">
                <a16:creationId xmlns:a16="http://schemas.microsoft.com/office/drawing/2014/main" id="{424E2CD7-D2A8-B102-7D09-BB240DB2E0EA}"/>
              </a:ext>
            </a:extLst>
          </p:cNvPr>
          <p:cNvSpPr>
            <a:spLocks noChangeArrowheads="1"/>
          </p:cNvSpPr>
          <p:nvPr/>
        </p:nvSpPr>
        <p:spPr bwMode="auto">
          <a:xfrm>
            <a:off x="711200" y="533400"/>
            <a:ext cx="106680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5606" name="Line 8">
            <a:extLst>
              <a:ext uri="{FF2B5EF4-FFF2-40B4-BE49-F238E27FC236}">
                <a16:creationId xmlns:a16="http://schemas.microsoft.com/office/drawing/2014/main" id="{146FCC48-BE7C-1693-6E59-27ECE825118E}"/>
              </a:ext>
            </a:extLst>
          </p:cNvPr>
          <p:cNvSpPr>
            <a:spLocks noChangeShapeType="1"/>
          </p:cNvSpPr>
          <p:nvPr/>
        </p:nvSpPr>
        <p:spPr bwMode="auto">
          <a:xfrm>
            <a:off x="711200" y="6194425"/>
            <a:ext cx="106680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25607" name="Picture 1">
            <a:extLst>
              <a:ext uri="{FF2B5EF4-FFF2-40B4-BE49-F238E27FC236}">
                <a16:creationId xmlns:a16="http://schemas.microsoft.com/office/drawing/2014/main" id="{A173ED28-FB8A-253F-F161-234C9DC66E6F}"/>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12750" y="6065838"/>
            <a:ext cx="399415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428233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hf hdr="0" ftr="0" dt="0"/>
  <p:txStyles>
    <p:titleStyle>
      <a:lvl1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1pPr>
      <a:lvl2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2pPr>
      <a:lvl3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3pPr>
      <a:lvl4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4pPr>
      <a:lvl5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5pPr>
      <a:lvl6pPr marL="457200" algn="l" rtl="0" eaLnBrk="1" fontAlgn="base" hangingPunct="1">
        <a:spcBef>
          <a:spcPct val="0"/>
        </a:spcBef>
        <a:spcAft>
          <a:spcPct val="0"/>
        </a:spcAft>
        <a:defRPr sz="4000">
          <a:solidFill>
            <a:schemeClr val="tx2"/>
          </a:solidFill>
          <a:latin typeface="Bookman Old Style" pitchFamily="18" charset="0"/>
        </a:defRPr>
      </a:lvl6pPr>
      <a:lvl7pPr marL="914400" algn="l" rtl="0" eaLnBrk="1" fontAlgn="base" hangingPunct="1">
        <a:spcBef>
          <a:spcPct val="0"/>
        </a:spcBef>
        <a:spcAft>
          <a:spcPct val="0"/>
        </a:spcAft>
        <a:defRPr sz="4000">
          <a:solidFill>
            <a:schemeClr val="tx2"/>
          </a:solidFill>
          <a:latin typeface="Bookman Old Style" pitchFamily="18" charset="0"/>
        </a:defRPr>
      </a:lvl7pPr>
      <a:lvl8pPr marL="1371600" algn="l" rtl="0" eaLnBrk="1" fontAlgn="base" hangingPunct="1">
        <a:spcBef>
          <a:spcPct val="0"/>
        </a:spcBef>
        <a:spcAft>
          <a:spcPct val="0"/>
        </a:spcAft>
        <a:defRPr sz="4000">
          <a:solidFill>
            <a:schemeClr val="tx2"/>
          </a:solidFill>
          <a:latin typeface="Bookman Old Style" pitchFamily="18" charset="0"/>
        </a:defRPr>
      </a:lvl8pPr>
      <a:lvl9pPr marL="1828800" algn="l" rtl="0" eaLnBrk="1" fontAlgn="base" hangingPunct="1">
        <a:spcBef>
          <a:spcPct val="0"/>
        </a:spcBef>
        <a:spcAft>
          <a:spcPct val="0"/>
        </a:spcAft>
        <a:defRPr sz="4000">
          <a:solidFill>
            <a:schemeClr val="tx2"/>
          </a:solidFill>
          <a:latin typeface="Bookman Old Style"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hyperlink" Target="http://guides.lib.uiowa.edu/citationhelp" TargetMode="External"/><Relationship Id="rId2" Type="http://schemas.openxmlformats.org/officeDocument/2006/relationships/notesSlide" Target="../notesSlides/notesSlide29.xml"/><Relationship Id="rId1" Type="http://schemas.openxmlformats.org/officeDocument/2006/relationships/slideLayout" Target="../slideLayouts/slideLayout24.xml"/><Relationship Id="rId5" Type="http://schemas.openxmlformats.org/officeDocument/2006/relationships/hyperlink" Target="http://www.zotero.org/" TargetMode="External"/><Relationship Id="rId4" Type="http://schemas.openxmlformats.org/officeDocument/2006/relationships/hyperlink" Target="https://owl.english.purdue.edu/owl/section/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hyperlink" Target="https://owl.purdue.edu/owl/research_and_citation/apa_style/apa_formatting_and_style_guide/general_format.html" TargetMode="External"/><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hyperlink" Target="https://apastyle.apa.org/style-grammar-guidelines/referenc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Person Thinking Vector Art, Icons, and Graphics for Free Download">
            <a:extLst>
              <a:ext uri="{FF2B5EF4-FFF2-40B4-BE49-F238E27FC236}">
                <a16:creationId xmlns:a16="http://schemas.microsoft.com/office/drawing/2014/main" id="{22DF7498-18E2-A350-3242-7695085AF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18" y="1584960"/>
            <a:ext cx="5433995" cy="40754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9E5122A-E75E-F562-8B0F-84691A202A6A}"/>
              </a:ext>
            </a:extLst>
          </p:cNvPr>
          <p:cNvSpPr>
            <a:spLocks noGrp="1"/>
          </p:cNvSpPr>
          <p:nvPr>
            <p:ph type="ctrTitle"/>
          </p:nvPr>
        </p:nvSpPr>
        <p:spPr>
          <a:xfrm>
            <a:off x="5135880" y="1767840"/>
            <a:ext cx="6440055" cy="4273616"/>
          </a:xfrm>
        </p:spPr>
        <p:txBody>
          <a:bodyPr/>
          <a:lstStyle/>
          <a:p>
            <a:r>
              <a:rPr lang="en-US" sz="4000" dirty="0"/>
              <a:t>Is it a must to </a:t>
            </a:r>
            <a:r>
              <a:rPr lang="en-US" sz="4000" dirty="0">
                <a:solidFill>
                  <a:srgbClr val="00B050"/>
                </a:solidFill>
              </a:rPr>
              <a:t>use</a:t>
            </a:r>
            <a:r>
              <a:rPr lang="en-US" sz="4000" dirty="0"/>
              <a:t> external sources (e.g., academic articles, books, statistics, and expert opinions) in our </a:t>
            </a:r>
            <a:r>
              <a:rPr lang="en-US" altLang="zh-CN" sz="4000" dirty="0"/>
              <a:t>essay</a:t>
            </a:r>
            <a:r>
              <a:rPr lang="en-US" sz="4000" dirty="0"/>
              <a:t>?</a:t>
            </a:r>
            <a:endParaRPr lang="en-GB" sz="4000" dirty="0"/>
          </a:p>
        </p:txBody>
      </p:sp>
      <p:sp>
        <p:nvSpPr>
          <p:cNvPr id="4" name="Slide Number Placeholder 3">
            <a:extLst>
              <a:ext uri="{FF2B5EF4-FFF2-40B4-BE49-F238E27FC236}">
                <a16:creationId xmlns:a16="http://schemas.microsoft.com/office/drawing/2014/main" id="{39848EF2-DDF1-47D1-31BB-21455E6F73BC}"/>
              </a:ext>
            </a:extLst>
          </p:cNvPr>
          <p:cNvSpPr>
            <a:spLocks noGrp="1"/>
          </p:cNvSpPr>
          <p:nvPr>
            <p:ph type="sldNum" sz="quarter" idx="10"/>
          </p:nvPr>
        </p:nvSpPr>
        <p:spPr/>
        <p:txBody>
          <a:bodyPr/>
          <a:lstStyle/>
          <a:p>
            <a:pPr>
              <a:defRPr/>
            </a:pPr>
            <a:fld id="{75E18018-DE22-4A41-8719-1CE5145F6E3E}" type="slidenum">
              <a:rPr lang="en-US" altLang="zh-CN" smtClean="0"/>
              <a:pPr>
                <a:defRPr/>
              </a:pPr>
              <a:t>1</a:t>
            </a:fld>
            <a:endParaRPr lang="en-US" altLang="zh-CN"/>
          </a:p>
        </p:txBody>
      </p:sp>
    </p:spTree>
    <p:extLst>
      <p:ext uri="{BB962C8B-B14F-4D97-AF65-F5344CB8AC3E}">
        <p14:creationId xmlns:p14="http://schemas.microsoft.com/office/powerpoint/2010/main" val="1319600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4B67-B3BD-444B-9F9C-FBF1C32EBDB8}"/>
              </a:ext>
            </a:extLst>
          </p:cNvPr>
          <p:cNvSpPr>
            <a:spLocks noGrp="1"/>
          </p:cNvSpPr>
          <p:nvPr>
            <p:ph type="title"/>
          </p:nvPr>
        </p:nvSpPr>
        <p:spPr/>
        <p:txBody>
          <a:bodyPr vert="horz" lIns="91440" tIns="45720" rIns="91440" bIns="45720" rtlCol="0" anchor="ctr">
            <a:normAutofit fontScale="90000"/>
          </a:bodyPr>
          <a:lstStyle/>
          <a:p>
            <a:r>
              <a:rPr lang="en-US" dirty="0"/>
              <a:t>Four ways of using information in your </a:t>
            </a:r>
            <a:r>
              <a:rPr lang="en-US" dirty="0">
                <a:solidFill>
                  <a:srgbClr val="FF0000"/>
                </a:solidFill>
              </a:rPr>
              <a:t>in-text citation</a:t>
            </a:r>
          </a:p>
        </p:txBody>
      </p:sp>
      <p:sp>
        <p:nvSpPr>
          <p:cNvPr id="3" name="Content Placeholder 2">
            <a:extLst>
              <a:ext uri="{FF2B5EF4-FFF2-40B4-BE49-F238E27FC236}">
                <a16:creationId xmlns:a16="http://schemas.microsoft.com/office/drawing/2014/main" id="{01009CA3-0D7E-F3C1-8D48-FFD189CFB5F6}"/>
              </a:ext>
            </a:extLst>
          </p:cNvPr>
          <p:cNvSpPr>
            <a:spLocks noGrp="1"/>
          </p:cNvSpPr>
          <p:nvPr>
            <p:ph idx="1"/>
          </p:nvPr>
        </p:nvSpPr>
        <p:spPr>
          <a:xfrm>
            <a:off x="863600" y="1500187"/>
            <a:ext cx="10464800" cy="4443460"/>
          </a:xfrm>
        </p:spPr>
        <p:txBody>
          <a:bodyPr/>
          <a:lstStyle/>
          <a:p>
            <a:pPr marL="457200" indent="-457200">
              <a:buFont typeface="+mj-lt"/>
              <a:buAutoNum type="arabicPeriod"/>
            </a:pPr>
            <a:r>
              <a:rPr lang="en-US" sz="2800" dirty="0"/>
              <a:t>Direct quotation</a:t>
            </a:r>
          </a:p>
          <a:p>
            <a:pPr marL="457200" indent="-457200">
              <a:buFont typeface="+mj-lt"/>
              <a:buAutoNum type="arabicPeriod"/>
            </a:pPr>
            <a:r>
              <a:rPr lang="en-US" sz="2800" dirty="0"/>
              <a:t>Paraphras</a:t>
            </a:r>
            <a:r>
              <a:rPr lang="en-US" altLang="zh-CN" sz="2800" dirty="0"/>
              <a:t>ing</a:t>
            </a:r>
            <a:endParaRPr lang="en-US" sz="2800" dirty="0"/>
          </a:p>
          <a:p>
            <a:pPr marL="457200" indent="-457200">
              <a:buFont typeface="+mj-lt"/>
              <a:buAutoNum type="arabicPeriod"/>
            </a:pPr>
            <a:r>
              <a:rPr lang="en-US" sz="2800" dirty="0"/>
              <a:t>Summarizing</a:t>
            </a:r>
          </a:p>
          <a:p>
            <a:pPr marL="457200" indent="-457200">
              <a:buFont typeface="+mj-lt"/>
              <a:buAutoNum type="arabicPeriod"/>
            </a:pPr>
            <a:r>
              <a:rPr lang="en-US" sz="2800" dirty="0"/>
              <a:t>Synthesizing</a:t>
            </a:r>
          </a:p>
          <a:p>
            <a:endParaRPr lang="en-GB" dirty="0"/>
          </a:p>
        </p:txBody>
      </p:sp>
      <p:sp>
        <p:nvSpPr>
          <p:cNvPr id="4" name="TextBox 3">
            <a:extLst>
              <a:ext uri="{FF2B5EF4-FFF2-40B4-BE49-F238E27FC236}">
                <a16:creationId xmlns:a16="http://schemas.microsoft.com/office/drawing/2014/main" id="{1180DD0B-EE5B-BBC9-0FDF-AEA1E7D68117}"/>
              </a:ext>
            </a:extLst>
          </p:cNvPr>
          <p:cNvSpPr txBox="1"/>
          <p:nvPr/>
        </p:nvSpPr>
        <p:spPr>
          <a:xfrm>
            <a:off x="812800" y="3693336"/>
            <a:ext cx="10287322" cy="2241960"/>
          </a:xfrm>
          <a:prstGeom prst="rect">
            <a:avLst/>
          </a:prstGeom>
          <a:solidFill>
            <a:schemeClr val="accent5">
              <a:lumMod val="20000"/>
              <a:lumOff val="80000"/>
            </a:schemeClr>
          </a:solidFill>
        </p:spPr>
        <p:txBody>
          <a:bodyPr wrap="square" rtlCol="0">
            <a:spAutoFit/>
          </a:bodyPr>
          <a:lstStyle/>
          <a:p>
            <a:pPr marL="514350" indent="-514350">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Which is a shorter version of the main points of a text, in your own words?</a:t>
            </a:r>
          </a:p>
          <a:p>
            <a:pPr marL="514350" indent="-514350">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Which uses the exact words as someone else? </a:t>
            </a:r>
          </a:p>
          <a:p>
            <a:pPr marL="514350" indent="-514350">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Which uses different words in the same amount of space? </a:t>
            </a:r>
          </a:p>
          <a:p>
            <a:pPr marL="514350" indent="-514350">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Which one uses paraphrasing to combine ideas from more than one source?</a:t>
            </a:r>
          </a:p>
        </p:txBody>
      </p:sp>
      <p:sp>
        <p:nvSpPr>
          <p:cNvPr id="5" name="Rectangle 4">
            <a:extLst>
              <a:ext uri="{FF2B5EF4-FFF2-40B4-BE49-F238E27FC236}">
                <a16:creationId xmlns:a16="http://schemas.microsoft.com/office/drawing/2014/main" id="{E8833DA0-6A02-8FFE-C664-9C9F6B6694DE}"/>
              </a:ext>
            </a:extLst>
          </p:cNvPr>
          <p:cNvSpPr/>
          <p:nvPr/>
        </p:nvSpPr>
        <p:spPr>
          <a:xfrm>
            <a:off x="4234720" y="2036831"/>
            <a:ext cx="5337544" cy="707886"/>
          </a:xfrm>
          <a:prstGeom prst="rect">
            <a:avLst/>
          </a:prstGeom>
          <a:noFill/>
        </p:spPr>
        <p:txBody>
          <a:bodyPr wrap="square">
            <a:spAutoFit/>
          </a:bodyPr>
          <a:lstStyle/>
          <a:p>
            <a:pPr algn="ctr">
              <a:defRPr/>
            </a:pPr>
            <a:r>
              <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What is the difference?</a:t>
            </a:r>
          </a:p>
        </p:txBody>
      </p:sp>
    </p:spTree>
    <p:extLst>
      <p:ext uri="{BB962C8B-B14F-4D97-AF65-F5344CB8AC3E}">
        <p14:creationId xmlns:p14="http://schemas.microsoft.com/office/powerpoint/2010/main" val="120992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0" end="0"/>
                                            </p:txEl>
                                          </p:spTgt>
                                        </p:tgtEl>
                                        <p:attrNameLst>
                                          <p:attrName>style.visibility</p:attrName>
                                        </p:attrNameLst>
                                      </p:cBhvr>
                                      <p:to>
                                        <p:strVal val="visible"/>
                                      </p:to>
                                    </p:set>
                                    <p:animEffect transition="in" filter="fade">
                                      <p:cBhvr>
                                        <p:cTn id="50" dur="1000"/>
                                        <p:tgtEl>
                                          <p:spTgt spid="4">
                                            <p:txEl>
                                              <p:pRg st="0" end="0"/>
                                            </p:txEl>
                                          </p:spTgt>
                                        </p:tgtEl>
                                      </p:cBhvr>
                                    </p:animEffect>
                                    <p:anim calcmode="lin" valueType="num">
                                      <p:cBhvr>
                                        <p:cTn id="5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1000"/>
                                        <p:tgtEl>
                                          <p:spTgt spid="4">
                                            <p:txEl>
                                              <p:pRg st="1" end="1"/>
                                            </p:txEl>
                                          </p:spTgt>
                                        </p:tgtEl>
                                      </p:cBhvr>
                                    </p:animEffect>
                                    <p:anim calcmode="lin" valueType="num">
                                      <p:cBhvr>
                                        <p:cTn id="5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4">
                                            <p:txEl>
                                              <p:pRg st="2" end="2"/>
                                            </p:txEl>
                                          </p:spTgt>
                                        </p:tgtEl>
                                        <p:attrNameLst>
                                          <p:attrName>style.visibility</p:attrName>
                                        </p:attrNameLst>
                                      </p:cBhvr>
                                      <p:to>
                                        <p:strVal val="visible"/>
                                      </p:to>
                                    </p:set>
                                    <p:animEffect transition="in" filter="fade">
                                      <p:cBhvr>
                                        <p:cTn id="64" dur="1000"/>
                                        <p:tgtEl>
                                          <p:spTgt spid="4">
                                            <p:txEl>
                                              <p:pRg st="2" end="2"/>
                                            </p:txEl>
                                          </p:spTgt>
                                        </p:tgtEl>
                                      </p:cBhvr>
                                    </p:animEffect>
                                    <p:anim calcmode="lin" valueType="num">
                                      <p:cBhvr>
                                        <p:cTn id="6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6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4">
                                            <p:txEl>
                                              <p:pRg st="3" end="3"/>
                                            </p:txEl>
                                          </p:spTgt>
                                        </p:tgtEl>
                                        <p:attrNameLst>
                                          <p:attrName>style.visibility</p:attrName>
                                        </p:attrNameLst>
                                      </p:cBhvr>
                                      <p:to>
                                        <p:strVal val="visible"/>
                                      </p:to>
                                    </p:set>
                                    <p:animEffect transition="in" filter="fade">
                                      <p:cBhvr>
                                        <p:cTn id="71" dur="1000"/>
                                        <p:tgtEl>
                                          <p:spTgt spid="4">
                                            <p:txEl>
                                              <p:pRg st="3" end="3"/>
                                            </p:txEl>
                                          </p:spTgt>
                                        </p:tgtEl>
                                      </p:cBhvr>
                                    </p:animEffect>
                                    <p:anim calcmode="lin" valueType="num">
                                      <p:cBhvr>
                                        <p:cTn id="7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7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938B37D-4D35-53AB-4483-04EF9FFFE068}"/>
              </a:ext>
            </a:extLst>
          </p:cNvPr>
          <p:cNvSpPr>
            <a:spLocks noGrp="1" noChangeArrowheads="1"/>
          </p:cNvSpPr>
          <p:nvPr>
            <p:ph type="title"/>
          </p:nvPr>
        </p:nvSpPr>
        <p:spPr>
          <a:xfrm>
            <a:off x="812800" y="609600"/>
            <a:ext cx="10464800" cy="890588"/>
          </a:xfrm>
        </p:spPr>
        <p:txBody>
          <a:bodyPr/>
          <a:lstStyle/>
          <a:p>
            <a:pPr>
              <a:defRPr/>
            </a:pPr>
            <a:r>
              <a:rPr lang="en-GB" sz="4000" dirty="0"/>
              <a:t>Two most </a:t>
            </a:r>
            <a:r>
              <a:rPr lang="en-GB" altLang="zh-CN" sz="4000" dirty="0">
                <a:latin typeface="Times New Roman" charset="0"/>
                <a:ea typeface="Times New Roman" charset="0"/>
                <a:cs typeface="Times New Roman" charset="0"/>
              </a:rPr>
              <a:t>common ways of using information</a:t>
            </a:r>
            <a:r>
              <a:rPr lang="en-GB" sz="4000" dirty="0"/>
              <a:t>:</a:t>
            </a:r>
            <a:endParaRPr lang="en-US" sz="4000" dirty="0"/>
          </a:p>
        </p:txBody>
      </p:sp>
      <p:sp>
        <p:nvSpPr>
          <p:cNvPr id="3" name="Content Placeholder 2">
            <a:extLst>
              <a:ext uri="{FF2B5EF4-FFF2-40B4-BE49-F238E27FC236}">
                <a16:creationId xmlns:a16="http://schemas.microsoft.com/office/drawing/2014/main" id="{B4ED3639-E7C8-16AC-3255-22BF32BDFB80}"/>
              </a:ext>
            </a:extLst>
          </p:cNvPr>
          <p:cNvSpPr>
            <a:spLocks noGrp="1"/>
          </p:cNvSpPr>
          <p:nvPr>
            <p:ph idx="1"/>
          </p:nvPr>
        </p:nvSpPr>
        <p:spPr>
          <a:xfrm>
            <a:off x="0" y="1012715"/>
            <a:ext cx="10464800" cy="4186238"/>
          </a:xfrm>
        </p:spPr>
        <p:txBody>
          <a:bodyPr/>
          <a:lstStyle/>
          <a:p>
            <a:pPr marL="0" indent="0">
              <a:buNone/>
              <a:defRPr/>
            </a:pPr>
            <a:endParaRPr lang="en-US" altLang="zh-CN" sz="4000" dirty="0"/>
          </a:p>
          <a:p>
            <a:pPr lvl="2">
              <a:defRPr/>
            </a:pPr>
            <a:r>
              <a:rPr lang="en-US" altLang="zh-CN" sz="3600" b="1" dirty="0">
                <a:latin typeface="Times New Roman" charset="0"/>
                <a:ea typeface="Times New Roman" charset="0"/>
                <a:cs typeface="Times New Roman" charset="0"/>
              </a:rPr>
              <a:t>Direct quotation:</a:t>
            </a:r>
            <a:endParaRPr lang="en-US" altLang="zh-CN" sz="3600" b="1" dirty="0"/>
          </a:p>
          <a:p>
            <a:pPr lvl="2">
              <a:defRPr/>
            </a:pPr>
            <a:r>
              <a:rPr lang="en-US" altLang="zh-CN" sz="3600" b="1" dirty="0">
                <a:latin typeface="Times New Roman" charset="0"/>
                <a:ea typeface="Times New Roman" charset="0"/>
                <a:cs typeface="Times New Roman" charset="0"/>
              </a:rPr>
              <a:t>Paraphrasing:</a:t>
            </a:r>
            <a:endParaRPr lang="en-US" sz="2000" dirty="0"/>
          </a:p>
        </p:txBody>
      </p:sp>
      <p:sp>
        <p:nvSpPr>
          <p:cNvPr id="9220" name="Slide Number Placeholder 3">
            <a:extLst>
              <a:ext uri="{FF2B5EF4-FFF2-40B4-BE49-F238E27FC236}">
                <a16:creationId xmlns:a16="http://schemas.microsoft.com/office/drawing/2014/main" id="{92A72983-499C-3AF6-0293-EAC70A5492E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BAFD4CA6-85FB-456D-AF57-A10B0530368F}" type="slidenum">
              <a:rPr lang="en-US" altLang="zh-CN" sz="1200" smtClean="0">
                <a:solidFill>
                  <a:srgbClr val="000000"/>
                </a:solidFill>
                <a:latin typeface="Times New Roman" panose="02020603050405020304" pitchFamily="18" charset="0"/>
              </a:rPr>
              <a:pPr/>
              <a:t>11</a:t>
            </a:fld>
            <a:endParaRPr lang="en-US" altLang="zh-CN" sz="1200">
              <a:solidFill>
                <a:srgbClr val="000000"/>
              </a:solidFill>
              <a:latin typeface="Times New Roman" panose="02020603050405020304" pitchFamily="18" charset="0"/>
            </a:endParaRPr>
          </a:p>
        </p:txBody>
      </p:sp>
      <p:sp>
        <p:nvSpPr>
          <p:cNvPr id="2" name="TextBox 1">
            <a:extLst>
              <a:ext uri="{FF2B5EF4-FFF2-40B4-BE49-F238E27FC236}">
                <a16:creationId xmlns:a16="http://schemas.microsoft.com/office/drawing/2014/main" id="{B1432CC1-0207-CE61-7B65-F6232185A16C}"/>
              </a:ext>
            </a:extLst>
          </p:cNvPr>
          <p:cNvSpPr txBox="1"/>
          <p:nvPr/>
        </p:nvSpPr>
        <p:spPr>
          <a:xfrm>
            <a:off x="4784548" y="1660119"/>
            <a:ext cx="6465231" cy="646331"/>
          </a:xfrm>
          <a:prstGeom prst="rect">
            <a:avLst/>
          </a:prstGeom>
          <a:noFill/>
        </p:spPr>
        <p:txBody>
          <a:bodyPr wrap="none" rtlCol="0">
            <a:spAutoFit/>
          </a:bodyPr>
          <a:lstStyle/>
          <a:p>
            <a:r>
              <a:rPr lang="en-US" altLang="zh-CN" sz="3600" dirty="0">
                <a:solidFill>
                  <a:srgbClr val="C00000"/>
                </a:solidFill>
                <a:latin typeface="Times New Roman" charset="0"/>
                <a:ea typeface="Times New Roman" charset="0"/>
                <a:cs typeface="Times New Roman" charset="0"/>
              </a:rPr>
              <a:t>same</a:t>
            </a:r>
            <a:r>
              <a:rPr lang="en-US" altLang="zh-CN" sz="3600" dirty="0">
                <a:latin typeface="Times New Roman" charset="0"/>
                <a:ea typeface="Times New Roman" charset="0"/>
                <a:cs typeface="Times New Roman" charset="0"/>
              </a:rPr>
              <a:t> words in </a:t>
            </a:r>
            <a:r>
              <a:rPr lang="en-US" altLang="zh-CN" sz="3600" dirty="0">
                <a:solidFill>
                  <a:srgbClr val="C00000"/>
                </a:solidFill>
                <a:latin typeface="Times New Roman" charset="0"/>
                <a:ea typeface="Times New Roman" charset="0"/>
                <a:cs typeface="Times New Roman" charset="0"/>
              </a:rPr>
              <a:t>quotation marks “”</a:t>
            </a:r>
            <a:endParaRPr lang="en-GB" sz="3600" dirty="0">
              <a:solidFill>
                <a:srgbClr val="C00000"/>
              </a:solidFill>
              <a:latin typeface="Times New Roman" charset="0"/>
              <a:ea typeface="Times New Roman" charset="0"/>
              <a:cs typeface="Times New Roman" charset="0"/>
            </a:endParaRPr>
          </a:p>
        </p:txBody>
      </p:sp>
      <p:sp>
        <p:nvSpPr>
          <p:cNvPr id="4" name="TextBox 3">
            <a:extLst>
              <a:ext uri="{FF2B5EF4-FFF2-40B4-BE49-F238E27FC236}">
                <a16:creationId xmlns:a16="http://schemas.microsoft.com/office/drawing/2014/main" id="{1F62D23F-79BC-7667-8D60-2218044A048B}"/>
              </a:ext>
            </a:extLst>
          </p:cNvPr>
          <p:cNvSpPr txBox="1"/>
          <p:nvPr/>
        </p:nvSpPr>
        <p:spPr>
          <a:xfrm>
            <a:off x="4287197" y="2373612"/>
            <a:ext cx="5665012" cy="646331"/>
          </a:xfrm>
          <a:prstGeom prst="rect">
            <a:avLst/>
          </a:prstGeom>
          <a:noFill/>
        </p:spPr>
        <p:txBody>
          <a:bodyPr wrap="none" rtlCol="0">
            <a:spAutoFit/>
          </a:bodyPr>
          <a:lstStyle/>
          <a:p>
            <a:r>
              <a:rPr lang="en-US" altLang="zh-CN" sz="3600" dirty="0">
                <a:solidFill>
                  <a:srgbClr val="C00000"/>
                </a:solidFill>
                <a:latin typeface="Times New Roman" charset="0"/>
                <a:ea typeface="Times New Roman" charset="0"/>
                <a:cs typeface="Times New Roman" charset="0"/>
              </a:rPr>
              <a:t>same </a:t>
            </a:r>
            <a:r>
              <a:rPr lang="en-US" altLang="zh-CN" sz="3600" dirty="0">
                <a:latin typeface="Times New Roman" charset="0"/>
                <a:ea typeface="Times New Roman" charset="0"/>
                <a:cs typeface="Times New Roman" charset="0"/>
              </a:rPr>
              <a:t>idea but</a:t>
            </a:r>
            <a:r>
              <a:rPr lang="en-US" altLang="zh-CN" sz="3600" dirty="0">
                <a:solidFill>
                  <a:srgbClr val="C00000"/>
                </a:solidFill>
                <a:latin typeface="Times New Roman" charset="0"/>
                <a:ea typeface="Times New Roman" charset="0"/>
                <a:cs typeface="Times New Roman" charset="0"/>
              </a:rPr>
              <a:t> different </a:t>
            </a:r>
            <a:r>
              <a:rPr lang="en-US" altLang="zh-CN" sz="3600" dirty="0">
                <a:latin typeface="Times New Roman" charset="0"/>
                <a:ea typeface="Times New Roman" charset="0"/>
                <a:cs typeface="Times New Roman" charset="0"/>
              </a:rPr>
              <a:t>words</a:t>
            </a:r>
            <a:endParaRPr lang="en-GB" sz="3600" dirty="0"/>
          </a:p>
        </p:txBody>
      </p:sp>
      <p:sp>
        <p:nvSpPr>
          <p:cNvPr id="5" name="Arrow: Down 4">
            <a:extLst>
              <a:ext uri="{FF2B5EF4-FFF2-40B4-BE49-F238E27FC236}">
                <a16:creationId xmlns:a16="http://schemas.microsoft.com/office/drawing/2014/main" id="{00B26F33-3A82-7C33-FFF9-1BD67E3F4E1E}"/>
              </a:ext>
            </a:extLst>
          </p:cNvPr>
          <p:cNvSpPr/>
          <p:nvPr/>
        </p:nvSpPr>
        <p:spPr bwMode="auto">
          <a:xfrm rot="2767030">
            <a:off x="5284685" y="3185367"/>
            <a:ext cx="495033" cy="947399"/>
          </a:xfrm>
          <a:prstGeom prst="down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pPr>
            <a:endParaRPr kumimoji="0" lang="en-GB" sz="2000" b="0" i="0" u="none" strike="noStrike" cap="none" normalizeH="0" baseline="0">
              <a:ln>
                <a:noFill/>
              </a:ln>
              <a:solidFill>
                <a:srgbClr val="006699"/>
              </a:solidFill>
              <a:effectLst/>
              <a:latin typeface="Palatino Linotype" pitchFamily="18" charset="0"/>
              <a:ea typeface="宋体" pitchFamily="2" charset="-122"/>
            </a:endParaRPr>
          </a:p>
        </p:txBody>
      </p:sp>
      <p:sp>
        <p:nvSpPr>
          <p:cNvPr id="6" name="Arrow: Down 5">
            <a:extLst>
              <a:ext uri="{FF2B5EF4-FFF2-40B4-BE49-F238E27FC236}">
                <a16:creationId xmlns:a16="http://schemas.microsoft.com/office/drawing/2014/main" id="{84DEC181-0D83-2159-EF7F-8F71AC9D4FE2}"/>
              </a:ext>
            </a:extLst>
          </p:cNvPr>
          <p:cNvSpPr/>
          <p:nvPr/>
        </p:nvSpPr>
        <p:spPr bwMode="auto">
          <a:xfrm rot="18922354">
            <a:off x="5799244" y="3199192"/>
            <a:ext cx="494540" cy="963232"/>
          </a:xfrm>
          <a:prstGeom prst="down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pPr>
            <a:endParaRPr kumimoji="0" lang="en-GB" sz="2000" b="0" i="0" u="none" strike="noStrike" cap="none" normalizeH="0" baseline="0">
              <a:ln>
                <a:noFill/>
              </a:ln>
              <a:solidFill>
                <a:srgbClr val="006699"/>
              </a:solidFill>
              <a:effectLst/>
              <a:latin typeface="Palatino Linotype" pitchFamily="18" charset="0"/>
              <a:ea typeface="宋体" pitchFamily="2" charset="-122"/>
            </a:endParaRPr>
          </a:p>
        </p:txBody>
      </p:sp>
      <p:sp>
        <p:nvSpPr>
          <p:cNvPr id="8" name="TextBox 7">
            <a:extLst>
              <a:ext uri="{FF2B5EF4-FFF2-40B4-BE49-F238E27FC236}">
                <a16:creationId xmlns:a16="http://schemas.microsoft.com/office/drawing/2014/main" id="{6292893A-9062-E6C8-676E-F4430B712ABF}"/>
              </a:ext>
            </a:extLst>
          </p:cNvPr>
          <p:cNvSpPr txBox="1"/>
          <p:nvPr/>
        </p:nvSpPr>
        <p:spPr>
          <a:xfrm>
            <a:off x="812801" y="4435944"/>
            <a:ext cx="4987448" cy="584775"/>
          </a:xfrm>
          <a:prstGeom prst="rect">
            <a:avLst/>
          </a:prstGeom>
          <a:solidFill>
            <a:schemeClr val="accent3">
              <a:lumMod val="95000"/>
            </a:schemeClr>
          </a:solidFill>
        </p:spPr>
        <p:txBody>
          <a:bodyPr wrap="square">
            <a:spAutoFit/>
          </a:bodyPr>
          <a:lstStyle/>
          <a:p>
            <a:r>
              <a:rPr lang="en-US" sz="3200" b="1" dirty="0">
                <a:latin typeface="Times" panose="02020603050405020304" pitchFamily="18" charset="0"/>
                <a:cs typeface="Times" panose="02020603050405020304" pitchFamily="18" charset="0"/>
              </a:rPr>
              <a:t>APA </a:t>
            </a:r>
            <a:r>
              <a:rPr lang="en-US" sz="3200" b="1" dirty="0">
                <a:solidFill>
                  <a:srgbClr val="FF0000"/>
                </a:solidFill>
                <a:latin typeface="Times" panose="02020603050405020304" pitchFamily="18" charset="0"/>
                <a:cs typeface="Times" panose="02020603050405020304" pitchFamily="18" charset="0"/>
              </a:rPr>
              <a:t>parenthetical </a:t>
            </a:r>
            <a:r>
              <a:rPr lang="en-US" sz="3200" b="1" dirty="0">
                <a:latin typeface="Times" panose="02020603050405020304" pitchFamily="18" charset="0"/>
                <a:cs typeface="Times" panose="02020603050405020304" pitchFamily="18" charset="0"/>
              </a:rPr>
              <a:t>citation</a:t>
            </a:r>
          </a:p>
        </p:txBody>
      </p:sp>
      <p:sp>
        <p:nvSpPr>
          <p:cNvPr id="10" name="TextBox 9">
            <a:extLst>
              <a:ext uri="{FF2B5EF4-FFF2-40B4-BE49-F238E27FC236}">
                <a16:creationId xmlns:a16="http://schemas.microsoft.com/office/drawing/2014/main" id="{DBFCB396-3D49-9337-13BA-1B32889CBEB8}"/>
              </a:ext>
            </a:extLst>
          </p:cNvPr>
          <p:cNvSpPr txBox="1"/>
          <p:nvPr/>
        </p:nvSpPr>
        <p:spPr>
          <a:xfrm>
            <a:off x="6516752" y="4433568"/>
            <a:ext cx="4379847" cy="584775"/>
          </a:xfrm>
          <a:prstGeom prst="rect">
            <a:avLst/>
          </a:prstGeom>
          <a:solidFill>
            <a:schemeClr val="accent3">
              <a:lumMod val="95000"/>
            </a:schemeClr>
          </a:solidFill>
        </p:spPr>
        <p:txBody>
          <a:bodyPr wrap="square">
            <a:spAutoFit/>
          </a:bodyPr>
          <a:lstStyle/>
          <a:p>
            <a:r>
              <a:rPr lang="en-US" sz="3200" b="1" dirty="0">
                <a:latin typeface="Times New Roman" panose="02020603050405020304" pitchFamily="18" charset="0"/>
                <a:cs typeface="Times New Roman" panose="02020603050405020304" pitchFamily="18" charset="0"/>
              </a:rPr>
              <a:t>APA </a:t>
            </a:r>
            <a:r>
              <a:rPr lang="en-US" sz="3200" b="1" dirty="0">
                <a:solidFill>
                  <a:srgbClr val="FF0000"/>
                </a:solidFill>
                <a:latin typeface="Times New Roman" panose="02020603050405020304" pitchFamily="18" charset="0"/>
                <a:cs typeface="Times New Roman" panose="02020603050405020304" pitchFamily="18" charset="0"/>
              </a:rPr>
              <a:t>narrative</a:t>
            </a:r>
            <a:r>
              <a:rPr lang="en-US" sz="3200" b="1" dirty="0">
                <a:latin typeface="Times New Roman" panose="02020603050405020304" pitchFamily="18" charset="0"/>
                <a:cs typeface="Times New Roman" panose="02020603050405020304" pitchFamily="18" charset="0"/>
              </a:rPr>
              <a:t> citation</a:t>
            </a:r>
          </a:p>
        </p:txBody>
      </p:sp>
    </p:spTree>
    <p:extLst>
      <p:ext uri="{BB962C8B-B14F-4D97-AF65-F5344CB8AC3E}">
        <p14:creationId xmlns:p14="http://schemas.microsoft.com/office/powerpoint/2010/main" val="177424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1000"/>
                                        <p:tgtEl>
                                          <p:spTgt spid="9218"/>
                                        </p:tgtEl>
                                      </p:cBhvr>
                                    </p:animEffect>
                                    <p:anim calcmode="lin" valueType="num">
                                      <p:cBhvr>
                                        <p:cTn id="8" dur="1000" fill="hold"/>
                                        <p:tgtEl>
                                          <p:spTgt spid="9218"/>
                                        </p:tgtEl>
                                        <p:attrNameLst>
                                          <p:attrName>ppt_x</p:attrName>
                                        </p:attrNameLst>
                                      </p:cBhvr>
                                      <p:tavLst>
                                        <p:tav tm="0">
                                          <p:val>
                                            <p:strVal val="#ppt_x"/>
                                          </p:val>
                                        </p:tav>
                                        <p:tav tm="100000">
                                          <p:val>
                                            <p:strVal val="#ppt_x"/>
                                          </p:val>
                                        </p:tav>
                                      </p:tavLst>
                                    </p:anim>
                                    <p:anim calcmode="lin" valueType="num">
                                      <p:cBhvr>
                                        <p:cTn id="9"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1000"/>
                                        <p:tgtEl>
                                          <p:spTgt spid="8"/>
                                        </p:tgtEl>
                                      </p:cBhvr>
                                    </p:animEffect>
                                    <p:anim calcmode="lin" valueType="num">
                                      <p:cBhvr>
                                        <p:cTn id="55" dur="1000" fill="hold"/>
                                        <p:tgtEl>
                                          <p:spTgt spid="8"/>
                                        </p:tgtEl>
                                        <p:attrNameLst>
                                          <p:attrName>ppt_x</p:attrName>
                                        </p:attrNameLst>
                                      </p:cBhvr>
                                      <p:tavLst>
                                        <p:tav tm="0">
                                          <p:val>
                                            <p:strVal val="#ppt_x"/>
                                          </p:val>
                                        </p:tav>
                                        <p:tav tm="100000">
                                          <p:val>
                                            <p:strVal val="#ppt_x"/>
                                          </p:val>
                                        </p:tav>
                                      </p:tavLst>
                                    </p:anim>
                                    <p:anim calcmode="lin" valueType="num">
                                      <p:cBhvr>
                                        <p:cTn id="5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anim calcmode="lin" valueType="num">
                                      <p:cBhvr>
                                        <p:cTn id="62" dur="1000" fill="hold"/>
                                        <p:tgtEl>
                                          <p:spTgt spid="10"/>
                                        </p:tgtEl>
                                        <p:attrNameLst>
                                          <p:attrName>ppt_x</p:attrName>
                                        </p:attrNameLst>
                                      </p:cBhvr>
                                      <p:tavLst>
                                        <p:tav tm="0">
                                          <p:val>
                                            <p:strVal val="#ppt_x"/>
                                          </p:val>
                                        </p:tav>
                                        <p:tav tm="100000">
                                          <p:val>
                                            <p:strVal val="#ppt_x"/>
                                          </p:val>
                                        </p:tav>
                                      </p:tavLst>
                                    </p:anim>
                                    <p:anim calcmode="lin" valueType="num">
                                      <p:cBhvr>
                                        <p:cTn id="6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2" grpId="0"/>
      <p:bldP spid="4" grpId="0"/>
      <p:bldP spid="5" grpId="0" animBg="1"/>
      <p:bldP spid="6" grpId="0" animBg="1"/>
      <p:bldP spid="8"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02188-3831-3E61-C2EF-311619311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569DF5-0C70-91EE-CBBC-BF97C4D903D6}"/>
              </a:ext>
            </a:extLst>
          </p:cNvPr>
          <p:cNvSpPr>
            <a:spLocks noGrp="1"/>
          </p:cNvSpPr>
          <p:nvPr>
            <p:ph type="title"/>
          </p:nvPr>
        </p:nvSpPr>
        <p:spPr>
          <a:xfrm>
            <a:off x="812800" y="609600"/>
            <a:ext cx="9699775" cy="890587"/>
          </a:xfrm>
        </p:spPr>
        <p:txBody>
          <a:bodyPr/>
          <a:lstStyle/>
          <a:p>
            <a:r>
              <a:rPr lang="en-US" sz="3600" dirty="0"/>
              <a:t>Two types of APA in-text citation</a:t>
            </a:r>
            <a:endParaRPr lang="en-GB" dirty="0"/>
          </a:p>
        </p:txBody>
      </p:sp>
      <p:sp>
        <p:nvSpPr>
          <p:cNvPr id="3" name="Content Placeholder 2">
            <a:extLst>
              <a:ext uri="{FF2B5EF4-FFF2-40B4-BE49-F238E27FC236}">
                <a16:creationId xmlns:a16="http://schemas.microsoft.com/office/drawing/2014/main" id="{71C5F31C-4963-35F4-59D7-9EE5A25EDCF8}"/>
              </a:ext>
            </a:extLst>
          </p:cNvPr>
          <p:cNvSpPr>
            <a:spLocks noGrp="1"/>
          </p:cNvSpPr>
          <p:nvPr>
            <p:ph idx="1"/>
          </p:nvPr>
        </p:nvSpPr>
        <p:spPr>
          <a:xfrm>
            <a:off x="812800" y="1623966"/>
            <a:ext cx="10464800" cy="5076872"/>
          </a:xfrm>
        </p:spPr>
        <p:txBody>
          <a:bodyPr/>
          <a:lstStyle/>
          <a:p>
            <a:r>
              <a:rPr lang="en-US" sz="3200" b="1" dirty="0"/>
              <a:t>APA </a:t>
            </a:r>
            <a:r>
              <a:rPr lang="en-US" sz="3200" b="1" dirty="0">
                <a:solidFill>
                  <a:srgbClr val="FF0000"/>
                </a:solidFill>
              </a:rPr>
              <a:t>parenthetical </a:t>
            </a:r>
            <a:r>
              <a:rPr lang="en-US" sz="3200" b="1" dirty="0"/>
              <a:t>citation</a:t>
            </a:r>
          </a:p>
          <a:p>
            <a:r>
              <a:rPr lang="en-US" sz="2800" b="0" i="0" dirty="0">
                <a:solidFill>
                  <a:srgbClr val="0D405F"/>
                </a:solidFill>
                <a:effectLst/>
              </a:rPr>
              <a:t>E.g., A recent study of student plagiarism found that “plagiarism is often a matter of confusion rather than deception” </a:t>
            </a:r>
            <a:r>
              <a:rPr lang="en-US" sz="2800" b="0" i="0" dirty="0">
                <a:solidFill>
                  <a:srgbClr val="FF0000"/>
                </a:solidFill>
                <a:effectLst/>
              </a:rPr>
              <a:t>(</a:t>
            </a:r>
            <a:r>
              <a:rPr lang="en-US" sz="2800" b="0" i="0" dirty="0" err="1">
                <a:solidFill>
                  <a:srgbClr val="FF0000"/>
                </a:solidFill>
                <a:effectLst/>
              </a:rPr>
              <a:t>Horváth</a:t>
            </a:r>
            <a:r>
              <a:rPr lang="en-US" sz="2800" b="0" i="0" dirty="0">
                <a:solidFill>
                  <a:srgbClr val="FF0000"/>
                </a:solidFill>
                <a:effectLst/>
              </a:rPr>
              <a:t> &amp; </a:t>
            </a:r>
            <a:r>
              <a:rPr lang="en-US" sz="2800" b="0" i="0" dirty="0" err="1">
                <a:solidFill>
                  <a:srgbClr val="FF0000"/>
                </a:solidFill>
                <a:effectLst/>
              </a:rPr>
              <a:t>Kovács</a:t>
            </a:r>
            <a:r>
              <a:rPr lang="en-US" sz="2800" b="0" i="0" dirty="0">
                <a:solidFill>
                  <a:srgbClr val="FF0000"/>
                </a:solidFill>
                <a:effectLst/>
              </a:rPr>
              <a:t>, 2020, p. 4).</a:t>
            </a:r>
          </a:p>
          <a:p>
            <a:endParaRPr lang="en-US" sz="2800" b="0" i="0" dirty="0">
              <a:solidFill>
                <a:srgbClr val="FF0000"/>
              </a:solidFill>
              <a:effectLst/>
            </a:endParaRPr>
          </a:p>
          <a:p>
            <a:r>
              <a:rPr lang="en-US" sz="3200" b="1" dirty="0"/>
              <a:t>APA </a:t>
            </a:r>
            <a:r>
              <a:rPr lang="en-US" sz="3200" b="1" dirty="0">
                <a:solidFill>
                  <a:srgbClr val="FF0000"/>
                </a:solidFill>
              </a:rPr>
              <a:t>narrative</a:t>
            </a:r>
            <a:r>
              <a:rPr lang="en-US" sz="3200" b="1" dirty="0"/>
              <a:t> citation</a:t>
            </a:r>
          </a:p>
          <a:p>
            <a:r>
              <a:rPr lang="en-US" sz="2800" b="0" i="0" dirty="0">
                <a:solidFill>
                  <a:srgbClr val="0D405F"/>
                </a:solidFill>
                <a:effectLst/>
              </a:rPr>
              <a:t>E.g., </a:t>
            </a:r>
            <a:r>
              <a:rPr lang="en-US" sz="2800" dirty="0" err="1">
                <a:solidFill>
                  <a:srgbClr val="FF0000"/>
                </a:solidFill>
                <a:effectLst/>
              </a:rPr>
              <a:t>Horváth</a:t>
            </a:r>
            <a:r>
              <a:rPr lang="en-US" sz="2800" dirty="0">
                <a:solidFill>
                  <a:srgbClr val="FF0000"/>
                </a:solidFill>
                <a:effectLst/>
              </a:rPr>
              <a:t> and </a:t>
            </a:r>
            <a:r>
              <a:rPr lang="en-US" sz="2800" dirty="0" err="1">
                <a:solidFill>
                  <a:srgbClr val="FF0000"/>
                </a:solidFill>
                <a:effectLst/>
              </a:rPr>
              <a:t>Kovács</a:t>
            </a:r>
            <a:r>
              <a:rPr lang="en-US" sz="2800" dirty="0">
                <a:solidFill>
                  <a:srgbClr val="FF0000"/>
                </a:solidFill>
                <a:effectLst/>
              </a:rPr>
              <a:t> (2020)</a:t>
            </a:r>
            <a:r>
              <a:rPr lang="en-US" sz="2800" dirty="0">
                <a:solidFill>
                  <a:srgbClr val="FF0000"/>
                </a:solidFill>
              </a:rPr>
              <a:t> argue that </a:t>
            </a:r>
            <a:r>
              <a:rPr lang="en-US" sz="2800" dirty="0"/>
              <a:t>“plagiarism is often a matter of confusion rather than deception” </a:t>
            </a:r>
            <a:r>
              <a:rPr lang="en-US" sz="2800" dirty="0">
                <a:solidFill>
                  <a:srgbClr val="FF0000"/>
                </a:solidFill>
                <a:effectLst/>
              </a:rPr>
              <a:t>(p. 4)</a:t>
            </a:r>
            <a:r>
              <a:rPr lang="en-US" sz="2800" dirty="0">
                <a:solidFill>
                  <a:srgbClr val="FF0000"/>
                </a:solidFill>
              </a:rPr>
              <a:t>.</a:t>
            </a:r>
            <a:endParaRPr lang="en-GB" sz="2800" dirty="0">
              <a:solidFill>
                <a:srgbClr val="FF0000"/>
              </a:solidFill>
            </a:endParaRPr>
          </a:p>
        </p:txBody>
      </p:sp>
      <p:sp>
        <p:nvSpPr>
          <p:cNvPr id="4" name="Slide Number Placeholder 3">
            <a:extLst>
              <a:ext uri="{FF2B5EF4-FFF2-40B4-BE49-F238E27FC236}">
                <a16:creationId xmlns:a16="http://schemas.microsoft.com/office/drawing/2014/main" id="{4808B88F-6466-4B8A-B1EC-A15A9E5BEF50}"/>
              </a:ext>
            </a:extLst>
          </p:cNvPr>
          <p:cNvSpPr>
            <a:spLocks noGrp="1"/>
          </p:cNvSpPr>
          <p:nvPr>
            <p:ph type="sldNum" sz="quarter" idx="10"/>
          </p:nvPr>
        </p:nvSpPr>
        <p:spPr/>
        <p:txBody>
          <a:bodyPr/>
          <a:lstStyle/>
          <a:p>
            <a:pPr>
              <a:defRPr/>
            </a:pPr>
            <a:fld id="{5BC2AC79-C62D-4E87-8EA1-81E1A74664D6}" type="slidenum">
              <a:rPr lang="en-US" altLang="zh-CN" smtClean="0"/>
              <a:pPr>
                <a:defRPr/>
              </a:pPr>
              <a:t>12</a:t>
            </a:fld>
            <a:endParaRPr lang="en-US" altLang="zh-CN"/>
          </a:p>
        </p:txBody>
      </p:sp>
    </p:spTree>
    <p:extLst>
      <p:ext uri="{BB962C8B-B14F-4D97-AF65-F5344CB8AC3E}">
        <p14:creationId xmlns:p14="http://schemas.microsoft.com/office/powerpoint/2010/main" val="1025170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77DBB-818E-38AD-08BD-14882602673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F468490-52EF-288D-B9CA-8C96990C29D4}"/>
              </a:ext>
            </a:extLst>
          </p:cNvPr>
          <p:cNvSpPr>
            <a:spLocks noGrp="1"/>
          </p:cNvSpPr>
          <p:nvPr>
            <p:ph type="title"/>
          </p:nvPr>
        </p:nvSpPr>
        <p:spPr/>
        <p:txBody>
          <a:bodyPr/>
          <a:lstStyle/>
          <a:p>
            <a:r>
              <a:rPr kumimoji="1" lang="en-US" altLang="zh-CN" dirty="0">
                <a:latin typeface="Times New Roman" charset="0"/>
                <a:ea typeface="Times New Roman" charset="0"/>
                <a:cs typeface="Times New Roman" charset="0"/>
              </a:rPr>
              <a:t>In-Text Citation: Direct Quotation</a:t>
            </a:r>
            <a:endParaRPr kumimoji="1" lang="zh-CN" altLang="en-US" dirty="0">
              <a:latin typeface="Times New Roman" charset="0"/>
              <a:ea typeface="Times New Roman" charset="0"/>
              <a:cs typeface="Times New Roman" charset="0"/>
            </a:endParaRPr>
          </a:p>
        </p:txBody>
      </p:sp>
      <p:sp>
        <p:nvSpPr>
          <p:cNvPr id="3" name="内容占位符 2">
            <a:extLst>
              <a:ext uri="{FF2B5EF4-FFF2-40B4-BE49-F238E27FC236}">
                <a16:creationId xmlns:a16="http://schemas.microsoft.com/office/drawing/2014/main" id="{C4CFE2BB-9B85-5769-3EC6-E2CBE0294B42}"/>
              </a:ext>
            </a:extLst>
          </p:cNvPr>
          <p:cNvSpPr>
            <a:spLocks noGrp="1"/>
          </p:cNvSpPr>
          <p:nvPr>
            <p:ph idx="1"/>
          </p:nvPr>
        </p:nvSpPr>
        <p:spPr>
          <a:solidFill>
            <a:schemeClr val="accent5">
              <a:lumMod val="20000"/>
              <a:lumOff val="80000"/>
            </a:schemeClr>
          </a:solidFill>
        </p:spPr>
        <p:txBody>
          <a:bodyPr>
            <a:normAutofit fontScale="92500" lnSpcReduction="10000"/>
          </a:bodyPr>
          <a:lstStyle/>
          <a:p>
            <a:r>
              <a:rPr kumimoji="1" lang="en-US" altLang="zh-CN" sz="3000" b="1" dirty="0">
                <a:latin typeface="Times New Roman" charset="0"/>
                <a:ea typeface="Times New Roman" charset="0"/>
                <a:cs typeface="Times New Roman" charset="0"/>
              </a:rPr>
              <a:t>Direct Quotation</a:t>
            </a:r>
            <a:r>
              <a:rPr kumimoji="1" lang="en-US" altLang="zh-CN" sz="3000" dirty="0">
                <a:latin typeface="Times New Roman" charset="0"/>
                <a:ea typeface="Times New Roman" charset="0"/>
                <a:cs typeface="Times New Roman" charset="0"/>
              </a:rPr>
              <a:t>: Using </a:t>
            </a:r>
            <a:r>
              <a:rPr kumimoji="1" lang="en-US" altLang="zh-CN" sz="3000" b="1" u="sng" dirty="0">
                <a:latin typeface="Times New Roman" charset="0"/>
                <a:ea typeface="Times New Roman" charset="0"/>
                <a:cs typeface="Times New Roman" charset="0"/>
              </a:rPr>
              <a:t>exactly the same </a:t>
            </a:r>
            <a:r>
              <a:rPr kumimoji="1" lang="en-US" altLang="zh-CN" sz="3000" dirty="0">
                <a:latin typeface="Times New Roman" charset="0"/>
                <a:ea typeface="Times New Roman" charset="0"/>
                <a:cs typeface="Times New Roman" charset="0"/>
              </a:rPr>
              <a:t>words from another work.</a:t>
            </a:r>
          </a:p>
          <a:p>
            <a:pPr marL="0" indent="0">
              <a:buNone/>
            </a:pPr>
            <a:endParaRPr kumimoji="1" lang="en-US" altLang="zh-CN" sz="1400" dirty="0">
              <a:latin typeface="Times New Roman" charset="0"/>
              <a:ea typeface="Times New Roman" charset="0"/>
              <a:cs typeface="Times New Roman" charset="0"/>
            </a:endParaRPr>
          </a:p>
          <a:p>
            <a:pPr marL="514350" indent="-514350">
              <a:buFont typeface="+mj-lt"/>
              <a:buAutoNum type="arabicPeriod"/>
            </a:pPr>
            <a:r>
              <a:rPr kumimoji="1" lang="en-US" altLang="zh-CN" sz="3000" dirty="0">
                <a:latin typeface="Times New Roman" charset="0"/>
                <a:ea typeface="Times New Roman" charset="0"/>
                <a:cs typeface="Times New Roman" charset="0"/>
              </a:rPr>
              <a:t>What is important in learning a foreign language? </a:t>
            </a:r>
            <a:r>
              <a:rPr kumimoji="1" lang="en-US" altLang="zh-CN" sz="3000" dirty="0">
                <a:solidFill>
                  <a:srgbClr val="FF0000"/>
                </a:solidFill>
                <a:latin typeface="Times New Roman" charset="0"/>
                <a:ea typeface="Times New Roman" charset="0"/>
                <a:cs typeface="Times New Roman" charset="0"/>
              </a:rPr>
              <a:t>According to Wilkins (1972), </a:t>
            </a:r>
            <a:r>
              <a:rPr lang="en-US" altLang="zh-CN" sz="3000" dirty="0">
                <a:solidFill>
                  <a:srgbClr val="FF0000"/>
                </a:solidFill>
                <a:latin typeface="Times New Roman" charset="0"/>
                <a:ea typeface="Times New Roman" charset="0"/>
                <a:cs typeface="Times New Roman" charset="0"/>
              </a:rPr>
              <a:t>“</a:t>
            </a:r>
            <a:r>
              <a:rPr lang="en-US" altLang="zh-CN" sz="3000" dirty="0">
                <a:latin typeface="Times New Roman" charset="0"/>
                <a:ea typeface="Times New Roman" charset="0"/>
                <a:cs typeface="Times New Roman" charset="0"/>
              </a:rPr>
              <a:t>While without grammar very little can be conveyed, without vocabulary nothing can be conveyed</a:t>
            </a:r>
            <a:r>
              <a:rPr lang="en-US" altLang="zh-CN" sz="3000" dirty="0">
                <a:solidFill>
                  <a:srgbClr val="FF0000"/>
                </a:solidFill>
                <a:latin typeface="Times New Roman" charset="0"/>
                <a:ea typeface="Times New Roman" charset="0"/>
                <a:cs typeface="Times New Roman" charset="0"/>
              </a:rPr>
              <a:t>”</a:t>
            </a:r>
            <a:r>
              <a:rPr lang="en-US" altLang="zh-CN" sz="3000" dirty="0">
                <a:latin typeface="Times New Roman" charset="0"/>
                <a:ea typeface="Times New Roman" charset="0"/>
                <a:cs typeface="Times New Roman" charset="0"/>
              </a:rPr>
              <a:t> </a:t>
            </a:r>
            <a:r>
              <a:rPr kumimoji="1" lang="en-US" altLang="zh-CN" sz="3000" dirty="0">
                <a:solidFill>
                  <a:srgbClr val="FF0000"/>
                </a:solidFill>
                <a:latin typeface="Times New Roman" charset="0"/>
                <a:ea typeface="Times New Roman" charset="0"/>
                <a:cs typeface="Times New Roman" charset="0"/>
              </a:rPr>
              <a:t>(p. 111).</a:t>
            </a:r>
          </a:p>
          <a:p>
            <a:pPr marL="514350" indent="-514350">
              <a:buFont typeface="+mj-lt"/>
              <a:buAutoNum type="arabicPeriod"/>
            </a:pPr>
            <a:r>
              <a:rPr kumimoji="1" lang="en-US" altLang="zh-CN" sz="3000" dirty="0">
                <a:latin typeface="Times New Roman" charset="0"/>
                <a:ea typeface="Times New Roman" charset="0"/>
                <a:cs typeface="Times New Roman" charset="0"/>
              </a:rPr>
              <a:t>What is important in learning a foreign language? </a:t>
            </a:r>
            <a:r>
              <a:rPr kumimoji="1" lang="en-US" altLang="zh-CN" sz="3000" dirty="0">
                <a:solidFill>
                  <a:srgbClr val="FF0000"/>
                </a:solidFill>
                <a:latin typeface="Times New Roman" charset="0"/>
                <a:ea typeface="Times New Roman" charset="0"/>
                <a:cs typeface="Times New Roman" charset="0"/>
              </a:rPr>
              <a:t>Wilkins (1972)</a:t>
            </a:r>
            <a:r>
              <a:rPr kumimoji="1" lang="zh-CN" altLang="en-US" sz="3000" dirty="0">
                <a:solidFill>
                  <a:srgbClr val="FF0000"/>
                </a:solidFill>
                <a:latin typeface="Times New Roman" charset="0"/>
                <a:ea typeface="Times New Roman" charset="0"/>
                <a:cs typeface="Times New Roman" charset="0"/>
              </a:rPr>
              <a:t> </a:t>
            </a:r>
            <a:r>
              <a:rPr kumimoji="1" lang="en-US" altLang="zh-CN" sz="3000" dirty="0">
                <a:solidFill>
                  <a:srgbClr val="FF0000"/>
                </a:solidFill>
                <a:latin typeface="Times New Roman" charset="0"/>
                <a:ea typeface="Times New Roman" charset="0"/>
                <a:cs typeface="Times New Roman" charset="0"/>
              </a:rPr>
              <a:t>claim</a:t>
            </a:r>
            <a:r>
              <a:rPr lang="en-GB" altLang="zh-CN" sz="3000" dirty="0">
                <a:solidFill>
                  <a:srgbClr val="FF0000"/>
                </a:solidFill>
                <a:latin typeface="Times New Roman" charset="0"/>
                <a:ea typeface="Times New Roman" charset="0"/>
                <a:cs typeface="Times New Roman" charset="0"/>
              </a:rPr>
              <a:t>ed </a:t>
            </a:r>
            <a:r>
              <a:rPr kumimoji="1" lang="en-US" altLang="zh-CN" sz="3000" dirty="0">
                <a:solidFill>
                  <a:srgbClr val="FF0000"/>
                </a:solidFill>
                <a:latin typeface="Times New Roman" charset="0"/>
                <a:ea typeface="Times New Roman" charset="0"/>
                <a:cs typeface="Times New Roman" charset="0"/>
              </a:rPr>
              <a:t>that “</a:t>
            </a:r>
            <a:r>
              <a:rPr kumimoji="1" lang="en-US" altLang="zh-CN" sz="3000" dirty="0">
                <a:latin typeface="Times New Roman" charset="0"/>
                <a:ea typeface="Times New Roman" charset="0"/>
                <a:cs typeface="Times New Roman" charset="0"/>
              </a:rPr>
              <a:t>While without grammar very little can be conveyed, without vocabulary nothing can be conveyed</a:t>
            </a:r>
            <a:r>
              <a:rPr kumimoji="1" lang="en-US" altLang="zh-CN" sz="3000" dirty="0">
                <a:solidFill>
                  <a:srgbClr val="FF0000"/>
                </a:solidFill>
                <a:latin typeface="Times New Roman" charset="0"/>
                <a:ea typeface="Times New Roman" charset="0"/>
                <a:cs typeface="Times New Roman" charset="0"/>
              </a:rPr>
              <a:t>”</a:t>
            </a:r>
            <a:r>
              <a:rPr kumimoji="1" lang="en-US" altLang="zh-CN" sz="3000" dirty="0">
                <a:latin typeface="Times New Roman" charset="0"/>
                <a:ea typeface="Times New Roman" charset="0"/>
                <a:cs typeface="Times New Roman" charset="0"/>
              </a:rPr>
              <a:t> </a:t>
            </a:r>
            <a:r>
              <a:rPr kumimoji="1" lang="en-US" altLang="zh-CN" sz="3000" dirty="0">
                <a:solidFill>
                  <a:srgbClr val="FF0000"/>
                </a:solidFill>
                <a:latin typeface="Times New Roman" charset="0"/>
                <a:ea typeface="Times New Roman" charset="0"/>
                <a:cs typeface="Times New Roman" charset="0"/>
              </a:rPr>
              <a:t>(p. 111).</a:t>
            </a:r>
          </a:p>
          <a:p>
            <a:endParaRPr kumimoji="1" lang="en-US" altLang="zh-CN" sz="3000" dirty="0">
              <a:solidFill>
                <a:srgbClr val="FF0000"/>
              </a:solidFill>
              <a:latin typeface="Times New Roman" charset="0"/>
              <a:ea typeface="Times New Roman" charset="0"/>
              <a:cs typeface="Times New Roman" charset="0"/>
            </a:endParaRPr>
          </a:p>
          <a:p>
            <a:r>
              <a:rPr lang="en-US" sz="2800" b="1">
                <a:solidFill>
                  <a:srgbClr val="FF0000"/>
                </a:solidFill>
              </a:rPr>
              <a:t>Note: </a:t>
            </a:r>
            <a:r>
              <a:rPr lang="en-US" sz="2800" dirty="0"/>
              <a:t>APA style allows either </a:t>
            </a:r>
            <a:r>
              <a:rPr lang="en-US" sz="2800" dirty="0">
                <a:solidFill>
                  <a:srgbClr val="FF0000"/>
                </a:solidFill>
              </a:rPr>
              <a:t>past</a:t>
            </a:r>
            <a:r>
              <a:rPr lang="en-US" sz="2800" dirty="0"/>
              <a:t> or </a:t>
            </a:r>
            <a:r>
              <a:rPr lang="en-US" sz="2800" dirty="0">
                <a:solidFill>
                  <a:srgbClr val="FF0000"/>
                </a:solidFill>
              </a:rPr>
              <a:t>present </a:t>
            </a:r>
            <a:r>
              <a:rPr lang="en-US" sz="2800" dirty="0"/>
              <a:t>tense for discussing the literature, so long as you are consistent.</a:t>
            </a:r>
          </a:p>
          <a:p>
            <a:endParaRPr kumimoji="1" lang="en-US" altLang="zh-CN" sz="3000" dirty="0">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42673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fade">
                                      <p:cBhvr>
                                        <p:cTn id="14" dur="1000"/>
                                        <p:tgtEl>
                                          <p:spTgt spid="3">
                                            <p:bg/>
                                          </p:spTgt>
                                        </p:tgtEl>
                                      </p:cBhvr>
                                    </p:animEffect>
                                    <p:anim calcmode="lin" valueType="num">
                                      <p:cBhvr>
                                        <p:cTn id="15" dur="1000" fill="hold"/>
                                        <p:tgtEl>
                                          <p:spTgt spid="3">
                                            <p:bg/>
                                          </p:spTgt>
                                        </p:tgtEl>
                                        <p:attrNameLst>
                                          <p:attrName>ppt_x</p:attrName>
                                        </p:attrNameLst>
                                      </p:cBhvr>
                                      <p:tavLst>
                                        <p:tav tm="0">
                                          <p:val>
                                            <p:strVal val="#ppt_x"/>
                                          </p:val>
                                        </p:tav>
                                        <p:tav tm="100000">
                                          <p:val>
                                            <p:strVal val="#ppt_x"/>
                                          </p:val>
                                        </p:tav>
                                      </p:tavLst>
                                    </p:anim>
                                    <p:anim calcmode="lin" valueType="num">
                                      <p:cBhvr>
                                        <p:cTn id="16"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B8CF3-016D-9AFF-AA69-EBB903B7AD8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8BAA73D-07A2-815A-9FDC-ED38A45CBDA7}"/>
              </a:ext>
            </a:extLst>
          </p:cNvPr>
          <p:cNvSpPr>
            <a:spLocks noGrp="1"/>
          </p:cNvSpPr>
          <p:nvPr>
            <p:ph type="title"/>
          </p:nvPr>
        </p:nvSpPr>
        <p:spPr/>
        <p:txBody>
          <a:bodyPr/>
          <a:lstStyle/>
          <a:p>
            <a:r>
              <a:rPr kumimoji="1" lang="en-US" altLang="zh-CN" dirty="0">
                <a:latin typeface="Times New Roman" charset="0"/>
                <a:ea typeface="Times New Roman" charset="0"/>
                <a:cs typeface="Times New Roman" charset="0"/>
              </a:rPr>
              <a:t>In-Text Citation: Paraphrasing</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 </a:t>
            </a:r>
            <a:endParaRPr kumimoji="1" lang="zh-CN" altLang="en-US" dirty="0">
              <a:latin typeface="Times New Roman" charset="0"/>
              <a:ea typeface="Times New Roman" charset="0"/>
              <a:cs typeface="Times New Roman" charset="0"/>
            </a:endParaRPr>
          </a:p>
        </p:txBody>
      </p:sp>
      <p:sp>
        <p:nvSpPr>
          <p:cNvPr id="3" name="内容占位符 2">
            <a:extLst>
              <a:ext uri="{FF2B5EF4-FFF2-40B4-BE49-F238E27FC236}">
                <a16:creationId xmlns:a16="http://schemas.microsoft.com/office/drawing/2014/main" id="{164ED712-4E1F-A0D9-1B4F-99C582A89919}"/>
              </a:ext>
            </a:extLst>
          </p:cNvPr>
          <p:cNvSpPr>
            <a:spLocks noGrp="1"/>
          </p:cNvSpPr>
          <p:nvPr>
            <p:ph idx="1"/>
          </p:nvPr>
        </p:nvSpPr>
        <p:spPr>
          <a:xfrm>
            <a:off x="812800" y="1739180"/>
            <a:ext cx="10464800" cy="4356820"/>
          </a:xfrm>
          <a:solidFill>
            <a:schemeClr val="accent5">
              <a:lumMod val="20000"/>
              <a:lumOff val="80000"/>
            </a:schemeClr>
          </a:solidFill>
        </p:spPr>
        <p:txBody>
          <a:bodyPr>
            <a:noAutofit/>
          </a:bodyPr>
          <a:lstStyle/>
          <a:p>
            <a:r>
              <a:rPr kumimoji="1" lang="en-US" altLang="zh-CN" sz="3200" b="1" dirty="0">
                <a:latin typeface="Times New Roman" charset="0"/>
                <a:ea typeface="Times New Roman" charset="0"/>
                <a:cs typeface="Times New Roman" charset="0"/>
              </a:rPr>
              <a:t>Paraphrasing</a:t>
            </a:r>
            <a:r>
              <a:rPr kumimoji="1" lang="en-US" altLang="zh-CN" sz="3200" dirty="0">
                <a:latin typeface="Times New Roman" charset="0"/>
                <a:ea typeface="Times New Roman" charset="0"/>
                <a:cs typeface="Times New Roman" charset="0"/>
              </a:rPr>
              <a:t>: Using </a:t>
            </a:r>
            <a:r>
              <a:rPr kumimoji="1" lang="en-US" altLang="zh-CN" sz="3200" b="1" u="sng" dirty="0">
                <a:latin typeface="Times New Roman" charset="0"/>
                <a:ea typeface="Times New Roman" charset="0"/>
                <a:cs typeface="Times New Roman" charset="0"/>
              </a:rPr>
              <a:t>your own words </a:t>
            </a:r>
            <a:r>
              <a:rPr kumimoji="1" lang="en-US" altLang="zh-CN" sz="3200" dirty="0">
                <a:latin typeface="Times New Roman" charset="0"/>
                <a:ea typeface="Times New Roman" charset="0"/>
                <a:cs typeface="Times New Roman" charset="0"/>
              </a:rPr>
              <a:t>to restate an idea </a:t>
            </a:r>
            <a:r>
              <a:rPr lang="en-US" altLang="zh-CN" sz="3200" dirty="0">
                <a:latin typeface="Times New Roman" charset="0"/>
                <a:ea typeface="Times New Roman" charset="0"/>
                <a:cs typeface="Times New Roman" charset="0"/>
              </a:rPr>
              <a:t>from another work.</a:t>
            </a:r>
          </a:p>
          <a:p>
            <a:endParaRPr kumimoji="1" lang="en-US" altLang="zh-CN" sz="2800" dirty="0">
              <a:latin typeface="Times New Roman" charset="0"/>
              <a:ea typeface="Times New Roman" charset="0"/>
              <a:cs typeface="Times New Roman" charset="0"/>
            </a:endParaRPr>
          </a:p>
          <a:p>
            <a:r>
              <a:rPr kumimoji="1" lang="en-US" altLang="zh-CN" sz="2800" dirty="0">
                <a:latin typeface="Times New Roman" charset="0"/>
                <a:ea typeface="Times New Roman" charset="0"/>
                <a:cs typeface="Times New Roman" charset="0"/>
              </a:rPr>
              <a:t>What is important in learning a foreign language? </a:t>
            </a:r>
            <a:r>
              <a:rPr kumimoji="1" lang="en-US" altLang="zh-CN" sz="2800" dirty="0">
                <a:solidFill>
                  <a:srgbClr val="FF0000"/>
                </a:solidFill>
                <a:latin typeface="Times New Roman" charset="0"/>
                <a:ea typeface="Times New Roman" charset="0"/>
                <a:cs typeface="Times New Roman" charset="0"/>
              </a:rPr>
              <a:t>According to Wilkins (1972), </a:t>
            </a:r>
            <a:r>
              <a:rPr kumimoji="1" lang="en-US" altLang="zh-CN" sz="2800" u="sng" dirty="0">
                <a:latin typeface="Times New Roman" charset="0"/>
                <a:ea typeface="Times New Roman" charset="0"/>
                <a:cs typeface="Times New Roman" charset="0"/>
              </a:rPr>
              <a:t>communication depends much more on vocabulary than on grammar </a:t>
            </a:r>
            <a:r>
              <a:rPr kumimoji="1" lang="en-US" altLang="zh-CN" sz="2800" dirty="0">
                <a:solidFill>
                  <a:srgbClr val="FF0000"/>
                </a:solidFill>
                <a:latin typeface="Times New Roman" charset="0"/>
                <a:ea typeface="Times New Roman" charset="0"/>
                <a:cs typeface="Times New Roman" charset="0"/>
              </a:rPr>
              <a:t>(p. 111).</a:t>
            </a:r>
          </a:p>
          <a:p>
            <a:endParaRPr lang="en-US" altLang="zh-CN" sz="2800" dirty="0">
              <a:solidFill>
                <a:srgbClr val="FF0000"/>
              </a:solidFill>
              <a:latin typeface="Times New Roman" charset="0"/>
              <a:ea typeface="Times New Roman" charset="0"/>
              <a:cs typeface="Times New Roman" charset="0"/>
            </a:endParaRPr>
          </a:p>
          <a:p>
            <a:r>
              <a:rPr lang="en-US" sz="2800" b="1" dirty="0">
                <a:solidFill>
                  <a:srgbClr val="FF0000"/>
                </a:solidFill>
              </a:rPr>
              <a:t>Note: </a:t>
            </a:r>
            <a:r>
              <a:rPr lang="en-US" sz="2800" dirty="0">
                <a:latin typeface="Times New Roman" charset="0"/>
                <a:ea typeface="Times New Roman" charset="0"/>
                <a:cs typeface="Times New Roman" charset="0"/>
              </a:rPr>
              <a:t>including the page number is </a:t>
            </a:r>
            <a:r>
              <a:rPr lang="en-US" sz="2800" dirty="0">
                <a:solidFill>
                  <a:srgbClr val="FF0000"/>
                </a:solidFill>
                <a:latin typeface="Times New Roman" charset="0"/>
                <a:ea typeface="Times New Roman" charset="0"/>
                <a:cs typeface="Times New Roman" charset="0"/>
              </a:rPr>
              <a:t>optional </a:t>
            </a:r>
            <a:r>
              <a:rPr lang="en-US" sz="2800" dirty="0">
                <a:latin typeface="Times New Roman" charset="0"/>
                <a:ea typeface="Times New Roman" charset="0"/>
                <a:cs typeface="Times New Roman" charset="0"/>
              </a:rPr>
              <a:t>for paraphrasing but can be </a:t>
            </a:r>
            <a:r>
              <a:rPr lang="en-US" sz="2800" dirty="0">
                <a:solidFill>
                  <a:srgbClr val="FF0000"/>
                </a:solidFill>
                <a:latin typeface="Times New Roman" charset="0"/>
                <a:ea typeface="Times New Roman" charset="0"/>
                <a:cs typeface="Times New Roman" charset="0"/>
              </a:rPr>
              <a:t>beneficial</a:t>
            </a:r>
            <a:endParaRPr lang="en-US" altLang="zh-CN" sz="2800" dirty="0">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86676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3FAF5-554B-B7E4-BBDB-2926693E2F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B720D7-1E5E-FA18-8536-CF591A10FEEA}"/>
              </a:ext>
            </a:extLst>
          </p:cNvPr>
          <p:cNvSpPr>
            <a:spLocks noGrp="1"/>
          </p:cNvSpPr>
          <p:nvPr>
            <p:ph type="title"/>
          </p:nvPr>
        </p:nvSpPr>
        <p:spPr/>
        <p:txBody>
          <a:bodyPr/>
          <a:lstStyle/>
          <a:p>
            <a:r>
              <a:rPr lang="en-GB" b="1" i="0" dirty="0">
                <a:solidFill>
                  <a:srgbClr val="2F3844"/>
                </a:solidFill>
                <a:effectLst/>
              </a:rPr>
              <a:t>Basic </a:t>
            </a:r>
            <a:r>
              <a:rPr lang="en-GB" b="1" i="0" dirty="0">
                <a:solidFill>
                  <a:srgbClr val="C00000"/>
                </a:solidFill>
                <a:effectLst/>
              </a:rPr>
              <a:t>in-text</a:t>
            </a:r>
            <a:r>
              <a:rPr lang="en-GB" b="1" i="0" dirty="0">
                <a:solidFill>
                  <a:srgbClr val="2F3844"/>
                </a:solidFill>
                <a:effectLst/>
              </a:rPr>
              <a:t> citation styles</a:t>
            </a:r>
            <a:br>
              <a:rPr lang="en-GB" b="1" i="0" dirty="0">
                <a:solidFill>
                  <a:srgbClr val="2F3844"/>
                </a:solidFill>
                <a:effectLst/>
                <a:latin typeface="Circular"/>
              </a:rPr>
            </a:br>
            <a:endParaRPr lang="en-GB" dirty="0"/>
          </a:p>
        </p:txBody>
      </p:sp>
      <p:graphicFrame>
        <p:nvGraphicFramePr>
          <p:cNvPr id="5" name="Content Placeholder 4">
            <a:extLst>
              <a:ext uri="{FF2B5EF4-FFF2-40B4-BE49-F238E27FC236}">
                <a16:creationId xmlns:a16="http://schemas.microsoft.com/office/drawing/2014/main" id="{7F7AFB4A-92F6-D65A-0CA0-4FA69941508E}"/>
              </a:ext>
            </a:extLst>
          </p:cNvPr>
          <p:cNvGraphicFramePr>
            <a:graphicFrameLocks noGrp="1"/>
          </p:cNvGraphicFramePr>
          <p:nvPr>
            <p:ph idx="1"/>
            <p:extLst>
              <p:ext uri="{D42A27DB-BD31-4B8C-83A1-F6EECF244321}">
                <p14:modId xmlns:p14="http://schemas.microsoft.com/office/powerpoint/2010/main" val="1713846836"/>
              </p:ext>
            </p:extLst>
          </p:nvPr>
        </p:nvGraphicFramePr>
        <p:xfrm>
          <a:off x="272716" y="1355130"/>
          <a:ext cx="11678652" cy="5379888"/>
        </p:xfrm>
        <a:graphic>
          <a:graphicData uri="http://schemas.openxmlformats.org/drawingml/2006/table">
            <a:tbl>
              <a:tblPr/>
              <a:tblGrid>
                <a:gridCol w="3892884">
                  <a:extLst>
                    <a:ext uri="{9D8B030D-6E8A-4147-A177-3AD203B41FA5}">
                      <a16:colId xmlns:a16="http://schemas.microsoft.com/office/drawing/2014/main" val="976295984"/>
                    </a:ext>
                  </a:extLst>
                </a:gridCol>
                <a:gridCol w="3609027">
                  <a:extLst>
                    <a:ext uri="{9D8B030D-6E8A-4147-A177-3AD203B41FA5}">
                      <a16:colId xmlns:a16="http://schemas.microsoft.com/office/drawing/2014/main" val="411562202"/>
                    </a:ext>
                  </a:extLst>
                </a:gridCol>
                <a:gridCol w="4176741">
                  <a:extLst>
                    <a:ext uri="{9D8B030D-6E8A-4147-A177-3AD203B41FA5}">
                      <a16:colId xmlns:a16="http://schemas.microsoft.com/office/drawing/2014/main" val="429388424"/>
                    </a:ext>
                  </a:extLst>
                </a:gridCol>
              </a:tblGrid>
              <a:tr h="403947">
                <a:tc>
                  <a:txBody>
                    <a:bodyPr/>
                    <a:lstStyle/>
                    <a:p>
                      <a:pPr algn="l" fontAlgn="t"/>
                      <a:r>
                        <a:rPr lang="en-GB" sz="2500" b="1" dirty="0">
                          <a:solidFill>
                            <a:srgbClr val="3B84D2"/>
                          </a:solidFill>
                          <a:effectLst/>
                          <a:latin typeface="Times New Roman" panose="02020603050405020304" pitchFamily="18" charset="0"/>
                          <a:cs typeface="Times New Roman" panose="02020603050405020304" pitchFamily="18" charset="0"/>
                        </a:rPr>
                        <a:t>Author type</a:t>
                      </a:r>
                    </a:p>
                  </a:txBody>
                  <a:tcPr marL="89766" marR="89766" marT="67324" marB="67324">
                    <a:lnL>
                      <a:noFill/>
                    </a:lnL>
                    <a:lnR>
                      <a:noFill/>
                    </a:lnR>
                    <a:lnT>
                      <a:noFill/>
                    </a:lnT>
                    <a:lnB>
                      <a:noFill/>
                    </a:lnB>
                    <a:solidFill>
                      <a:srgbClr val="DDEBF8"/>
                    </a:solidFill>
                  </a:tcPr>
                </a:tc>
                <a:tc>
                  <a:txBody>
                    <a:bodyPr/>
                    <a:lstStyle/>
                    <a:p>
                      <a:pPr algn="l" fontAlgn="t"/>
                      <a:r>
                        <a:rPr kumimoji="1" lang="en-GB" sz="2400" b="1" i="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Parenthetical</a:t>
                      </a:r>
                      <a:r>
                        <a:rPr lang="en-GB" sz="2500" b="1" dirty="0">
                          <a:solidFill>
                            <a:srgbClr val="3B84D2"/>
                          </a:solidFill>
                          <a:effectLst/>
                          <a:latin typeface="Times New Roman" panose="02020603050405020304" pitchFamily="18" charset="0"/>
                          <a:cs typeface="Times New Roman" panose="02020603050405020304" pitchFamily="18" charset="0"/>
                        </a:rPr>
                        <a:t> citation</a:t>
                      </a:r>
                    </a:p>
                  </a:txBody>
                  <a:tcPr marL="89766" marR="89766" marT="67324" marB="67324">
                    <a:lnL>
                      <a:noFill/>
                    </a:lnL>
                    <a:lnR>
                      <a:noFill/>
                    </a:lnR>
                    <a:lnT>
                      <a:noFill/>
                    </a:lnT>
                    <a:lnB>
                      <a:noFill/>
                    </a:lnB>
                    <a:solidFill>
                      <a:srgbClr val="DDEBF8"/>
                    </a:solidFill>
                  </a:tcPr>
                </a:tc>
                <a:tc>
                  <a:txBody>
                    <a:bodyPr/>
                    <a:lstStyle/>
                    <a:p>
                      <a:pPr algn="l" fontAlgn="t"/>
                      <a:r>
                        <a:rPr kumimoji="1" lang="en-GB" sz="2400" b="1" i="0" kern="12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Narrative</a:t>
                      </a:r>
                      <a:r>
                        <a:rPr lang="en-GB" sz="2500" b="1" dirty="0">
                          <a:solidFill>
                            <a:srgbClr val="3B84D2"/>
                          </a:solidFill>
                          <a:effectLst/>
                          <a:latin typeface="Times New Roman" panose="02020603050405020304" pitchFamily="18" charset="0"/>
                          <a:cs typeface="Times New Roman" panose="02020603050405020304" pitchFamily="18" charset="0"/>
                        </a:rPr>
                        <a:t> citation</a:t>
                      </a:r>
                    </a:p>
                  </a:txBody>
                  <a:tcPr marL="89766" marR="89766" marT="67324" marB="67324">
                    <a:lnL>
                      <a:noFill/>
                    </a:lnL>
                    <a:lnR>
                      <a:noFill/>
                    </a:lnR>
                    <a:lnT>
                      <a:noFill/>
                    </a:lnT>
                    <a:lnB>
                      <a:noFill/>
                    </a:lnB>
                    <a:solidFill>
                      <a:srgbClr val="DDEBF8"/>
                    </a:solidFill>
                  </a:tcPr>
                </a:tc>
                <a:extLst>
                  <a:ext uri="{0D108BD9-81ED-4DB2-BD59-A6C34878D82A}">
                    <a16:rowId xmlns:a16="http://schemas.microsoft.com/office/drawing/2014/main" val="3575269383"/>
                  </a:ext>
                </a:extLst>
              </a:tr>
              <a:tr h="403947">
                <a:tc>
                  <a:txBody>
                    <a:bodyPr/>
                    <a:lstStyle/>
                    <a:p>
                      <a:pPr fontAlgn="t"/>
                      <a:r>
                        <a:rPr lang="en-GB" sz="2500" dirty="0">
                          <a:solidFill>
                            <a:srgbClr val="2F3844"/>
                          </a:solidFill>
                          <a:effectLst/>
                          <a:latin typeface="Times New Roman" panose="02020603050405020304" pitchFamily="18" charset="0"/>
                          <a:cs typeface="Times New Roman" panose="02020603050405020304" pitchFamily="18" charset="0"/>
                        </a:rPr>
                        <a:t>One author</a:t>
                      </a:r>
                    </a:p>
                  </a:txBody>
                  <a:tcPr marL="89766" marR="89766" marT="67324" marB="67324">
                    <a:lnL>
                      <a:noFill/>
                    </a:lnL>
                    <a:lnR>
                      <a:noFill/>
                    </a:lnR>
                    <a:lnT>
                      <a:noFill/>
                    </a:lnT>
                    <a:lnB>
                      <a:noFill/>
                    </a:lnB>
                    <a:solidFill>
                      <a:srgbClr val="FFFFFF"/>
                    </a:solidFill>
                  </a:tcPr>
                </a:tc>
                <a:tc>
                  <a:txBody>
                    <a:bodyPr/>
                    <a:lstStyle/>
                    <a:p>
                      <a:pPr fontAlgn="t"/>
                      <a:r>
                        <a:rPr lang="en-GB" sz="2500">
                          <a:solidFill>
                            <a:srgbClr val="2F3844"/>
                          </a:solidFill>
                          <a:effectLst/>
                          <a:latin typeface="Times New Roman" panose="02020603050405020304" pitchFamily="18" charset="0"/>
                          <a:cs typeface="Times New Roman" panose="02020603050405020304" pitchFamily="18" charset="0"/>
                        </a:rPr>
                        <a:t>(Rode, 2012)</a:t>
                      </a:r>
                    </a:p>
                  </a:txBody>
                  <a:tcPr marL="89766" marR="89766" marT="67324" marB="67324">
                    <a:lnL>
                      <a:noFill/>
                    </a:lnL>
                    <a:lnR>
                      <a:noFill/>
                    </a:lnR>
                    <a:lnT>
                      <a:noFill/>
                    </a:lnT>
                    <a:lnB>
                      <a:noFill/>
                    </a:lnB>
                    <a:solidFill>
                      <a:srgbClr val="FFFFFF"/>
                    </a:solidFill>
                  </a:tcPr>
                </a:tc>
                <a:tc>
                  <a:txBody>
                    <a:bodyPr/>
                    <a:lstStyle/>
                    <a:p>
                      <a:pPr fontAlgn="t"/>
                      <a:r>
                        <a:rPr lang="en-GB" sz="2500" dirty="0">
                          <a:solidFill>
                            <a:srgbClr val="2F3844"/>
                          </a:solidFill>
                          <a:effectLst/>
                          <a:latin typeface="Times New Roman" panose="02020603050405020304" pitchFamily="18" charset="0"/>
                          <a:cs typeface="Times New Roman" panose="02020603050405020304" pitchFamily="18" charset="0"/>
                        </a:rPr>
                        <a:t>Rode (2012) indicates…</a:t>
                      </a:r>
                    </a:p>
                  </a:txBody>
                  <a:tcPr marL="89766" marR="89766" marT="67324" marB="67324">
                    <a:lnL>
                      <a:noFill/>
                    </a:lnL>
                    <a:lnR>
                      <a:noFill/>
                    </a:lnR>
                    <a:lnT>
                      <a:noFill/>
                    </a:lnT>
                    <a:lnB>
                      <a:noFill/>
                    </a:lnB>
                    <a:solidFill>
                      <a:srgbClr val="FFFFFF"/>
                    </a:solidFill>
                  </a:tcPr>
                </a:tc>
                <a:extLst>
                  <a:ext uri="{0D108BD9-81ED-4DB2-BD59-A6C34878D82A}">
                    <a16:rowId xmlns:a16="http://schemas.microsoft.com/office/drawing/2014/main" val="3869315924"/>
                  </a:ext>
                </a:extLst>
              </a:tr>
              <a:tr h="403947">
                <a:tc>
                  <a:txBody>
                    <a:bodyPr/>
                    <a:lstStyle/>
                    <a:p>
                      <a:pPr fontAlgn="t"/>
                      <a:r>
                        <a:rPr lang="en-GB" sz="2500">
                          <a:solidFill>
                            <a:srgbClr val="2F3844"/>
                          </a:solidFill>
                          <a:effectLst/>
                          <a:latin typeface="Times New Roman" panose="02020603050405020304" pitchFamily="18" charset="0"/>
                          <a:cs typeface="Times New Roman" panose="02020603050405020304" pitchFamily="18" charset="0"/>
                        </a:rPr>
                        <a:t>Two authors</a:t>
                      </a:r>
                    </a:p>
                  </a:txBody>
                  <a:tcPr marL="89766" marR="89766" marT="67324" marB="67324">
                    <a:lnL>
                      <a:noFill/>
                    </a:lnL>
                    <a:lnR>
                      <a:noFill/>
                    </a:lnR>
                    <a:lnT>
                      <a:noFill/>
                    </a:lnT>
                    <a:lnB>
                      <a:noFill/>
                    </a:lnB>
                    <a:solidFill>
                      <a:srgbClr val="F6FAFD"/>
                    </a:solidFill>
                  </a:tcPr>
                </a:tc>
                <a:tc>
                  <a:txBody>
                    <a:bodyPr/>
                    <a:lstStyle/>
                    <a:p>
                      <a:pPr fontAlgn="t"/>
                      <a:r>
                        <a:rPr lang="en-GB" sz="2500" dirty="0">
                          <a:solidFill>
                            <a:srgbClr val="2F3844"/>
                          </a:solidFill>
                          <a:effectLst/>
                          <a:latin typeface="Times New Roman" panose="02020603050405020304" pitchFamily="18" charset="0"/>
                          <a:cs typeface="Times New Roman" panose="02020603050405020304" pitchFamily="18" charset="0"/>
                        </a:rPr>
                        <a:t>(Mayer </a:t>
                      </a:r>
                      <a:r>
                        <a:rPr lang="en-GB" sz="2500" dirty="0">
                          <a:solidFill>
                            <a:srgbClr val="C00000"/>
                          </a:solidFill>
                          <a:effectLst/>
                          <a:latin typeface="Times New Roman" panose="02020603050405020304" pitchFamily="18" charset="0"/>
                          <a:cs typeface="Times New Roman" panose="02020603050405020304" pitchFamily="18" charset="0"/>
                        </a:rPr>
                        <a:t>&amp; </a:t>
                      </a:r>
                      <a:r>
                        <a:rPr lang="en-GB" sz="2500" dirty="0">
                          <a:solidFill>
                            <a:srgbClr val="2F3844"/>
                          </a:solidFill>
                          <a:effectLst/>
                          <a:latin typeface="Times New Roman" panose="02020603050405020304" pitchFamily="18" charset="0"/>
                          <a:cs typeface="Times New Roman" panose="02020603050405020304" pitchFamily="18" charset="0"/>
                        </a:rPr>
                        <a:t>Rilke, 2019)</a:t>
                      </a:r>
                    </a:p>
                  </a:txBody>
                  <a:tcPr marL="89766" marR="89766" marT="67324" marB="67324">
                    <a:lnL>
                      <a:noFill/>
                    </a:lnL>
                    <a:lnR>
                      <a:noFill/>
                    </a:lnR>
                    <a:lnT>
                      <a:noFill/>
                    </a:lnT>
                    <a:lnB>
                      <a:noFill/>
                    </a:lnB>
                    <a:solidFill>
                      <a:srgbClr val="F6FAFD"/>
                    </a:solidFill>
                  </a:tcPr>
                </a:tc>
                <a:tc>
                  <a:txBody>
                    <a:bodyPr/>
                    <a:lstStyle/>
                    <a:p>
                      <a:pPr fontAlgn="t"/>
                      <a:r>
                        <a:rPr lang="en-GB" sz="2500" dirty="0">
                          <a:solidFill>
                            <a:srgbClr val="2F3844"/>
                          </a:solidFill>
                          <a:effectLst/>
                          <a:latin typeface="Times New Roman" panose="02020603050405020304" pitchFamily="18" charset="0"/>
                          <a:cs typeface="Times New Roman" panose="02020603050405020304" pitchFamily="18" charset="0"/>
                        </a:rPr>
                        <a:t>Mayer </a:t>
                      </a:r>
                      <a:r>
                        <a:rPr lang="en-GB" sz="2500" dirty="0">
                          <a:solidFill>
                            <a:srgbClr val="C00000"/>
                          </a:solidFill>
                          <a:effectLst/>
                          <a:latin typeface="Times New Roman" panose="02020603050405020304" pitchFamily="18" charset="0"/>
                          <a:cs typeface="Times New Roman" panose="02020603050405020304" pitchFamily="18" charset="0"/>
                        </a:rPr>
                        <a:t>and </a:t>
                      </a:r>
                      <a:r>
                        <a:rPr lang="en-GB" sz="2500" dirty="0">
                          <a:solidFill>
                            <a:srgbClr val="2F3844"/>
                          </a:solidFill>
                          <a:effectLst/>
                          <a:latin typeface="Times New Roman" panose="02020603050405020304" pitchFamily="18" charset="0"/>
                          <a:cs typeface="Times New Roman" panose="02020603050405020304" pitchFamily="18" charset="0"/>
                        </a:rPr>
                        <a:t>Rilke (2019)</a:t>
                      </a:r>
                      <a:r>
                        <a:rPr lang="en-GB" sz="2500" b="0" i="0" kern="1200" dirty="0">
                          <a:solidFill>
                            <a:schemeClr val="tx1"/>
                          </a:solidFill>
                          <a:effectLst/>
                          <a:latin typeface="+mn-lt"/>
                          <a:ea typeface="+mn-ea"/>
                          <a:cs typeface="+mn-cs"/>
                        </a:rPr>
                        <a:t> suggest…</a:t>
                      </a:r>
                      <a:endParaRPr lang="en-GB" sz="2500" dirty="0">
                        <a:solidFill>
                          <a:srgbClr val="2F3844"/>
                        </a:solidFill>
                        <a:effectLst/>
                        <a:latin typeface="Times New Roman" panose="02020603050405020304" pitchFamily="18" charset="0"/>
                        <a:cs typeface="Times New Roman" panose="02020603050405020304" pitchFamily="18" charset="0"/>
                      </a:endParaRPr>
                    </a:p>
                  </a:txBody>
                  <a:tcPr marL="89766" marR="89766" marT="67324" marB="67324">
                    <a:lnL>
                      <a:noFill/>
                    </a:lnL>
                    <a:lnR>
                      <a:noFill/>
                    </a:lnR>
                    <a:lnT>
                      <a:noFill/>
                    </a:lnT>
                    <a:lnB>
                      <a:noFill/>
                    </a:lnB>
                    <a:solidFill>
                      <a:srgbClr val="F6FAFD"/>
                    </a:solidFill>
                  </a:tcPr>
                </a:tc>
                <a:extLst>
                  <a:ext uri="{0D108BD9-81ED-4DB2-BD59-A6C34878D82A}">
                    <a16:rowId xmlns:a16="http://schemas.microsoft.com/office/drawing/2014/main" val="1639792037"/>
                  </a:ext>
                </a:extLst>
              </a:tr>
              <a:tr h="673244">
                <a:tc>
                  <a:txBody>
                    <a:bodyPr/>
                    <a:lstStyle/>
                    <a:p>
                      <a:pPr fontAlgn="t"/>
                      <a:r>
                        <a:rPr lang="en-GB" sz="2500">
                          <a:solidFill>
                            <a:srgbClr val="2F3844"/>
                          </a:solidFill>
                          <a:effectLst/>
                          <a:latin typeface="Times New Roman" panose="02020603050405020304" pitchFamily="18" charset="0"/>
                          <a:cs typeface="Times New Roman" panose="02020603050405020304" pitchFamily="18" charset="0"/>
                        </a:rPr>
                        <a:t>Three or more authors</a:t>
                      </a:r>
                    </a:p>
                  </a:txBody>
                  <a:tcPr marL="89766" marR="89766" marT="67324" marB="67324">
                    <a:lnL>
                      <a:noFill/>
                    </a:lnL>
                    <a:lnR>
                      <a:noFill/>
                    </a:lnR>
                    <a:lnT>
                      <a:noFill/>
                    </a:lnT>
                    <a:lnB>
                      <a:noFill/>
                    </a:lnB>
                    <a:solidFill>
                      <a:srgbClr val="FFFFFF"/>
                    </a:solidFill>
                  </a:tcPr>
                </a:tc>
                <a:tc>
                  <a:txBody>
                    <a:bodyPr/>
                    <a:lstStyle/>
                    <a:p>
                      <a:pPr fontAlgn="t"/>
                      <a:r>
                        <a:rPr lang="en-GB" sz="2500" dirty="0">
                          <a:solidFill>
                            <a:srgbClr val="2F3844"/>
                          </a:solidFill>
                          <a:effectLst/>
                          <a:latin typeface="Times New Roman" panose="02020603050405020304" pitchFamily="18" charset="0"/>
                          <a:cs typeface="Times New Roman" panose="02020603050405020304" pitchFamily="18" charset="0"/>
                        </a:rPr>
                        <a:t>(Smith </a:t>
                      </a:r>
                      <a:r>
                        <a:rPr lang="en-GB" sz="2500" dirty="0">
                          <a:solidFill>
                            <a:srgbClr val="C00000"/>
                          </a:solidFill>
                          <a:effectLst/>
                          <a:latin typeface="Times New Roman" panose="02020603050405020304" pitchFamily="18" charset="0"/>
                          <a:cs typeface="Times New Roman" panose="02020603050405020304" pitchFamily="18" charset="0"/>
                        </a:rPr>
                        <a:t>et al., </a:t>
                      </a:r>
                      <a:r>
                        <a:rPr lang="en-GB" sz="2500" dirty="0">
                          <a:solidFill>
                            <a:srgbClr val="2F3844"/>
                          </a:solidFill>
                          <a:effectLst/>
                          <a:latin typeface="Times New Roman" panose="02020603050405020304" pitchFamily="18" charset="0"/>
                          <a:cs typeface="Times New Roman" panose="02020603050405020304" pitchFamily="18" charset="0"/>
                        </a:rPr>
                        <a:t>2000)</a:t>
                      </a:r>
                    </a:p>
                  </a:txBody>
                  <a:tcPr marL="89766" marR="89766" marT="67324" marB="67324">
                    <a:lnL>
                      <a:noFill/>
                    </a:lnL>
                    <a:lnR>
                      <a:noFill/>
                    </a:lnR>
                    <a:lnT>
                      <a:noFill/>
                    </a:lnT>
                    <a:lnB>
                      <a:noFill/>
                    </a:lnB>
                    <a:solidFill>
                      <a:srgbClr val="FFFFFF"/>
                    </a:solidFill>
                  </a:tcPr>
                </a:tc>
                <a:tc>
                  <a:txBody>
                    <a:bodyPr/>
                    <a:lstStyle/>
                    <a:p>
                      <a:pPr fontAlgn="t"/>
                      <a:r>
                        <a:rPr lang="en-GB" sz="2500" dirty="0">
                          <a:solidFill>
                            <a:srgbClr val="2F3844"/>
                          </a:solidFill>
                          <a:effectLst/>
                          <a:latin typeface="Times New Roman" panose="02020603050405020304" pitchFamily="18" charset="0"/>
                          <a:cs typeface="Times New Roman" panose="02020603050405020304" pitchFamily="18" charset="0"/>
                        </a:rPr>
                        <a:t>As Smith </a:t>
                      </a:r>
                      <a:r>
                        <a:rPr lang="en-GB" sz="2500" dirty="0">
                          <a:solidFill>
                            <a:srgbClr val="C00000"/>
                          </a:solidFill>
                          <a:effectLst/>
                          <a:latin typeface="Times New Roman" panose="02020603050405020304" pitchFamily="18" charset="0"/>
                          <a:cs typeface="Times New Roman" panose="02020603050405020304" pitchFamily="18" charset="0"/>
                        </a:rPr>
                        <a:t>et al. </a:t>
                      </a:r>
                      <a:r>
                        <a:rPr lang="en-GB" sz="2500" dirty="0">
                          <a:solidFill>
                            <a:srgbClr val="2F3844"/>
                          </a:solidFill>
                          <a:effectLst/>
                          <a:latin typeface="Times New Roman" panose="02020603050405020304" pitchFamily="18" charset="0"/>
                          <a:cs typeface="Times New Roman" panose="02020603050405020304" pitchFamily="18" charset="0"/>
                        </a:rPr>
                        <a:t>(2000) point out…</a:t>
                      </a:r>
                    </a:p>
                  </a:txBody>
                  <a:tcPr marL="89766" marR="89766" marT="67324" marB="67324">
                    <a:lnL>
                      <a:noFill/>
                    </a:lnL>
                    <a:lnR>
                      <a:noFill/>
                    </a:lnR>
                    <a:lnT>
                      <a:noFill/>
                    </a:lnT>
                    <a:lnB>
                      <a:noFill/>
                    </a:lnB>
                    <a:solidFill>
                      <a:srgbClr val="FFFFFF"/>
                    </a:solidFill>
                  </a:tcPr>
                </a:tc>
                <a:extLst>
                  <a:ext uri="{0D108BD9-81ED-4DB2-BD59-A6C34878D82A}">
                    <a16:rowId xmlns:a16="http://schemas.microsoft.com/office/drawing/2014/main" val="1369884651"/>
                  </a:ext>
                </a:extLst>
              </a:tr>
              <a:tr h="1089521">
                <a:tc>
                  <a:txBody>
                    <a:bodyPr/>
                    <a:lstStyle/>
                    <a:p>
                      <a:pPr fontAlgn="t"/>
                      <a:r>
                        <a:rPr lang="en-US" sz="2500" dirty="0">
                          <a:solidFill>
                            <a:srgbClr val="2F3844"/>
                          </a:solidFill>
                          <a:effectLst/>
                          <a:latin typeface="Times New Roman" panose="02020603050405020304" pitchFamily="18" charset="0"/>
                          <a:cs typeface="Times New Roman" panose="02020603050405020304" pitchFamily="18" charset="0"/>
                        </a:rPr>
                        <a:t>Group author with abbreviation </a:t>
                      </a:r>
                      <a:r>
                        <a:rPr lang="en-US" sz="2500" dirty="0">
                          <a:solidFill>
                            <a:srgbClr val="FF0000"/>
                          </a:solidFill>
                          <a:effectLst/>
                          <a:latin typeface="Times New Roman" panose="02020603050405020304" pitchFamily="18" charset="0"/>
                          <a:cs typeface="Times New Roman" panose="02020603050405020304" pitchFamily="18" charset="0"/>
                        </a:rPr>
                        <a:t>(first citation)</a:t>
                      </a:r>
                    </a:p>
                  </a:txBody>
                  <a:tcPr marL="89766" marR="89766" marT="67324" marB="67324">
                    <a:lnL>
                      <a:noFill/>
                    </a:lnL>
                    <a:lnR>
                      <a:noFill/>
                    </a:lnR>
                    <a:lnT>
                      <a:noFill/>
                    </a:lnT>
                    <a:lnB>
                      <a:noFill/>
                    </a:lnB>
                    <a:solidFill>
                      <a:srgbClr val="F6FAFD"/>
                    </a:solidFill>
                  </a:tcPr>
                </a:tc>
                <a:tc>
                  <a:txBody>
                    <a:bodyPr/>
                    <a:lstStyle/>
                    <a:p>
                      <a:pPr fontAlgn="t"/>
                      <a:r>
                        <a:rPr lang="en-US" sz="2500" dirty="0">
                          <a:solidFill>
                            <a:srgbClr val="2F3844"/>
                          </a:solidFill>
                          <a:effectLst/>
                          <a:latin typeface="Times New Roman" panose="02020603050405020304" pitchFamily="18" charset="0"/>
                          <a:cs typeface="Times New Roman" panose="02020603050405020304" pitchFamily="18" charset="0"/>
                        </a:rPr>
                        <a:t>(National Institute of Mental Health [NIMH], 2020)</a:t>
                      </a:r>
                    </a:p>
                  </a:txBody>
                  <a:tcPr marL="89766" marR="89766" marT="67324" marB="67324">
                    <a:lnL>
                      <a:noFill/>
                    </a:lnL>
                    <a:lnR>
                      <a:noFill/>
                    </a:lnR>
                    <a:lnT>
                      <a:noFill/>
                    </a:lnT>
                    <a:lnB>
                      <a:noFill/>
                    </a:lnB>
                    <a:solidFill>
                      <a:srgbClr val="F6FAFD"/>
                    </a:solidFill>
                  </a:tcPr>
                </a:tc>
                <a:tc>
                  <a:txBody>
                    <a:bodyPr/>
                    <a:lstStyle/>
                    <a:p>
                      <a:pPr fontAlgn="t"/>
                      <a:r>
                        <a:rPr lang="en-GB" sz="2500" b="0" i="0" kern="1200" dirty="0">
                          <a:solidFill>
                            <a:schemeClr val="tx1"/>
                          </a:solidFill>
                          <a:effectLst/>
                          <a:latin typeface="+mn-lt"/>
                          <a:ea typeface="+mn-ea"/>
                          <a:cs typeface="+mn-cs"/>
                        </a:rPr>
                        <a:t>Research by </a:t>
                      </a:r>
                      <a:r>
                        <a:rPr lang="en-US" sz="2500" dirty="0">
                          <a:solidFill>
                            <a:srgbClr val="2F3844"/>
                          </a:solidFill>
                          <a:effectLst/>
                          <a:latin typeface="Times New Roman" panose="02020603050405020304" pitchFamily="18" charset="0"/>
                          <a:cs typeface="Times New Roman" panose="02020603050405020304" pitchFamily="18" charset="0"/>
                        </a:rPr>
                        <a:t>National Institute of Mental Health (NIMH, 2020) supports…</a:t>
                      </a:r>
                    </a:p>
                  </a:txBody>
                  <a:tcPr marL="89766" marR="89766" marT="67324" marB="67324">
                    <a:lnL>
                      <a:noFill/>
                    </a:lnL>
                    <a:lnR>
                      <a:noFill/>
                    </a:lnR>
                    <a:lnT>
                      <a:noFill/>
                    </a:lnT>
                    <a:lnB>
                      <a:noFill/>
                    </a:lnB>
                    <a:solidFill>
                      <a:srgbClr val="F6FAFD"/>
                    </a:solidFill>
                  </a:tcPr>
                </a:tc>
                <a:extLst>
                  <a:ext uri="{0D108BD9-81ED-4DB2-BD59-A6C34878D82A}">
                    <a16:rowId xmlns:a16="http://schemas.microsoft.com/office/drawing/2014/main" val="1252052173"/>
                  </a:ext>
                </a:extLst>
              </a:tr>
              <a:tr h="761459">
                <a:tc>
                  <a:txBody>
                    <a:bodyPr/>
                    <a:lstStyle/>
                    <a:p>
                      <a:pPr fontAlgn="t"/>
                      <a:r>
                        <a:rPr lang="en-US" sz="2500" dirty="0">
                          <a:solidFill>
                            <a:srgbClr val="2F3844"/>
                          </a:solidFill>
                          <a:effectLst/>
                          <a:latin typeface="Times New Roman" panose="02020603050405020304" pitchFamily="18" charset="0"/>
                          <a:cs typeface="Times New Roman" panose="02020603050405020304" pitchFamily="18" charset="0"/>
                        </a:rPr>
                        <a:t>Group author with abbreviation </a:t>
                      </a:r>
                      <a:r>
                        <a:rPr lang="en-US" sz="2500" dirty="0">
                          <a:solidFill>
                            <a:srgbClr val="FF0000"/>
                          </a:solidFill>
                          <a:effectLst/>
                          <a:latin typeface="Times New Roman" panose="02020603050405020304" pitchFamily="18" charset="0"/>
                          <a:cs typeface="Times New Roman" panose="02020603050405020304" pitchFamily="18" charset="0"/>
                        </a:rPr>
                        <a:t>(subsequent citations)</a:t>
                      </a:r>
                    </a:p>
                  </a:txBody>
                  <a:tcPr marL="89766" marR="89766" marT="67324" marB="67324">
                    <a:lnL>
                      <a:noFill/>
                    </a:lnL>
                    <a:lnR>
                      <a:noFill/>
                    </a:lnR>
                    <a:lnT>
                      <a:noFill/>
                    </a:lnT>
                    <a:lnB>
                      <a:noFill/>
                    </a:lnB>
                    <a:solidFill>
                      <a:srgbClr val="FFFFFF"/>
                    </a:solidFill>
                  </a:tcPr>
                </a:tc>
                <a:tc>
                  <a:txBody>
                    <a:bodyPr/>
                    <a:lstStyle/>
                    <a:p>
                      <a:pPr fontAlgn="t"/>
                      <a:r>
                        <a:rPr lang="en-GB" sz="2500">
                          <a:solidFill>
                            <a:srgbClr val="2F3844"/>
                          </a:solidFill>
                          <a:effectLst/>
                          <a:latin typeface="Times New Roman" panose="02020603050405020304" pitchFamily="18" charset="0"/>
                          <a:cs typeface="Times New Roman" panose="02020603050405020304" pitchFamily="18" charset="0"/>
                        </a:rPr>
                        <a:t>(NIMH, 2020)</a:t>
                      </a:r>
                    </a:p>
                  </a:txBody>
                  <a:tcPr marL="89766" marR="89766" marT="67324" marB="67324">
                    <a:lnL>
                      <a:noFill/>
                    </a:lnL>
                    <a:lnR>
                      <a:noFill/>
                    </a:lnR>
                    <a:lnT>
                      <a:noFill/>
                    </a:lnT>
                    <a:lnB>
                      <a:noFill/>
                    </a:lnB>
                    <a:solidFill>
                      <a:srgbClr val="FFFFFF"/>
                    </a:solidFill>
                  </a:tcPr>
                </a:tc>
                <a:tc>
                  <a:txBody>
                    <a:bodyPr/>
                    <a:lstStyle/>
                    <a:p>
                      <a:pPr fontAlgn="t"/>
                      <a:r>
                        <a:rPr lang="en-GB" sz="2500" dirty="0">
                          <a:solidFill>
                            <a:srgbClr val="2F3844"/>
                          </a:solidFill>
                          <a:effectLst/>
                          <a:latin typeface="Times New Roman" panose="02020603050405020304" pitchFamily="18" charset="0"/>
                          <a:cs typeface="Times New Roman" panose="02020603050405020304" pitchFamily="18" charset="0"/>
                        </a:rPr>
                        <a:t>NIMH (2020)</a:t>
                      </a:r>
                    </a:p>
                  </a:txBody>
                  <a:tcPr marL="89766" marR="89766" marT="67324" marB="67324">
                    <a:lnL>
                      <a:noFill/>
                    </a:lnL>
                    <a:lnR>
                      <a:noFill/>
                    </a:lnR>
                    <a:lnT>
                      <a:noFill/>
                    </a:lnT>
                    <a:lnB>
                      <a:noFill/>
                    </a:lnB>
                    <a:solidFill>
                      <a:srgbClr val="FFFFFF"/>
                    </a:solidFill>
                  </a:tcPr>
                </a:tc>
                <a:extLst>
                  <a:ext uri="{0D108BD9-81ED-4DB2-BD59-A6C34878D82A}">
                    <a16:rowId xmlns:a16="http://schemas.microsoft.com/office/drawing/2014/main" val="905082905"/>
                  </a:ext>
                </a:extLst>
              </a:tr>
            </a:tbl>
          </a:graphicData>
        </a:graphic>
      </p:graphicFrame>
      <p:sp>
        <p:nvSpPr>
          <p:cNvPr id="4" name="Slide Number Placeholder 3">
            <a:extLst>
              <a:ext uri="{FF2B5EF4-FFF2-40B4-BE49-F238E27FC236}">
                <a16:creationId xmlns:a16="http://schemas.microsoft.com/office/drawing/2014/main" id="{5A02BA55-CC10-A25B-932D-8F12C71FB725}"/>
              </a:ext>
            </a:extLst>
          </p:cNvPr>
          <p:cNvSpPr>
            <a:spLocks noGrp="1"/>
          </p:cNvSpPr>
          <p:nvPr>
            <p:ph type="sldNum" sz="quarter" idx="10"/>
          </p:nvPr>
        </p:nvSpPr>
        <p:spPr/>
        <p:txBody>
          <a:bodyPr/>
          <a:lstStyle/>
          <a:p>
            <a:pPr>
              <a:defRPr/>
            </a:pPr>
            <a:fld id="{5BC2AC79-C62D-4E87-8EA1-81E1A74664D6}" type="slidenum">
              <a:rPr lang="en-US" altLang="zh-CN" smtClean="0"/>
              <a:pPr>
                <a:defRPr/>
              </a:pPr>
              <a:t>15</a:t>
            </a:fld>
            <a:endParaRPr lang="en-US" altLang="zh-CN"/>
          </a:p>
        </p:txBody>
      </p:sp>
    </p:spTree>
    <p:extLst>
      <p:ext uri="{BB962C8B-B14F-4D97-AF65-F5344CB8AC3E}">
        <p14:creationId xmlns:p14="http://schemas.microsoft.com/office/powerpoint/2010/main" val="223411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09FE4-78FE-238D-4844-5AE6935A76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DAF255-4903-5E0D-1660-ECC0DA58FBA2}"/>
              </a:ext>
            </a:extLst>
          </p:cNvPr>
          <p:cNvSpPr>
            <a:spLocks noGrp="1"/>
          </p:cNvSpPr>
          <p:nvPr>
            <p:ph type="title"/>
          </p:nvPr>
        </p:nvSpPr>
        <p:spPr>
          <a:xfrm>
            <a:off x="987778" y="1859781"/>
            <a:ext cx="5108222" cy="1162050"/>
          </a:xfrm>
        </p:spPr>
        <p:txBody>
          <a:bodyPr vert="horz" wrap="square" lIns="91440" tIns="45720" rIns="91440" bIns="45720" rtlCol="0" anchor="t">
            <a:noAutofit/>
          </a:bodyPr>
          <a:lstStyle/>
          <a:p>
            <a:r>
              <a:rPr lang="en-US" sz="4000" kern="1200" dirty="0"/>
              <a:t>Task 1 </a:t>
            </a:r>
            <a:r>
              <a:rPr lang="en-US" sz="4000" dirty="0"/>
              <a:t>Find and correct the errors in the following in-text citations</a:t>
            </a:r>
            <a:endParaRPr lang="en-US" sz="4000" kern="1200" dirty="0"/>
          </a:p>
        </p:txBody>
      </p:sp>
      <p:sp>
        <p:nvSpPr>
          <p:cNvPr id="3081" name="Slide Number Placeholder 3">
            <a:extLst>
              <a:ext uri="{FF2B5EF4-FFF2-40B4-BE49-F238E27FC236}">
                <a16:creationId xmlns:a16="http://schemas.microsoft.com/office/drawing/2014/main" id="{0988C8F1-BE07-4838-4689-8E35109684A5}"/>
              </a:ext>
            </a:extLst>
          </p:cNvPr>
          <p:cNvSpPr>
            <a:spLocks noGrp="1"/>
          </p:cNvSpPr>
          <p:nvPr>
            <p:ph type="sldNum" sz="quarter" idx="10"/>
          </p:nvPr>
        </p:nvSpPr>
        <p:spPr/>
        <p:txBody>
          <a:bodyPr/>
          <a:lstStyle/>
          <a:p>
            <a:pPr>
              <a:spcAft>
                <a:spcPts val="600"/>
              </a:spcAft>
              <a:defRPr/>
            </a:pPr>
            <a:fld id="{78680641-AFE8-494E-9F12-722639309D56}" type="slidenum">
              <a:rPr lang="en-US" altLang="zh-CN"/>
              <a:pPr>
                <a:spcAft>
                  <a:spcPts val="600"/>
                </a:spcAft>
                <a:defRPr/>
              </a:pPr>
              <a:t>16</a:t>
            </a:fld>
            <a:endParaRPr lang="en-US" altLang="zh-CN"/>
          </a:p>
        </p:txBody>
      </p:sp>
      <p:pic>
        <p:nvPicPr>
          <p:cNvPr id="3076" name="Picture 4" descr="Lessons - Blendspace">
            <a:extLst>
              <a:ext uri="{FF2B5EF4-FFF2-40B4-BE49-F238E27FC236}">
                <a16:creationId xmlns:a16="http://schemas.microsoft.com/office/drawing/2014/main" id="{21AB5B6C-0410-A3C5-6138-850DAD3740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90502" y="1207270"/>
            <a:ext cx="4265721" cy="4443460"/>
          </a:xfrm>
          <a:prstGeom prst="rect">
            <a:avLst/>
          </a:prstGeom>
          <a:solidFill>
            <a:srgbClr val="FFFFFF"/>
          </a:solidFill>
        </p:spPr>
      </p:pic>
    </p:spTree>
    <p:extLst>
      <p:ext uri="{BB962C8B-B14F-4D97-AF65-F5344CB8AC3E}">
        <p14:creationId xmlns:p14="http://schemas.microsoft.com/office/powerpoint/2010/main" val="154891766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DF8D7-68BE-031F-DDB3-6FED621146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118171-8391-BD83-7239-ACB7DBA7A7C1}"/>
              </a:ext>
            </a:extLst>
          </p:cNvPr>
          <p:cNvSpPr>
            <a:spLocks noGrp="1"/>
          </p:cNvSpPr>
          <p:nvPr>
            <p:ph type="title"/>
          </p:nvPr>
        </p:nvSpPr>
        <p:spPr/>
        <p:txBody>
          <a:bodyPr/>
          <a:lstStyle/>
          <a:p>
            <a:r>
              <a:rPr lang="en-US" dirty="0"/>
              <a:t>Part 1</a:t>
            </a:r>
            <a:endParaRPr lang="en-GB" dirty="0"/>
          </a:p>
        </p:txBody>
      </p:sp>
      <p:sp>
        <p:nvSpPr>
          <p:cNvPr id="4" name="Slide Number Placeholder 3">
            <a:extLst>
              <a:ext uri="{FF2B5EF4-FFF2-40B4-BE49-F238E27FC236}">
                <a16:creationId xmlns:a16="http://schemas.microsoft.com/office/drawing/2014/main" id="{77BB7832-9AFB-3165-D791-6271D979AD74}"/>
              </a:ext>
            </a:extLst>
          </p:cNvPr>
          <p:cNvSpPr>
            <a:spLocks noGrp="1"/>
          </p:cNvSpPr>
          <p:nvPr>
            <p:ph type="sldNum" sz="quarter" idx="10"/>
          </p:nvPr>
        </p:nvSpPr>
        <p:spPr/>
        <p:txBody>
          <a:bodyPr/>
          <a:lstStyle/>
          <a:p>
            <a:pPr>
              <a:defRPr/>
            </a:pPr>
            <a:fld id="{78680641-AFE8-494E-9F12-722639309D56}" type="slidenum">
              <a:rPr lang="en-US" altLang="zh-CN" smtClean="0"/>
              <a:pPr>
                <a:defRPr/>
              </a:pPr>
              <a:t>17</a:t>
            </a:fld>
            <a:endParaRPr lang="en-US" altLang="zh-CN"/>
          </a:p>
        </p:txBody>
      </p:sp>
      <p:sp>
        <p:nvSpPr>
          <p:cNvPr id="9" name="TextBox 8">
            <a:extLst>
              <a:ext uri="{FF2B5EF4-FFF2-40B4-BE49-F238E27FC236}">
                <a16:creationId xmlns:a16="http://schemas.microsoft.com/office/drawing/2014/main" id="{F513FFE8-E375-461B-63A4-56155160C6F4}"/>
              </a:ext>
            </a:extLst>
          </p:cNvPr>
          <p:cNvSpPr txBox="1"/>
          <p:nvPr/>
        </p:nvSpPr>
        <p:spPr>
          <a:xfrm>
            <a:off x="4497137" y="6272183"/>
            <a:ext cx="6096000" cy="461665"/>
          </a:xfrm>
          <a:prstGeom prst="rect">
            <a:avLst/>
          </a:prstGeom>
          <a:noFill/>
        </p:spPr>
        <p:txBody>
          <a:bodyPr wrap="square">
            <a:spAutoFit/>
          </a:bodyPr>
          <a:lstStyle/>
          <a:p>
            <a:pPr algn="l"/>
            <a:r>
              <a:rPr lang="en-GB" sz="2400" b="1" dirty="0">
                <a:solidFill>
                  <a:srgbClr val="000000"/>
                </a:solidFill>
                <a:highlight>
                  <a:srgbClr val="FFFF00"/>
                </a:highlight>
                <a:latin typeface="Times New Roman" panose="02020603050405020304" pitchFamily="18" charset="0"/>
                <a:cs typeface="Times New Roman" panose="02020603050405020304" pitchFamily="18" charset="0"/>
              </a:rPr>
              <a:t>Use APA Style Guide on BB </a:t>
            </a:r>
            <a:r>
              <a:rPr lang="en-GB" sz="2400" b="1"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rPr>
              <a:t>as a reference</a:t>
            </a:r>
            <a:endParaRPr lang="en-GB" sz="2400" b="1" i="0" dirty="0">
              <a:solidFill>
                <a:srgbClr val="111111"/>
              </a:solidFill>
              <a:effectLst/>
              <a:highlight>
                <a:srgbClr val="FFFF00"/>
              </a:highligh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3F027A8-AF5E-24FC-71CE-5D142F6BAC26}"/>
              </a:ext>
            </a:extLst>
          </p:cNvPr>
          <p:cNvSpPr txBox="1"/>
          <p:nvPr/>
        </p:nvSpPr>
        <p:spPr>
          <a:xfrm>
            <a:off x="812800" y="1951580"/>
            <a:ext cx="5283200" cy="3451714"/>
          </a:xfrm>
          <a:prstGeom prst="rect">
            <a:avLst/>
          </a:prstGeom>
          <a:noFill/>
        </p:spPr>
        <p:txBody>
          <a:bodyPr wrap="square">
            <a:spAutoFit/>
          </a:bodyPr>
          <a:lstStyle/>
          <a:p>
            <a:pPr marL="365125" indent="-365125">
              <a:lnSpc>
                <a:spcPct val="150000"/>
              </a:lnSpc>
              <a:spcAft>
                <a:spcPts val="400"/>
              </a:spcAft>
              <a:buFont typeface="+mj-lt"/>
              <a:buAutoNum type="arabicPeriod"/>
            </a:pPr>
            <a:r>
              <a:rPr lang="en-GB" sz="2800" dirty="0">
                <a:latin typeface="Times New Roman" panose="02020603050405020304" pitchFamily="18" charset="0"/>
                <a:ea typeface="SimSun" panose="02010600030101010101" pitchFamily="2" charset="-122"/>
                <a:cs typeface="Times New Roman" panose="02020603050405020304" pitchFamily="18" charset="0"/>
              </a:rPr>
              <a:t>(</a:t>
            </a:r>
            <a:r>
              <a:rPr lang="en-GB" sz="2800" dirty="0" err="1">
                <a:latin typeface="Times New Roman" panose="02020603050405020304" pitchFamily="18" charset="0"/>
                <a:ea typeface="SimSun" panose="02010600030101010101" pitchFamily="2" charset="-122"/>
                <a:cs typeface="Times New Roman" panose="02020603050405020304" pitchFamily="18" charset="0"/>
              </a:rPr>
              <a:t>Sharin</a:t>
            </a:r>
            <a:r>
              <a:rPr lang="en-GB" sz="2800" dirty="0">
                <a:latin typeface="Times New Roman" panose="02020603050405020304" pitchFamily="18" charset="0"/>
                <a:ea typeface="SimSun" panose="02010600030101010101" pitchFamily="2" charset="-122"/>
                <a:cs typeface="Times New Roman" panose="02020603050405020304" pitchFamily="18" charset="0"/>
              </a:rPr>
              <a:t> and </a:t>
            </a:r>
            <a:r>
              <a:rPr lang="en-GB" sz="2800" dirty="0" err="1">
                <a:latin typeface="Times New Roman" panose="02020603050405020304" pitchFamily="18" charset="0"/>
                <a:ea typeface="SimSun" panose="02010600030101010101" pitchFamily="2" charset="-122"/>
                <a:cs typeface="Times New Roman" panose="02020603050405020304" pitchFamily="18" charset="0"/>
              </a:rPr>
              <a:t>Sotir</a:t>
            </a:r>
            <a:r>
              <a:rPr lang="en-GB" sz="2800" dirty="0">
                <a:latin typeface="Times New Roman" panose="02020603050405020304" pitchFamily="18" charset="0"/>
                <a:ea typeface="SimSun" panose="02010600030101010101" pitchFamily="2" charset="-122"/>
                <a:cs typeface="Times New Roman" panose="02020603050405020304" pitchFamily="18" charset="0"/>
              </a:rPr>
              <a:t> 2016)</a:t>
            </a:r>
          </a:p>
          <a:p>
            <a:pPr marL="342900" indent="-342900">
              <a:lnSpc>
                <a:spcPct val="150000"/>
              </a:lnSpc>
              <a:spcAft>
                <a:spcPts val="400"/>
              </a:spcAft>
              <a:buFont typeface="+mj-lt"/>
              <a:buAutoNum type="arabicPeriod"/>
            </a:pPr>
            <a:r>
              <a:rPr lang="en-GB" sz="2800" dirty="0">
                <a:latin typeface="Times New Roman" panose="02020603050405020304" pitchFamily="18" charset="0"/>
                <a:ea typeface="SimSun" panose="02010600030101010101" pitchFamily="2" charset="-122"/>
                <a:cs typeface="Times New Roman" panose="02020603050405020304" pitchFamily="18" charset="0"/>
              </a:rPr>
              <a:t>(Yeo, Poke, &amp; McDonald 1998)</a:t>
            </a:r>
          </a:p>
          <a:p>
            <a:pPr marL="342900" indent="-342900">
              <a:lnSpc>
                <a:spcPct val="150000"/>
              </a:lnSpc>
              <a:spcAft>
                <a:spcPts val="400"/>
              </a:spcAft>
              <a:buFont typeface="+mj-lt"/>
              <a:buAutoNum type="arabicPeriod"/>
            </a:pPr>
            <a:r>
              <a:rPr lang="en-GB" sz="2800" dirty="0">
                <a:latin typeface="Times New Roman" panose="02020603050405020304" pitchFamily="18" charset="0"/>
                <a:ea typeface="SimSun" panose="02010600030101010101" pitchFamily="2" charset="-122"/>
                <a:cs typeface="Times New Roman" panose="02020603050405020304" pitchFamily="18" charset="0"/>
              </a:rPr>
              <a:t>(Charman 2007)</a:t>
            </a:r>
          </a:p>
          <a:p>
            <a:pPr marL="342900" indent="-342900">
              <a:lnSpc>
                <a:spcPct val="150000"/>
              </a:lnSpc>
              <a:spcAft>
                <a:spcPts val="400"/>
              </a:spcAft>
              <a:buFont typeface="+mj-lt"/>
              <a:buAutoNum type="arabicPeriod"/>
            </a:pPr>
            <a:r>
              <a:rPr lang="en-GB" sz="2800" dirty="0">
                <a:latin typeface="Times New Roman" panose="02020603050405020304" pitchFamily="18" charset="0"/>
                <a:ea typeface="SimSun" panose="02010600030101010101" pitchFamily="2" charset="-122"/>
                <a:cs typeface="Times New Roman" panose="02020603050405020304" pitchFamily="18" charset="0"/>
              </a:rPr>
              <a:t>(Smith 2009 p 7)</a:t>
            </a:r>
          </a:p>
          <a:p>
            <a:pPr marL="342900" indent="-342900">
              <a:lnSpc>
                <a:spcPct val="150000"/>
              </a:lnSpc>
              <a:spcAft>
                <a:spcPts val="400"/>
              </a:spcAft>
              <a:buFont typeface="+mj-lt"/>
              <a:buAutoNum type="arabicPeriod"/>
            </a:pPr>
            <a:r>
              <a:rPr lang="en-GB" sz="2800" dirty="0">
                <a:latin typeface="Times New Roman" panose="02020603050405020304" pitchFamily="18" charset="0"/>
                <a:ea typeface="SimSun" panose="02010600030101010101" pitchFamily="2" charset="-122"/>
                <a:cs typeface="Times New Roman" panose="02020603050405020304" pitchFamily="18" charset="0"/>
              </a:rPr>
              <a:t>(Brown </a:t>
            </a:r>
            <a:r>
              <a:rPr lang="en-GB" sz="2800" dirty="0" err="1">
                <a:latin typeface="Times New Roman" panose="02020603050405020304" pitchFamily="18" charset="0"/>
                <a:ea typeface="SimSun" panose="02010600030101010101" pitchFamily="2" charset="-122"/>
                <a:cs typeface="Times New Roman" panose="02020603050405020304" pitchFamily="18" charset="0"/>
              </a:rPr>
              <a:t>nd</a:t>
            </a:r>
            <a:r>
              <a:rPr lang="en-GB" sz="2800" dirty="0">
                <a:latin typeface="Times New Roman" panose="02020603050405020304" pitchFamily="18" charset="0"/>
                <a:ea typeface="SimSun" panose="02010600030101010101" pitchFamily="2" charset="-122"/>
                <a:cs typeface="Times New Roman" panose="02020603050405020304" pitchFamily="18" charset="0"/>
              </a:rPr>
              <a:t>)</a:t>
            </a:r>
          </a:p>
        </p:txBody>
      </p:sp>
      <p:sp>
        <p:nvSpPr>
          <p:cNvPr id="8" name="TextBox 7">
            <a:extLst>
              <a:ext uri="{FF2B5EF4-FFF2-40B4-BE49-F238E27FC236}">
                <a16:creationId xmlns:a16="http://schemas.microsoft.com/office/drawing/2014/main" id="{E0116A3E-7EFD-7ACA-24CD-C71404A932FB}"/>
              </a:ext>
            </a:extLst>
          </p:cNvPr>
          <p:cNvSpPr txBox="1"/>
          <p:nvPr/>
        </p:nvSpPr>
        <p:spPr>
          <a:xfrm>
            <a:off x="6278880" y="1951580"/>
            <a:ext cx="6096000" cy="3451651"/>
          </a:xfrm>
          <a:prstGeom prst="rect">
            <a:avLst/>
          </a:prstGeom>
          <a:noFill/>
        </p:spPr>
        <p:txBody>
          <a:bodyPr wrap="square">
            <a:spAutoFit/>
          </a:bodyPr>
          <a:lstStyle/>
          <a:p>
            <a:pPr marL="342900" lvl="0" indent="-342900">
              <a:lnSpc>
                <a:spcPct val="150000"/>
              </a:lnSpc>
              <a:spcAft>
                <a:spcPts val="400"/>
              </a:spcAft>
              <a:buFont typeface="+mj-lt"/>
              <a:buAutoNum type="arabicPeriod" startAt="6"/>
            </a:pP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(White, 2005, p. 36-37)</a:t>
            </a:r>
            <a:endParaRPr lang="en-GB" sz="2800" dirty="0">
              <a:effectLst/>
              <a:latin typeface="Rockwell" panose="02060603020205020403" pitchFamily="18" charset="0"/>
              <a:ea typeface="SimSun" panose="02010600030101010101" pitchFamily="2" charset="-122"/>
              <a:cs typeface="Times New Roman" panose="02020603050405020304" pitchFamily="18" charset="0"/>
            </a:endParaRPr>
          </a:p>
          <a:p>
            <a:pPr marL="342900" lvl="0" indent="-342900">
              <a:lnSpc>
                <a:spcPct val="150000"/>
              </a:lnSpc>
              <a:spcAft>
                <a:spcPts val="400"/>
              </a:spcAft>
              <a:buFont typeface="+mj-lt"/>
              <a:buAutoNum type="arabicPeriod" startAt="6"/>
            </a:pP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(Turnbull</a:t>
            </a:r>
            <a:r>
              <a:rPr lang="en-GB" sz="2800" spc="-5" dirty="0">
                <a:effectLst/>
                <a:latin typeface="Times New Roman" panose="02020603050405020304" pitchFamily="18" charset="0"/>
                <a:ea typeface="SimSun" panose="02010600030101010101" pitchFamily="2" charset="-122"/>
                <a:cs typeface="Times New Roman" panose="02020603050405020304" pitchFamily="18" charset="0"/>
              </a:rPr>
              <a:t> cited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in</a:t>
            </a:r>
            <a:r>
              <a:rPr lang="en-GB" sz="2800" spc="-15"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Shera</a:t>
            </a:r>
            <a:r>
              <a:rPr lang="en-GB" sz="2800" spc="-20"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2003)</a:t>
            </a:r>
            <a:endParaRPr lang="en-GB" sz="2800" dirty="0">
              <a:effectLst/>
              <a:latin typeface="Rockwell" panose="02060603020205020403" pitchFamily="18" charset="0"/>
              <a:ea typeface="SimSun" panose="02010600030101010101" pitchFamily="2" charset="-122"/>
              <a:cs typeface="Times New Roman" panose="02020603050405020304" pitchFamily="18" charset="0"/>
            </a:endParaRPr>
          </a:p>
          <a:p>
            <a:pPr marL="342900" lvl="0" indent="-342900">
              <a:lnSpc>
                <a:spcPct val="150000"/>
              </a:lnSpc>
              <a:spcAft>
                <a:spcPts val="400"/>
              </a:spcAft>
              <a:buFont typeface="+mj-lt"/>
              <a:buAutoNum type="arabicPeriod" startAt="6"/>
            </a:pP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(Minogue</a:t>
            </a:r>
            <a:r>
              <a:rPr lang="en-GB" sz="2800" spc="-15"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1968,</a:t>
            </a:r>
            <a:r>
              <a:rPr lang="en-GB" sz="2800" spc="-10"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Lopez</a:t>
            </a:r>
            <a:r>
              <a:rPr lang="en-GB" sz="2800" spc="-20"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1971)</a:t>
            </a:r>
            <a:endParaRPr lang="en-GB" sz="2800" dirty="0">
              <a:effectLst/>
              <a:latin typeface="Rockwell" panose="02060603020205020403" pitchFamily="18" charset="0"/>
              <a:ea typeface="SimSun" panose="02010600030101010101" pitchFamily="2" charset="-122"/>
              <a:cs typeface="Times New Roman" panose="02020603050405020304" pitchFamily="18" charset="0"/>
            </a:endParaRPr>
          </a:p>
          <a:p>
            <a:pPr marL="342900" lvl="0" indent="-342900">
              <a:lnSpc>
                <a:spcPct val="150000"/>
              </a:lnSpc>
              <a:spcAft>
                <a:spcPts val="400"/>
              </a:spcAft>
              <a:buFont typeface="+mj-lt"/>
              <a:buAutoNum type="arabicPeriod" startAt="6"/>
            </a:pP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(Dickinson,</a:t>
            </a:r>
            <a:r>
              <a:rPr lang="en-GB" sz="2800" spc="-25"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2009 &amp; 2012)</a:t>
            </a:r>
            <a:endParaRPr lang="en-GB" sz="2800" dirty="0">
              <a:effectLst/>
              <a:latin typeface="Rockwell" panose="02060603020205020403" pitchFamily="18" charset="0"/>
              <a:ea typeface="SimSun" panose="02010600030101010101" pitchFamily="2" charset="-122"/>
              <a:cs typeface="Times New Roman" panose="02020603050405020304" pitchFamily="18" charset="0"/>
            </a:endParaRPr>
          </a:p>
          <a:p>
            <a:pPr marL="342900" lvl="0" indent="-342900">
              <a:lnSpc>
                <a:spcPct val="150000"/>
              </a:lnSpc>
              <a:spcAft>
                <a:spcPts val="400"/>
              </a:spcAft>
              <a:buFont typeface="+mj-lt"/>
              <a:buAutoNum type="arabicPeriod" startAt="6"/>
            </a:pP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(Copyright</a:t>
            </a:r>
            <a:r>
              <a:rPr lang="en-GB" sz="2800" spc="-5"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Act</a:t>
            </a:r>
            <a:r>
              <a:rPr lang="en-GB" sz="2800" spc="-25"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1968)</a:t>
            </a:r>
            <a:endParaRPr lang="en-GB" sz="2800" dirty="0">
              <a:effectLst/>
              <a:latin typeface="Rockwell" panose="02060603020205020403"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6649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F3C95-04C2-DC21-5937-8F3C91E1D6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EED4E-A31F-5EF5-752E-1D119390805A}"/>
              </a:ext>
            </a:extLst>
          </p:cNvPr>
          <p:cNvSpPr>
            <a:spLocks noGrp="1"/>
          </p:cNvSpPr>
          <p:nvPr>
            <p:ph type="title"/>
          </p:nvPr>
        </p:nvSpPr>
        <p:spPr/>
        <p:txBody>
          <a:bodyPr/>
          <a:lstStyle/>
          <a:p>
            <a:r>
              <a:rPr lang="en-US" dirty="0"/>
              <a:t>Part 1</a:t>
            </a:r>
            <a:endParaRPr lang="en-GB" dirty="0"/>
          </a:p>
        </p:txBody>
      </p:sp>
      <p:sp>
        <p:nvSpPr>
          <p:cNvPr id="4" name="Slide Number Placeholder 3">
            <a:extLst>
              <a:ext uri="{FF2B5EF4-FFF2-40B4-BE49-F238E27FC236}">
                <a16:creationId xmlns:a16="http://schemas.microsoft.com/office/drawing/2014/main" id="{503D46D7-4094-FA76-726B-1BC73F261940}"/>
              </a:ext>
            </a:extLst>
          </p:cNvPr>
          <p:cNvSpPr>
            <a:spLocks noGrp="1"/>
          </p:cNvSpPr>
          <p:nvPr>
            <p:ph type="sldNum" sz="quarter" idx="10"/>
          </p:nvPr>
        </p:nvSpPr>
        <p:spPr/>
        <p:txBody>
          <a:bodyPr/>
          <a:lstStyle/>
          <a:p>
            <a:pPr>
              <a:defRPr/>
            </a:pPr>
            <a:fld id="{78680641-AFE8-494E-9F12-722639309D56}" type="slidenum">
              <a:rPr lang="en-US" altLang="zh-CN" smtClean="0"/>
              <a:pPr>
                <a:defRPr/>
              </a:pPr>
              <a:t>18</a:t>
            </a:fld>
            <a:endParaRPr lang="en-US" altLang="zh-CN"/>
          </a:p>
        </p:txBody>
      </p:sp>
      <p:sp>
        <p:nvSpPr>
          <p:cNvPr id="9" name="TextBox 8">
            <a:extLst>
              <a:ext uri="{FF2B5EF4-FFF2-40B4-BE49-F238E27FC236}">
                <a16:creationId xmlns:a16="http://schemas.microsoft.com/office/drawing/2014/main" id="{A2C60AD0-09B6-A87F-C6AA-85524A3AEB53}"/>
              </a:ext>
            </a:extLst>
          </p:cNvPr>
          <p:cNvSpPr txBox="1"/>
          <p:nvPr/>
        </p:nvSpPr>
        <p:spPr>
          <a:xfrm>
            <a:off x="4497137" y="6272183"/>
            <a:ext cx="6096000" cy="461665"/>
          </a:xfrm>
          <a:prstGeom prst="rect">
            <a:avLst/>
          </a:prstGeom>
          <a:noFill/>
        </p:spPr>
        <p:txBody>
          <a:bodyPr wrap="square">
            <a:spAutoFit/>
          </a:bodyPr>
          <a:lstStyle/>
          <a:p>
            <a:pPr algn="l"/>
            <a:r>
              <a:rPr lang="en-GB" sz="2400" b="1" dirty="0">
                <a:solidFill>
                  <a:srgbClr val="000000"/>
                </a:solidFill>
                <a:latin typeface="Times New Roman" panose="02020603050405020304" pitchFamily="18" charset="0"/>
                <a:cs typeface="Times New Roman" panose="02020603050405020304" pitchFamily="18" charset="0"/>
              </a:rPr>
              <a:t>Use APA Style Guide on BB </a:t>
            </a:r>
            <a:r>
              <a:rPr lang="en-GB" sz="2400" b="1" i="0" u="none" strike="noStrike" dirty="0">
                <a:solidFill>
                  <a:srgbClr val="000000"/>
                </a:solidFill>
                <a:effectLst/>
                <a:latin typeface="Times New Roman" panose="02020603050405020304" pitchFamily="18" charset="0"/>
                <a:cs typeface="Times New Roman" panose="02020603050405020304" pitchFamily="18" charset="0"/>
              </a:rPr>
              <a:t>as a reference</a:t>
            </a:r>
            <a:endParaRPr lang="en-GB" sz="2400" b="1" i="0" dirty="0">
              <a:solidFill>
                <a:srgbClr val="11111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C6BCAE8-F848-6557-67AD-F38D4BB4DAB8}"/>
              </a:ext>
            </a:extLst>
          </p:cNvPr>
          <p:cNvSpPr txBox="1"/>
          <p:nvPr/>
        </p:nvSpPr>
        <p:spPr>
          <a:xfrm>
            <a:off x="812800" y="1951517"/>
            <a:ext cx="5283200" cy="3451714"/>
          </a:xfrm>
          <a:prstGeom prst="rect">
            <a:avLst/>
          </a:prstGeom>
          <a:noFill/>
        </p:spPr>
        <p:txBody>
          <a:bodyPr wrap="square">
            <a:spAutoFit/>
          </a:bodyPr>
          <a:lstStyle/>
          <a:p>
            <a:pPr marL="365125" indent="-365125">
              <a:lnSpc>
                <a:spcPct val="150000"/>
              </a:lnSpc>
              <a:spcAft>
                <a:spcPts val="400"/>
              </a:spcAft>
              <a:buFont typeface="+mj-lt"/>
              <a:buAutoNum type="arabicPeriod"/>
            </a:pPr>
            <a:r>
              <a:rPr lang="en-GB" sz="2800" dirty="0">
                <a:latin typeface="Times New Roman" panose="02020603050405020304" pitchFamily="18" charset="0"/>
                <a:ea typeface="SimSun" panose="02010600030101010101" pitchFamily="2" charset="-122"/>
                <a:cs typeface="Times New Roman" panose="02020603050405020304" pitchFamily="18" charset="0"/>
              </a:rPr>
              <a:t>(</a:t>
            </a:r>
            <a:r>
              <a:rPr lang="en-GB" sz="2800" dirty="0" err="1">
                <a:latin typeface="Times New Roman" panose="02020603050405020304" pitchFamily="18" charset="0"/>
                <a:ea typeface="SimSun" panose="02010600030101010101" pitchFamily="2" charset="-122"/>
                <a:cs typeface="Times New Roman" panose="02020603050405020304" pitchFamily="18" charset="0"/>
              </a:rPr>
              <a:t>Sharin</a:t>
            </a:r>
            <a:r>
              <a:rPr lang="en-GB" sz="2800" dirty="0">
                <a:latin typeface="Times New Roman" panose="02020603050405020304" pitchFamily="18" charset="0"/>
                <a:ea typeface="SimSun" panose="02010600030101010101" pitchFamily="2" charset="-122"/>
                <a:cs typeface="Times New Roman" panose="02020603050405020304" pitchFamily="18" charset="0"/>
              </a:rPr>
              <a:t> </a:t>
            </a:r>
            <a:r>
              <a:rPr lang="en-GB" sz="28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&amp; </a:t>
            </a:r>
            <a:r>
              <a:rPr lang="en-GB" sz="2800" dirty="0" err="1">
                <a:latin typeface="Times New Roman" panose="02020603050405020304" pitchFamily="18" charset="0"/>
                <a:ea typeface="SimSun" panose="02010600030101010101" pitchFamily="2" charset="-122"/>
                <a:cs typeface="Times New Roman" panose="02020603050405020304" pitchFamily="18" charset="0"/>
              </a:rPr>
              <a:t>Sotir</a:t>
            </a:r>
            <a:r>
              <a:rPr lang="en-GB" sz="28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a:t>
            </a:r>
            <a:r>
              <a:rPr lang="en-GB" sz="2800" dirty="0">
                <a:latin typeface="Times New Roman" panose="02020603050405020304" pitchFamily="18" charset="0"/>
                <a:ea typeface="SimSun" panose="02010600030101010101" pitchFamily="2" charset="-122"/>
                <a:cs typeface="Times New Roman" panose="02020603050405020304" pitchFamily="18" charset="0"/>
              </a:rPr>
              <a:t>2016)</a:t>
            </a:r>
          </a:p>
          <a:p>
            <a:pPr marL="342900" indent="-342900">
              <a:lnSpc>
                <a:spcPct val="150000"/>
              </a:lnSpc>
              <a:spcAft>
                <a:spcPts val="400"/>
              </a:spcAft>
              <a:buFont typeface="+mj-lt"/>
              <a:buAutoNum type="arabicPeriod"/>
            </a:pPr>
            <a:r>
              <a:rPr lang="en-GB" sz="2800" dirty="0">
                <a:latin typeface="Times New Roman" panose="02020603050405020304" pitchFamily="18" charset="0"/>
                <a:ea typeface="SimSun" panose="02010600030101010101" pitchFamily="2" charset="-122"/>
                <a:cs typeface="Times New Roman" panose="02020603050405020304" pitchFamily="18" charset="0"/>
              </a:rPr>
              <a:t>(Yeo </a:t>
            </a:r>
            <a:r>
              <a:rPr lang="en-GB" sz="28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et al., </a:t>
            </a:r>
            <a:r>
              <a:rPr lang="en-GB" sz="2800" dirty="0">
                <a:latin typeface="Times New Roman" panose="02020603050405020304" pitchFamily="18" charset="0"/>
                <a:ea typeface="SimSun" panose="02010600030101010101" pitchFamily="2" charset="-122"/>
                <a:cs typeface="Times New Roman" panose="02020603050405020304" pitchFamily="18" charset="0"/>
              </a:rPr>
              <a:t>1998)</a:t>
            </a:r>
          </a:p>
          <a:p>
            <a:pPr marL="342900" indent="-342900">
              <a:lnSpc>
                <a:spcPct val="150000"/>
              </a:lnSpc>
              <a:spcAft>
                <a:spcPts val="400"/>
              </a:spcAft>
              <a:buFont typeface="+mj-lt"/>
              <a:buAutoNum type="arabicPeriod"/>
            </a:pPr>
            <a:r>
              <a:rPr lang="en-GB" sz="2800" dirty="0">
                <a:latin typeface="Times New Roman" panose="02020603050405020304" pitchFamily="18" charset="0"/>
                <a:ea typeface="SimSun" panose="02010600030101010101" pitchFamily="2" charset="-122"/>
                <a:cs typeface="Times New Roman" panose="02020603050405020304" pitchFamily="18" charset="0"/>
              </a:rPr>
              <a:t>(Charman</a:t>
            </a:r>
            <a:r>
              <a:rPr lang="en-GB" sz="28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a:t>
            </a:r>
            <a:r>
              <a:rPr lang="en-GB" sz="2800" dirty="0">
                <a:latin typeface="Times New Roman" panose="02020603050405020304" pitchFamily="18" charset="0"/>
                <a:ea typeface="SimSun" panose="02010600030101010101" pitchFamily="2" charset="-122"/>
                <a:cs typeface="Times New Roman" panose="02020603050405020304" pitchFamily="18" charset="0"/>
              </a:rPr>
              <a:t>2007)</a:t>
            </a:r>
          </a:p>
          <a:p>
            <a:pPr marL="342900" indent="-342900">
              <a:lnSpc>
                <a:spcPct val="150000"/>
              </a:lnSpc>
              <a:spcAft>
                <a:spcPts val="400"/>
              </a:spcAft>
              <a:buFont typeface="+mj-lt"/>
              <a:buAutoNum type="arabicPeriod"/>
            </a:pPr>
            <a:r>
              <a:rPr lang="en-GB" sz="2800" dirty="0">
                <a:latin typeface="Times New Roman" panose="02020603050405020304" pitchFamily="18" charset="0"/>
                <a:ea typeface="SimSun" panose="02010600030101010101" pitchFamily="2" charset="-122"/>
                <a:cs typeface="Times New Roman" panose="02020603050405020304" pitchFamily="18" charset="0"/>
              </a:rPr>
              <a:t>(Smith</a:t>
            </a:r>
            <a:r>
              <a:rPr lang="en-GB" sz="28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a:t>
            </a:r>
            <a:r>
              <a:rPr lang="en-GB" sz="2800" dirty="0">
                <a:latin typeface="Times New Roman" panose="02020603050405020304" pitchFamily="18" charset="0"/>
                <a:ea typeface="SimSun" panose="02010600030101010101" pitchFamily="2" charset="-122"/>
                <a:cs typeface="Times New Roman" panose="02020603050405020304" pitchFamily="18" charset="0"/>
              </a:rPr>
              <a:t> 2009</a:t>
            </a:r>
            <a:r>
              <a:rPr lang="en-GB" sz="28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a:t>
            </a:r>
            <a:r>
              <a:rPr lang="en-GB" sz="2800" dirty="0">
                <a:latin typeface="Times New Roman" panose="02020603050405020304" pitchFamily="18" charset="0"/>
                <a:ea typeface="SimSun" panose="02010600030101010101" pitchFamily="2" charset="-122"/>
                <a:cs typeface="Times New Roman" panose="02020603050405020304" pitchFamily="18" charset="0"/>
              </a:rPr>
              <a:t> p</a:t>
            </a:r>
            <a:r>
              <a:rPr lang="en-GB" sz="28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a:t>
            </a:r>
            <a:r>
              <a:rPr lang="en-GB" sz="2800" dirty="0">
                <a:latin typeface="Times New Roman" panose="02020603050405020304" pitchFamily="18" charset="0"/>
                <a:ea typeface="SimSun" panose="02010600030101010101" pitchFamily="2" charset="-122"/>
                <a:cs typeface="Times New Roman" panose="02020603050405020304" pitchFamily="18" charset="0"/>
              </a:rPr>
              <a:t>7)</a:t>
            </a:r>
          </a:p>
          <a:p>
            <a:pPr marL="342900" indent="-342900">
              <a:lnSpc>
                <a:spcPct val="150000"/>
              </a:lnSpc>
              <a:spcAft>
                <a:spcPts val="400"/>
              </a:spcAft>
              <a:buFont typeface="+mj-lt"/>
              <a:buAutoNum type="arabicPeriod"/>
            </a:pPr>
            <a:r>
              <a:rPr lang="en-GB" sz="2800" dirty="0">
                <a:latin typeface="Times New Roman" panose="02020603050405020304" pitchFamily="18" charset="0"/>
                <a:ea typeface="SimSun" panose="02010600030101010101" pitchFamily="2" charset="-122"/>
                <a:cs typeface="Times New Roman" panose="02020603050405020304" pitchFamily="18" charset="0"/>
              </a:rPr>
              <a:t>(Brown</a:t>
            </a:r>
            <a:r>
              <a:rPr lang="en-GB" sz="28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a:t>
            </a:r>
            <a:r>
              <a:rPr lang="en-GB" sz="2800" dirty="0">
                <a:latin typeface="Times New Roman" panose="02020603050405020304" pitchFamily="18" charset="0"/>
                <a:ea typeface="SimSun" panose="02010600030101010101" pitchFamily="2" charset="-122"/>
                <a:cs typeface="Times New Roman" panose="02020603050405020304" pitchFamily="18" charset="0"/>
              </a:rPr>
              <a:t>n</a:t>
            </a:r>
            <a:r>
              <a:rPr lang="en-GB" sz="28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a:t>
            </a:r>
            <a:r>
              <a:rPr lang="en-GB" sz="2800" dirty="0">
                <a:latin typeface="Times New Roman" panose="02020603050405020304" pitchFamily="18" charset="0"/>
                <a:ea typeface="SimSun" panose="02010600030101010101" pitchFamily="2" charset="-122"/>
                <a:cs typeface="Times New Roman" panose="02020603050405020304" pitchFamily="18" charset="0"/>
              </a:rPr>
              <a:t>d</a:t>
            </a:r>
            <a:r>
              <a:rPr lang="en-GB" sz="28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a:t>
            </a:r>
            <a:r>
              <a:rPr lang="en-GB" sz="2800" dirty="0">
                <a:latin typeface="Times New Roman" panose="02020603050405020304" pitchFamily="18" charset="0"/>
                <a:ea typeface="SimSun" panose="02010600030101010101" pitchFamily="2" charset="-122"/>
                <a:cs typeface="Times New Roman" panose="02020603050405020304" pitchFamily="18" charset="0"/>
              </a:rPr>
              <a:t>)</a:t>
            </a:r>
          </a:p>
        </p:txBody>
      </p:sp>
      <p:sp>
        <p:nvSpPr>
          <p:cNvPr id="8" name="TextBox 7">
            <a:extLst>
              <a:ext uri="{FF2B5EF4-FFF2-40B4-BE49-F238E27FC236}">
                <a16:creationId xmlns:a16="http://schemas.microsoft.com/office/drawing/2014/main" id="{266DC41D-04E9-8D00-4C1E-8266C03C5D95}"/>
              </a:ext>
            </a:extLst>
          </p:cNvPr>
          <p:cNvSpPr txBox="1"/>
          <p:nvPr/>
        </p:nvSpPr>
        <p:spPr>
          <a:xfrm>
            <a:off x="5029200" y="1896861"/>
            <a:ext cx="7010400" cy="3451651"/>
          </a:xfrm>
          <a:prstGeom prst="rect">
            <a:avLst/>
          </a:prstGeom>
          <a:noFill/>
        </p:spPr>
        <p:txBody>
          <a:bodyPr wrap="square">
            <a:spAutoFit/>
          </a:bodyPr>
          <a:lstStyle/>
          <a:p>
            <a:pPr marL="342900" lvl="0" indent="-342900">
              <a:lnSpc>
                <a:spcPct val="150000"/>
              </a:lnSpc>
              <a:spcAft>
                <a:spcPts val="400"/>
              </a:spcAft>
              <a:buFont typeface="+mj-lt"/>
              <a:buAutoNum type="arabicPeriod" startAt="6"/>
            </a:pP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(White, 2005, </a:t>
            </a:r>
            <a:r>
              <a:rPr lang="en-GB" sz="280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pp.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36-37)</a:t>
            </a:r>
            <a:endParaRPr lang="en-GB" sz="2800" dirty="0">
              <a:effectLst/>
              <a:latin typeface="Rockwell" panose="02060603020205020403" pitchFamily="18" charset="0"/>
              <a:ea typeface="SimSun" panose="02010600030101010101" pitchFamily="2" charset="-122"/>
              <a:cs typeface="Times New Roman" panose="02020603050405020304" pitchFamily="18" charset="0"/>
            </a:endParaRPr>
          </a:p>
          <a:p>
            <a:pPr marL="342900" lvl="0" indent="-342900">
              <a:lnSpc>
                <a:spcPct val="150000"/>
              </a:lnSpc>
              <a:spcAft>
                <a:spcPts val="400"/>
              </a:spcAft>
              <a:buFont typeface="+mj-lt"/>
              <a:buAutoNum type="arabicPeriod" startAt="6"/>
            </a:pP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(Turnbull</a:t>
            </a:r>
            <a:r>
              <a:rPr lang="en-GB" sz="280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 1998,</a:t>
            </a:r>
            <a:r>
              <a:rPr lang="en-GB" sz="2800" spc="-5"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 as cited </a:t>
            </a:r>
            <a:r>
              <a:rPr lang="en-GB" sz="280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in</a:t>
            </a:r>
            <a:r>
              <a:rPr lang="en-GB" sz="2800" spc="-15"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Shera</a:t>
            </a:r>
            <a:r>
              <a:rPr lang="en-GB" sz="280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en-GB" sz="2800" spc="-20"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2003</a:t>
            </a:r>
            <a:r>
              <a:rPr lang="en-GB" sz="280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 p.#</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GB" sz="2800" dirty="0">
              <a:effectLst/>
              <a:latin typeface="Rockwell" panose="02060603020205020403" pitchFamily="18" charset="0"/>
              <a:ea typeface="SimSun" panose="02010600030101010101" pitchFamily="2" charset="-122"/>
              <a:cs typeface="Times New Roman" panose="02020603050405020304" pitchFamily="18" charset="0"/>
            </a:endParaRPr>
          </a:p>
          <a:p>
            <a:pPr marL="342900" lvl="0" indent="-342900">
              <a:lnSpc>
                <a:spcPct val="150000"/>
              </a:lnSpc>
              <a:spcAft>
                <a:spcPts val="400"/>
              </a:spcAft>
              <a:buFont typeface="+mj-lt"/>
              <a:buAutoNum type="arabicPeriod" startAt="6"/>
            </a:pP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(Minogue</a:t>
            </a:r>
            <a:r>
              <a:rPr lang="en-GB" sz="280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en-GB" sz="2800" spc="-15"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1968</a:t>
            </a:r>
            <a:r>
              <a:rPr lang="en-GB" sz="280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 Lopez</a:t>
            </a:r>
            <a:r>
              <a:rPr lang="en-GB" sz="280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en-GB" sz="2800" spc="-20"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1971)</a:t>
            </a:r>
            <a:endParaRPr lang="en-GB" sz="2800" dirty="0">
              <a:effectLst/>
              <a:latin typeface="Rockwell" panose="02060603020205020403" pitchFamily="18" charset="0"/>
              <a:ea typeface="SimSun" panose="02010600030101010101" pitchFamily="2" charset="-122"/>
              <a:cs typeface="Times New Roman" panose="02020603050405020304" pitchFamily="18" charset="0"/>
            </a:endParaRPr>
          </a:p>
          <a:p>
            <a:pPr marL="342900" lvl="0" indent="-342900">
              <a:lnSpc>
                <a:spcPct val="150000"/>
              </a:lnSpc>
              <a:spcAft>
                <a:spcPts val="400"/>
              </a:spcAft>
              <a:buFont typeface="+mj-lt"/>
              <a:buAutoNum type="arabicPeriod" startAt="6"/>
            </a:pP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(Dickinson,</a:t>
            </a:r>
            <a:r>
              <a:rPr lang="en-GB" sz="2800" spc="-25"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2009</a:t>
            </a:r>
            <a:r>
              <a:rPr lang="en-GB" sz="280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2012)</a:t>
            </a:r>
            <a:endParaRPr lang="en-GB" sz="2800" dirty="0">
              <a:effectLst/>
              <a:latin typeface="Rockwell" panose="02060603020205020403" pitchFamily="18" charset="0"/>
              <a:ea typeface="SimSun" panose="02010600030101010101" pitchFamily="2" charset="-122"/>
              <a:cs typeface="Times New Roman" panose="02020603050405020304" pitchFamily="18" charset="0"/>
            </a:endParaRPr>
          </a:p>
          <a:p>
            <a:pPr marL="342900" lvl="0" indent="-342900">
              <a:lnSpc>
                <a:spcPct val="150000"/>
              </a:lnSpc>
              <a:spcAft>
                <a:spcPts val="400"/>
              </a:spcAft>
              <a:buFont typeface="+mj-lt"/>
              <a:buAutoNum type="arabicPeriod" startAt="6"/>
            </a:pP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(Copyright</a:t>
            </a:r>
            <a:r>
              <a:rPr lang="en-GB" sz="2800" spc="-5"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Act</a:t>
            </a:r>
            <a:r>
              <a:rPr lang="en-GB" sz="280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en-GB" sz="2800" spc="-25"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GB" sz="2800" dirty="0">
                <a:effectLst/>
                <a:latin typeface="Times New Roman" panose="02020603050405020304" pitchFamily="18" charset="0"/>
                <a:ea typeface="SimSun" panose="02010600030101010101" pitchFamily="2" charset="-122"/>
                <a:cs typeface="Times New Roman" panose="02020603050405020304" pitchFamily="18" charset="0"/>
              </a:rPr>
              <a:t>1968)</a:t>
            </a:r>
            <a:endParaRPr lang="en-GB" sz="2800" dirty="0">
              <a:effectLst/>
              <a:latin typeface="Rockwell" panose="02060603020205020403"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93907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52B3F-7FA4-DB4A-592E-256682C3DF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9B46B8-BB41-4F4F-2B82-89A957722A94}"/>
              </a:ext>
            </a:extLst>
          </p:cNvPr>
          <p:cNvSpPr>
            <a:spLocks noGrp="1"/>
          </p:cNvSpPr>
          <p:nvPr>
            <p:ph type="title"/>
          </p:nvPr>
        </p:nvSpPr>
        <p:spPr>
          <a:xfrm>
            <a:off x="863600" y="522221"/>
            <a:ext cx="10464800" cy="890587"/>
          </a:xfrm>
        </p:spPr>
        <p:txBody>
          <a:bodyPr/>
          <a:lstStyle/>
          <a:p>
            <a:r>
              <a:rPr lang="en-GB" dirty="0"/>
              <a:t>Part 2</a:t>
            </a:r>
          </a:p>
        </p:txBody>
      </p:sp>
      <p:sp>
        <p:nvSpPr>
          <p:cNvPr id="3" name="Content Placeholder 2">
            <a:extLst>
              <a:ext uri="{FF2B5EF4-FFF2-40B4-BE49-F238E27FC236}">
                <a16:creationId xmlns:a16="http://schemas.microsoft.com/office/drawing/2014/main" id="{5F19931C-28CF-224A-508F-D6571976C494}"/>
              </a:ext>
            </a:extLst>
          </p:cNvPr>
          <p:cNvSpPr>
            <a:spLocks noGrp="1"/>
          </p:cNvSpPr>
          <p:nvPr>
            <p:ph idx="1"/>
          </p:nvPr>
        </p:nvSpPr>
        <p:spPr>
          <a:xfrm>
            <a:off x="406400" y="1207270"/>
            <a:ext cx="11379200" cy="4443460"/>
          </a:xfrm>
        </p:spPr>
        <p:txBody>
          <a:bodyPr/>
          <a:lstStyle/>
          <a:p>
            <a:pPr marL="342900" lvl="0" indent="-342900">
              <a:lnSpc>
                <a:spcPct val="150000"/>
              </a:lnSpc>
              <a:buFont typeface="+mj-lt"/>
              <a:buAutoNum type="arabicPeriod"/>
            </a:pPr>
            <a:r>
              <a:rPr lang="en-US" sz="2800" dirty="0">
                <a:effectLst/>
                <a:ea typeface="Calibri" panose="020F0502020204030204" pitchFamily="34" charset="0"/>
              </a:rPr>
              <a:t>According</a:t>
            </a:r>
            <a:r>
              <a:rPr lang="en-US" sz="2800" spc="-20" dirty="0">
                <a:effectLst/>
                <a:ea typeface="Calibri" panose="020F0502020204030204" pitchFamily="34" charset="0"/>
              </a:rPr>
              <a:t> </a:t>
            </a:r>
            <a:r>
              <a:rPr lang="en-US" sz="2800" dirty="0">
                <a:effectLst/>
                <a:ea typeface="Calibri" panose="020F0502020204030204" pitchFamily="34" charset="0"/>
              </a:rPr>
              <a:t>to</a:t>
            </a:r>
            <a:r>
              <a:rPr lang="en-US" sz="2800" spc="-15" dirty="0">
                <a:effectLst/>
                <a:ea typeface="Calibri" panose="020F0502020204030204" pitchFamily="34" charset="0"/>
              </a:rPr>
              <a:t> </a:t>
            </a:r>
            <a:r>
              <a:rPr lang="en-US" sz="2800" dirty="0">
                <a:effectLst/>
                <a:ea typeface="Calibri" panose="020F0502020204030204" pitchFamily="34" charset="0"/>
              </a:rPr>
              <a:t>Jones (1998),</a:t>
            </a:r>
            <a:r>
              <a:rPr lang="en-US" sz="2800" spc="-15" dirty="0">
                <a:effectLst/>
                <a:ea typeface="Calibri" panose="020F0502020204030204" pitchFamily="34" charset="0"/>
              </a:rPr>
              <a:t> </a:t>
            </a:r>
            <a:r>
              <a:rPr lang="en-US" sz="2800" dirty="0">
                <a:effectLst/>
                <a:ea typeface="Calibri" panose="020F0502020204030204" pitchFamily="34" charset="0"/>
              </a:rPr>
              <a:t>“students often had difficulty using APA style”</a:t>
            </a:r>
            <a:r>
              <a:rPr lang="en-US" sz="2800" dirty="0">
                <a:effectLst/>
                <a:ea typeface="SimSun" panose="02010600030101010101" pitchFamily="2" charset="-122"/>
              </a:rPr>
              <a:t>.</a:t>
            </a:r>
            <a:r>
              <a:rPr lang="en-US" sz="2800" dirty="0">
                <a:effectLst/>
                <a:ea typeface="Calibri" panose="020F0502020204030204" pitchFamily="34" charset="0"/>
              </a:rPr>
              <a:t> </a:t>
            </a:r>
            <a:endParaRPr lang="en-GB" sz="2800" dirty="0">
              <a:effectLst/>
              <a:ea typeface="Calibri" panose="020F0502020204030204" pitchFamily="34" charset="0"/>
            </a:endParaRPr>
          </a:p>
          <a:p>
            <a:pPr marL="342900" lvl="0" indent="-342900">
              <a:lnSpc>
                <a:spcPct val="150000"/>
              </a:lnSpc>
              <a:buFont typeface="+mj-lt"/>
              <a:buAutoNum type="arabicPeriod"/>
            </a:pPr>
            <a:r>
              <a:rPr lang="en-US" sz="2800" dirty="0">
                <a:effectLst/>
                <a:ea typeface="Calibri" panose="020F0502020204030204" pitchFamily="34" charset="0"/>
              </a:rPr>
              <a:t>According to Jones (1998), “students often had difficulty using APA style, especially when it was their first time (p.199).”</a:t>
            </a:r>
            <a:endParaRPr lang="en-GB" sz="2800" dirty="0">
              <a:effectLst/>
              <a:ea typeface="Calibri" panose="020F0502020204030204" pitchFamily="34" charset="0"/>
            </a:endParaRPr>
          </a:p>
          <a:p>
            <a:pPr marL="342900" lvl="0" indent="-342900">
              <a:lnSpc>
                <a:spcPct val="150000"/>
              </a:lnSpc>
              <a:buFont typeface="+mj-lt"/>
              <a:buAutoNum type="arabicPeriod"/>
            </a:pPr>
            <a:r>
              <a:rPr lang="en-US" sz="2800" dirty="0">
                <a:effectLst/>
                <a:ea typeface="Calibri" panose="020F0502020204030204" pitchFamily="34" charset="0"/>
              </a:rPr>
              <a:t>Jones found that “students often had difficulty using APA style” (1998, p. 199); what implications does this have for teachers?</a:t>
            </a:r>
            <a:endParaRPr lang="en-GB" sz="2800" dirty="0">
              <a:effectLst/>
              <a:ea typeface="Calibri" panose="020F0502020204030204" pitchFamily="34" charset="0"/>
            </a:endParaRPr>
          </a:p>
          <a:p>
            <a:pPr marL="342900" lvl="0" indent="-342900">
              <a:lnSpc>
                <a:spcPct val="150000"/>
              </a:lnSpc>
              <a:buFont typeface="+mj-lt"/>
              <a:buAutoNum type="arabicPeriod"/>
            </a:pPr>
            <a:r>
              <a:rPr lang="en-US" sz="2800" dirty="0">
                <a:effectLst/>
                <a:ea typeface="Calibri" panose="020F0502020204030204" pitchFamily="34" charset="0"/>
              </a:rPr>
              <a:t>She stated, “ Students often had difficulty using APA style</a:t>
            </a:r>
            <a:r>
              <a:rPr lang="en-GB" sz="2800" dirty="0">
                <a:effectLst/>
                <a:ea typeface="Calibri" panose="020F0502020204030204" pitchFamily="34" charset="0"/>
              </a:rPr>
              <a:t>,” </a:t>
            </a:r>
            <a:r>
              <a:rPr lang="en-US" sz="2800" dirty="0">
                <a:effectLst/>
                <a:ea typeface="Calibri" panose="020F0502020204030204" pitchFamily="34" charset="0"/>
              </a:rPr>
              <a:t>(Jones, 1998, p. 199) but she did not offer an explanation as to why.</a:t>
            </a:r>
            <a:endParaRPr lang="en-GB" sz="2800" dirty="0">
              <a:effectLst/>
              <a:ea typeface="Calibri" panose="020F0502020204030204" pitchFamily="34" charset="0"/>
            </a:endParaRPr>
          </a:p>
          <a:p>
            <a:endParaRPr lang="en-GB" dirty="0"/>
          </a:p>
        </p:txBody>
      </p:sp>
      <p:sp>
        <p:nvSpPr>
          <p:cNvPr id="4" name="Slide Number Placeholder 3">
            <a:extLst>
              <a:ext uri="{FF2B5EF4-FFF2-40B4-BE49-F238E27FC236}">
                <a16:creationId xmlns:a16="http://schemas.microsoft.com/office/drawing/2014/main" id="{39F2394F-11FC-A902-01A8-6354F8CA41DB}"/>
              </a:ext>
            </a:extLst>
          </p:cNvPr>
          <p:cNvSpPr>
            <a:spLocks noGrp="1"/>
          </p:cNvSpPr>
          <p:nvPr>
            <p:ph type="sldNum" sz="quarter" idx="10"/>
          </p:nvPr>
        </p:nvSpPr>
        <p:spPr/>
        <p:txBody>
          <a:bodyPr/>
          <a:lstStyle/>
          <a:p>
            <a:pPr>
              <a:defRPr/>
            </a:pPr>
            <a:fld id="{78680641-AFE8-494E-9F12-722639309D56}" type="slidenum">
              <a:rPr lang="en-US" altLang="zh-CN" smtClean="0"/>
              <a:pPr>
                <a:defRPr/>
              </a:pPr>
              <a:t>19</a:t>
            </a:fld>
            <a:endParaRPr lang="en-US" altLang="zh-CN"/>
          </a:p>
        </p:txBody>
      </p:sp>
    </p:spTree>
    <p:extLst>
      <p:ext uri="{BB962C8B-B14F-4D97-AF65-F5344CB8AC3E}">
        <p14:creationId xmlns:p14="http://schemas.microsoft.com/office/powerpoint/2010/main" val="376247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2604570-C816-3A62-BFD2-921CC6C27C51}"/>
              </a:ext>
            </a:extLst>
          </p:cNvPr>
          <p:cNvSpPr>
            <a:spLocks noGrp="1" noChangeArrowheads="1"/>
          </p:cNvSpPr>
          <p:nvPr>
            <p:ph type="title"/>
          </p:nvPr>
        </p:nvSpPr>
        <p:spPr>
          <a:xfrm>
            <a:off x="812800" y="609600"/>
            <a:ext cx="10464800" cy="890588"/>
          </a:xfrm>
        </p:spPr>
        <p:txBody>
          <a:bodyPr/>
          <a:lstStyle/>
          <a:p>
            <a:r>
              <a:rPr lang="en-US" altLang="en-US" sz="4000" dirty="0">
                <a:solidFill>
                  <a:schemeClr val="tx2"/>
                </a:solidFill>
              </a:rPr>
              <a:t>What sources can do for us?</a:t>
            </a:r>
          </a:p>
        </p:txBody>
      </p:sp>
      <p:sp>
        <p:nvSpPr>
          <p:cNvPr id="3" name="Content Placeholder 2">
            <a:extLst>
              <a:ext uri="{FF2B5EF4-FFF2-40B4-BE49-F238E27FC236}">
                <a16:creationId xmlns:a16="http://schemas.microsoft.com/office/drawing/2014/main" id="{B9EF37AE-8870-FB25-73EC-CB1D0D2FC085}"/>
              </a:ext>
            </a:extLst>
          </p:cNvPr>
          <p:cNvSpPr>
            <a:spLocks noGrp="1"/>
          </p:cNvSpPr>
          <p:nvPr>
            <p:ph idx="1"/>
          </p:nvPr>
        </p:nvSpPr>
        <p:spPr>
          <a:xfrm>
            <a:off x="914400" y="1500188"/>
            <a:ext cx="10566400" cy="3466147"/>
          </a:xfrm>
        </p:spPr>
        <p:txBody>
          <a:bodyPr/>
          <a:lstStyle/>
          <a:p>
            <a:pPr marL="457200" indent="-457200">
              <a:buClr>
                <a:schemeClr val="tx2"/>
              </a:buClr>
              <a:buSzPct val="80000"/>
              <a:buFont typeface="+mj-lt"/>
              <a:buAutoNum type="arabicPeriod"/>
              <a:defRPr/>
            </a:pPr>
            <a:endParaRPr lang="en-US" sz="2800" dirty="0">
              <a:solidFill>
                <a:schemeClr val="tx2"/>
              </a:solidFill>
            </a:endParaRPr>
          </a:p>
          <a:p>
            <a:pPr marL="457200" indent="-457200">
              <a:buClr>
                <a:schemeClr val="tx2"/>
              </a:buClr>
              <a:buSzPct val="80000"/>
              <a:buFont typeface="+mj-lt"/>
              <a:buAutoNum type="arabicPeriod"/>
              <a:defRPr/>
            </a:pPr>
            <a:r>
              <a:rPr lang="en-US" sz="3200" dirty="0">
                <a:solidFill>
                  <a:schemeClr val="tx2"/>
                </a:solidFill>
              </a:rPr>
              <a:t>Providing background information or context</a:t>
            </a:r>
          </a:p>
          <a:p>
            <a:pPr marL="457200" indent="-457200">
              <a:buClr>
                <a:schemeClr val="tx2"/>
              </a:buClr>
              <a:buSzPct val="80000"/>
              <a:buFont typeface="+mj-lt"/>
              <a:buAutoNum type="arabicPeriod"/>
              <a:defRPr/>
            </a:pPr>
            <a:r>
              <a:rPr lang="en-US" sz="3200" dirty="0">
                <a:solidFill>
                  <a:schemeClr val="tx2"/>
                </a:solidFill>
              </a:rPr>
              <a:t>Explaining terms or concepts</a:t>
            </a:r>
          </a:p>
          <a:p>
            <a:pPr marL="457200" indent="-457200">
              <a:buClr>
                <a:schemeClr val="tx2"/>
              </a:buClr>
              <a:buSzPct val="80000"/>
              <a:buFont typeface="+mj-lt"/>
              <a:buAutoNum type="arabicPeriod"/>
              <a:defRPr/>
            </a:pPr>
            <a:r>
              <a:rPr lang="en-US" sz="3200" dirty="0">
                <a:solidFill>
                  <a:schemeClr val="tx2"/>
                </a:solidFill>
              </a:rPr>
              <a:t>Providing evidence to support your position</a:t>
            </a:r>
          </a:p>
          <a:p>
            <a:pPr marL="457200" indent="-457200">
              <a:buClr>
                <a:schemeClr val="tx2"/>
              </a:buClr>
              <a:buSzPct val="80000"/>
              <a:buFont typeface="+mj-lt"/>
              <a:buAutoNum type="arabicPeriod"/>
              <a:defRPr/>
            </a:pPr>
            <a:r>
              <a:rPr lang="en-US" sz="3200" dirty="0">
                <a:solidFill>
                  <a:schemeClr val="tx2"/>
                </a:solidFill>
              </a:rPr>
              <a:t>Lending authority to your argument</a:t>
            </a:r>
          </a:p>
          <a:p>
            <a:pPr marL="457200" indent="-457200">
              <a:buClr>
                <a:schemeClr val="tx2"/>
              </a:buClr>
              <a:buSzPct val="80000"/>
              <a:buFont typeface="+mj-lt"/>
              <a:buAutoNum type="arabicPeriod"/>
              <a:defRPr/>
            </a:pPr>
            <a:r>
              <a:rPr lang="en-US" sz="3200" dirty="0">
                <a:solidFill>
                  <a:schemeClr val="tx2"/>
                </a:solidFill>
              </a:rPr>
              <a:t>Avoiding errors and inaccuracies in your argument</a:t>
            </a:r>
          </a:p>
          <a:p>
            <a:pPr marL="0" indent="0">
              <a:buFont typeface="Wingdings" pitchFamily="2" charset="2"/>
              <a:buNone/>
              <a:defRPr/>
            </a:pPr>
            <a:endParaRPr lang="en-US" sz="2400" dirty="0"/>
          </a:p>
        </p:txBody>
      </p:sp>
      <p:sp>
        <p:nvSpPr>
          <p:cNvPr id="22532" name="Slide Number Placeholder 3">
            <a:extLst>
              <a:ext uri="{FF2B5EF4-FFF2-40B4-BE49-F238E27FC236}">
                <a16:creationId xmlns:a16="http://schemas.microsoft.com/office/drawing/2014/main" id="{98A1CDA3-7420-69D5-9312-1689EF4EC32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31E2A390-3721-4DD0-9526-71D044C505FA}" type="slidenum">
              <a:rPr lang="en-US" altLang="zh-CN" sz="1200" smtClean="0">
                <a:solidFill>
                  <a:srgbClr val="000000"/>
                </a:solidFill>
                <a:latin typeface="Times New Roman" panose="02020603050405020304" pitchFamily="18" charset="0"/>
              </a:rPr>
              <a:pPr/>
              <a:t>2</a:t>
            </a:fld>
            <a:endParaRPr lang="en-US" altLang="zh-CN" sz="1200" dirty="0">
              <a:solidFill>
                <a:srgbClr val="000000"/>
              </a:solidFill>
              <a:latin typeface="Times New Roman" panose="02020603050405020304" pitchFamily="18" charset="0"/>
            </a:endParaRPr>
          </a:p>
        </p:txBody>
      </p:sp>
      <p:sp>
        <p:nvSpPr>
          <p:cNvPr id="4" name="TextBox 3">
            <a:extLst>
              <a:ext uri="{FF2B5EF4-FFF2-40B4-BE49-F238E27FC236}">
                <a16:creationId xmlns:a16="http://schemas.microsoft.com/office/drawing/2014/main" id="{5FF29690-C43B-E1D4-EC0E-C44C052B852D}"/>
              </a:ext>
            </a:extLst>
          </p:cNvPr>
          <p:cNvSpPr txBox="1"/>
          <p:nvPr/>
        </p:nvSpPr>
        <p:spPr>
          <a:xfrm>
            <a:off x="3489960" y="5499706"/>
            <a:ext cx="6096000" cy="461665"/>
          </a:xfrm>
          <a:prstGeom prst="rect">
            <a:avLst/>
          </a:prstGeom>
          <a:noFill/>
        </p:spPr>
        <p:txBody>
          <a:bodyPr wrap="square">
            <a:spAutoFit/>
          </a:bodyPr>
          <a:lstStyle/>
          <a:p>
            <a:pPr marL="0" indent="0">
              <a:buFont typeface="Wingdings" pitchFamily="2" charset="2"/>
              <a:buNone/>
              <a:defRPr/>
            </a:pPr>
            <a:r>
              <a:rPr lang="en-US" sz="2400" dirty="0">
                <a:latin typeface="Times New Roman" panose="02020603050405020304" pitchFamily="18" charset="0"/>
                <a:cs typeface="Times New Roman" panose="02020603050405020304" pitchFamily="18" charset="0"/>
              </a:rPr>
              <a:t>(Hacker &amp; Sommers, 2013, p. 752)</a:t>
            </a:r>
            <a:endParaRPr lang="en-GB" sz="2400" b="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1000"/>
                                        <p:tgtEl>
                                          <p:spTgt spid="4"/>
                                        </p:tgtEl>
                                      </p:cBhvr>
                                    </p:animEffect>
                                    <p:anim calcmode="lin" valueType="num">
                                      <p:cBhvr>
                                        <p:cTn id="48" dur="1000" fill="hold"/>
                                        <p:tgtEl>
                                          <p:spTgt spid="4"/>
                                        </p:tgtEl>
                                        <p:attrNameLst>
                                          <p:attrName>ppt_x</p:attrName>
                                        </p:attrNameLst>
                                      </p:cBhvr>
                                      <p:tavLst>
                                        <p:tav tm="0">
                                          <p:val>
                                            <p:strVal val="#ppt_x"/>
                                          </p:val>
                                        </p:tav>
                                        <p:tav tm="100000">
                                          <p:val>
                                            <p:strVal val="#ppt_x"/>
                                          </p:val>
                                        </p:tav>
                                      </p:tavLst>
                                    </p:anim>
                                    <p:anim calcmode="lin" valueType="num">
                                      <p:cBhvr>
                                        <p:cTn id="4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22E27-9748-9C8B-50EE-CFBCDE557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517B60-3FB8-D240-520D-AC5950F85081}"/>
              </a:ext>
            </a:extLst>
          </p:cNvPr>
          <p:cNvSpPr>
            <a:spLocks noGrp="1"/>
          </p:cNvSpPr>
          <p:nvPr>
            <p:ph type="title"/>
          </p:nvPr>
        </p:nvSpPr>
        <p:spPr>
          <a:xfrm>
            <a:off x="863600" y="522221"/>
            <a:ext cx="10464800" cy="890587"/>
          </a:xfrm>
        </p:spPr>
        <p:txBody>
          <a:bodyPr/>
          <a:lstStyle/>
          <a:p>
            <a:r>
              <a:rPr lang="en-GB" dirty="0"/>
              <a:t>Part 2</a:t>
            </a:r>
          </a:p>
        </p:txBody>
      </p:sp>
      <p:sp>
        <p:nvSpPr>
          <p:cNvPr id="3" name="Content Placeholder 2">
            <a:extLst>
              <a:ext uri="{FF2B5EF4-FFF2-40B4-BE49-F238E27FC236}">
                <a16:creationId xmlns:a16="http://schemas.microsoft.com/office/drawing/2014/main" id="{9F3B350A-F443-141C-10EE-1D5E38435572}"/>
              </a:ext>
            </a:extLst>
          </p:cNvPr>
          <p:cNvSpPr>
            <a:spLocks noGrp="1"/>
          </p:cNvSpPr>
          <p:nvPr>
            <p:ph idx="1"/>
          </p:nvPr>
        </p:nvSpPr>
        <p:spPr>
          <a:xfrm>
            <a:off x="406400" y="1207270"/>
            <a:ext cx="11379200" cy="4443460"/>
          </a:xfrm>
        </p:spPr>
        <p:txBody>
          <a:bodyPr/>
          <a:lstStyle/>
          <a:p>
            <a:pPr marL="342900" lvl="0" indent="-342900">
              <a:lnSpc>
                <a:spcPct val="150000"/>
              </a:lnSpc>
              <a:buFont typeface="+mj-lt"/>
              <a:buAutoNum type="arabicPeriod"/>
            </a:pPr>
            <a:r>
              <a:rPr lang="en-US" sz="2800" dirty="0">
                <a:effectLst/>
                <a:ea typeface="Calibri" panose="020F0502020204030204" pitchFamily="34" charset="0"/>
              </a:rPr>
              <a:t>According</a:t>
            </a:r>
            <a:r>
              <a:rPr lang="en-US" sz="2800" spc="-20" dirty="0">
                <a:effectLst/>
                <a:ea typeface="Calibri" panose="020F0502020204030204" pitchFamily="34" charset="0"/>
              </a:rPr>
              <a:t> </a:t>
            </a:r>
            <a:r>
              <a:rPr lang="en-US" sz="2800" dirty="0">
                <a:effectLst/>
                <a:ea typeface="Calibri" panose="020F0502020204030204" pitchFamily="34" charset="0"/>
              </a:rPr>
              <a:t>to</a:t>
            </a:r>
            <a:r>
              <a:rPr lang="en-US" sz="2800" spc="-15" dirty="0">
                <a:effectLst/>
                <a:ea typeface="Calibri" panose="020F0502020204030204" pitchFamily="34" charset="0"/>
              </a:rPr>
              <a:t> </a:t>
            </a:r>
            <a:r>
              <a:rPr lang="en-US" sz="2800" dirty="0">
                <a:effectLst/>
                <a:ea typeface="Calibri" panose="020F0502020204030204" pitchFamily="34" charset="0"/>
              </a:rPr>
              <a:t>Jones (1998),</a:t>
            </a:r>
            <a:r>
              <a:rPr lang="en-US" sz="2800" spc="-15" dirty="0">
                <a:effectLst/>
                <a:ea typeface="Calibri" panose="020F0502020204030204" pitchFamily="34" charset="0"/>
              </a:rPr>
              <a:t> </a:t>
            </a:r>
            <a:r>
              <a:rPr lang="en-US" sz="2800" dirty="0">
                <a:effectLst/>
                <a:ea typeface="Calibri" panose="020F0502020204030204" pitchFamily="34" charset="0"/>
              </a:rPr>
              <a:t>“students often had difficulty using APA style</a:t>
            </a:r>
            <a:r>
              <a:rPr lang="en-US" sz="2800" dirty="0">
                <a:effectLst/>
                <a:highlight>
                  <a:srgbClr val="FFFF00"/>
                </a:highlight>
                <a:ea typeface="Calibri" panose="020F0502020204030204" pitchFamily="34" charset="0"/>
              </a:rPr>
              <a:t>”</a:t>
            </a:r>
            <a:r>
              <a:rPr lang="en-US" sz="2800" dirty="0">
                <a:effectLst/>
                <a:highlight>
                  <a:srgbClr val="FFFF00"/>
                </a:highlight>
                <a:ea typeface="SimSun" panose="02010600030101010101" pitchFamily="2" charset="-122"/>
              </a:rPr>
              <a:t>.</a:t>
            </a:r>
            <a:r>
              <a:rPr lang="en-US" sz="2800" dirty="0">
                <a:effectLst/>
                <a:ea typeface="Calibri" panose="020F0502020204030204" pitchFamily="34" charset="0"/>
              </a:rPr>
              <a:t> </a:t>
            </a:r>
            <a:endParaRPr lang="en-GB" sz="2800" dirty="0">
              <a:effectLst/>
              <a:ea typeface="Calibri" panose="020F0502020204030204" pitchFamily="34" charset="0"/>
            </a:endParaRPr>
          </a:p>
          <a:p>
            <a:pPr marL="342900" lvl="0" indent="-342900">
              <a:lnSpc>
                <a:spcPct val="150000"/>
              </a:lnSpc>
              <a:buFont typeface="+mj-lt"/>
              <a:buAutoNum type="arabicPeriod"/>
            </a:pPr>
            <a:r>
              <a:rPr lang="en-US" sz="2800" dirty="0">
                <a:effectLst/>
                <a:ea typeface="Calibri" panose="020F0502020204030204" pitchFamily="34" charset="0"/>
              </a:rPr>
              <a:t>According to Jones (1998), “students often had difficulty using APA style, especially when it was their first time </a:t>
            </a:r>
            <a:r>
              <a:rPr lang="en-US" sz="2800" dirty="0">
                <a:effectLst/>
                <a:highlight>
                  <a:srgbClr val="FFFF00"/>
                </a:highlight>
                <a:ea typeface="Calibri" panose="020F0502020204030204" pitchFamily="34" charset="0"/>
              </a:rPr>
              <a:t>(p.199).</a:t>
            </a:r>
            <a:r>
              <a:rPr lang="en-US" sz="2800" dirty="0">
                <a:effectLst/>
                <a:ea typeface="Calibri" panose="020F0502020204030204" pitchFamily="34" charset="0"/>
              </a:rPr>
              <a:t>”</a:t>
            </a:r>
            <a:endParaRPr lang="en-GB" sz="2800" dirty="0">
              <a:effectLst/>
              <a:ea typeface="Calibri" panose="020F0502020204030204" pitchFamily="34" charset="0"/>
            </a:endParaRPr>
          </a:p>
          <a:p>
            <a:pPr marL="342900" lvl="0" indent="-342900">
              <a:lnSpc>
                <a:spcPct val="150000"/>
              </a:lnSpc>
              <a:buFont typeface="+mj-lt"/>
              <a:buAutoNum type="arabicPeriod"/>
            </a:pPr>
            <a:r>
              <a:rPr lang="en-US" sz="2800" dirty="0">
                <a:effectLst/>
                <a:highlight>
                  <a:srgbClr val="FFFF00"/>
                </a:highlight>
                <a:ea typeface="Calibri" panose="020F0502020204030204" pitchFamily="34" charset="0"/>
              </a:rPr>
              <a:t>Jones </a:t>
            </a:r>
            <a:r>
              <a:rPr lang="en-US" sz="2800" dirty="0">
                <a:effectLst/>
                <a:ea typeface="Calibri" panose="020F0502020204030204" pitchFamily="34" charset="0"/>
              </a:rPr>
              <a:t>found that “students often had difficulty using APA style” (</a:t>
            </a:r>
            <a:r>
              <a:rPr lang="en-US" sz="2800" dirty="0">
                <a:effectLst/>
                <a:highlight>
                  <a:srgbClr val="FFFF00"/>
                </a:highlight>
                <a:ea typeface="Calibri" panose="020F0502020204030204" pitchFamily="34" charset="0"/>
              </a:rPr>
              <a:t>1998</a:t>
            </a:r>
            <a:r>
              <a:rPr lang="en-US" sz="2800" dirty="0">
                <a:effectLst/>
                <a:ea typeface="Calibri" panose="020F0502020204030204" pitchFamily="34" charset="0"/>
              </a:rPr>
              <a:t>, p. 199); what implications does this have for teachers?</a:t>
            </a:r>
            <a:endParaRPr lang="en-GB" sz="2800" dirty="0">
              <a:effectLst/>
              <a:ea typeface="Calibri" panose="020F0502020204030204" pitchFamily="34" charset="0"/>
            </a:endParaRPr>
          </a:p>
          <a:p>
            <a:pPr marL="342900" lvl="0" indent="-342900">
              <a:lnSpc>
                <a:spcPct val="150000"/>
              </a:lnSpc>
              <a:buFont typeface="+mj-lt"/>
              <a:buAutoNum type="arabicPeriod"/>
            </a:pPr>
            <a:r>
              <a:rPr lang="en-US" sz="2800" dirty="0">
                <a:effectLst/>
                <a:ea typeface="Calibri" panose="020F0502020204030204" pitchFamily="34" charset="0"/>
              </a:rPr>
              <a:t>She stated, </a:t>
            </a:r>
            <a:r>
              <a:rPr lang="en-US" sz="2800" dirty="0">
                <a:effectLst/>
                <a:highlight>
                  <a:srgbClr val="FFFF00"/>
                </a:highlight>
                <a:ea typeface="Calibri" panose="020F0502020204030204" pitchFamily="34" charset="0"/>
              </a:rPr>
              <a:t>“ </a:t>
            </a:r>
            <a:r>
              <a:rPr lang="en-US" sz="2800" dirty="0">
                <a:effectLst/>
                <a:ea typeface="Calibri" panose="020F0502020204030204" pitchFamily="34" charset="0"/>
              </a:rPr>
              <a:t>Students often had difficulty using APA style</a:t>
            </a:r>
            <a:r>
              <a:rPr lang="en-GB" sz="2800" dirty="0">
                <a:effectLst/>
                <a:highlight>
                  <a:srgbClr val="FFFF00"/>
                </a:highlight>
                <a:ea typeface="Calibri" panose="020F0502020204030204" pitchFamily="34" charset="0"/>
              </a:rPr>
              <a:t>,”</a:t>
            </a:r>
            <a:r>
              <a:rPr lang="en-GB" sz="2800" dirty="0">
                <a:effectLst/>
                <a:ea typeface="Calibri" panose="020F0502020204030204" pitchFamily="34" charset="0"/>
              </a:rPr>
              <a:t> </a:t>
            </a:r>
            <a:r>
              <a:rPr lang="en-US" sz="2800" dirty="0">
                <a:effectLst/>
                <a:ea typeface="Calibri" panose="020F0502020204030204" pitchFamily="34" charset="0"/>
              </a:rPr>
              <a:t>(Jones, 1998, p. 199) but she did not offer an explanation as to why.</a:t>
            </a:r>
            <a:endParaRPr lang="en-GB" sz="2800" dirty="0">
              <a:effectLst/>
              <a:ea typeface="Calibri" panose="020F0502020204030204" pitchFamily="34" charset="0"/>
            </a:endParaRPr>
          </a:p>
          <a:p>
            <a:endParaRPr lang="en-GB" dirty="0"/>
          </a:p>
        </p:txBody>
      </p:sp>
      <p:sp>
        <p:nvSpPr>
          <p:cNvPr id="4" name="Slide Number Placeholder 3">
            <a:extLst>
              <a:ext uri="{FF2B5EF4-FFF2-40B4-BE49-F238E27FC236}">
                <a16:creationId xmlns:a16="http://schemas.microsoft.com/office/drawing/2014/main" id="{4171E0D7-D883-6132-0B02-DC047CBFDED6}"/>
              </a:ext>
            </a:extLst>
          </p:cNvPr>
          <p:cNvSpPr>
            <a:spLocks noGrp="1"/>
          </p:cNvSpPr>
          <p:nvPr>
            <p:ph type="sldNum" sz="quarter" idx="10"/>
          </p:nvPr>
        </p:nvSpPr>
        <p:spPr/>
        <p:txBody>
          <a:bodyPr/>
          <a:lstStyle/>
          <a:p>
            <a:pPr>
              <a:defRPr/>
            </a:pPr>
            <a:fld id="{78680641-AFE8-494E-9F12-722639309D56}" type="slidenum">
              <a:rPr lang="en-US" altLang="zh-CN" smtClean="0"/>
              <a:pPr>
                <a:defRPr/>
              </a:pPr>
              <a:t>20</a:t>
            </a:fld>
            <a:endParaRPr lang="en-US" altLang="zh-CN"/>
          </a:p>
        </p:txBody>
      </p:sp>
    </p:spTree>
    <p:extLst>
      <p:ext uri="{BB962C8B-B14F-4D97-AF65-F5344CB8AC3E}">
        <p14:creationId xmlns:p14="http://schemas.microsoft.com/office/powerpoint/2010/main" val="467738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0648-747B-4A75-844E-9380E1075E48}"/>
              </a:ext>
            </a:extLst>
          </p:cNvPr>
          <p:cNvSpPr>
            <a:spLocks noGrp="1"/>
          </p:cNvSpPr>
          <p:nvPr>
            <p:ph type="ctrTitle"/>
          </p:nvPr>
        </p:nvSpPr>
        <p:spPr>
          <a:xfrm>
            <a:off x="2467823" y="743267"/>
            <a:ext cx="7664823" cy="1470025"/>
          </a:xfrm>
        </p:spPr>
        <p:txBody>
          <a:bodyPr/>
          <a:lstStyle/>
          <a:p>
            <a:r>
              <a:rPr lang="en-GB" altLang="en-US" sz="4800" dirty="0"/>
              <a:t>How to avoid plagiarism?</a:t>
            </a:r>
            <a:endParaRPr lang="zh-CN" altLang="en-US" sz="4800" dirty="0"/>
          </a:p>
        </p:txBody>
      </p:sp>
      <p:sp>
        <p:nvSpPr>
          <p:cNvPr id="4" name="Slide Number Placeholder 3">
            <a:extLst>
              <a:ext uri="{FF2B5EF4-FFF2-40B4-BE49-F238E27FC236}">
                <a16:creationId xmlns:a16="http://schemas.microsoft.com/office/drawing/2014/main" id="{5C79FF22-D2B2-438A-A1C2-C85E38AB452D}"/>
              </a:ext>
            </a:extLst>
          </p:cNvPr>
          <p:cNvSpPr>
            <a:spLocks noGrp="1"/>
          </p:cNvSpPr>
          <p:nvPr>
            <p:ph type="sldNum" sz="quarter" idx="10"/>
          </p:nvPr>
        </p:nvSpPr>
        <p:spPr/>
        <p:txBody>
          <a:bodyPr/>
          <a:lstStyle/>
          <a:p>
            <a:pPr>
              <a:defRPr/>
            </a:pPr>
            <a:fld id="{75E18018-DE22-4A41-8719-1CE5145F6E3E}" type="slidenum">
              <a:rPr lang="en-US" altLang="zh-CN" smtClean="0"/>
              <a:pPr>
                <a:defRPr/>
              </a:pPr>
              <a:t>21</a:t>
            </a:fld>
            <a:endParaRPr lang="en-US" altLang="zh-CN"/>
          </a:p>
        </p:txBody>
      </p:sp>
      <p:pic>
        <p:nvPicPr>
          <p:cNvPr id="1026" name="Picture 2" descr="7 Common Types of Plagiarism, With Examples | Grammarly Blog">
            <a:extLst>
              <a:ext uri="{FF2B5EF4-FFF2-40B4-BE49-F238E27FC236}">
                <a16:creationId xmlns:a16="http://schemas.microsoft.com/office/drawing/2014/main" id="{BF00AB75-83F7-452A-BB46-551AE9B19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520" y="2213292"/>
            <a:ext cx="6360160" cy="3393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57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1B7BF39-90F7-B786-ACA2-92FF003DD852}"/>
              </a:ext>
            </a:extLst>
          </p:cNvPr>
          <p:cNvSpPr>
            <a:spLocks noGrp="1" noChangeArrowheads="1"/>
          </p:cNvSpPr>
          <p:nvPr>
            <p:ph type="title"/>
          </p:nvPr>
        </p:nvSpPr>
        <p:spPr>
          <a:xfrm>
            <a:off x="812800" y="609600"/>
            <a:ext cx="10464800" cy="890588"/>
          </a:xfrm>
        </p:spPr>
        <p:txBody>
          <a:bodyPr/>
          <a:lstStyle/>
          <a:p>
            <a:r>
              <a:rPr lang="en-GB" altLang="en-US" dirty="0"/>
              <a:t>Understand what </a:t>
            </a:r>
            <a:r>
              <a:rPr lang="en-GB" altLang="en-US" dirty="0">
                <a:solidFill>
                  <a:srgbClr val="FF0000"/>
                </a:solidFill>
              </a:rPr>
              <a:t>plagiarism</a:t>
            </a:r>
            <a:r>
              <a:rPr lang="en-GB" altLang="en-US" dirty="0"/>
              <a:t> is</a:t>
            </a:r>
          </a:p>
        </p:txBody>
      </p:sp>
      <p:sp>
        <p:nvSpPr>
          <p:cNvPr id="3" name="Content Placeholder 2">
            <a:extLst>
              <a:ext uri="{FF2B5EF4-FFF2-40B4-BE49-F238E27FC236}">
                <a16:creationId xmlns:a16="http://schemas.microsoft.com/office/drawing/2014/main" id="{14DD4FD9-7989-90C8-DF23-8BE60AE5AD75}"/>
              </a:ext>
            </a:extLst>
          </p:cNvPr>
          <p:cNvSpPr>
            <a:spLocks noGrp="1"/>
          </p:cNvSpPr>
          <p:nvPr>
            <p:ph idx="1"/>
          </p:nvPr>
        </p:nvSpPr>
        <p:spPr>
          <a:xfrm>
            <a:off x="812800" y="1624013"/>
            <a:ext cx="10464800" cy="4443412"/>
          </a:xfrm>
        </p:spPr>
        <p:txBody>
          <a:bodyPr/>
          <a:lstStyle/>
          <a:p>
            <a:pPr>
              <a:lnSpc>
                <a:spcPct val="150000"/>
              </a:lnSpc>
              <a:buClr>
                <a:schemeClr val="tx2"/>
              </a:buClr>
              <a:buSzPct val="100000"/>
              <a:buFont typeface="Wingdings" pitchFamily="2" charset="2"/>
              <a:buChar char="§"/>
              <a:defRPr/>
            </a:pPr>
            <a:r>
              <a:rPr lang="en-US" sz="2800" dirty="0"/>
              <a:t>Three different acts are considered plagiarism:</a:t>
            </a:r>
          </a:p>
          <a:p>
            <a:pPr marL="514350" indent="-514350">
              <a:lnSpc>
                <a:spcPct val="150000"/>
              </a:lnSpc>
              <a:buClr>
                <a:schemeClr val="tx2"/>
              </a:buClr>
              <a:buSzPct val="80000"/>
              <a:buFont typeface="+mj-lt"/>
              <a:buAutoNum type="arabicPeriod"/>
              <a:defRPr/>
            </a:pPr>
            <a:r>
              <a:rPr lang="en-US" sz="2800" dirty="0"/>
              <a:t>failing to cite quotations and borrowed ideas </a:t>
            </a:r>
          </a:p>
          <a:p>
            <a:pPr marL="514350" indent="-514350">
              <a:lnSpc>
                <a:spcPct val="150000"/>
              </a:lnSpc>
              <a:buClr>
                <a:schemeClr val="tx2"/>
              </a:buClr>
              <a:buSzPct val="80000"/>
              <a:buFont typeface="+mj-lt"/>
              <a:buAutoNum type="arabicPeriod"/>
              <a:defRPr/>
            </a:pPr>
            <a:r>
              <a:rPr lang="en-US" sz="2800" dirty="0"/>
              <a:t>failing to enclose borrowed language in quotation marks</a:t>
            </a:r>
          </a:p>
          <a:p>
            <a:pPr marL="514350" indent="-514350">
              <a:lnSpc>
                <a:spcPct val="150000"/>
              </a:lnSpc>
              <a:buClr>
                <a:schemeClr val="tx2"/>
              </a:buClr>
              <a:buSzPct val="80000"/>
              <a:buFont typeface="+mj-lt"/>
              <a:buAutoNum type="arabicPeriod"/>
              <a:defRPr/>
            </a:pPr>
            <a:r>
              <a:rPr lang="en-US" sz="2800" dirty="0"/>
              <a:t>failing to put summaries and paraphrases in your own words </a:t>
            </a:r>
            <a:endParaRPr lang="en-GB" sz="2800" dirty="0"/>
          </a:p>
        </p:txBody>
      </p:sp>
      <p:sp>
        <p:nvSpPr>
          <p:cNvPr id="28676" name="Slide Number Placeholder 3">
            <a:extLst>
              <a:ext uri="{FF2B5EF4-FFF2-40B4-BE49-F238E27FC236}">
                <a16:creationId xmlns:a16="http://schemas.microsoft.com/office/drawing/2014/main" id="{D04CD6CC-1AF2-B450-061D-FC1E7E812B4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3E691F84-97F2-46C7-81C7-4A49C0F932DE}" type="slidenum">
              <a:rPr lang="en-US" altLang="zh-CN" sz="1200" smtClean="0">
                <a:solidFill>
                  <a:srgbClr val="000000"/>
                </a:solidFill>
                <a:latin typeface="Times New Roman" panose="02020603050405020304" pitchFamily="18" charset="0"/>
              </a:rPr>
              <a:pPr/>
              <a:t>22</a:t>
            </a:fld>
            <a:endParaRPr lang="en-US" altLang="zh-CN" sz="120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1000"/>
                                        <p:tgtEl>
                                          <p:spTgt spid="28674"/>
                                        </p:tgtEl>
                                      </p:cBhvr>
                                    </p:animEffect>
                                    <p:anim calcmode="lin" valueType="num">
                                      <p:cBhvr>
                                        <p:cTn id="8" dur="1000" fill="hold"/>
                                        <p:tgtEl>
                                          <p:spTgt spid="28674"/>
                                        </p:tgtEl>
                                        <p:attrNameLst>
                                          <p:attrName>ppt_x</p:attrName>
                                        </p:attrNameLst>
                                      </p:cBhvr>
                                      <p:tavLst>
                                        <p:tav tm="0">
                                          <p:val>
                                            <p:strVal val="#ppt_x"/>
                                          </p:val>
                                        </p:tav>
                                        <p:tav tm="100000">
                                          <p:val>
                                            <p:strVal val="#ppt_x"/>
                                          </p:val>
                                        </p:tav>
                                      </p:tavLst>
                                    </p:anim>
                                    <p:anim calcmode="lin" valueType="num">
                                      <p:cBhvr>
                                        <p:cTn id="9" dur="1000" fill="hold"/>
                                        <p:tgtEl>
                                          <p:spTgt spid="286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950C52E-AE74-F126-FBBF-72D09C39D81C}"/>
              </a:ext>
            </a:extLst>
          </p:cNvPr>
          <p:cNvSpPr>
            <a:spLocks noGrp="1" noChangeArrowheads="1"/>
          </p:cNvSpPr>
          <p:nvPr>
            <p:ph type="title"/>
          </p:nvPr>
        </p:nvSpPr>
        <p:spPr>
          <a:xfrm>
            <a:off x="812800" y="609600"/>
            <a:ext cx="10464800" cy="890588"/>
          </a:xfrm>
        </p:spPr>
        <p:txBody>
          <a:bodyPr/>
          <a:lstStyle/>
          <a:p>
            <a:r>
              <a:rPr lang="en-GB" altLang="en-US" dirty="0"/>
              <a:t>How to avoid plagiarism?</a:t>
            </a:r>
          </a:p>
        </p:txBody>
      </p:sp>
      <p:sp>
        <p:nvSpPr>
          <p:cNvPr id="3" name="Content Placeholder 2">
            <a:extLst>
              <a:ext uri="{FF2B5EF4-FFF2-40B4-BE49-F238E27FC236}">
                <a16:creationId xmlns:a16="http://schemas.microsoft.com/office/drawing/2014/main" id="{6295FFC5-F93D-17CD-87EB-EB9A273FBC12}"/>
              </a:ext>
            </a:extLst>
          </p:cNvPr>
          <p:cNvSpPr>
            <a:spLocks noGrp="1"/>
          </p:cNvSpPr>
          <p:nvPr>
            <p:ph idx="1"/>
          </p:nvPr>
        </p:nvSpPr>
        <p:spPr>
          <a:xfrm>
            <a:off x="812800" y="1393825"/>
            <a:ext cx="10464800" cy="457200"/>
          </a:xfrm>
        </p:spPr>
        <p:txBody>
          <a:bodyPr/>
          <a:lstStyle/>
          <a:p>
            <a:pPr marL="0" indent="0">
              <a:buFont typeface="Wingdings" pitchFamily="2" charset="2"/>
              <a:buNone/>
              <a:defRPr/>
            </a:pPr>
            <a:r>
              <a:rPr lang="en-US" sz="2800" b="1" dirty="0"/>
              <a:t>1. Use </a:t>
            </a:r>
            <a:r>
              <a:rPr lang="en-US" sz="2800" b="1" dirty="0">
                <a:solidFill>
                  <a:srgbClr val="00B050"/>
                </a:solidFill>
              </a:rPr>
              <a:t>quotation marks </a:t>
            </a:r>
            <a:r>
              <a:rPr lang="en-US" sz="2800" b="1" dirty="0"/>
              <a:t>around borrowed language.</a:t>
            </a:r>
          </a:p>
        </p:txBody>
      </p:sp>
      <p:sp>
        <p:nvSpPr>
          <p:cNvPr id="30724" name="Slide Number Placeholder 3">
            <a:extLst>
              <a:ext uri="{FF2B5EF4-FFF2-40B4-BE49-F238E27FC236}">
                <a16:creationId xmlns:a16="http://schemas.microsoft.com/office/drawing/2014/main" id="{B35E69AC-DF70-BB89-4820-4F16411E961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70E4B865-1D9B-4C35-BA5F-A9F4DCD2C7C8}" type="slidenum">
              <a:rPr lang="en-US" altLang="zh-CN" sz="1200" smtClean="0">
                <a:solidFill>
                  <a:srgbClr val="000000"/>
                </a:solidFill>
                <a:latin typeface="Times New Roman" panose="02020603050405020304" pitchFamily="18" charset="0"/>
              </a:rPr>
              <a:pPr/>
              <a:t>23</a:t>
            </a:fld>
            <a:endParaRPr lang="en-US" altLang="zh-CN" sz="1200">
              <a:solidFill>
                <a:srgbClr val="000000"/>
              </a:solidFill>
              <a:latin typeface="Times New Roman" panose="02020603050405020304" pitchFamily="18" charset="0"/>
            </a:endParaRPr>
          </a:p>
        </p:txBody>
      </p:sp>
      <p:sp>
        <p:nvSpPr>
          <p:cNvPr id="5" name="TextBox 4">
            <a:extLst>
              <a:ext uri="{FF2B5EF4-FFF2-40B4-BE49-F238E27FC236}">
                <a16:creationId xmlns:a16="http://schemas.microsoft.com/office/drawing/2014/main" id="{37E4750F-D9C5-212D-CEB9-1875B0C8FE67}"/>
              </a:ext>
            </a:extLst>
          </p:cNvPr>
          <p:cNvSpPr txBox="1"/>
          <p:nvPr/>
        </p:nvSpPr>
        <p:spPr>
          <a:xfrm>
            <a:off x="719138" y="2108200"/>
            <a:ext cx="11232230" cy="1815882"/>
          </a:xfrm>
          <a:prstGeom prst="rect">
            <a:avLst/>
          </a:prstGeom>
          <a:solidFill>
            <a:schemeClr val="accent5">
              <a:lumMod val="20000"/>
              <a:lumOff val="80000"/>
            </a:schemeClr>
          </a:solidFill>
        </p:spPr>
        <p:txBody>
          <a:bodyPr wrap="square">
            <a:spAutoFit/>
          </a:bodyPr>
          <a:lstStyle/>
          <a:p>
            <a:pPr marL="342900" indent="-342900">
              <a:buFont typeface="Arial" panose="020B0604020202020204" pitchFamily="34" charset="0"/>
              <a:buChar char="•"/>
              <a:defRPr/>
            </a:pPr>
            <a:r>
              <a:rPr lang="en-GB" sz="2800" b="1" dirty="0">
                <a:solidFill>
                  <a:schemeClr val="tx2"/>
                </a:solidFill>
                <a:latin typeface="Times New Roman" panose="02020603050405020304" pitchFamily="18" charset="0"/>
                <a:cs typeface="Times New Roman" panose="02020603050405020304" pitchFamily="18" charset="0"/>
              </a:rPr>
              <a:t>Original source</a:t>
            </a:r>
          </a:p>
          <a:p>
            <a:pPr>
              <a:defRPr/>
            </a:pPr>
            <a:r>
              <a:rPr lang="en-US" sz="2800" dirty="0">
                <a:solidFill>
                  <a:schemeClr val="tx2"/>
                </a:solidFill>
                <a:latin typeface="Times New Roman" panose="02020603050405020304" pitchFamily="18" charset="0"/>
                <a:cs typeface="Times New Roman" panose="02020603050405020304" pitchFamily="18" charset="0"/>
              </a:rPr>
              <a:t>Student-centered learning, or student-centeredness, is a model which puts the student in the center of the learning process. —</a:t>
            </a:r>
            <a:r>
              <a:rPr lang="en-US" sz="2800" dirty="0" err="1">
                <a:solidFill>
                  <a:schemeClr val="tx2"/>
                </a:solidFill>
                <a:latin typeface="Times New Roman" panose="02020603050405020304" pitchFamily="18" charset="0"/>
                <a:cs typeface="Times New Roman" panose="02020603050405020304" pitchFamily="18" charset="0"/>
              </a:rPr>
              <a:t>Çubukçu</a:t>
            </a:r>
            <a:r>
              <a:rPr lang="en-US" sz="2800" dirty="0">
                <a:solidFill>
                  <a:schemeClr val="tx2"/>
                </a:solidFill>
                <a:latin typeface="Times New Roman" panose="02020603050405020304" pitchFamily="18" charset="0"/>
                <a:cs typeface="Times New Roman" panose="02020603050405020304" pitchFamily="18" charset="0"/>
              </a:rPr>
              <a:t>, Z. (2012, p. 50).  “Teachers’ Evaluation of Student-Centered Learning Environments.”</a:t>
            </a:r>
          </a:p>
        </p:txBody>
      </p:sp>
      <p:sp>
        <p:nvSpPr>
          <p:cNvPr id="4" name="TextBox 3">
            <a:extLst>
              <a:ext uri="{FF2B5EF4-FFF2-40B4-BE49-F238E27FC236}">
                <a16:creationId xmlns:a16="http://schemas.microsoft.com/office/drawing/2014/main" id="{6C833D03-F7CD-953B-BA0C-0084D518AE2F}"/>
              </a:ext>
            </a:extLst>
          </p:cNvPr>
          <p:cNvSpPr txBox="1"/>
          <p:nvPr/>
        </p:nvSpPr>
        <p:spPr>
          <a:xfrm>
            <a:off x="719138" y="4143072"/>
            <a:ext cx="10975557" cy="954107"/>
          </a:xfrm>
          <a:prstGeom prst="rect">
            <a:avLst/>
          </a:prstGeom>
          <a:noFill/>
        </p:spPr>
        <p:txBody>
          <a:bodyPr wrap="square">
            <a:spAutoFit/>
          </a:bodyPr>
          <a:lstStyle/>
          <a:p>
            <a:pPr>
              <a:defRPr/>
            </a:pPr>
            <a:r>
              <a:rPr lang="en-US" sz="2800" b="1" dirty="0">
                <a:solidFill>
                  <a:schemeClr val="tx2"/>
                </a:solidFill>
                <a:latin typeface="Times New Roman" panose="02020603050405020304" pitchFamily="18" charset="0"/>
                <a:cs typeface="Times New Roman" panose="02020603050405020304" pitchFamily="18" charset="0"/>
              </a:rPr>
              <a:t>Citation 1: </a:t>
            </a:r>
            <a:r>
              <a:rPr lang="en-US" sz="2800" dirty="0">
                <a:solidFill>
                  <a:schemeClr val="tx2"/>
                </a:solidFill>
                <a:latin typeface="Times New Roman" panose="02020603050405020304" pitchFamily="18" charset="0"/>
                <a:cs typeface="Times New Roman" panose="02020603050405020304" pitchFamily="18" charset="0"/>
              </a:rPr>
              <a:t>According to </a:t>
            </a:r>
            <a:r>
              <a:rPr lang="en-US" sz="2800" dirty="0" err="1">
                <a:solidFill>
                  <a:schemeClr val="tx2"/>
                </a:solidFill>
                <a:latin typeface="Times New Roman" panose="02020603050405020304" pitchFamily="18" charset="0"/>
                <a:cs typeface="Times New Roman" panose="02020603050405020304" pitchFamily="18" charset="0"/>
              </a:rPr>
              <a:t>Çubukçu</a:t>
            </a:r>
            <a:r>
              <a:rPr lang="en-US" sz="2800" dirty="0">
                <a:solidFill>
                  <a:schemeClr val="tx2"/>
                </a:solidFill>
                <a:latin typeface="Times New Roman" panose="02020603050405020304" pitchFamily="18" charset="0"/>
                <a:cs typeface="Times New Roman" panose="02020603050405020304" pitchFamily="18" charset="0"/>
              </a:rPr>
              <a:t> (2012), student-centered learning … is a model which puts the student in the center of the learning process (p. 50).</a:t>
            </a:r>
          </a:p>
        </p:txBody>
      </p:sp>
      <p:sp>
        <p:nvSpPr>
          <p:cNvPr id="7" name="TextBox 6">
            <a:extLst>
              <a:ext uri="{FF2B5EF4-FFF2-40B4-BE49-F238E27FC236}">
                <a16:creationId xmlns:a16="http://schemas.microsoft.com/office/drawing/2014/main" id="{8F94BD87-86C6-764F-1020-3F4B3D11847F}"/>
              </a:ext>
            </a:extLst>
          </p:cNvPr>
          <p:cNvSpPr txBox="1"/>
          <p:nvPr/>
        </p:nvSpPr>
        <p:spPr>
          <a:xfrm>
            <a:off x="719138" y="5193355"/>
            <a:ext cx="11232230" cy="954107"/>
          </a:xfrm>
          <a:prstGeom prst="rect">
            <a:avLst/>
          </a:prstGeom>
          <a:noFill/>
        </p:spPr>
        <p:txBody>
          <a:bodyPr wrap="square">
            <a:spAutoFit/>
          </a:bodyPr>
          <a:lstStyle/>
          <a:p>
            <a:pPr>
              <a:defRPr/>
            </a:pPr>
            <a:r>
              <a:rPr lang="en-US" sz="2800" b="1" dirty="0">
                <a:solidFill>
                  <a:schemeClr val="tx2"/>
                </a:solidFill>
                <a:latin typeface="Times New Roman" panose="02020603050405020304" pitchFamily="18" charset="0"/>
                <a:cs typeface="Times New Roman" panose="02020603050405020304" pitchFamily="18" charset="0"/>
              </a:rPr>
              <a:t>Citation 2: </a:t>
            </a:r>
            <a:r>
              <a:rPr lang="en-US" sz="2800" dirty="0">
                <a:solidFill>
                  <a:schemeClr val="tx2"/>
                </a:solidFill>
                <a:latin typeface="Times New Roman" panose="02020603050405020304" pitchFamily="18" charset="0"/>
                <a:cs typeface="Times New Roman" panose="02020603050405020304" pitchFamily="18" charset="0"/>
              </a:rPr>
              <a:t>According to </a:t>
            </a:r>
            <a:r>
              <a:rPr lang="en-US" sz="2800" dirty="0" err="1">
                <a:solidFill>
                  <a:schemeClr val="tx2"/>
                </a:solidFill>
                <a:latin typeface="Times New Roman" panose="02020603050405020304" pitchFamily="18" charset="0"/>
                <a:cs typeface="Times New Roman" panose="02020603050405020304" pitchFamily="18" charset="0"/>
              </a:rPr>
              <a:t>Çubukçu</a:t>
            </a:r>
            <a:r>
              <a:rPr lang="en-US" sz="2800" dirty="0">
                <a:solidFill>
                  <a:schemeClr val="tx2"/>
                </a:solidFill>
                <a:latin typeface="Times New Roman" panose="02020603050405020304" pitchFamily="18" charset="0"/>
                <a:cs typeface="Times New Roman" panose="02020603050405020304" pitchFamily="18" charset="0"/>
              </a:rPr>
              <a:t> (2012), </a:t>
            </a:r>
            <a:r>
              <a:rPr lang="en-US" sz="2800" dirty="0">
                <a:solidFill>
                  <a:schemeClr val="tx2"/>
                </a:solidFill>
                <a:highlight>
                  <a:srgbClr val="FFFF00"/>
                </a:highlight>
                <a:latin typeface="Times New Roman" panose="02020603050405020304" pitchFamily="18" charset="0"/>
                <a:cs typeface="Times New Roman" panose="02020603050405020304" pitchFamily="18" charset="0"/>
              </a:rPr>
              <a:t>“</a:t>
            </a:r>
            <a:r>
              <a:rPr lang="en-US" sz="2800" dirty="0">
                <a:solidFill>
                  <a:schemeClr val="tx2"/>
                </a:solidFill>
                <a:latin typeface="Times New Roman" panose="02020603050405020304" pitchFamily="18" charset="0"/>
                <a:cs typeface="Times New Roman" panose="02020603050405020304" pitchFamily="18" charset="0"/>
              </a:rPr>
              <a:t>student-centered learning … is a model which puts the student in the center of the learning process</a:t>
            </a:r>
            <a:r>
              <a:rPr lang="en-US" sz="2800" dirty="0">
                <a:solidFill>
                  <a:schemeClr val="tx2"/>
                </a:solidFill>
                <a:highlight>
                  <a:srgbClr val="FFFF00"/>
                </a:highlight>
                <a:latin typeface="Times New Roman" panose="02020603050405020304" pitchFamily="18" charset="0"/>
                <a:cs typeface="Times New Roman" panose="02020603050405020304" pitchFamily="18" charset="0"/>
              </a:rPr>
              <a:t>” </a:t>
            </a:r>
            <a:r>
              <a:rPr lang="en-US" sz="2800" dirty="0">
                <a:solidFill>
                  <a:schemeClr val="tx2"/>
                </a:solidFill>
                <a:latin typeface="Times New Roman" panose="02020603050405020304" pitchFamily="18" charset="0"/>
                <a:cs typeface="Times New Roman" panose="02020603050405020304" pitchFamily="18" charset="0"/>
              </a:rPr>
              <a:t>(p. 50).</a:t>
            </a:r>
            <a:endParaRPr lang="en-GB" sz="2800" dirty="0">
              <a:solidFill>
                <a:schemeClr val="tx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DA5C100-B585-8C47-AAF8-5428491432F3}"/>
              </a:ext>
            </a:extLst>
          </p:cNvPr>
          <p:cNvSpPr txBox="1"/>
          <p:nvPr/>
        </p:nvSpPr>
        <p:spPr>
          <a:xfrm>
            <a:off x="5364480" y="4296959"/>
            <a:ext cx="2788919" cy="707886"/>
          </a:xfrm>
          <a:prstGeom prst="rect">
            <a:avLst/>
          </a:prstGeom>
          <a:solidFill>
            <a:schemeClr val="accent3">
              <a:lumMod val="95000"/>
            </a:schemeClr>
          </a:solidFill>
          <a:ln>
            <a:noFill/>
          </a:ln>
        </p:spPr>
        <p:txBody>
          <a:bodyPr wrap="square">
            <a:spAutoFit/>
          </a:bodyPr>
          <a:lstStyle/>
          <a:p>
            <a:r>
              <a:rPr lang="en-GB" altLang="en-US" sz="4000" b="1" dirty="0">
                <a:solidFill>
                  <a:srgbClr val="FF0000"/>
                </a:solidFill>
                <a:latin typeface="Times New Roman" panose="02020603050405020304" pitchFamily="18" charset="0"/>
                <a:cs typeface="Times New Roman" panose="02020603050405020304" pitchFamily="18" charset="0"/>
              </a:rPr>
              <a:t>  plagiarism</a:t>
            </a:r>
            <a:endParaRPr lang="en-GB" sz="4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80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1000"/>
                                        <p:tgtEl>
                                          <p:spTgt spid="30722"/>
                                        </p:tgtEl>
                                      </p:cBhvr>
                                    </p:animEffect>
                                    <p:anim calcmode="lin" valueType="num">
                                      <p:cBhvr>
                                        <p:cTn id="8" dur="1000" fill="hold"/>
                                        <p:tgtEl>
                                          <p:spTgt spid="30722"/>
                                        </p:tgtEl>
                                        <p:attrNameLst>
                                          <p:attrName>ppt_x</p:attrName>
                                        </p:attrNameLst>
                                      </p:cBhvr>
                                      <p:tavLst>
                                        <p:tav tm="0">
                                          <p:val>
                                            <p:strVal val="#ppt_x"/>
                                          </p:val>
                                        </p:tav>
                                        <p:tav tm="100000">
                                          <p:val>
                                            <p:strVal val="#ppt_x"/>
                                          </p:val>
                                        </p:tav>
                                      </p:tavLst>
                                    </p:anim>
                                    <p:anim calcmode="lin" valueType="num">
                                      <p:cBhvr>
                                        <p:cTn id="9" dur="1000" fill="hold"/>
                                        <p:tgtEl>
                                          <p:spTgt spid="307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fltVal val="0"/>
                                          </p:val>
                                        </p:tav>
                                        <p:tav tm="100000">
                                          <p:val>
                                            <p:strVal val="#ppt_w"/>
                                          </p:val>
                                        </p:tav>
                                      </p:tavLst>
                                    </p:anim>
                                    <p:anim calcmode="lin" valueType="num">
                                      <p:cBhvr>
                                        <p:cTn id="43" dur="1000" fill="hold"/>
                                        <p:tgtEl>
                                          <p:spTgt spid="6"/>
                                        </p:tgtEl>
                                        <p:attrNameLst>
                                          <p:attrName>ppt_h</p:attrName>
                                        </p:attrNameLst>
                                      </p:cBhvr>
                                      <p:tavLst>
                                        <p:tav tm="0">
                                          <p:val>
                                            <p:fltVal val="0"/>
                                          </p:val>
                                        </p:tav>
                                        <p:tav tm="100000">
                                          <p:val>
                                            <p:strVal val="#ppt_h"/>
                                          </p:val>
                                        </p:tav>
                                      </p:tavLst>
                                    </p:anim>
                                    <p:anim calcmode="lin" valueType="num">
                                      <p:cBhvr>
                                        <p:cTn id="44" dur="1000" fill="hold"/>
                                        <p:tgtEl>
                                          <p:spTgt spid="6"/>
                                        </p:tgtEl>
                                        <p:attrNameLst>
                                          <p:attrName>style.rotation</p:attrName>
                                        </p:attrNameLst>
                                      </p:cBhvr>
                                      <p:tavLst>
                                        <p:tav tm="0">
                                          <p:val>
                                            <p:fltVal val="90"/>
                                          </p:val>
                                        </p:tav>
                                        <p:tav tm="100000">
                                          <p:val>
                                            <p:fltVal val="0"/>
                                          </p:val>
                                        </p:tav>
                                      </p:tavLst>
                                    </p:anim>
                                    <p:animEffect transition="in" filter="fade">
                                      <p:cBhvr>
                                        <p:cTn id="4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 grpId="0" build="p"/>
      <p:bldP spid="5" grpId="0" animBg="1"/>
      <p:bldP spid="4" grpId="0"/>
      <p:bldP spid="7"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62993DB8-1E58-B24B-FCB8-F06FD20A9E02}"/>
              </a:ext>
            </a:extLst>
          </p:cNvPr>
          <p:cNvSpPr>
            <a:spLocks noGrp="1" noChangeArrowheads="1"/>
          </p:cNvSpPr>
          <p:nvPr>
            <p:ph type="title"/>
          </p:nvPr>
        </p:nvSpPr>
        <p:spPr>
          <a:xfrm>
            <a:off x="812800" y="609600"/>
            <a:ext cx="10464800" cy="890588"/>
          </a:xfrm>
        </p:spPr>
        <p:txBody>
          <a:bodyPr/>
          <a:lstStyle/>
          <a:p>
            <a:r>
              <a:rPr lang="en-GB" altLang="en-US" dirty="0"/>
              <a:t>How to avoid plagiarism?</a:t>
            </a:r>
          </a:p>
        </p:txBody>
      </p:sp>
      <p:sp>
        <p:nvSpPr>
          <p:cNvPr id="3" name="Content Placeholder 2">
            <a:extLst>
              <a:ext uri="{FF2B5EF4-FFF2-40B4-BE49-F238E27FC236}">
                <a16:creationId xmlns:a16="http://schemas.microsoft.com/office/drawing/2014/main" id="{7024C787-2A8F-7B5E-BF74-586ADC42F0BF}"/>
              </a:ext>
            </a:extLst>
          </p:cNvPr>
          <p:cNvSpPr>
            <a:spLocks noGrp="1"/>
          </p:cNvSpPr>
          <p:nvPr>
            <p:ph idx="1"/>
          </p:nvPr>
        </p:nvSpPr>
        <p:spPr>
          <a:xfrm>
            <a:off x="812800" y="1663700"/>
            <a:ext cx="10464800" cy="457200"/>
          </a:xfrm>
        </p:spPr>
        <p:txBody>
          <a:bodyPr/>
          <a:lstStyle/>
          <a:p>
            <a:pPr marL="0" indent="0">
              <a:buFont typeface="Wingdings" pitchFamily="2" charset="2"/>
              <a:buNone/>
              <a:defRPr/>
            </a:pPr>
            <a:r>
              <a:rPr lang="en-US" sz="3200" b="1" dirty="0"/>
              <a:t>2. Put </a:t>
            </a:r>
            <a:r>
              <a:rPr lang="en-US" sz="3200" b="1" dirty="0">
                <a:solidFill>
                  <a:srgbClr val="00B050"/>
                </a:solidFill>
              </a:rPr>
              <a:t>summaries </a:t>
            </a:r>
            <a:r>
              <a:rPr lang="en-US" sz="3200" b="1" dirty="0"/>
              <a:t>and </a:t>
            </a:r>
            <a:r>
              <a:rPr lang="en-US" sz="3200" b="1" dirty="0">
                <a:solidFill>
                  <a:srgbClr val="C00000"/>
                </a:solidFill>
              </a:rPr>
              <a:t>paraphrases</a:t>
            </a:r>
            <a:r>
              <a:rPr lang="en-US" sz="3200" b="1" dirty="0"/>
              <a:t> in your </a:t>
            </a:r>
            <a:r>
              <a:rPr lang="en-US" sz="3200" b="1" dirty="0">
                <a:solidFill>
                  <a:srgbClr val="C00000"/>
                </a:solidFill>
              </a:rPr>
              <a:t>own</a:t>
            </a:r>
            <a:r>
              <a:rPr lang="en-US" sz="3200" b="1" dirty="0"/>
              <a:t> words.</a:t>
            </a:r>
          </a:p>
        </p:txBody>
      </p:sp>
      <p:sp>
        <p:nvSpPr>
          <p:cNvPr id="32772" name="Slide Number Placeholder 3">
            <a:extLst>
              <a:ext uri="{FF2B5EF4-FFF2-40B4-BE49-F238E27FC236}">
                <a16:creationId xmlns:a16="http://schemas.microsoft.com/office/drawing/2014/main" id="{CDF3308B-F0E3-D6A1-919B-29B28DEE9EF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57B282F7-14D0-4F65-9257-D1569464AFFC}" type="slidenum">
              <a:rPr lang="en-US" altLang="zh-CN" sz="1200" smtClean="0">
                <a:solidFill>
                  <a:srgbClr val="000000"/>
                </a:solidFill>
                <a:latin typeface="Times New Roman" panose="02020603050405020304" pitchFamily="18" charset="0"/>
              </a:rPr>
              <a:pPr/>
              <a:t>24</a:t>
            </a:fld>
            <a:endParaRPr lang="en-US" altLang="zh-CN" sz="1200">
              <a:solidFill>
                <a:srgbClr val="000000"/>
              </a:solidFill>
              <a:latin typeface="Times New Roman" panose="02020603050405020304" pitchFamily="18" charset="0"/>
            </a:endParaRPr>
          </a:p>
        </p:txBody>
      </p:sp>
      <p:sp>
        <p:nvSpPr>
          <p:cNvPr id="7" name="TextBox 6">
            <a:extLst>
              <a:ext uri="{FF2B5EF4-FFF2-40B4-BE49-F238E27FC236}">
                <a16:creationId xmlns:a16="http://schemas.microsoft.com/office/drawing/2014/main" id="{CF23842C-31E7-5773-232B-FE54AA922BBB}"/>
              </a:ext>
            </a:extLst>
          </p:cNvPr>
          <p:cNvSpPr txBox="1"/>
          <p:nvPr/>
        </p:nvSpPr>
        <p:spPr>
          <a:xfrm>
            <a:off x="812800" y="2517263"/>
            <a:ext cx="9431338" cy="2219838"/>
          </a:xfrm>
          <a:prstGeom prst="rect">
            <a:avLst/>
          </a:prstGeom>
          <a:noFill/>
        </p:spPr>
        <p:txBody>
          <a:bodyPr>
            <a:spAutoFit/>
          </a:bodyPr>
          <a:lstStyle/>
          <a:p>
            <a:pPr marL="514350" indent="-514350">
              <a:lnSpc>
                <a:spcPct val="150000"/>
              </a:lnSpc>
              <a:buClr>
                <a:schemeClr val="tx2"/>
              </a:buClr>
              <a:buSzPct val="80000"/>
              <a:buFont typeface="+mj-lt"/>
              <a:buAutoNum type="arabicPeriod"/>
              <a:defRPr/>
            </a:pPr>
            <a:r>
              <a:rPr lang="en-US" sz="3200" dirty="0">
                <a:solidFill>
                  <a:schemeClr val="tx2"/>
                </a:solidFill>
                <a:latin typeface="Times New Roman" panose="02020603050405020304" pitchFamily="18" charset="0"/>
                <a:cs typeface="Times New Roman" panose="02020603050405020304" pitchFamily="18" charset="0"/>
              </a:rPr>
              <a:t>A summary condenses information. </a:t>
            </a:r>
          </a:p>
          <a:p>
            <a:pPr marL="514350" indent="-514350">
              <a:lnSpc>
                <a:spcPct val="150000"/>
              </a:lnSpc>
              <a:buClr>
                <a:schemeClr val="tx2"/>
              </a:buClr>
              <a:buSzPct val="80000"/>
              <a:buFont typeface="+mj-lt"/>
              <a:buAutoNum type="arabicPeriod"/>
              <a:defRPr/>
            </a:pPr>
            <a:r>
              <a:rPr lang="en-US" sz="3200" dirty="0">
                <a:solidFill>
                  <a:schemeClr val="tx2"/>
                </a:solidFill>
                <a:latin typeface="Times New Roman" panose="02020603050405020304" pitchFamily="18" charset="0"/>
                <a:cs typeface="Times New Roman" panose="02020603050405020304" pitchFamily="18" charset="0"/>
              </a:rPr>
              <a:t>A paraphrase conveys the information using roughly the same number of words as in the original source.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fade">
                                      <p:cBhvr>
                                        <p:cTn id="7" dur="1000"/>
                                        <p:tgtEl>
                                          <p:spTgt spid="32770"/>
                                        </p:tgtEl>
                                      </p:cBhvr>
                                    </p:animEffect>
                                    <p:anim calcmode="lin" valueType="num">
                                      <p:cBhvr>
                                        <p:cTn id="8" dur="1000" fill="hold"/>
                                        <p:tgtEl>
                                          <p:spTgt spid="32770"/>
                                        </p:tgtEl>
                                        <p:attrNameLst>
                                          <p:attrName>ppt_x</p:attrName>
                                        </p:attrNameLst>
                                      </p:cBhvr>
                                      <p:tavLst>
                                        <p:tav tm="0">
                                          <p:val>
                                            <p:strVal val="#ppt_x"/>
                                          </p:val>
                                        </p:tav>
                                        <p:tav tm="100000">
                                          <p:val>
                                            <p:strVal val="#ppt_x"/>
                                          </p:val>
                                        </p:tav>
                                      </p:tavLst>
                                    </p:anim>
                                    <p:anim calcmode="lin" valueType="num">
                                      <p:cBhvr>
                                        <p:cTn id="9" dur="1000" fill="hold"/>
                                        <p:tgtEl>
                                          <p:spTgt spid="327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 grpId="0" build="p"/>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B1BA3313-4DA6-03AC-7F51-BB7936E2F4EA}"/>
              </a:ext>
            </a:extLst>
          </p:cNvPr>
          <p:cNvSpPr>
            <a:spLocks noGrp="1" noChangeArrowheads="1"/>
          </p:cNvSpPr>
          <p:nvPr>
            <p:ph type="title"/>
          </p:nvPr>
        </p:nvSpPr>
        <p:spPr>
          <a:xfrm>
            <a:off x="812799" y="609600"/>
            <a:ext cx="11154611" cy="890588"/>
          </a:xfrm>
        </p:spPr>
        <p:txBody>
          <a:bodyPr/>
          <a:lstStyle/>
          <a:p>
            <a:r>
              <a:rPr lang="en-GB" altLang="en-US" dirty="0"/>
              <a:t>Task 2 </a:t>
            </a:r>
            <a:r>
              <a:rPr lang="en-GB" sz="3600" dirty="0"/>
              <a:t>Please take a look at the following two paraphrases and tell me whether they are </a:t>
            </a:r>
            <a:r>
              <a:rPr lang="en-US" sz="3600" dirty="0"/>
              <a:t>plagiarized</a:t>
            </a:r>
            <a:r>
              <a:rPr lang="en-GB" sz="3600" dirty="0"/>
              <a:t>.</a:t>
            </a:r>
            <a:br>
              <a:rPr lang="en-GB" sz="3600" dirty="0"/>
            </a:br>
            <a:endParaRPr lang="en-GB" altLang="en-US" dirty="0"/>
          </a:p>
        </p:txBody>
      </p:sp>
      <p:sp>
        <p:nvSpPr>
          <p:cNvPr id="3" name="Content Placeholder 2">
            <a:extLst>
              <a:ext uri="{FF2B5EF4-FFF2-40B4-BE49-F238E27FC236}">
                <a16:creationId xmlns:a16="http://schemas.microsoft.com/office/drawing/2014/main" id="{91522FBB-FFF5-5CD6-0E4C-0F826861D429}"/>
              </a:ext>
            </a:extLst>
          </p:cNvPr>
          <p:cNvSpPr>
            <a:spLocks noGrp="1"/>
          </p:cNvSpPr>
          <p:nvPr>
            <p:ph idx="1"/>
          </p:nvPr>
        </p:nvSpPr>
        <p:spPr>
          <a:xfrm>
            <a:off x="812800" y="1355725"/>
            <a:ext cx="10464800" cy="4443413"/>
          </a:xfrm>
        </p:spPr>
        <p:txBody>
          <a:bodyPr/>
          <a:lstStyle/>
          <a:p>
            <a:pPr>
              <a:defRPr/>
            </a:pPr>
            <a:endParaRPr lang="en-GB" dirty="0"/>
          </a:p>
          <a:p>
            <a:pPr>
              <a:defRPr/>
            </a:pPr>
            <a:endParaRPr lang="en-GB" dirty="0"/>
          </a:p>
        </p:txBody>
      </p:sp>
      <p:sp>
        <p:nvSpPr>
          <p:cNvPr id="34820" name="Slide Number Placeholder 3">
            <a:extLst>
              <a:ext uri="{FF2B5EF4-FFF2-40B4-BE49-F238E27FC236}">
                <a16:creationId xmlns:a16="http://schemas.microsoft.com/office/drawing/2014/main" id="{5C978D2A-B79E-F628-3631-089F4CEFABE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6B55AD48-0D5C-4898-85DF-FA20CFDD5D8B}" type="slidenum">
              <a:rPr lang="en-US" altLang="zh-CN" sz="1200" smtClean="0">
                <a:solidFill>
                  <a:srgbClr val="000000"/>
                </a:solidFill>
                <a:latin typeface="Times New Roman" panose="02020603050405020304" pitchFamily="18" charset="0"/>
              </a:rPr>
              <a:pPr/>
              <a:t>25</a:t>
            </a:fld>
            <a:endParaRPr lang="en-US" altLang="zh-CN" sz="1200">
              <a:solidFill>
                <a:srgbClr val="000000"/>
              </a:solidFill>
              <a:latin typeface="Times New Roman" panose="02020603050405020304" pitchFamily="18" charset="0"/>
            </a:endParaRPr>
          </a:p>
        </p:txBody>
      </p:sp>
      <p:sp>
        <p:nvSpPr>
          <p:cNvPr id="5" name="TextBox 4">
            <a:extLst>
              <a:ext uri="{FF2B5EF4-FFF2-40B4-BE49-F238E27FC236}">
                <a16:creationId xmlns:a16="http://schemas.microsoft.com/office/drawing/2014/main" id="{8784FFD2-58F8-5A2B-E8CF-607C47A4E07D}"/>
              </a:ext>
            </a:extLst>
          </p:cNvPr>
          <p:cNvSpPr txBox="1"/>
          <p:nvPr/>
        </p:nvSpPr>
        <p:spPr>
          <a:xfrm>
            <a:off x="812800" y="2058302"/>
            <a:ext cx="10881896" cy="4093428"/>
          </a:xfrm>
          <a:prstGeom prst="rect">
            <a:avLst/>
          </a:prstGeom>
          <a:solidFill>
            <a:schemeClr val="accent5">
              <a:lumMod val="20000"/>
              <a:lumOff val="80000"/>
            </a:schemeClr>
          </a:solidFill>
        </p:spPr>
        <p:txBody>
          <a:bodyPr wrap="square">
            <a:spAutoFit/>
          </a:bodyPr>
          <a:lstStyle/>
          <a:p>
            <a:pPr>
              <a:tabLst>
                <a:tab pos="5208588" algn="l"/>
              </a:tabLst>
              <a:defRPr/>
            </a:pPr>
            <a:r>
              <a:rPr lang="en-US" sz="2600" b="1" dirty="0">
                <a:solidFill>
                  <a:schemeClr val="tx2"/>
                </a:solidFill>
                <a:latin typeface="Times New Roman" panose="02020603050405020304" pitchFamily="18" charset="0"/>
                <a:cs typeface="Times New Roman" panose="02020603050405020304" pitchFamily="18" charset="0"/>
              </a:rPr>
              <a:t>Original Source:</a:t>
            </a:r>
          </a:p>
          <a:p>
            <a:pPr>
              <a:tabLst>
                <a:tab pos="5208588" algn="l"/>
              </a:tabLst>
              <a:defRPr/>
            </a:pPr>
            <a:endParaRPr lang="en-US" sz="2600" b="1" dirty="0">
              <a:solidFill>
                <a:schemeClr val="tx2"/>
              </a:solidFill>
              <a:latin typeface="Times New Roman" panose="02020603050405020304" pitchFamily="18" charset="0"/>
              <a:cs typeface="Times New Roman" panose="02020603050405020304" pitchFamily="18" charset="0"/>
            </a:endParaRPr>
          </a:p>
          <a:p>
            <a:pPr>
              <a:tabLst>
                <a:tab pos="5208588" algn="l"/>
              </a:tabLst>
              <a:defRPr/>
            </a:pPr>
            <a:r>
              <a:rPr lang="en-US" sz="2600" dirty="0">
                <a:solidFill>
                  <a:schemeClr val="tx2"/>
                </a:solidFill>
                <a:latin typeface="Times New Roman" panose="02020603050405020304" pitchFamily="18" charset="0"/>
                <a:cs typeface="Times New Roman" panose="02020603050405020304" pitchFamily="18" charset="0"/>
              </a:rPr>
              <a:t>Student-centered teaching focuses on the student. Decision-making, organization and content are determined for most by taking individual students’ needs and interests into consideration. Student-centered teaching provides opportunities to develop students’ skills of transferring knowledge to other situations, triggering retention, and adapting a high motivation for learning. </a:t>
            </a:r>
          </a:p>
          <a:p>
            <a:pPr>
              <a:tabLst>
                <a:tab pos="5208588" algn="l"/>
              </a:tabLst>
              <a:defRPr/>
            </a:pPr>
            <a:endParaRPr lang="en-US" sz="2600" dirty="0">
              <a:solidFill>
                <a:schemeClr val="tx2"/>
              </a:solidFill>
              <a:latin typeface="Times New Roman" panose="02020603050405020304" pitchFamily="18" charset="0"/>
              <a:cs typeface="Times New Roman" panose="02020603050405020304" pitchFamily="18" charset="0"/>
            </a:endParaRPr>
          </a:p>
          <a:p>
            <a:pPr>
              <a:tabLst>
                <a:tab pos="5208588" algn="l"/>
              </a:tabLst>
              <a:defRPr/>
            </a:pPr>
            <a:r>
              <a:rPr lang="en-US" sz="2600" dirty="0">
                <a:solidFill>
                  <a:schemeClr val="tx2"/>
                </a:solidFill>
                <a:latin typeface="Times New Roman" panose="02020603050405020304" pitchFamily="18" charset="0"/>
                <a:cs typeface="Times New Roman" panose="02020603050405020304" pitchFamily="18" charset="0"/>
              </a:rPr>
              <a:t>Source: Z. Çubukçu, “Teachers’ Evaluation of Student-Centered Learning Environments” (2012), p. 52</a:t>
            </a:r>
            <a:endParaRPr lang="en-GB" sz="26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1000"/>
                                        <p:tgtEl>
                                          <p:spTgt spid="34818"/>
                                        </p:tgtEl>
                                      </p:cBhvr>
                                    </p:animEffect>
                                    <p:anim calcmode="lin" valueType="num">
                                      <p:cBhvr>
                                        <p:cTn id="8" dur="1000" fill="hold"/>
                                        <p:tgtEl>
                                          <p:spTgt spid="34818"/>
                                        </p:tgtEl>
                                        <p:attrNameLst>
                                          <p:attrName>ppt_x</p:attrName>
                                        </p:attrNameLst>
                                      </p:cBhvr>
                                      <p:tavLst>
                                        <p:tav tm="0">
                                          <p:val>
                                            <p:strVal val="#ppt_x"/>
                                          </p:val>
                                        </p:tav>
                                        <p:tav tm="100000">
                                          <p:val>
                                            <p:strVal val="#ppt_x"/>
                                          </p:val>
                                        </p:tav>
                                      </p:tavLst>
                                    </p:anim>
                                    <p:anim calcmode="lin" valueType="num">
                                      <p:cBhvr>
                                        <p:cTn id="9" dur="1000" fill="hold"/>
                                        <p:tgtEl>
                                          <p:spTgt spid="348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A3E74-2D84-1591-50A2-102E77EA3329}"/>
              </a:ext>
            </a:extLst>
          </p:cNvPr>
          <p:cNvSpPr>
            <a:spLocks noGrp="1"/>
          </p:cNvSpPr>
          <p:nvPr>
            <p:ph idx="1"/>
          </p:nvPr>
        </p:nvSpPr>
        <p:spPr>
          <a:xfrm>
            <a:off x="812800" y="1258888"/>
            <a:ext cx="10464800" cy="4443412"/>
          </a:xfrm>
        </p:spPr>
        <p:txBody>
          <a:bodyPr/>
          <a:lstStyle/>
          <a:p>
            <a:pPr>
              <a:defRPr/>
            </a:pPr>
            <a:endParaRPr lang="en-GB" dirty="0"/>
          </a:p>
          <a:p>
            <a:pPr>
              <a:defRPr/>
            </a:pPr>
            <a:endParaRPr lang="en-GB" dirty="0"/>
          </a:p>
        </p:txBody>
      </p:sp>
      <p:sp>
        <p:nvSpPr>
          <p:cNvPr id="36868" name="Slide Number Placeholder 3">
            <a:extLst>
              <a:ext uri="{FF2B5EF4-FFF2-40B4-BE49-F238E27FC236}">
                <a16:creationId xmlns:a16="http://schemas.microsoft.com/office/drawing/2014/main" id="{2A421768-A9B5-CA77-941A-7221A9ECD46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E628A5E5-5121-47A6-ABA3-5C77C55F13D2}" type="slidenum">
              <a:rPr lang="en-US" altLang="zh-CN" sz="1200" smtClean="0">
                <a:solidFill>
                  <a:srgbClr val="000000"/>
                </a:solidFill>
                <a:latin typeface="Times New Roman" panose="02020603050405020304" pitchFamily="18" charset="0"/>
              </a:rPr>
              <a:pPr/>
              <a:t>26</a:t>
            </a:fld>
            <a:endParaRPr lang="en-US" altLang="zh-CN" sz="1200">
              <a:solidFill>
                <a:srgbClr val="000000"/>
              </a:solidFill>
              <a:latin typeface="Times New Roman" panose="02020603050405020304" pitchFamily="18" charset="0"/>
            </a:endParaRPr>
          </a:p>
        </p:txBody>
      </p:sp>
      <p:sp>
        <p:nvSpPr>
          <p:cNvPr id="5" name="TextBox 4">
            <a:extLst>
              <a:ext uri="{FF2B5EF4-FFF2-40B4-BE49-F238E27FC236}">
                <a16:creationId xmlns:a16="http://schemas.microsoft.com/office/drawing/2014/main" id="{ED1F217C-B21B-8148-90DF-B2D9CA58E7CE}"/>
              </a:ext>
            </a:extLst>
          </p:cNvPr>
          <p:cNvSpPr txBox="1"/>
          <p:nvPr/>
        </p:nvSpPr>
        <p:spPr>
          <a:xfrm>
            <a:off x="401053" y="157162"/>
            <a:ext cx="11261558" cy="6543676"/>
          </a:xfrm>
          <a:prstGeom prst="rect">
            <a:avLst/>
          </a:prstGeom>
          <a:solidFill>
            <a:schemeClr val="accent5">
              <a:lumMod val="20000"/>
              <a:lumOff val="80000"/>
            </a:schemeClr>
          </a:solidFill>
        </p:spPr>
        <p:txBody>
          <a:bodyPr wrap="square">
            <a:spAutoFit/>
          </a:bodyPr>
          <a:lstStyle/>
          <a:p>
            <a:pPr>
              <a:lnSpc>
                <a:spcPts val="3800"/>
              </a:lnSpc>
              <a:defRPr/>
            </a:pPr>
            <a:r>
              <a:rPr lang="en-GB" sz="2800" b="1" dirty="0">
                <a:solidFill>
                  <a:schemeClr val="tx2"/>
                </a:solidFill>
                <a:latin typeface="Times New Roman" panose="02020603050405020304" pitchFamily="18" charset="0"/>
                <a:cs typeface="Times New Roman" panose="02020603050405020304" pitchFamily="18" charset="0"/>
              </a:rPr>
              <a:t>Paraphrase 1</a:t>
            </a:r>
          </a:p>
          <a:p>
            <a:pPr>
              <a:lnSpc>
                <a:spcPts val="3800"/>
              </a:lnSpc>
              <a:defRPr/>
            </a:pPr>
            <a:r>
              <a:rPr lang="en-US" sz="2800" dirty="0">
                <a:solidFill>
                  <a:schemeClr val="tx2"/>
                </a:solidFill>
                <a:latin typeface="Times New Roman" panose="02020603050405020304" pitchFamily="18" charset="0"/>
                <a:cs typeface="Times New Roman" panose="02020603050405020304" pitchFamily="18" charset="0"/>
              </a:rPr>
              <a:t>According to </a:t>
            </a:r>
            <a:r>
              <a:rPr lang="en-US" sz="2800" dirty="0" err="1">
                <a:solidFill>
                  <a:schemeClr val="tx2"/>
                </a:solidFill>
                <a:latin typeface="Times New Roman" panose="02020603050405020304" pitchFamily="18" charset="0"/>
                <a:cs typeface="Times New Roman" panose="02020603050405020304" pitchFamily="18" charset="0"/>
              </a:rPr>
              <a:t>Çubukçu</a:t>
            </a:r>
            <a:r>
              <a:rPr lang="en-US" sz="2800" dirty="0">
                <a:solidFill>
                  <a:schemeClr val="tx2"/>
                </a:solidFill>
                <a:latin typeface="Times New Roman" panose="02020603050405020304" pitchFamily="18" charset="0"/>
                <a:cs typeface="Times New Roman" panose="02020603050405020304" pitchFamily="18" charset="0"/>
              </a:rPr>
              <a:t> (2012), this new model of teaching centers on the student. The organization and material of the course are chosen by considering the students’  needs and interests. Student-centered teaching gives a chance for students to develop useful skills of transferring knowledge to new situations, triggering retention, and keeping high motivation for learning (p. 52).</a:t>
            </a:r>
          </a:p>
          <a:p>
            <a:pPr>
              <a:lnSpc>
                <a:spcPts val="3800"/>
              </a:lnSpc>
              <a:defRPr/>
            </a:pPr>
            <a:r>
              <a:rPr lang="en-GB" sz="2800" b="1" dirty="0">
                <a:solidFill>
                  <a:schemeClr val="tx2"/>
                </a:solidFill>
                <a:latin typeface="Times New Roman" panose="02020603050405020304" pitchFamily="18" charset="0"/>
                <a:cs typeface="Times New Roman" panose="02020603050405020304" pitchFamily="18" charset="0"/>
              </a:rPr>
              <a:t>Paraphrase 2</a:t>
            </a:r>
          </a:p>
          <a:p>
            <a:pPr>
              <a:lnSpc>
                <a:spcPts val="3800"/>
              </a:lnSpc>
              <a:defRPr/>
            </a:pPr>
            <a:r>
              <a:rPr lang="en-US" sz="2800" dirty="0" err="1">
                <a:solidFill>
                  <a:schemeClr val="tx2"/>
                </a:solidFill>
                <a:latin typeface="Times New Roman" panose="02020603050405020304" pitchFamily="18" charset="0"/>
                <a:cs typeface="Times New Roman" panose="02020603050405020304" pitchFamily="18" charset="0"/>
              </a:rPr>
              <a:t>Çubukçu’s</a:t>
            </a:r>
            <a:r>
              <a:rPr lang="en-US" sz="2800" dirty="0">
                <a:solidFill>
                  <a:schemeClr val="tx2"/>
                </a:solidFill>
                <a:latin typeface="Times New Roman" panose="02020603050405020304" pitchFamily="18" charset="0"/>
                <a:cs typeface="Times New Roman" panose="02020603050405020304" pitchFamily="18" charset="0"/>
              </a:rPr>
              <a:t> (2012) research has documented the numerous benefits of student-centered teaching in putting the student at the center of teaching and learning. When students are given the option of deciding what they learn and how they learn, they are motivated to apply their learning to new settings and to retain the content of their learning (p. 52).</a:t>
            </a:r>
            <a:endParaRPr lang="en-GB" sz="28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E86A2D7-B0B3-221C-746F-2B03DCF40CD8}"/>
              </a:ext>
            </a:extLst>
          </p:cNvPr>
          <p:cNvSpPr>
            <a:spLocks noGrp="1" noChangeArrowheads="1"/>
          </p:cNvSpPr>
          <p:nvPr>
            <p:ph type="title"/>
          </p:nvPr>
        </p:nvSpPr>
        <p:spPr>
          <a:xfrm>
            <a:off x="812800" y="609600"/>
            <a:ext cx="10464800" cy="890588"/>
          </a:xfrm>
        </p:spPr>
        <p:txBody>
          <a:bodyPr/>
          <a:lstStyle/>
          <a:p>
            <a:r>
              <a:rPr lang="en-GB" altLang="en-US" dirty="0"/>
              <a:t>Task 2</a:t>
            </a:r>
          </a:p>
        </p:txBody>
      </p:sp>
      <p:sp>
        <p:nvSpPr>
          <p:cNvPr id="38916" name="Slide Number Placeholder 3">
            <a:extLst>
              <a:ext uri="{FF2B5EF4-FFF2-40B4-BE49-F238E27FC236}">
                <a16:creationId xmlns:a16="http://schemas.microsoft.com/office/drawing/2014/main" id="{71B121A8-FF49-AD53-9B11-82218CFE252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0FB16DD7-819F-432A-B11E-4B40926E30FC}" type="slidenum">
              <a:rPr lang="en-US" altLang="zh-CN" sz="1200" smtClean="0">
                <a:solidFill>
                  <a:srgbClr val="000000"/>
                </a:solidFill>
                <a:latin typeface="Times New Roman" panose="02020603050405020304" pitchFamily="18" charset="0"/>
              </a:rPr>
              <a:pPr/>
              <a:t>27</a:t>
            </a:fld>
            <a:endParaRPr lang="en-US" altLang="zh-CN" sz="1200">
              <a:solidFill>
                <a:srgbClr val="000000"/>
              </a:solidFill>
              <a:latin typeface="Times New Roman" panose="02020603050405020304" pitchFamily="18" charset="0"/>
            </a:endParaRPr>
          </a:p>
        </p:txBody>
      </p:sp>
      <p:sp>
        <p:nvSpPr>
          <p:cNvPr id="5" name="TextBox 4">
            <a:extLst>
              <a:ext uri="{FF2B5EF4-FFF2-40B4-BE49-F238E27FC236}">
                <a16:creationId xmlns:a16="http://schemas.microsoft.com/office/drawing/2014/main" id="{2E7617E1-A754-224A-7CB1-4E5535A134D8}"/>
              </a:ext>
            </a:extLst>
          </p:cNvPr>
          <p:cNvSpPr txBox="1"/>
          <p:nvPr/>
        </p:nvSpPr>
        <p:spPr>
          <a:xfrm>
            <a:off x="812800" y="2452061"/>
            <a:ext cx="10464800" cy="3046988"/>
          </a:xfrm>
          <a:prstGeom prst="rect">
            <a:avLst/>
          </a:prstGeom>
          <a:solidFill>
            <a:schemeClr val="accent5">
              <a:lumMod val="20000"/>
              <a:lumOff val="80000"/>
            </a:schemeClr>
          </a:solidFill>
        </p:spPr>
        <p:txBody>
          <a:bodyPr wrap="square">
            <a:spAutoFit/>
          </a:bodyPr>
          <a:lstStyle/>
          <a:p>
            <a:pPr>
              <a:defRPr/>
            </a:pPr>
            <a:r>
              <a:rPr lang="en-US" sz="3200" dirty="0" err="1">
                <a:solidFill>
                  <a:schemeClr val="tx2"/>
                </a:solidFill>
                <a:highlight>
                  <a:srgbClr val="FFFF00"/>
                </a:highlight>
                <a:latin typeface="Times New Roman" panose="02020603050405020304" pitchFamily="18" charset="0"/>
                <a:cs typeface="Times New Roman" panose="02020603050405020304" pitchFamily="18" charset="0"/>
              </a:rPr>
              <a:t>Çubukçu’s</a:t>
            </a:r>
            <a:r>
              <a:rPr lang="en-US" sz="3200" dirty="0">
                <a:solidFill>
                  <a:schemeClr val="tx2"/>
                </a:solidFill>
                <a:highlight>
                  <a:srgbClr val="FFFF00"/>
                </a:highlight>
                <a:latin typeface="Times New Roman" panose="02020603050405020304" pitchFamily="18" charset="0"/>
                <a:cs typeface="Times New Roman" panose="02020603050405020304" pitchFamily="18" charset="0"/>
              </a:rPr>
              <a:t> (2012) </a:t>
            </a:r>
            <a:r>
              <a:rPr lang="en-US" sz="3200" dirty="0">
                <a:solidFill>
                  <a:schemeClr val="tx2"/>
                </a:solidFill>
                <a:latin typeface="Times New Roman" panose="02020603050405020304" pitchFamily="18" charset="0"/>
                <a:cs typeface="Times New Roman" panose="02020603050405020304" pitchFamily="18" charset="0"/>
              </a:rPr>
              <a:t>research has </a:t>
            </a:r>
            <a:r>
              <a:rPr lang="en-US" sz="3200" dirty="0">
                <a:solidFill>
                  <a:srgbClr val="FF0000"/>
                </a:solidFill>
                <a:latin typeface="Times New Roman" panose="02020603050405020304" pitchFamily="18" charset="0"/>
                <a:cs typeface="Times New Roman" panose="02020603050405020304" pitchFamily="18" charset="0"/>
              </a:rPr>
              <a:t>documented the numerous benefits </a:t>
            </a:r>
            <a:r>
              <a:rPr lang="en-US" sz="3200" dirty="0">
                <a:solidFill>
                  <a:schemeClr val="tx2"/>
                </a:solidFill>
                <a:latin typeface="Times New Roman" panose="02020603050405020304" pitchFamily="18" charset="0"/>
                <a:cs typeface="Times New Roman" panose="02020603050405020304" pitchFamily="18" charset="0"/>
              </a:rPr>
              <a:t>of student-centered teaching in putting the student at the center of teaching and learning. When students are given the option of </a:t>
            </a:r>
            <a:r>
              <a:rPr lang="en-US" sz="3200" dirty="0">
                <a:solidFill>
                  <a:srgbClr val="FF0000"/>
                </a:solidFill>
                <a:latin typeface="Times New Roman" panose="02020603050405020304" pitchFamily="18" charset="0"/>
                <a:cs typeface="Times New Roman" panose="02020603050405020304" pitchFamily="18" charset="0"/>
              </a:rPr>
              <a:t>deciding</a:t>
            </a:r>
            <a:r>
              <a:rPr lang="en-US" sz="3200" dirty="0">
                <a:solidFill>
                  <a:schemeClr val="tx2"/>
                </a:solidFill>
                <a:latin typeface="Times New Roman" panose="02020603050405020304" pitchFamily="18" charset="0"/>
                <a:cs typeface="Times New Roman" panose="02020603050405020304" pitchFamily="18" charset="0"/>
              </a:rPr>
              <a:t> </a:t>
            </a:r>
            <a:r>
              <a:rPr lang="en-US" sz="3200" dirty="0">
                <a:solidFill>
                  <a:srgbClr val="FF0000"/>
                </a:solidFill>
                <a:latin typeface="Times New Roman" panose="02020603050405020304" pitchFamily="18" charset="0"/>
                <a:cs typeface="Times New Roman" panose="02020603050405020304" pitchFamily="18" charset="0"/>
              </a:rPr>
              <a:t>what they learn </a:t>
            </a:r>
            <a:r>
              <a:rPr lang="en-US" sz="3200" dirty="0">
                <a:solidFill>
                  <a:schemeClr val="tx2"/>
                </a:solidFill>
                <a:latin typeface="Times New Roman" panose="02020603050405020304" pitchFamily="18" charset="0"/>
                <a:cs typeface="Times New Roman" panose="02020603050405020304" pitchFamily="18" charset="0"/>
              </a:rPr>
              <a:t>and </a:t>
            </a:r>
            <a:r>
              <a:rPr lang="en-US" sz="3200" dirty="0">
                <a:solidFill>
                  <a:srgbClr val="FF0000"/>
                </a:solidFill>
                <a:latin typeface="Times New Roman" panose="02020603050405020304" pitchFamily="18" charset="0"/>
                <a:cs typeface="Times New Roman" panose="02020603050405020304" pitchFamily="18" charset="0"/>
              </a:rPr>
              <a:t>how they learn</a:t>
            </a:r>
            <a:r>
              <a:rPr lang="en-US" sz="3200" dirty="0">
                <a:solidFill>
                  <a:schemeClr val="tx2"/>
                </a:solidFill>
                <a:latin typeface="Times New Roman" panose="02020603050405020304" pitchFamily="18" charset="0"/>
                <a:cs typeface="Times New Roman" panose="02020603050405020304" pitchFamily="18" charset="0"/>
              </a:rPr>
              <a:t>, they are </a:t>
            </a:r>
            <a:r>
              <a:rPr lang="en-US" sz="3200" dirty="0">
                <a:solidFill>
                  <a:srgbClr val="FF0000"/>
                </a:solidFill>
                <a:latin typeface="Times New Roman" panose="02020603050405020304" pitchFamily="18" charset="0"/>
                <a:cs typeface="Times New Roman" panose="02020603050405020304" pitchFamily="18" charset="0"/>
              </a:rPr>
              <a:t>motivated</a:t>
            </a:r>
            <a:r>
              <a:rPr lang="en-US" sz="3200" dirty="0">
                <a:solidFill>
                  <a:schemeClr val="tx2"/>
                </a:solidFill>
                <a:latin typeface="Times New Roman" panose="02020603050405020304" pitchFamily="18" charset="0"/>
                <a:cs typeface="Times New Roman" panose="02020603050405020304" pitchFamily="18" charset="0"/>
              </a:rPr>
              <a:t> to </a:t>
            </a:r>
            <a:r>
              <a:rPr lang="en-US" sz="3200" dirty="0">
                <a:solidFill>
                  <a:srgbClr val="FF0000"/>
                </a:solidFill>
                <a:latin typeface="Times New Roman" panose="02020603050405020304" pitchFamily="18" charset="0"/>
                <a:cs typeface="Times New Roman" panose="02020603050405020304" pitchFamily="18" charset="0"/>
              </a:rPr>
              <a:t>apply their learning </a:t>
            </a:r>
            <a:r>
              <a:rPr lang="en-US" sz="3200" dirty="0">
                <a:solidFill>
                  <a:schemeClr val="tx2"/>
                </a:solidFill>
                <a:latin typeface="Times New Roman" panose="02020603050405020304" pitchFamily="18" charset="0"/>
                <a:cs typeface="Times New Roman" panose="02020603050405020304" pitchFamily="18" charset="0"/>
              </a:rPr>
              <a:t>to new settings and to </a:t>
            </a:r>
            <a:r>
              <a:rPr lang="en-US" sz="3200" dirty="0">
                <a:solidFill>
                  <a:srgbClr val="FF0000"/>
                </a:solidFill>
                <a:latin typeface="Times New Roman" panose="02020603050405020304" pitchFamily="18" charset="0"/>
                <a:cs typeface="Times New Roman" panose="02020603050405020304" pitchFamily="18" charset="0"/>
              </a:rPr>
              <a:t>retain the content </a:t>
            </a:r>
            <a:r>
              <a:rPr lang="en-US" sz="3200" dirty="0">
                <a:solidFill>
                  <a:schemeClr val="tx2"/>
                </a:solidFill>
                <a:latin typeface="Times New Roman" panose="02020603050405020304" pitchFamily="18" charset="0"/>
                <a:cs typeface="Times New Roman" panose="02020603050405020304" pitchFamily="18" charset="0"/>
              </a:rPr>
              <a:t>of their learning </a:t>
            </a:r>
            <a:r>
              <a:rPr lang="en-US" sz="3200" dirty="0">
                <a:solidFill>
                  <a:schemeClr val="tx2"/>
                </a:solidFill>
                <a:highlight>
                  <a:srgbClr val="FFFF00"/>
                </a:highlight>
                <a:latin typeface="Times New Roman" panose="02020603050405020304" pitchFamily="18" charset="0"/>
                <a:cs typeface="Times New Roman" panose="02020603050405020304" pitchFamily="18" charset="0"/>
              </a:rPr>
              <a:t>(p. 52).</a:t>
            </a:r>
            <a:endParaRPr lang="en-GB" sz="3600" dirty="0">
              <a:solidFill>
                <a:schemeClr val="tx2"/>
              </a:solidFill>
              <a:highlight>
                <a:srgbClr val="FFFF00"/>
              </a:highlight>
              <a:latin typeface="Times New Roman" panose="02020603050405020304" pitchFamily="18" charset="0"/>
              <a:cs typeface="Times New Roman" panose="02020603050405020304" pitchFamily="18" charset="0"/>
            </a:endParaRPr>
          </a:p>
        </p:txBody>
      </p:sp>
      <p:sp>
        <p:nvSpPr>
          <p:cNvPr id="38918" name="TextBox 3">
            <a:extLst>
              <a:ext uri="{FF2B5EF4-FFF2-40B4-BE49-F238E27FC236}">
                <a16:creationId xmlns:a16="http://schemas.microsoft.com/office/drawing/2014/main" id="{168567B0-44D9-4F7B-6791-3A1C7D9B378B}"/>
              </a:ext>
            </a:extLst>
          </p:cNvPr>
          <p:cNvSpPr txBox="1">
            <a:spLocks noChangeArrowheads="1"/>
          </p:cNvSpPr>
          <p:nvPr/>
        </p:nvSpPr>
        <p:spPr bwMode="auto">
          <a:xfrm>
            <a:off x="812800" y="1625245"/>
            <a:ext cx="916538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r>
              <a:rPr lang="en-US" altLang="en-US" sz="2800" dirty="0">
                <a:solidFill>
                  <a:schemeClr val="tx2"/>
                </a:solidFill>
                <a:latin typeface="Times New Roman" panose="02020603050405020304" pitchFamily="18" charset="0"/>
                <a:cs typeface="Times New Roman" panose="02020603050405020304" pitchFamily="18" charset="0"/>
              </a:rPr>
              <a:t> </a:t>
            </a:r>
            <a:r>
              <a:rPr lang="en-US" altLang="en-US" sz="3200" b="1" dirty="0">
                <a:solidFill>
                  <a:schemeClr val="tx2"/>
                </a:solidFill>
                <a:latin typeface="Times New Roman" panose="02020603050405020304" pitchFamily="18" charset="0"/>
                <a:cs typeface="Times New Roman" panose="02020603050405020304" pitchFamily="18" charset="0"/>
              </a:rPr>
              <a:t>Suggested paraphrase: </a:t>
            </a:r>
            <a:r>
              <a:rPr lang="en-GB" sz="3200" b="1" dirty="0">
                <a:solidFill>
                  <a:schemeClr val="tx2"/>
                </a:solidFill>
                <a:latin typeface="Times New Roman" panose="02020603050405020304" pitchFamily="18" charset="0"/>
                <a:cs typeface="Times New Roman" panose="02020603050405020304" pitchFamily="18" charset="0"/>
              </a:rPr>
              <a:t>Paraphrase 2</a:t>
            </a:r>
          </a:p>
          <a:p>
            <a:r>
              <a:rPr lang="en-US" altLang="en-US" sz="3200" b="1" dirty="0">
                <a:solidFill>
                  <a:schemeClr val="tx2"/>
                </a:solidFill>
                <a:latin typeface="Times New Roman" panose="02020603050405020304" pitchFamily="18" charset="0"/>
                <a:cs typeface="Times New Roman" panose="02020603050405020304" pitchFamily="18" charset="0"/>
              </a:rPr>
              <a:t> </a:t>
            </a:r>
            <a:endParaRPr lang="en-US" altLang="en-US" sz="28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3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E86A2D7-B0B3-221C-746F-2B03DCF40CD8}"/>
              </a:ext>
            </a:extLst>
          </p:cNvPr>
          <p:cNvSpPr>
            <a:spLocks noGrp="1" noChangeArrowheads="1"/>
          </p:cNvSpPr>
          <p:nvPr>
            <p:ph type="title"/>
          </p:nvPr>
        </p:nvSpPr>
        <p:spPr/>
        <p:txBody>
          <a:bodyPr/>
          <a:lstStyle/>
          <a:p>
            <a:r>
              <a:rPr lang="en-GB" altLang="en-US" dirty="0"/>
              <a:t>Task 2 </a:t>
            </a:r>
            <a:r>
              <a:rPr lang="en-GB" sz="3600" dirty="0"/>
              <a:t>Can you paraphrase this paragraph using your own words?</a:t>
            </a:r>
            <a:br>
              <a:rPr lang="en-GB" sz="3600" dirty="0"/>
            </a:br>
            <a:endParaRPr lang="en-GB" altLang="en-US" dirty="0"/>
          </a:p>
        </p:txBody>
      </p:sp>
      <p:graphicFrame>
        <p:nvGraphicFramePr>
          <p:cNvPr id="4" name="Table 5">
            <a:extLst>
              <a:ext uri="{FF2B5EF4-FFF2-40B4-BE49-F238E27FC236}">
                <a16:creationId xmlns:a16="http://schemas.microsoft.com/office/drawing/2014/main" id="{5A839672-5E2F-6D8C-1F7F-B3BF964C6AFE}"/>
              </a:ext>
            </a:extLst>
          </p:cNvPr>
          <p:cNvGraphicFramePr>
            <a:graphicFrameLocks noGrp="1"/>
          </p:cNvGraphicFramePr>
          <p:nvPr>
            <p:ph idx="1"/>
            <p:extLst>
              <p:ext uri="{D42A27DB-BD31-4B8C-83A1-F6EECF244321}">
                <p14:modId xmlns:p14="http://schemas.microsoft.com/office/powerpoint/2010/main" val="636505680"/>
              </p:ext>
            </p:extLst>
          </p:nvPr>
        </p:nvGraphicFramePr>
        <p:xfrm>
          <a:off x="812800" y="2667000"/>
          <a:ext cx="10464800" cy="2859856"/>
        </p:xfrm>
        <a:graphic>
          <a:graphicData uri="http://schemas.openxmlformats.org/drawingml/2006/table">
            <a:tbl>
              <a:tblPr firstRow="1" bandRow="1">
                <a:tableStyleId>{5940675A-B579-460E-94D1-54222C63F5DA}</a:tableStyleId>
              </a:tblPr>
              <a:tblGrid>
                <a:gridCol w="10464800">
                  <a:extLst>
                    <a:ext uri="{9D8B030D-6E8A-4147-A177-3AD203B41FA5}">
                      <a16:colId xmlns:a16="http://schemas.microsoft.com/office/drawing/2014/main" val="1283751288"/>
                    </a:ext>
                  </a:extLst>
                </a:gridCol>
              </a:tblGrid>
              <a:tr h="714964">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885653335"/>
                  </a:ext>
                </a:extLst>
              </a:tr>
              <a:tr h="714964">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148371075"/>
                  </a:ext>
                </a:extLst>
              </a:tr>
              <a:tr h="714964">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940538701"/>
                  </a:ext>
                </a:extLst>
              </a:tr>
              <a:tr h="714964">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138190742"/>
                  </a:ext>
                </a:extLst>
              </a:tr>
            </a:tbl>
          </a:graphicData>
        </a:graphic>
      </p:graphicFrame>
      <p:sp>
        <p:nvSpPr>
          <p:cNvPr id="38916" name="Slide Number Placeholder 3">
            <a:extLst>
              <a:ext uri="{FF2B5EF4-FFF2-40B4-BE49-F238E27FC236}">
                <a16:creationId xmlns:a16="http://schemas.microsoft.com/office/drawing/2014/main" id="{71B121A8-FF49-AD53-9B11-82218CFE252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0FB16DD7-819F-432A-B11E-4B40926E30FC}" type="slidenum">
              <a:rPr lang="en-US" altLang="zh-CN" sz="1200" smtClean="0">
                <a:solidFill>
                  <a:srgbClr val="000000"/>
                </a:solidFill>
                <a:latin typeface="Times New Roman" panose="02020603050405020304" pitchFamily="18" charset="0"/>
              </a:rPr>
              <a:pPr/>
              <a:t>28</a:t>
            </a:fld>
            <a:endParaRPr lang="en-US" altLang="zh-CN" sz="120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fade">
                                      <p:cBhvr>
                                        <p:cTn id="7" dur="1000"/>
                                        <p:tgtEl>
                                          <p:spTgt spid="38914"/>
                                        </p:tgtEl>
                                      </p:cBhvr>
                                    </p:animEffect>
                                    <p:anim calcmode="lin" valueType="num">
                                      <p:cBhvr>
                                        <p:cTn id="8" dur="1000" fill="hold"/>
                                        <p:tgtEl>
                                          <p:spTgt spid="38914"/>
                                        </p:tgtEl>
                                        <p:attrNameLst>
                                          <p:attrName>ppt_x</p:attrName>
                                        </p:attrNameLst>
                                      </p:cBhvr>
                                      <p:tavLst>
                                        <p:tav tm="0">
                                          <p:val>
                                            <p:strVal val="#ppt_x"/>
                                          </p:val>
                                        </p:tav>
                                        <p:tav tm="100000">
                                          <p:val>
                                            <p:strVal val="#ppt_x"/>
                                          </p:val>
                                        </p:tav>
                                      </p:tavLst>
                                    </p:anim>
                                    <p:anim calcmode="lin" valueType="num">
                                      <p:cBhvr>
                                        <p:cTn id="9" dur="1000" fill="hold"/>
                                        <p:tgtEl>
                                          <p:spTgt spid="389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DB4DD-48A5-69AD-C7D6-1741B313E5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6F99F2-BD11-71C1-E1E0-B64CB33AD8FD}"/>
              </a:ext>
            </a:extLst>
          </p:cNvPr>
          <p:cNvSpPr>
            <a:spLocks noGrp="1"/>
          </p:cNvSpPr>
          <p:nvPr>
            <p:ph type="ctrTitle"/>
          </p:nvPr>
        </p:nvSpPr>
        <p:spPr>
          <a:xfrm>
            <a:off x="838200" y="761047"/>
            <a:ext cx="9118600" cy="1470025"/>
          </a:xfrm>
        </p:spPr>
        <p:txBody>
          <a:bodyPr/>
          <a:lstStyle/>
          <a:p>
            <a:r>
              <a:rPr lang="en-GB" altLang="en-US" sz="4800" dirty="0"/>
              <a:t>How to integrate external sources into your writing</a:t>
            </a:r>
            <a:endParaRPr lang="zh-CN" altLang="en-US" sz="4800" dirty="0"/>
          </a:p>
        </p:txBody>
      </p:sp>
      <p:sp>
        <p:nvSpPr>
          <p:cNvPr id="4" name="Slide Number Placeholder 3">
            <a:extLst>
              <a:ext uri="{FF2B5EF4-FFF2-40B4-BE49-F238E27FC236}">
                <a16:creationId xmlns:a16="http://schemas.microsoft.com/office/drawing/2014/main" id="{7FFCDD8A-8CB3-5B4D-72F2-8F9FFF8922C3}"/>
              </a:ext>
            </a:extLst>
          </p:cNvPr>
          <p:cNvSpPr>
            <a:spLocks noGrp="1"/>
          </p:cNvSpPr>
          <p:nvPr>
            <p:ph type="sldNum" sz="quarter" idx="10"/>
          </p:nvPr>
        </p:nvSpPr>
        <p:spPr/>
        <p:txBody>
          <a:bodyPr/>
          <a:lstStyle/>
          <a:p>
            <a:pPr>
              <a:defRPr/>
            </a:pPr>
            <a:fld id="{75E18018-DE22-4A41-8719-1CE5145F6E3E}" type="slidenum">
              <a:rPr lang="en-US" altLang="zh-CN" smtClean="0"/>
              <a:pPr>
                <a:defRPr/>
              </a:pPr>
              <a:t>29</a:t>
            </a:fld>
            <a:endParaRPr lang="en-US" altLang="zh-CN"/>
          </a:p>
        </p:txBody>
      </p:sp>
      <p:pic>
        <p:nvPicPr>
          <p:cNvPr id="3" name="Picture 2" descr="Headless CMS – the Ultimate Guide">
            <a:extLst>
              <a:ext uri="{FF2B5EF4-FFF2-40B4-BE49-F238E27FC236}">
                <a16:creationId xmlns:a16="http://schemas.microsoft.com/office/drawing/2014/main" id="{2AB3C0D6-4980-6F36-B6F3-7EA6EB62F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344" y="1801054"/>
            <a:ext cx="4770120" cy="415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19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a:extLst>
              <a:ext uri="{FF2B5EF4-FFF2-40B4-BE49-F238E27FC236}">
                <a16:creationId xmlns:a16="http://schemas.microsoft.com/office/drawing/2014/main" id="{8BD619E9-74CA-7E9C-1C06-B5D7EEE0AC67}"/>
              </a:ext>
            </a:extLst>
          </p:cNvPr>
          <p:cNvSpPr>
            <a:spLocks noGrp="1" noChangeArrowheads="1"/>
          </p:cNvSpPr>
          <p:nvPr>
            <p:ph type="ctrTitle"/>
          </p:nvPr>
        </p:nvSpPr>
        <p:spPr>
          <a:xfrm>
            <a:off x="1557866" y="1811337"/>
            <a:ext cx="9821334" cy="1470025"/>
          </a:xfrm>
        </p:spPr>
        <p:txBody>
          <a:bodyPr/>
          <a:lstStyle/>
          <a:p>
            <a:r>
              <a:rPr lang="en-GB" altLang="en-US" sz="5400" b="1" dirty="0">
                <a:solidFill>
                  <a:schemeClr val="tx2"/>
                </a:solidFill>
              </a:rPr>
              <a:t>Citing sources in </a:t>
            </a:r>
            <a:r>
              <a:rPr lang="en-GB" altLang="en-US" sz="5400" dirty="0"/>
              <a:t>APA Style</a:t>
            </a:r>
          </a:p>
        </p:txBody>
      </p:sp>
      <p:sp>
        <p:nvSpPr>
          <p:cNvPr id="7171" name="Subtitle 3">
            <a:extLst>
              <a:ext uri="{FF2B5EF4-FFF2-40B4-BE49-F238E27FC236}">
                <a16:creationId xmlns:a16="http://schemas.microsoft.com/office/drawing/2014/main" id="{BD8A6376-FE6B-5AD2-272A-48EF73AB4685}"/>
              </a:ext>
            </a:extLst>
          </p:cNvPr>
          <p:cNvSpPr>
            <a:spLocks noGrp="1" noChangeArrowheads="1"/>
          </p:cNvSpPr>
          <p:nvPr>
            <p:ph type="subTitle" idx="1"/>
          </p:nvPr>
        </p:nvSpPr>
        <p:spPr/>
        <p:txBody>
          <a:bodyPr/>
          <a:lstStyle/>
          <a:p>
            <a:r>
              <a:rPr lang="en-GB" altLang="en-US" sz="3600" dirty="0">
                <a:solidFill>
                  <a:schemeClr val="tx2"/>
                </a:solidFill>
              </a:rPr>
              <a:t>Module II Research steps I</a:t>
            </a:r>
          </a:p>
          <a:p>
            <a:r>
              <a:rPr lang="en-GB" altLang="en-US" sz="3600" dirty="0">
                <a:solidFill>
                  <a:schemeClr val="tx2"/>
                </a:solidFill>
              </a:rPr>
              <a:t>L</a:t>
            </a:r>
            <a:r>
              <a:rPr lang="en-US" altLang="zh-CN" sz="3600" dirty="0" err="1">
                <a:solidFill>
                  <a:schemeClr val="tx2"/>
                </a:solidFill>
              </a:rPr>
              <a:t>ecture</a:t>
            </a:r>
            <a:r>
              <a:rPr lang="en-US" altLang="zh-CN" sz="3600" dirty="0">
                <a:solidFill>
                  <a:schemeClr val="tx2"/>
                </a:solidFill>
              </a:rPr>
              <a:t> 10</a:t>
            </a:r>
            <a:endParaRPr lang="en-GB" altLang="en-US" sz="3600" dirty="0">
              <a:solidFill>
                <a:schemeClr val="tx2"/>
              </a:solidFill>
            </a:endParaRPr>
          </a:p>
        </p:txBody>
      </p:sp>
      <p:sp>
        <p:nvSpPr>
          <p:cNvPr id="7172" name="Slide Number Placeholder 3">
            <a:extLst>
              <a:ext uri="{FF2B5EF4-FFF2-40B4-BE49-F238E27FC236}">
                <a16:creationId xmlns:a16="http://schemas.microsoft.com/office/drawing/2014/main" id="{DF9BEBE4-CA0C-A41D-0C2E-558736506C4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20E093D4-81C1-4EBD-88D7-B400BDEB6CC9}" type="slidenum">
              <a:rPr lang="en-US" altLang="zh-CN" sz="1200" smtClean="0">
                <a:solidFill>
                  <a:srgbClr val="000000"/>
                </a:solidFill>
                <a:latin typeface="Times New Roman" panose="02020603050405020304" pitchFamily="18" charset="0"/>
              </a:rPr>
              <a:pPr/>
              <a:t>3</a:t>
            </a:fld>
            <a:endParaRPr lang="en-US" altLang="zh-CN" sz="1200">
              <a:solidFill>
                <a:srgbClr val="000000"/>
              </a:solidFill>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87D27E50-3572-1BBF-0F35-1734A9CF3A11}"/>
              </a:ext>
            </a:extLst>
          </p:cNvPr>
          <p:cNvSpPr>
            <a:spLocks noGrp="1" noChangeArrowheads="1"/>
          </p:cNvSpPr>
          <p:nvPr>
            <p:ph type="title"/>
          </p:nvPr>
        </p:nvSpPr>
        <p:spPr>
          <a:xfrm>
            <a:off x="812800" y="609600"/>
            <a:ext cx="10464800" cy="890588"/>
          </a:xfrm>
        </p:spPr>
        <p:txBody>
          <a:bodyPr/>
          <a:lstStyle/>
          <a:p>
            <a:r>
              <a:rPr lang="en-GB" altLang="en-US" dirty="0"/>
              <a:t>Integrating sources</a:t>
            </a:r>
          </a:p>
        </p:txBody>
      </p:sp>
      <p:sp>
        <p:nvSpPr>
          <p:cNvPr id="3" name="Content Placeholder 2">
            <a:extLst>
              <a:ext uri="{FF2B5EF4-FFF2-40B4-BE49-F238E27FC236}">
                <a16:creationId xmlns:a16="http://schemas.microsoft.com/office/drawing/2014/main" id="{E2282BA6-B460-7163-6699-9AFD6A45D66D}"/>
              </a:ext>
            </a:extLst>
          </p:cNvPr>
          <p:cNvSpPr>
            <a:spLocks noGrp="1"/>
          </p:cNvSpPr>
          <p:nvPr>
            <p:ph idx="1"/>
          </p:nvPr>
        </p:nvSpPr>
        <p:spPr>
          <a:xfrm>
            <a:off x="863600" y="2125028"/>
            <a:ext cx="10464800" cy="2210947"/>
          </a:xfrm>
        </p:spPr>
        <p:txBody>
          <a:bodyPr/>
          <a:lstStyle/>
          <a:p>
            <a:pPr>
              <a:buClr>
                <a:schemeClr val="tx2"/>
              </a:buClr>
              <a:defRPr/>
            </a:pPr>
            <a:r>
              <a:rPr lang="en-US" sz="3200" b="1" dirty="0">
                <a:solidFill>
                  <a:srgbClr val="FF0000"/>
                </a:solidFill>
              </a:rPr>
              <a:t>Summarize</a:t>
            </a:r>
            <a:r>
              <a:rPr lang="en-US" sz="3200" dirty="0">
                <a:solidFill>
                  <a:schemeClr val="tx2"/>
                </a:solidFill>
              </a:rPr>
              <a:t> the paraphrase effectively</a:t>
            </a:r>
          </a:p>
          <a:p>
            <a:pPr>
              <a:buClr>
                <a:schemeClr val="tx2"/>
              </a:buClr>
              <a:defRPr/>
            </a:pPr>
            <a:r>
              <a:rPr lang="en-US" sz="3200" dirty="0">
                <a:solidFill>
                  <a:schemeClr val="tx2"/>
                </a:solidFill>
              </a:rPr>
              <a:t>Provide a</a:t>
            </a:r>
            <a:r>
              <a:rPr lang="en-US" sz="3200" dirty="0">
                <a:solidFill>
                  <a:srgbClr val="FF0000"/>
                </a:solidFill>
              </a:rPr>
              <a:t> </a:t>
            </a:r>
            <a:r>
              <a:rPr lang="en-US" sz="3200" b="1" dirty="0">
                <a:solidFill>
                  <a:srgbClr val="FF0000"/>
                </a:solidFill>
              </a:rPr>
              <a:t>context</a:t>
            </a:r>
            <a:r>
              <a:rPr lang="en-US" sz="3200" dirty="0">
                <a:solidFill>
                  <a:srgbClr val="FF0000"/>
                </a:solidFill>
              </a:rPr>
              <a:t> </a:t>
            </a:r>
            <a:r>
              <a:rPr lang="en-US" sz="3200" dirty="0">
                <a:solidFill>
                  <a:schemeClr val="tx2"/>
                </a:solidFill>
              </a:rPr>
              <a:t>for the quotation and u</a:t>
            </a:r>
            <a:r>
              <a:rPr lang="en-US" sz="3200" dirty="0">
                <a:solidFill>
                  <a:schemeClr val="tx2"/>
                </a:solidFill>
                <a:latin typeface="Times New Roman" panose="02020603050405020304" pitchFamily="18" charset="0"/>
                <a:cs typeface="Times New Roman" panose="02020603050405020304" pitchFamily="18" charset="0"/>
              </a:rPr>
              <a:t>se </a:t>
            </a:r>
            <a:r>
              <a:rPr lang="en-US" sz="3200" b="1" dirty="0">
                <a:solidFill>
                  <a:srgbClr val="FF0000"/>
                </a:solidFill>
                <a:latin typeface="Times New Roman" panose="02020603050405020304" pitchFamily="18" charset="0"/>
                <a:cs typeface="Times New Roman" panose="02020603050405020304" pitchFamily="18" charset="0"/>
              </a:rPr>
              <a:t>signal phrases </a:t>
            </a:r>
            <a:r>
              <a:rPr lang="en-US" sz="3200" dirty="0">
                <a:solidFill>
                  <a:schemeClr val="tx2"/>
                </a:solidFill>
                <a:latin typeface="Times New Roman" panose="02020603050405020304" pitchFamily="18" charset="0"/>
                <a:cs typeface="Times New Roman" panose="02020603050405020304" pitchFamily="18" charset="0"/>
              </a:rPr>
              <a:t>to introduce sources</a:t>
            </a:r>
            <a:endParaRPr lang="en-US" sz="3200" dirty="0">
              <a:solidFill>
                <a:schemeClr val="tx2"/>
              </a:solidFill>
              <a:sym typeface="Wingdings" panose="05000000000000000000" pitchFamily="2" charset="2"/>
            </a:endParaRPr>
          </a:p>
          <a:p>
            <a:pPr>
              <a:buClr>
                <a:schemeClr val="tx2"/>
              </a:buClr>
              <a:defRPr/>
            </a:pPr>
            <a:r>
              <a:rPr lang="en-US" sz="3200" b="1" dirty="0">
                <a:solidFill>
                  <a:srgbClr val="FF0000"/>
                </a:solidFill>
              </a:rPr>
              <a:t>Explain how </a:t>
            </a:r>
            <a:r>
              <a:rPr lang="en-US" sz="3200" dirty="0">
                <a:solidFill>
                  <a:schemeClr val="tx2"/>
                </a:solidFill>
              </a:rPr>
              <a:t>the external source</a:t>
            </a:r>
            <a:r>
              <a:rPr lang="en-US" sz="3200" b="1" dirty="0">
                <a:solidFill>
                  <a:srgbClr val="FF0000"/>
                </a:solidFill>
              </a:rPr>
              <a:t> supports </a:t>
            </a:r>
            <a:r>
              <a:rPr lang="en-US" sz="3200" dirty="0">
                <a:solidFill>
                  <a:schemeClr val="tx2"/>
                </a:solidFill>
              </a:rPr>
              <a:t>your argument or contributes to the discussion</a:t>
            </a:r>
          </a:p>
          <a:p>
            <a:pPr marL="571500" indent="-571500">
              <a:buClr>
                <a:schemeClr val="tx2"/>
              </a:buClr>
              <a:buFont typeface="+mj-lt"/>
              <a:buAutoNum type="arabicPeriod"/>
              <a:defRPr/>
            </a:pPr>
            <a:endParaRPr lang="en-US" sz="2800" dirty="0">
              <a:solidFill>
                <a:schemeClr val="tx2"/>
              </a:solidFill>
            </a:endParaRPr>
          </a:p>
        </p:txBody>
      </p:sp>
      <p:sp>
        <p:nvSpPr>
          <p:cNvPr id="40964" name="Slide Number Placeholder 3">
            <a:extLst>
              <a:ext uri="{FF2B5EF4-FFF2-40B4-BE49-F238E27FC236}">
                <a16:creationId xmlns:a16="http://schemas.microsoft.com/office/drawing/2014/main" id="{A6B0A190-CC81-5C1F-B26A-7A42F897F19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D7CBC7B0-A2D6-4B3C-8543-156692AAFE89}" type="slidenum">
              <a:rPr lang="en-US" altLang="zh-CN" sz="1200" smtClean="0">
                <a:solidFill>
                  <a:srgbClr val="000000"/>
                </a:solidFill>
                <a:latin typeface="Times New Roman" panose="02020603050405020304" pitchFamily="18" charset="0"/>
              </a:rPr>
              <a:pPr/>
              <a:t>30</a:t>
            </a:fld>
            <a:endParaRPr lang="en-US" altLang="zh-CN" sz="120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fade">
                                      <p:cBhvr>
                                        <p:cTn id="7" dur="1000"/>
                                        <p:tgtEl>
                                          <p:spTgt spid="40962"/>
                                        </p:tgtEl>
                                      </p:cBhvr>
                                    </p:animEffect>
                                    <p:anim calcmode="lin" valueType="num">
                                      <p:cBhvr>
                                        <p:cTn id="8" dur="1000" fill="hold"/>
                                        <p:tgtEl>
                                          <p:spTgt spid="40962"/>
                                        </p:tgtEl>
                                        <p:attrNameLst>
                                          <p:attrName>ppt_x</p:attrName>
                                        </p:attrNameLst>
                                      </p:cBhvr>
                                      <p:tavLst>
                                        <p:tav tm="0">
                                          <p:val>
                                            <p:strVal val="#ppt_x"/>
                                          </p:val>
                                        </p:tav>
                                        <p:tav tm="100000">
                                          <p:val>
                                            <p:strVal val="#ppt_x"/>
                                          </p:val>
                                        </p:tav>
                                      </p:tavLst>
                                    </p:anim>
                                    <p:anim calcmode="lin" valueType="num">
                                      <p:cBhvr>
                                        <p:cTn id="9" dur="1000" fill="hold"/>
                                        <p:tgtEl>
                                          <p:spTgt spid="4096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CB0E-8710-3423-8409-072D56659BE0}"/>
              </a:ext>
            </a:extLst>
          </p:cNvPr>
          <p:cNvSpPr>
            <a:spLocks noGrp="1"/>
          </p:cNvSpPr>
          <p:nvPr>
            <p:ph type="title"/>
          </p:nvPr>
        </p:nvSpPr>
        <p:spPr/>
        <p:txBody>
          <a:bodyPr/>
          <a:lstStyle/>
          <a:p>
            <a:r>
              <a:rPr lang="en-US" sz="3600" b="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altLang="zh-CN" sz="3600" b="1" dirty="0">
                <a:effectLst/>
                <a:latin typeface="Times New Roman" panose="02020603050405020304" pitchFamily="18" charset="0"/>
                <a:ea typeface="SimSun" panose="02010600030101010101" pitchFamily="2" charset="-122"/>
                <a:cs typeface="Times New Roman" panose="02020603050405020304" pitchFamily="18" charset="0"/>
              </a:rPr>
              <a:t>void </a:t>
            </a:r>
            <a:r>
              <a:rPr lang="en-GB" altLang="zh-CN" dirty="0">
                <a:ea typeface="SimSun" panose="02010600030101010101" pitchFamily="2" charset="-122"/>
              </a:rPr>
              <a:t>“</a:t>
            </a:r>
            <a:r>
              <a:rPr lang="en-US" sz="3600" b="1"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dropped quote</a:t>
            </a:r>
            <a:r>
              <a:rPr lang="en-US" sz="3600" b="1" dirty="0">
                <a:effectLst/>
                <a:latin typeface="Times New Roman" panose="02020603050405020304" pitchFamily="18" charset="0"/>
                <a:ea typeface="SimSun" panose="02010600030101010101" pitchFamily="2" charset="-122"/>
                <a:cs typeface="Times New Roman" panose="02020603050405020304" pitchFamily="18" charset="0"/>
              </a:rPr>
              <a:t>”</a:t>
            </a:r>
            <a:endParaRPr lang="en-GB" dirty="0"/>
          </a:p>
        </p:txBody>
      </p:sp>
      <p:sp>
        <p:nvSpPr>
          <p:cNvPr id="3" name="Content Placeholder 2">
            <a:extLst>
              <a:ext uri="{FF2B5EF4-FFF2-40B4-BE49-F238E27FC236}">
                <a16:creationId xmlns:a16="http://schemas.microsoft.com/office/drawing/2014/main" id="{42B30A3A-ACCA-FF9F-9404-29D5624A3794}"/>
              </a:ext>
            </a:extLst>
          </p:cNvPr>
          <p:cNvSpPr>
            <a:spLocks noGrp="1"/>
          </p:cNvSpPr>
          <p:nvPr>
            <p:ph idx="1"/>
          </p:nvPr>
        </p:nvSpPr>
        <p:spPr/>
        <p:txBody>
          <a:bodyPr/>
          <a:lstStyle/>
          <a:p>
            <a:pPr>
              <a:spcAft>
                <a:spcPts val="400"/>
              </a:spcAft>
            </a:pPr>
            <a:r>
              <a:rPr lang="en-US" sz="3200" b="1" dirty="0">
                <a:effectLst/>
                <a:latin typeface="Times New Roman" panose="02020603050405020304" pitchFamily="18" charset="0"/>
                <a:ea typeface="SimSun" panose="02010600030101010101" pitchFamily="2" charset="-122"/>
                <a:cs typeface="Times New Roman" panose="02020603050405020304" pitchFamily="18" charset="0"/>
              </a:rPr>
              <a:t>What is a dropped quote?</a:t>
            </a:r>
            <a:endParaRPr lang="en-GB" sz="3200" dirty="0">
              <a:effectLst/>
              <a:latin typeface="Rockwell" panose="02060603020205020403" pitchFamily="18" charset="0"/>
              <a:ea typeface="SimSun" panose="02010600030101010101" pitchFamily="2" charset="-122"/>
              <a:cs typeface="Times New Roman" panose="02020603050405020304" pitchFamily="18" charset="0"/>
            </a:endParaRPr>
          </a:p>
          <a:p>
            <a:pPr>
              <a:spcAft>
                <a:spcPts val="400"/>
              </a:spcAft>
            </a:pPr>
            <a:r>
              <a:rPr lang="en-US" sz="3200" dirty="0">
                <a:effectLst/>
                <a:latin typeface="Times New Roman" panose="02020603050405020304" pitchFamily="18" charset="0"/>
                <a:ea typeface="SimSun" panose="02010600030101010101" pitchFamily="2" charset="-122"/>
                <a:cs typeface="Times New Roman" panose="02020603050405020304" pitchFamily="18" charset="0"/>
              </a:rPr>
              <a:t>A dropped quote is a quote from someone else that is placed in your writing, but it stands alone and is not introduced and not integrated into a sentence of your own. </a:t>
            </a:r>
          </a:p>
          <a:p>
            <a:pPr>
              <a:spcAft>
                <a:spcPts val="400"/>
              </a:spcAft>
            </a:pPr>
            <a:r>
              <a:rPr lang="en-US" sz="3200" dirty="0">
                <a:effectLst/>
                <a:latin typeface="Times New Roman" panose="02020603050405020304" pitchFamily="18" charset="0"/>
                <a:ea typeface="SimSun" panose="02010600030101010101" pitchFamily="2" charset="-122"/>
                <a:cs typeface="Times New Roman" panose="02020603050405020304" pitchFamily="18" charset="0"/>
              </a:rPr>
              <a:t> It has no context, so it is difficult to understand. </a:t>
            </a:r>
          </a:p>
          <a:p>
            <a:pPr>
              <a:spcAft>
                <a:spcPts val="400"/>
              </a:spcAft>
            </a:pPr>
            <a:r>
              <a:rPr lang="en-US" sz="3200" dirty="0">
                <a:effectLst/>
                <a:latin typeface="Times New Roman" panose="02020603050405020304" pitchFamily="18" charset="0"/>
                <a:ea typeface="SimSun" panose="02010600030101010101" pitchFamily="2" charset="-122"/>
                <a:cs typeface="Times New Roman" panose="02020603050405020304" pitchFamily="18" charset="0"/>
              </a:rPr>
              <a:t>It interrupts the flow of your writing, as the reader must jump abruptly from your words to someone else’s and back again.</a:t>
            </a:r>
            <a:endParaRPr lang="en-GB" sz="3200" dirty="0">
              <a:effectLst/>
              <a:latin typeface="Rockwell" panose="02060603020205020403" pitchFamily="18" charset="0"/>
              <a:ea typeface="SimSun" panose="02010600030101010101" pitchFamily="2" charset="-122"/>
              <a:cs typeface="Times New Roman" panose="02020603050405020304" pitchFamily="18" charset="0"/>
            </a:endParaRPr>
          </a:p>
          <a:p>
            <a:endParaRPr lang="en-GB" dirty="0"/>
          </a:p>
        </p:txBody>
      </p:sp>
      <p:sp>
        <p:nvSpPr>
          <p:cNvPr id="4" name="Slide Number Placeholder 3">
            <a:extLst>
              <a:ext uri="{FF2B5EF4-FFF2-40B4-BE49-F238E27FC236}">
                <a16:creationId xmlns:a16="http://schemas.microsoft.com/office/drawing/2014/main" id="{22B86A2F-BDAF-9540-BDA6-902A7AA884AD}"/>
              </a:ext>
            </a:extLst>
          </p:cNvPr>
          <p:cNvSpPr>
            <a:spLocks noGrp="1"/>
          </p:cNvSpPr>
          <p:nvPr>
            <p:ph type="sldNum" sz="quarter" idx="10"/>
          </p:nvPr>
        </p:nvSpPr>
        <p:spPr/>
        <p:txBody>
          <a:bodyPr/>
          <a:lstStyle/>
          <a:p>
            <a:pPr>
              <a:defRPr/>
            </a:pPr>
            <a:fld id="{78680641-AFE8-494E-9F12-722639309D56}" type="slidenum">
              <a:rPr lang="en-US" altLang="zh-CN" smtClean="0"/>
              <a:pPr>
                <a:defRPr/>
              </a:pPr>
              <a:t>31</a:t>
            </a:fld>
            <a:endParaRPr lang="en-US" altLang="zh-CN"/>
          </a:p>
        </p:txBody>
      </p:sp>
    </p:spTree>
    <p:extLst>
      <p:ext uri="{BB962C8B-B14F-4D97-AF65-F5344CB8AC3E}">
        <p14:creationId xmlns:p14="http://schemas.microsoft.com/office/powerpoint/2010/main" val="1491754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BA7D8-7B9A-3D2A-0298-049511A7CDE9}"/>
              </a:ext>
            </a:extLst>
          </p:cNvPr>
          <p:cNvSpPr>
            <a:spLocks noGrp="1"/>
          </p:cNvSpPr>
          <p:nvPr>
            <p:ph type="title"/>
          </p:nvPr>
        </p:nvSpPr>
        <p:spPr/>
        <p:txBody>
          <a:bodyPr/>
          <a:lstStyle/>
          <a:p>
            <a:r>
              <a:rPr lang="en-US" sz="2800" b="1" dirty="0">
                <a:effectLst/>
                <a:latin typeface="Times New Roman" panose="02020603050405020304" pitchFamily="18" charset="0"/>
                <a:ea typeface="SimSun" panose="02010600030101010101" pitchFamily="2" charset="-122"/>
                <a:cs typeface="Times New Roman" panose="02020603050405020304" pitchFamily="18" charset="0"/>
              </a:rPr>
              <a:t>Task 3. </a:t>
            </a:r>
            <a:r>
              <a:rPr lang="en-GB" sz="2800" b="1" dirty="0">
                <a:effectLst/>
                <a:latin typeface="Times New Roman" panose="02020603050405020304" pitchFamily="18" charset="0"/>
                <a:ea typeface="SimSun" panose="02010600030101010101" pitchFamily="2" charset="-122"/>
                <a:cs typeface="Times New Roman" panose="02020603050405020304" pitchFamily="18" charset="0"/>
              </a:rPr>
              <a:t>Please look at the following two paragraphs and tell me which one is better. What is the problem of the other one?</a:t>
            </a:r>
            <a:br>
              <a:rPr lang="en-GB" sz="1800" dirty="0">
                <a:effectLst/>
                <a:latin typeface="Rockwell" panose="02060603020205020403" pitchFamily="18" charset="0"/>
                <a:ea typeface="SimSun" panose="02010600030101010101" pitchFamily="2" charset="-122"/>
                <a:cs typeface="Times New Roman" panose="02020603050405020304" pitchFamily="18" charset="0"/>
              </a:rPr>
            </a:br>
            <a:r>
              <a:rPr lang="en-US" altLang="zh-CN" dirty="0"/>
              <a:t> </a:t>
            </a:r>
            <a:endParaRPr lang="en-GB" dirty="0"/>
          </a:p>
        </p:txBody>
      </p:sp>
      <p:sp>
        <p:nvSpPr>
          <p:cNvPr id="3" name="Content Placeholder 2">
            <a:extLst>
              <a:ext uri="{FF2B5EF4-FFF2-40B4-BE49-F238E27FC236}">
                <a16:creationId xmlns:a16="http://schemas.microsoft.com/office/drawing/2014/main" id="{66A0C0C3-3046-F32A-5CE9-6491A117F811}"/>
              </a:ext>
            </a:extLst>
          </p:cNvPr>
          <p:cNvSpPr>
            <a:spLocks noGrp="1"/>
          </p:cNvSpPr>
          <p:nvPr>
            <p:ph idx="1"/>
          </p:nvPr>
        </p:nvSpPr>
        <p:spPr>
          <a:xfrm>
            <a:off x="812800" y="1623966"/>
            <a:ext cx="11074400" cy="5234034"/>
          </a:xfrm>
          <a:solidFill>
            <a:schemeClr val="accent5">
              <a:lumMod val="20000"/>
              <a:lumOff val="80000"/>
            </a:schemeClr>
          </a:solidFill>
        </p:spPr>
        <p:txBody>
          <a:bodyPr/>
          <a:lstStyle/>
          <a:p>
            <a:pPr>
              <a:lnSpc>
                <a:spcPct val="115000"/>
              </a:lnSpc>
              <a:spcAft>
                <a:spcPts val="400"/>
              </a:spcAft>
            </a:pPr>
            <a:r>
              <a:rPr lang="en-US" sz="2600" b="1" dirty="0">
                <a:ea typeface="SimSun" panose="02010600030101010101" pitchFamily="2" charset="-122"/>
              </a:rPr>
              <a:t>Paragraph 1</a:t>
            </a:r>
            <a:endParaRPr lang="en-GB" sz="2600" dirty="0">
              <a:effectLst/>
              <a:latin typeface="Rockwell" panose="02060603020205020403" pitchFamily="18" charset="0"/>
              <a:ea typeface="SimSun" panose="02010600030101010101" pitchFamily="2" charset="-122"/>
              <a:cs typeface="Times New Roman" panose="02020603050405020304" pitchFamily="18" charset="0"/>
            </a:endParaRPr>
          </a:p>
          <a:p>
            <a:pPr marL="0" indent="0">
              <a:spcAft>
                <a:spcPts val="400"/>
              </a:spcAft>
              <a:buNone/>
            </a:pP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A number of journalists have been critical of genetic engineering. “The problem is, no one really knows the long-term effects of such complex genetic manipulation—and the potential dangers to humans and the environment are substantial” (Turner, 2022, p. 21).  </a:t>
            </a:r>
            <a:endParaRPr lang="en-GB" sz="2600" dirty="0">
              <a:effectLst/>
              <a:latin typeface="Rockwell" panose="02060603020205020403" pitchFamily="18" charset="0"/>
              <a:ea typeface="SimSun" panose="02010600030101010101" pitchFamily="2" charset="-122"/>
              <a:cs typeface="Times New Roman" panose="02020603050405020304" pitchFamily="18" charset="0"/>
            </a:endParaRPr>
          </a:p>
          <a:p>
            <a:pPr>
              <a:spcAft>
                <a:spcPts val="400"/>
              </a:spcAft>
            </a:pPr>
            <a:r>
              <a:rPr lang="en-US" sz="2600" b="1" dirty="0">
                <a:effectLst/>
                <a:latin typeface="Times New Roman" panose="02020603050405020304" pitchFamily="18" charset="0"/>
                <a:ea typeface="SimSun" panose="02010600030101010101" pitchFamily="2" charset="-122"/>
                <a:cs typeface="Times New Roman" panose="02020603050405020304" pitchFamily="18" charset="0"/>
              </a:rPr>
              <a:t>Paragraph 2</a:t>
            </a:r>
            <a:endParaRPr lang="en-GB" sz="2600" dirty="0">
              <a:effectLst/>
              <a:latin typeface="Rockwell" panose="02060603020205020403" pitchFamily="18" charset="0"/>
              <a:ea typeface="SimSun" panose="02010600030101010101" pitchFamily="2" charset="-122"/>
              <a:cs typeface="Times New Roman" panose="02020603050405020304" pitchFamily="18" charset="0"/>
            </a:endParaRPr>
          </a:p>
          <a:p>
            <a:pPr marL="0" indent="0">
              <a:spcAft>
                <a:spcPts val="400"/>
              </a:spcAft>
              <a:buNone/>
            </a:pP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 A number of journalists have been critical of genetic engineering. Turner (2022) calls attention to the unpredictable nature of genetic engineering in her recent publication. She states, “The problem is, no one really knows the long-term effects of such complex genetic manipulation—and the potential dangers to humans and the environment are substantial” (p. 21).</a:t>
            </a:r>
            <a:endParaRPr lang="en-GB" sz="2600" dirty="0">
              <a:effectLst/>
              <a:latin typeface="Rockwell" panose="02060603020205020403" pitchFamily="18" charset="0"/>
              <a:ea typeface="SimSu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48AD77F9-0D59-2A3D-17E8-921ABF98144A}"/>
              </a:ext>
            </a:extLst>
          </p:cNvPr>
          <p:cNvSpPr>
            <a:spLocks noGrp="1"/>
          </p:cNvSpPr>
          <p:nvPr>
            <p:ph type="sldNum" sz="quarter" idx="10"/>
          </p:nvPr>
        </p:nvSpPr>
        <p:spPr/>
        <p:txBody>
          <a:bodyPr/>
          <a:lstStyle/>
          <a:p>
            <a:pPr>
              <a:defRPr/>
            </a:pPr>
            <a:fld id="{78680641-AFE8-494E-9F12-722639309D56}" type="slidenum">
              <a:rPr lang="en-US" altLang="zh-CN" smtClean="0"/>
              <a:pPr>
                <a:defRPr/>
              </a:pPr>
              <a:t>32</a:t>
            </a:fld>
            <a:endParaRPr lang="en-US" altLang="zh-CN" dirty="0"/>
          </a:p>
        </p:txBody>
      </p:sp>
    </p:spTree>
    <p:extLst>
      <p:ext uri="{BB962C8B-B14F-4D97-AF65-F5344CB8AC3E}">
        <p14:creationId xmlns:p14="http://schemas.microsoft.com/office/powerpoint/2010/main" val="395576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fade">
                                      <p:cBhvr>
                                        <p:cTn id="14" dur="1000"/>
                                        <p:tgtEl>
                                          <p:spTgt spid="3">
                                            <p:bg/>
                                          </p:spTgt>
                                        </p:tgtEl>
                                      </p:cBhvr>
                                    </p:animEffect>
                                    <p:anim calcmode="lin" valueType="num">
                                      <p:cBhvr>
                                        <p:cTn id="15" dur="1000" fill="hold"/>
                                        <p:tgtEl>
                                          <p:spTgt spid="3">
                                            <p:bg/>
                                          </p:spTgt>
                                        </p:tgtEl>
                                        <p:attrNameLst>
                                          <p:attrName>ppt_x</p:attrName>
                                        </p:attrNameLst>
                                      </p:cBhvr>
                                      <p:tavLst>
                                        <p:tav tm="0">
                                          <p:val>
                                            <p:strVal val="#ppt_x"/>
                                          </p:val>
                                        </p:tav>
                                        <p:tav tm="100000">
                                          <p:val>
                                            <p:strVal val="#ppt_x"/>
                                          </p:val>
                                        </p:tav>
                                      </p:tavLst>
                                    </p:anim>
                                    <p:anim calcmode="lin" valueType="num">
                                      <p:cBhvr>
                                        <p:cTn id="16"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BA7D8-7B9A-3D2A-0298-049511A7CDE9}"/>
              </a:ext>
            </a:extLst>
          </p:cNvPr>
          <p:cNvSpPr>
            <a:spLocks noGrp="1"/>
          </p:cNvSpPr>
          <p:nvPr>
            <p:ph type="title"/>
          </p:nvPr>
        </p:nvSpPr>
        <p:spPr/>
        <p:txBody>
          <a:bodyPr/>
          <a:lstStyle/>
          <a:p>
            <a:r>
              <a:rPr lang="en-US" sz="2800" b="1" dirty="0">
                <a:effectLst/>
                <a:latin typeface="Times New Roman" panose="02020603050405020304" pitchFamily="18" charset="0"/>
                <a:ea typeface="SimSun" panose="02010600030101010101" pitchFamily="2" charset="-122"/>
                <a:cs typeface="Times New Roman" panose="02020603050405020304" pitchFamily="18" charset="0"/>
              </a:rPr>
              <a:t>Task 3 </a:t>
            </a:r>
            <a:r>
              <a:rPr lang="en-GB" sz="2800" b="1" dirty="0">
                <a:effectLst/>
                <a:latin typeface="Times New Roman" panose="02020603050405020304" pitchFamily="18" charset="0"/>
                <a:ea typeface="SimSun" panose="02010600030101010101" pitchFamily="2" charset="-122"/>
                <a:cs typeface="Times New Roman" panose="02020603050405020304" pitchFamily="18" charset="0"/>
              </a:rPr>
              <a:t>Please look at the following two paragraphs and tell me which one is better. What is the problem of the other one?</a:t>
            </a:r>
            <a:br>
              <a:rPr lang="en-GB" sz="1800" dirty="0">
                <a:effectLst/>
                <a:latin typeface="Rockwell" panose="02060603020205020403" pitchFamily="18" charset="0"/>
                <a:ea typeface="SimSun" panose="02010600030101010101" pitchFamily="2" charset="-122"/>
                <a:cs typeface="Times New Roman" panose="02020603050405020304" pitchFamily="18" charset="0"/>
              </a:rPr>
            </a:br>
            <a:r>
              <a:rPr lang="en-US" altLang="zh-CN" dirty="0"/>
              <a:t> </a:t>
            </a:r>
            <a:endParaRPr lang="en-GB" dirty="0"/>
          </a:p>
        </p:txBody>
      </p:sp>
      <p:sp>
        <p:nvSpPr>
          <p:cNvPr id="3" name="Content Placeholder 2">
            <a:extLst>
              <a:ext uri="{FF2B5EF4-FFF2-40B4-BE49-F238E27FC236}">
                <a16:creationId xmlns:a16="http://schemas.microsoft.com/office/drawing/2014/main" id="{66A0C0C3-3046-F32A-5CE9-6491A117F811}"/>
              </a:ext>
            </a:extLst>
          </p:cNvPr>
          <p:cNvSpPr>
            <a:spLocks noGrp="1"/>
          </p:cNvSpPr>
          <p:nvPr>
            <p:ph idx="1"/>
          </p:nvPr>
        </p:nvSpPr>
        <p:spPr>
          <a:xfrm>
            <a:off x="812800" y="1623966"/>
            <a:ext cx="11074400" cy="5234034"/>
          </a:xfrm>
          <a:solidFill>
            <a:schemeClr val="accent5">
              <a:lumMod val="20000"/>
              <a:lumOff val="80000"/>
            </a:schemeClr>
          </a:solidFill>
        </p:spPr>
        <p:txBody>
          <a:bodyPr/>
          <a:lstStyle/>
          <a:p>
            <a:pPr>
              <a:lnSpc>
                <a:spcPct val="115000"/>
              </a:lnSpc>
              <a:spcAft>
                <a:spcPts val="400"/>
              </a:spcAft>
            </a:pPr>
            <a:r>
              <a:rPr lang="en-GB" sz="2600" b="1" dirty="0">
                <a:effectLst/>
                <a:latin typeface="Times New Roman" panose="02020603050405020304" pitchFamily="18" charset="0"/>
                <a:ea typeface="SimSun" panose="02010600030101010101" pitchFamily="2" charset="-122"/>
                <a:cs typeface="Times New Roman" panose="02020603050405020304" pitchFamily="18" charset="0"/>
              </a:rPr>
              <a:t>Para</a:t>
            </a:r>
            <a:r>
              <a:rPr lang="en-US" altLang="zh-CN" sz="2600" b="1" dirty="0">
                <a:effectLst/>
                <a:latin typeface="Times New Roman" panose="02020603050405020304" pitchFamily="18" charset="0"/>
                <a:ea typeface="SimSun" panose="02010600030101010101" pitchFamily="2" charset="-122"/>
                <a:cs typeface="Times New Roman" panose="02020603050405020304" pitchFamily="18" charset="0"/>
              </a:rPr>
              <a:t>graph </a:t>
            </a:r>
            <a:r>
              <a:rPr lang="en-GB" sz="2600" b="1" dirty="0">
                <a:effectLst/>
                <a:latin typeface="Times New Roman" panose="02020603050405020304" pitchFamily="18" charset="0"/>
                <a:ea typeface="SimSun" panose="02010600030101010101" pitchFamily="2" charset="-122"/>
                <a:cs typeface="Times New Roman" panose="02020603050405020304" pitchFamily="18" charset="0"/>
              </a:rPr>
              <a:t>1</a:t>
            </a:r>
            <a:endParaRPr lang="en-GB" sz="2600" dirty="0">
              <a:effectLst/>
              <a:latin typeface="Rockwell" panose="02060603020205020403" pitchFamily="18" charset="0"/>
              <a:ea typeface="SimSun" panose="02010600030101010101" pitchFamily="2" charset="-122"/>
              <a:cs typeface="Times New Roman" panose="02020603050405020304" pitchFamily="18" charset="0"/>
            </a:endParaRPr>
          </a:p>
          <a:p>
            <a:pPr marL="0" indent="0">
              <a:spcAft>
                <a:spcPts val="400"/>
              </a:spcAft>
              <a:buNone/>
            </a:pP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A number of journalists have been critical of genetic engineering. “The problem is, no one really knows the long-term effects of such complex genetic manipulation—and the potential dangers to humans and the environment are substantial” (Turner, 2022, p. 21).  </a:t>
            </a:r>
            <a:endParaRPr lang="en-GB" sz="2600" dirty="0">
              <a:effectLst/>
              <a:latin typeface="Rockwell" panose="02060603020205020403" pitchFamily="18" charset="0"/>
              <a:ea typeface="SimSun" panose="02010600030101010101" pitchFamily="2" charset="-122"/>
              <a:cs typeface="Times New Roman" panose="02020603050405020304" pitchFamily="18" charset="0"/>
            </a:endParaRPr>
          </a:p>
          <a:p>
            <a:pPr>
              <a:spcAft>
                <a:spcPts val="400"/>
              </a:spcAft>
            </a:pPr>
            <a:r>
              <a:rPr lang="en-US" sz="2600" b="1" dirty="0">
                <a:effectLst/>
                <a:latin typeface="Times New Roman" panose="02020603050405020304" pitchFamily="18" charset="0"/>
                <a:ea typeface="SimSun" panose="02010600030101010101" pitchFamily="2" charset="-122"/>
                <a:cs typeface="Times New Roman" panose="02020603050405020304" pitchFamily="18" charset="0"/>
              </a:rPr>
              <a:t>Paragraph 2</a:t>
            </a:r>
            <a:endParaRPr lang="en-GB" sz="2600" dirty="0">
              <a:effectLst/>
              <a:latin typeface="Rockwell" panose="02060603020205020403" pitchFamily="18" charset="0"/>
              <a:ea typeface="SimSun" panose="02010600030101010101" pitchFamily="2" charset="-122"/>
              <a:cs typeface="Times New Roman" panose="02020603050405020304" pitchFamily="18" charset="0"/>
            </a:endParaRPr>
          </a:p>
          <a:p>
            <a:pPr marL="0" indent="0">
              <a:spcAft>
                <a:spcPts val="400"/>
              </a:spcAft>
              <a:buNone/>
            </a:pP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 A number of journalists have been critical of genetic engineering. Turner (2022) </a:t>
            </a:r>
            <a:r>
              <a:rPr lang="en-US" sz="2600" dirty="0">
                <a:solidFill>
                  <a:srgbClr val="00B050"/>
                </a:solidFill>
                <a:effectLst/>
                <a:latin typeface="Times New Roman" panose="02020603050405020304" pitchFamily="18" charset="0"/>
                <a:ea typeface="SimSun" panose="02010600030101010101" pitchFamily="2" charset="-122"/>
                <a:cs typeface="Times New Roman" panose="02020603050405020304" pitchFamily="18" charset="0"/>
              </a:rPr>
              <a:t>calls attention to the unpredictable nature of genetic engineering </a:t>
            </a: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in her recent publication. She </a:t>
            </a:r>
            <a:r>
              <a:rPr lang="en-US" sz="2600" dirty="0">
                <a:solidFill>
                  <a:srgbClr val="00B050"/>
                </a:solidFill>
                <a:effectLst/>
                <a:latin typeface="Times New Roman" panose="02020603050405020304" pitchFamily="18" charset="0"/>
                <a:ea typeface="SimSun" panose="02010600030101010101" pitchFamily="2" charset="-122"/>
                <a:cs typeface="Times New Roman" panose="02020603050405020304" pitchFamily="18" charset="0"/>
              </a:rPr>
              <a:t>states</a:t>
            </a: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 “The problem is, no one really knows the long-term effects of such complex genetic manipulation—and the potential dangers to humans and the environment are substantial” (p. 21).</a:t>
            </a:r>
            <a:endParaRPr lang="en-GB" sz="2600" dirty="0">
              <a:effectLst/>
              <a:latin typeface="Rockwell" panose="02060603020205020403" pitchFamily="18" charset="0"/>
              <a:ea typeface="SimSu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48AD77F9-0D59-2A3D-17E8-921ABF98144A}"/>
              </a:ext>
            </a:extLst>
          </p:cNvPr>
          <p:cNvSpPr>
            <a:spLocks noGrp="1"/>
          </p:cNvSpPr>
          <p:nvPr>
            <p:ph type="sldNum" sz="quarter" idx="10"/>
          </p:nvPr>
        </p:nvSpPr>
        <p:spPr/>
        <p:txBody>
          <a:bodyPr/>
          <a:lstStyle/>
          <a:p>
            <a:pPr>
              <a:defRPr/>
            </a:pPr>
            <a:fld id="{78680641-AFE8-494E-9F12-722639309D56}" type="slidenum">
              <a:rPr lang="en-US" altLang="zh-CN" smtClean="0"/>
              <a:pPr>
                <a:defRPr/>
              </a:pPr>
              <a:t>33</a:t>
            </a:fld>
            <a:endParaRPr lang="en-US" altLang="zh-CN" dirty="0"/>
          </a:p>
        </p:txBody>
      </p:sp>
      <p:sp>
        <p:nvSpPr>
          <p:cNvPr id="6" name="TextBox 5">
            <a:extLst>
              <a:ext uri="{FF2B5EF4-FFF2-40B4-BE49-F238E27FC236}">
                <a16:creationId xmlns:a16="http://schemas.microsoft.com/office/drawing/2014/main" id="{EACF901B-FD4D-FF53-C352-65D341C5C8C2}"/>
              </a:ext>
            </a:extLst>
          </p:cNvPr>
          <p:cNvSpPr txBox="1"/>
          <p:nvPr/>
        </p:nvSpPr>
        <p:spPr>
          <a:xfrm>
            <a:off x="3169920" y="1623966"/>
            <a:ext cx="2590800" cy="523220"/>
          </a:xfrm>
          <a:prstGeom prst="rect">
            <a:avLst/>
          </a:prstGeom>
          <a:solidFill>
            <a:schemeClr val="accent3">
              <a:lumMod val="95000"/>
            </a:schemeClr>
          </a:solidFill>
        </p:spPr>
        <p:txBody>
          <a:bodyPr wrap="square">
            <a:spAutoFit/>
          </a:bodyPr>
          <a:lstStyle/>
          <a:p>
            <a:r>
              <a:rPr lang="en-US" sz="2800" b="1" i="0" dirty="0">
                <a:solidFill>
                  <a:srgbClr val="FF0000"/>
                </a:solidFill>
                <a:effectLst/>
                <a:latin typeface="Times New Roman" panose="02020603050405020304" pitchFamily="18" charset="0"/>
                <a:cs typeface="Times New Roman" panose="02020603050405020304" pitchFamily="18" charset="0"/>
              </a:rPr>
              <a:t>Dropped quote </a:t>
            </a: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772636F-40AC-92E6-096E-2C08239B1E1A}"/>
              </a:ext>
            </a:extLst>
          </p:cNvPr>
          <p:cNvSpPr txBox="1"/>
          <p:nvPr/>
        </p:nvSpPr>
        <p:spPr>
          <a:xfrm>
            <a:off x="3276600" y="3849006"/>
            <a:ext cx="3657600" cy="523220"/>
          </a:xfrm>
          <a:prstGeom prst="rect">
            <a:avLst/>
          </a:prstGeom>
          <a:solidFill>
            <a:schemeClr val="accent3">
              <a:lumMod val="95000"/>
            </a:schemeClr>
          </a:solidFill>
        </p:spPr>
        <p:txBody>
          <a:bodyPr wrap="square">
            <a:spAutoFit/>
          </a:bodyPr>
          <a:lstStyle/>
          <a:p>
            <a:r>
              <a:rPr lang="en-US" sz="2800" b="1" i="0" dirty="0">
                <a:solidFill>
                  <a:srgbClr val="00B050"/>
                </a:solidFill>
                <a:effectLst/>
                <a:latin typeface="Times New Roman" panose="02020603050405020304" pitchFamily="18" charset="0"/>
                <a:cs typeface="Times New Roman" panose="02020603050405020304" pitchFamily="18" charset="0"/>
              </a:rPr>
              <a:t>Integrated quote </a:t>
            </a:r>
            <a:endParaRPr lang="en-GB" sz="28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38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a:extLst>
              <a:ext uri="{FF2B5EF4-FFF2-40B4-BE49-F238E27FC236}">
                <a16:creationId xmlns:a16="http://schemas.microsoft.com/office/drawing/2014/main" id="{932BE7B2-D815-6A7D-08CE-B72B769D1F71}"/>
              </a:ext>
            </a:extLst>
          </p:cNvPr>
          <p:cNvSpPr>
            <a:spLocks noGrp="1" noChangeArrowheads="1"/>
          </p:cNvSpPr>
          <p:nvPr>
            <p:ph type="title"/>
          </p:nvPr>
        </p:nvSpPr>
        <p:spPr>
          <a:xfrm>
            <a:off x="812800" y="609600"/>
            <a:ext cx="10464800" cy="890588"/>
          </a:xfrm>
        </p:spPr>
        <p:txBody>
          <a:bodyPr/>
          <a:lstStyle/>
          <a:p>
            <a:r>
              <a:rPr lang="en-US" altLang="en-US" dirty="0"/>
              <a:t>Bibliography</a:t>
            </a:r>
            <a:endParaRPr lang="en-GB" altLang="en-US" dirty="0"/>
          </a:p>
        </p:txBody>
      </p:sp>
      <p:sp>
        <p:nvSpPr>
          <p:cNvPr id="139266" name="Slide Number Placeholder 3">
            <a:extLst>
              <a:ext uri="{FF2B5EF4-FFF2-40B4-BE49-F238E27FC236}">
                <a16:creationId xmlns:a16="http://schemas.microsoft.com/office/drawing/2014/main" id="{88FEDA83-4506-816E-B8F8-BF3603FC1B8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AEF982C6-EA95-374D-817D-614DABC7152C}" type="slidenum">
              <a:rPr lang="en-US" altLang="zh-CN" sz="1200" smtClean="0">
                <a:solidFill>
                  <a:srgbClr val="000000"/>
                </a:solidFill>
                <a:latin typeface="Times New Roman" panose="02020603050405020304" pitchFamily="18" charset="0"/>
              </a:rPr>
              <a:pPr/>
              <a:t>34</a:t>
            </a:fld>
            <a:endParaRPr lang="en-US" altLang="zh-CN" sz="1200">
              <a:solidFill>
                <a:srgbClr val="000000"/>
              </a:solidFill>
              <a:latin typeface="Times New Roman" panose="02020603050405020304" pitchFamily="18" charset="0"/>
            </a:endParaRPr>
          </a:p>
        </p:txBody>
      </p:sp>
      <p:sp>
        <p:nvSpPr>
          <p:cNvPr id="2" name="Content Placeholder 2">
            <a:extLst>
              <a:ext uri="{FF2B5EF4-FFF2-40B4-BE49-F238E27FC236}">
                <a16:creationId xmlns:a16="http://schemas.microsoft.com/office/drawing/2014/main" id="{5584949C-F694-1891-7B02-0D16B54F0E44}"/>
              </a:ext>
            </a:extLst>
          </p:cNvPr>
          <p:cNvSpPr>
            <a:spLocks noGrp="1" noChangeArrowheads="1"/>
          </p:cNvSpPr>
          <p:nvPr>
            <p:ph idx="1"/>
          </p:nvPr>
        </p:nvSpPr>
        <p:spPr>
          <a:xfrm>
            <a:off x="812800" y="1828800"/>
            <a:ext cx="10464800" cy="4134930"/>
          </a:xfrm>
        </p:spPr>
        <p:txBody>
          <a:bodyPr/>
          <a:lstStyle/>
          <a:p>
            <a:pPr marL="720000" lvl="0" indent="-720000">
              <a:buNone/>
              <a:defRPr/>
            </a:pPr>
            <a:r>
              <a:rPr lang="en-US" sz="2600" dirty="0"/>
              <a:t>Hacker, D., &amp; Sommers, N. (2013). </a:t>
            </a:r>
            <a:r>
              <a:rPr lang="en-US" sz="2600" i="1" dirty="0"/>
              <a:t>The Bedford Handbook </a:t>
            </a:r>
            <a:r>
              <a:rPr lang="en-US" sz="2600" dirty="0"/>
              <a:t>(9th ed.). </a:t>
            </a:r>
            <a:r>
              <a:rPr lang="en-US" sz="2600" dirty="0">
                <a:sym typeface="Times"/>
              </a:rPr>
              <a:t>Bedford/St. Martin’s.</a:t>
            </a:r>
            <a:endParaRPr lang="en-US" sz="2600" dirty="0"/>
          </a:p>
          <a:p>
            <a:pPr marL="720000" indent="-720000">
              <a:buFont typeface="Wingdings" pitchFamily="2" charset="2"/>
              <a:buNone/>
              <a:defRPr/>
            </a:pPr>
            <a:r>
              <a:rPr lang="en" altLang="zh-CN" sz="2600" dirty="0"/>
              <a:t>Purdue OWL. (n.d.). </a:t>
            </a:r>
            <a:r>
              <a:rPr lang="en" altLang="zh-CN" sz="2600" i="1" dirty="0"/>
              <a:t>General Format</a:t>
            </a:r>
            <a:r>
              <a:rPr lang="en" altLang="zh-CN" sz="2600" dirty="0"/>
              <a:t>. https://</a:t>
            </a:r>
            <a:r>
              <a:rPr lang="en" altLang="zh-CN" sz="2600" dirty="0" err="1"/>
              <a:t>owl.purdue.edu</a:t>
            </a:r>
            <a:r>
              <a:rPr lang="en" altLang="zh-CN" sz="2600" dirty="0"/>
              <a:t>/owl/</a:t>
            </a:r>
            <a:r>
              <a:rPr lang="en" altLang="zh-CN" sz="2600" dirty="0" err="1"/>
              <a:t>research_and_citation</a:t>
            </a:r>
            <a:r>
              <a:rPr lang="en" altLang="zh-CN" sz="2600" dirty="0"/>
              <a:t>/</a:t>
            </a:r>
            <a:r>
              <a:rPr lang="en" altLang="zh-CN" sz="2600" dirty="0" err="1"/>
              <a:t>apa_style</a:t>
            </a:r>
            <a:r>
              <a:rPr lang="en" altLang="zh-CN" sz="2600" dirty="0"/>
              <a:t>/</a:t>
            </a:r>
            <a:r>
              <a:rPr lang="en" altLang="zh-CN" sz="2600" dirty="0" err="1"/>
              <a:t>apa_formatting_and_style_guide</a:t>
            </a:r>
            <a:r>
              <a:rPr lang="en" altLang="zh-CN" sz="2600" dirty="0"/>
              <a:t>/</a:t>
            </a:r>
            <a:r>
              <a:rPr lang="en" altLang="zh-CN" sz="2600" dirty="0" err="1"/>
              <a:t>general_format.html</a:t>
            </a:r>
            <a:r>
              <a:rPr lang="en" altLang="zh-CN" sz="2600" dirty="0"/>
              <a:t> </a:t>
            </a:r>
          </a:p>
          <a:p>
            <a:pPr marL="720000" indent="-720000">
              <a:buFont typeface="Wingdings" pitchFamily="2" charset="2"/>
              <a:buNone/>
              <a:defRPr/>
            </a:pPr>
            <a:r>
              <a:rPr lang="en-HK" altLang="zh-CN" sz="2600" dirty="0">
                <a:effectLst/>
              </a:rPr>
              <a:t>American Psychological Association. (2022). </a:t>
            </a:r>
            <a:r>
              <a:rPr lang="en-HK" altLang="zh-CN" sz="2600" i="1" dirty="0">
                <a:effectLst/>
              </a:rPr>
              <a:t>APA Style common reference examples guide. </a:t>
            </a:r>
            <a:r>
              <a:rPr lang="en-HK" altLang="zh-CN" sz="2600" dirty="0">
                <a:effectLst/>
              </a:rPr>
              <a:t>https://</a:t>
            </a:r>
            <a:r>
              <a:rPr lang="en-HK" altLang="zh-CN" sz="2600" dirty="0" err="1">
                <a:effectLst/>
              </a:rPr>
              <a:t>apastyle.apa.org</a:t>
            </a:r>
            <a:r>
              <a:rPr lang="en-HK" altLang="zh-CN" sz="2600" dirty="0">
                <a:effectLst/>
              </a:rPr>
              <a:t>/instructional-aids/reference-</a:t>
            </a:r>
            <a:r>
              <a:rPr lang="en-HK" altLang="zh-CN" sz="2600" dirty="0" err="1">
                <a:effectLst/>
              </a:rPr>
              <a:t>examples.pdf</a:t>
            </a:r>
            <a:r>
              <a:rPr lang="en-HK" altLang="zh-CN" sz="2600" dirty="0">
                <a:effectLst/>
              </a:rPr>
              <a:t> </a:t>
            </a:r>
          </a:p>
          <a:p>
            <a:pPr marL="720000" indent="-720000">
              <a:buFont typeface="Wingdings" pitchFamily="2" charset="2"/>
              <a:buNone/>
              <a:defRPr/>
            </a:pPr>
            <a:endParaRPr lang="en" altLang="zh-CN" sz="2600" dirty="0"/>
          </a:p>
          <a:p>
            <a:pPr marL="720000" indent="-720000">
              <a:buFont typeface="Wingdings" pitchFamily="2" charset="2"/>
              <a:buNone/>
              <a:defRPr/>
            </a:pPr>
            <a:endParaRPr lang="en" altLang="zh-CN" sz="2800" dirty="0"/>
          </a:p>
          <a:p>
            <a:pPr marL="0" indent="0">
              <a:buFont typeface="Wingdings" pitchFamily="2" charset="2"/>
              <a:buNone/>
              <a:defRPr/>
            </a:pPr>
            <a:br>
              <a:rPr lang="en" altLang="zh-CN" sz="2600" dirty="0"/>
            </a:br>
            <a:endParaRPr lang="en" altLang="zh-CN" sz="2600" dirty="0"/>
          </a:p>
        </p:txBody>
      </p:sp>
    </p:spTree>
    <p:extLst>
      <p:ext uri="{BB962C8B-B14F-4D97-AF65-F5344CB8AC3E}">
        <p14:creationId xmlns:p14="http://schemas.microsoft.com/office/powerpoint/2010/main" val="2462941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157A-0725-2650-6BC8-D67CA5F37304}"/>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242424B7-17B4-000C-E30C-CE0A2B181F40}"/>
              </a:ext>
            </a:extLst>
          </p:cNvPr>
          <p:cNvSpPr>
            <a:spLocks noGrp="1"/>
          </p:cNvSpPr>
          <p:nvPr>
            <p:ph idx="1"/>
          </p:nvPr>
        </p:nvSpPr>
        <p:spPr>
          <a:xfrm>
            <a:off x="588210" y="1371851"/>
            <a:ext cx="10913979" cy="4443460"/>
          </a:xfrm>
        </p:spPr>
        <p:txBody>
          <a:bodyPr/>
          <a:lstStyle/>
          <a:p>
            <a:pPr algn="l">
              <a:buFont typeface="Arial" panose="020B0604020202020204" pitchFamily="34" charset="0"/>
              <a:buChar char="•"/>
            </a:pPr>
            <a:r>
              <a:rPr lang="en-US" sz="2600" b="1" dirty="0">
                <a:solidFill>
                  <a:srgbClr val="2954D1"/>
                </a:solidFill>
                <a:hlinkClick r:id="rId3">
                  <a:extLst>
                    <a:ext uri="{A12FA001-AC4F-418D-AE19-62706E023703}">
                      <ahyp:hlinkClr xmlns:ahyp="http://schemas.microsoft.com/office/drawing/2018/hyperlinkcolor" val="tx"/>
                    </a:ext>
                  </a:extLst>
                </a:hlinkClick>
              </a:rPr>
              <a:t>Citation Help Guide</a:t>
            </a:r>
            <a:r>
              <a:rPr lang="en-US" sz="2600" b="1" dirty="0">
                <a:solidFill>
                  <a:srgbClr val="2954D1"/>
                </a:solidFill>
              </a:rPr>
              <a:t>  </a:t>
            </a:r>
            <a:r>
              <a:rPr lang="en-US" sz="2600" b="0" i="0" dirty="0">
                <a:solidFill>
                  <a:srgbClr val="000000"/>
                </a:solidFill>
                <a:effectLst/>
              </a:rPr>
              <a:t>A comprehensive guide to citing sources. A great place to start!</a:t>
            </a:r>
          </a:p>
          <a:p>
            <a:pPr algn="l">
              <a:buFont typeface="Arial" panose="020B0604020202020204" pitchFamily="34" charset="0"/>
              <a:buChar char="•"/>
            </a:pPr>
            <a:r>
              <a:rPr lang="en-US" sz="2600" b="1" dirty="0">
                <a:solidFill>
                  <a:srgbClr val="2954D1"/>
                </a:solidFill>
                <a:hlinkClick r:id="rId4">
                  <a:extLst>
                    <a:ext uri="{A12FA001-AC4F-418D-AE19-62706E023703}">
                      <ahyp:hlinkClr xmlns:ahyp="http://schemas.microsoft.com/office/drawing/2018/hyperlinkcolor" val="tx"/>
                    </a:ext>
                  </a:extLst>
                </a:hlinkClick>
              </a:rPr>
              <a:t>Purdue OWL</a:t>
            </a:r>
            <a:r>
              <a:rPr lang="en-US" sz="2600" b="1" dirty="0">
                <a:solidFill>
                  <a:srgbClr val="2954D1"/>
                </a:solidFill>
              </a:rPr>
              <a:t>  </a:t>
            </a:r>
            <a:r>
              <a:rPr lang="en-US" sz="2600" b="0" i="0" dirty="0">
                <a:solidFill>
                  <a:srgbClr val="000000"/>
                </a:solidFill>
                <a:effectLst/>
              </a:rPr>
              <a:t>The Online Writing Lab (OWL) at Purdue University houses writing resources and instructional material, and we provide these as a free service of the Writing Lab at Purdue. Students, members of the community, and users worldwide will find information to assist with many writing projects. Teachers and trainers may use this material for in-class and out-of-class instruction.</a:t>
            </a:r>
          </a:p>
          <a:p>
            <a:pPr algn="l">
              <a:buFont typeface="Arial" panose="020B0604020202020204" pitchFamily="34" charset="0"/>
              <a:buChar char="•"/>
            </a:pPr>
            <a:r>
              <a:rPr lang="en-US" sz="2600" b="1" dirty="0">
                <a:solidFill>
                  <a:srgbClr val="2954D1"/>
                </a:solidFill>
                <a:hlinkClick r:id="rId5">
                  <a:extLst>
                    <a:ext uri="{A12FA001-AC4F-418D-AE19-62706E023703}">
                      <ahyp:hlinkClr xmlns:ahyp="http://schemas.microsoft.com/office/drawing/2018/hyperlinkcolor" val="tx"/>
                    </a:ext>
                  </a:extLst>
                </a:hlinkClick>
              </a:rPr>
              <a:t>Zotero</a:t>
            </a:r>
            <a:r>
              <a:rPr lang="en-US" sz="2600" b="1" dirty="0">
                <a:solidFill>
                  <a:srgbClr val="2954D1"/>
                </a:solidFill>
              </a:rPr>
              <a:t> </a:t>
            </a:r>
            <a:r>
              <a:rPr lang="en-US" sz="2600" b="0" i="0" dirty="0">
                <a:solidFill>
                  <a:srgbClr val="000000"/>
                </a:solidFill>
                <a:effectLst/>
              </a:rPr>
              <a:t>[</a:t>
            </a:r>
            <a:r>
              <a:rPr lang="en-US" sz="2600" b="0" i="0" dirty="0" err="1">
                <a:solidFill>
                  <a:srgbClr val="000000"/>
                </a:solidFill>
                <a:effectLst/>
              </a:rPr>
              <a:t>zoh</a:t>
            </a:r>
            <a:r>
              <a:rPr lang="en-US" sz="2600" b="0" i="0" dirty="0">
                <a:solidFill>
                  <a:srgbClr val="000000"/>
                </a:solidFill>
                <a:effectLst/>
              </a:rPr>
              <a:t>-TAIR-oh] is a free, easy-to-use tool to help you collect, organize, cite, and share your research sources. It lives right where you do your work—in the web browser itself.</a:t>
            </a:r>
          </a:p>
          <a:p>
            <a:endParaRPr lang="en-GB" dirty="0"/>
          </a:p>
        </p:txBody>
      </p:sp>
      <p:sp>
        <p:nvSpPr>
          <p:cNvPr id="4" name="Slide Number Placeholder 3">
            <a:extLst>
              <a:ext uri="{FF2B5EF4-FFF2-40B4-BE49-F238E27FC236}">
                <a16:creationId xmlns:a16="http://schemas.microsoft.com/office/drawing/2014/main" id="{B1FEB15E-ADD5-A7C2-90A0-7AED00E22B48}"/>
              </a:ext>
            </a:extLst>
          </p:cNvPr>
          <p:cNvSpPr>
            <a:spLocks noGrp="1"/>
          </p:cNvSpPr>
          <p:nvPr>
            <p:ph type="sldNum" sz="quarter" idx="10"/>
          </p:nvPr>
        </p:nvSpPr>
        <p:spPr/>
        <p:txBody>
          <a:bodyPr/>
          <a:lstStyle/>
          <a:p>
            <a:pPr>
              <a:defRPr/>
            </a:pPr>
            <a:fld id="{78680641-AFE8-494E-9F12-722639309D56}" type="slidenum">
              <a:rPr lang="en-US" altLang="zh-CN" smtClean="0"/>
              <a:pPr>
                <a:defRPr/>
              </a:pPr>
              <a:t>35</a:t>
            </a:fld>
            <a:endParaRPr lang="en-US" altLang="zh-CN"/>
          </a:p>
        </p:txBody>
      </p:sp>
    </p:spTree>
    <p:extLst>
      <p:ext uri="{BB962C8B-B14F-4D97-AF65-F5344CB8AC3E}">
        <p14:creationId xmlns:p14="http://schemas.microsoft.com/office/powerpoint/2010/main" val="301780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32D08323-7631-74B2-04AF-64D1F6BCC76B}"/>
              </a:ext>
            </a:extLst>
          </p:cNvPr>
          <p:cNvSpPr>
            <a:spLocks noGrp="1" noChangeArrowheads="1"/>
          </p:cNvSpPr>
          <p:nvPr>
            <p:ph type="title"/>
          </p:nvPr>
        </p:nvSpPr>
        <p:spPr>
          <a:xfrm>
            <a:off x="812800" y="609600"/>
            <a:ext cx="10464800" cy="890588"/>
          </a:xfrm>
        </p:spPr>
        <p:txBody>
          <a:bodyPr/>
          <a:lstStyle/>
          <a:p>
            <a:r>
              <a:rPr lang="en-GB" altLang="en-US"/>
              <a:t>C</a:t>
            </a:r>
            <a:r>
              <a:rPr lang="en-US" altLang="zh-CN"/>
              <a:t>ontents</a:t>
            </a:r>
            <a:endParaRPr lang="en-GB" altLang="en-US"/>
          </a:p>
        </p:txBody>
      </p:sp>
      <p:sp>
        <p:nvSpPr>
          <p:cNvPr id="8195" name="Slide Number Placeholder 3">
            <a:extLst>
              <a:ext uri="{FF2B5EF4-FFF2-40B4-BE49-F238E27FC236}">
                <a16:creationId xmlns:a16="http://schemas.microsoft.com/office/drawing/2014/main" id="{6741158A-C2D9-EDE5-5B53-23A49404A8D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2C48E61E-5468-4B78-87FC-E6B49FC1CC69}" type="slidenum">
              <a:rPr lang="en-US" altLang="zh-CN" sz="1200" smtClean="0">
                <a:solidFill>
                  <a:srgbClr val="000000"/>
                </a:solidFill>
                <a:latin typeface="Times New Roman" panose="02020603050405020304" pitchFamily="18" charset="0"/>
              </a:rPr>
              <a:pPr/>
              <a:t>4</a:t>
            </a:fld>
            <a:endParaRPr lang="en-US" altLang="zh-CN" sz="1200">
              <a:solidFill>
                <a:srgbClr val="000000"/>
              </a:solidFill>
              <a:latin typeface="Times New Roman" panose="02020603050405020304" pitchFamily="18" charset="0"/>
            </a:endParaRPr>
          </a:p>
        </p:txBody>
      </p:sp>
      <p:sp>
        <p:nvSpPr>
          <p:cNvPr id="6" name="Content Placeholder 5">
            <a:extLst>
              <a:ext uri="{FF2B5EF4-FFF2-40B4-BE49-F238E27FC236}">
                <a16:creationId xmlns:a16="http://schemas.microsoft.com/office/drawing/2014/main" id="{CF3BD349-9D50-B32F-0CE1-036DD0651ACD}"/>
              </a:ext>
            </a:extLst>
          </p:cNvPr>
          <p:cNvSpPr>
            <a:spLocks noGrp="1"/>
          </p:cNvSpPr>
          <p:nvPr>
            <p:ph idx="1"/>
          </p:nvPr>
        </p:nvSpPr>
        <p:spPr>
          <a:xfrm>
            <a:off x="812800" y="1624013"/>
            <a:ext cx="10464800" cy="4443412"/>
          </a:xfrm>
        </p:spPr>
        <p:txBody>
          <a:bodyPr/>
          <a:lstStyle/>
          <a:p>
            <a:pPr>
              <a:lnSpc>
                <a:spcPct val="150000"/>
              </a:lnSpc>
              <a:buClr>
                <a:schemeClr val="tx2"/>
              </a:buClr>
              <a:buFont typeface="Wingdings" pitchFamily="2" charset="2"/>
              <a:buChar char="§"/>
              <a:defRPr/>
            </a:pPr>
            <a:r>
              <a:rPr lang="en-US" sz="3200" dirty="0"/>
              <a:t>Citing your sources in the text and avoiding plagiarism </a:t>
            </a:r>
          </a:p>
          <a:p>
            <a:pPr>
              <a:lnSpc>
                <a:spcPct val="150000"/>
              </a:lnSpc>
              <a:buClr>
                <a:schemeClr val="tx2"/>
              </a:buClr>
              <a:buFont typeface="Wingdings" pitchFamily="2" charset="2"/>
              <a:buChar char="§"/>
              <a:defRPr/>
            </a:pPr>
            <a:r>
              <a:rPr lang="en-US" sz="3200" dirty="0"/>
              <a:t>Integrating source material </a:t>
            </a:r>
            <a:r>
              <a:rPr lang="en-GB" sz="3200" dirty="0"/>
              <a:t>effectively</a:t>
            </a:r>
          </a:p>
          <a:p>
            <a:pPr>
              <a:lnSpc>
                <a:spcPct val="150000"/>
              </a:lnSpc>
              <a:buClr>
                <a:schemeClr val="tx2"/>
              </a:buClr>
              <a:buFont typeface="Wingdings" pitchFamily="2" charset="2"/>
              <a:buChar char="§"/>
              <a:defRPr/>
            </a:pPr>
            <a:r>
              <a:rPr lang="en-GB" sz="3200" dirty="0"/>
              <a:t>Documenting sources (APA reference list)</a:t>
            </a:r>
          </a:p>
        </p:txBody>
      </p:sp>
      <p:sp>
        <p:nvSpPr>
          <p:cNvPr id="2" name="TextBox 1">
            <a:extLst>
              <a:ext uri="{FF2B5EF4-FFF2-40B4-BE49-F238E27FC236}">
                <a16:creationId xmlns:a16="http://schemas.microsoft.com/office/drawing/2014/main" id="{AB2F51A2-05E0-FDA3-830E-663F5D274BEE}"/>
              </a:ext>
            </a:extLst>
          </p:cNvPr>
          <p:cNvSpPr txBox="1"/>
          <p:nvPr/>
        </p:nvSpPr>
        <p:spPr>
          <a:xfrm>
            <a:off x="706120" y="1447800"/>
            <a:ext cx="10083800" cy="1928812"/>
          </a:xfrm>
          <a:prstGeom prst="rect">
            <a:avLst/>
          </a:prstGeom>
          <a:noFill/>
          <a:ln w="38100">
            <a:solidFill>
              <a:srgbClr val="FF0000"/>
            </a:solidFill>
          </a:ln>
        </p:spPr>
        <p:txBody>
          <a:bodyPr wrap="square" rtlCol="0">
            <a:spAutoFit/>
          </a:bodyPr>
          <a:lstStyle/>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anim calcmode="lin" valueType="num">
                                      <p:cBhvr>
                                        <p:cTn id="8" dur="1000" fill="hold"/>
                                        <p:tgtEl>
                                          <p:spTgt spid="8194"/>
                                        </p:tgtEl>
                                        <p:attrNameLst>
                                          <p:attrName>ppt_x</p:attrName>
                                        </p:attrNameLst>
                                      </p:cBhvr>
                                      <p:tavLst>
                                        <p:tav tm="0">
                                          <p:val>
                                            <p:strVal val="#ppt_x"/>
                                          </p:val>
                                        </p:tav>
                                        <p:tav tm="100000">
                                          <p:val>
                                            <p:strVal val="#ppt_x"/>
                                          </p:val>
                                        </p:tav>
                                      </p:tavLst>
                                    </p:anim>
                                    <p:anim calcmode="lin" valueType="num">
                                      <p:cBhvr>
                                        <p:cTn id="9"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000"/>
                                        <p:tgtEl>
                                          <p:spTgt spid="6">
                                            <p:txEl>
                                              <p:pRg st="1" end="1"/>
                                            </p:txEl>
                                          </p:spTgt>
                                        </p:tgtEl>
                                      </p:cBhvr>
                                    </p:animEffect>
                                    <p:anim calcmode="lin" valueType="num">
                                      <p:cBhvr>
                                        <p:cTn id="2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AA3D4C60-C92A-1340-2D0D-1978894D05D0}"/>
              </a:ext>
            </a:extLst>
          </p:cNvPr>
          <p:cNvSpPr>
            <a:spLocks noGrp="1" noChangeArrowheads="1"/>
          </p:cNvSpPr>
          <p:nvPr>
            <p:ph type="title"/>
          </p:nvPr>
        </p:nvSpPr>
        <p:spPr>
          <a:xfrm>
            <a:off x="812800" y="609600"/>
            <a:ext cx="10464800" cy="890588"/>
          </a:xfrm>
        </p:spPr>
        <p:txBody>
          <a:bodyPr/>
          <a:lstStyle/>
          <a:p>
            <a:r>
              <a:rPr lang="en-GB" altLang="en-US" dirty="0">
                <a:solidFill>
                  <a:schemeClr val="tx2"/>
                </a:solidFill>
              </a:rPr>
              <a:t>Why it is important to </a:t>
            </a:r>
            <a:r>
              <a:rPr lang="en-GB" altLang="en-US" dirty="0">
                <a:solidFill>
                  <a:srgbClr val="00B050"/>
                </a:solidFill>
              </a:rPr>
              <a:t>cite</a:t>
            </a:r>
            <a:r>
              <a:rPr lang="en-GB" altLang="en-US" dirty="0">
                <a:solidFill>
                  <a:schemeClr val="tx2"/>
                </a:solidFill>
              </a:rPr>
              <a:t> your sources properly</a:t>
            </a:r>
          </a:p>
        </p:txBody>
      </p:sp>
      <p:sp>
        <p:nvSpPr>
          <p:cNvPr id="24579" name="Content Placeholder 2">
            <a:extLst>
              <a:ext uri="{FF2B5EF4-FFF2-40B4-BE49-F238E27FC236}">
                <a16:creationId xmlns:a16="http://schemas.microsoft.com/office/drawing/2014/main" id="{E6121E90-DF78-2F79-304E-59B6D011E25E}"/>
              </a:ext>
            </a:extLst>
          </p:cNvPr>
          <p:cNvSpPr>
            <a:spLocks noGrp="1" noChangeArrowheads="1"/>
          </p:cNvSpPr>
          <p:nvPr>
            <p:ph idx="1"/>
          </p:nvPr>
        </p:nvSpPr>
        <p:spPr>
          <a:xfrm>
            <a:off x="914400" y="1800226"/>
            <a:ext cx="10464800" cy="4443412"/>
          </a:xfrm>
        </p:spPr>
        <p:txBody>
          <a:bodyPr/>
          <a:lstStyle/>
          <a:p>
            <a:pPr marL="514350" indent="-514350">
              <a:buClr>
                <a:schemeClr val="tx2"/>
              </a:buClr>
              <a:buSzPct val="80000"/>
              <a:buFont typeface="+mj-lt"/>
              <a:buAutoNum type="arabicPeriod"/>
              <a:defRPr/>
            </a:pPr>
            <a:r>
              <a:rPr lang="en-US" altLang="en-US" sz="3600" dirty="0">
                <a:solidFill>
                  <a:schemeClr val="tx2"/>
                </a:solidFill>
              </a:rPr>
              <a:t>To avoid plagiarism </a:t>
            </a:r>
          </a:p>
          <a:p>
            <a:pPr marL="514350" indent="-514350">
              <a:buClr>
                <a:schemeClr val="tx2"/>
              </a:buClr>
              <a:buSzPct val="80000"/>
              <a:buFont typeface="+mj-lt"/>
              <a:buAutoNum type="arabicPeriod"/>
              <a:defRPr/>
            </a:pPr>
            <a:r>
              <a:rPr lang="en-US" altLang="en-US" sz="3600" dirty="0">
                <a:solidFill>
                  <a:schemeClr val="tx2"/>
                </a:solidFill>
              </a:rPr>
              <a:t>To tell readers where your information comes from </a:t>
            </a:r>
          </a:p>
          <a:p>
            <a:pPr marL="514350" indent="-514350">
              <a:buClr>
                <a:schemeClr val="tx2"/>
              </a:buClr>
              <a:buSzPct val="80000"/>
              <a:buFont typeface="+mj-lt"/>
              <a:buAutoNum type="arabicPeriod"/>
              <a:defRPr/>
            </a:pPr>
            <a:r>
              <a:rPr lang="en-US" altLang="en-US" sz="3600" dirty="0">
                <a:solidFill>
                  <a:schemeClr val="tx2"/>
                </a:solidFill>
              </a:rPr>
              <a:t>To give credit to the writers from whom you have borrowed words and ideas</a:t>
            </a:r>
          </a:p>
          <a:p>
            <a:pPr marL="514350" indent="-514350">
              <a:buClr>
                <a:schemeClr val="tx2"/>
              </a:buClr>
              <a:buSzPct val="80000"/>
              <a:buFont typeface="+mj-lt"/>
              <a:buAutoNum type="arabicPeriod"/>
              <a:defRPr/>
            </a:pPr>
            <a:r>
              <a:rPr lang="en-US" altLang="en-US" sz="3600" dirty="0">
                <a:solidFill>
                  <a:schemeClr val="tx2"/>
                </a:solidFill>
              </a:rPr>
              <a:t>To add to the credibility of your essay</a:t>
            </a:r>
            <a:endParaRPr lang="en-GB" altLang="en-US" sz="3600" dirty="0">
              <a:solidFill>
                <a:schemeClr val="tx2"/>
              </a:solidFill>
            </a:endParaRPr>
          </a:p>
        </p:txBody>
      </p:sp>
      <p:sp>
        <p:nvSpPr>
          <p:cNvPr id="24580" name="Slide Number Placeholder 3">
            <a:extLst>
              <a:ext uri="{FF2B5EF4-FFF2-40B4-BE49-F238E27FC236}">
                <a16:creationId xmlns:a16="http://schemas.microsoft.com/office/drawing/2014/main" id="{A0753000-5DE1-5E4C-9989-0C7B61CBA04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292093DC-F7ED-45C8-8237-9863D2945091}" type="slidenum">
              <a:rPr lang="en-US" altLang="zh-CN" sz="1200" smtClean="0">
                <a:solidFill>
                  <a:srgbClr val="000000"/>
                </a:solidFill>
                <a:latin typeface="Times New Roman" panose="02020603050405020304" pitchFamily="18" charset="0"/>
              </a:rPr>
              <a:pPr/>
              <a:t>5</a:t>
            </a:fld>
            <a:endParaRPr lang="en-US" altLang="zh-CN" sz="120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579">
                                            <p:txEl>
                                              <p:pRg st="0" end="0"/>
                                            </p:txEl>
                                          </p:spTgt>
                                        </p:tgtEl>
                                        <p:attrNameLst>
                                          <p:attrName>style.visibility</p:attrName>
                                        </p:attrNameLst>
                                      </p:cBhvr>
                                      <p:to>
                                        <p:strVal val="visible"/>
                                      </p:to>
                                    </p:set>
                                    <p:animEffect transition="in" filter="fade">
                                      <p:cBhvr>
                                        <p:cTn id="14" dur="1000"/>
                                        <p:tgtEl>
                                          <p:spTgt spid="24579">
                                            <p:txEl>
                                              <p:pRg st="0" end="0"/>
                                            </p:txEl>
                                          </p:spTgt>
                                        </p:tgtEl>
                                      </p:cBhvr>
                                    </p:animEffect>
                                    <p:anim calcmode="lin" valueType="num">
                                      <p:cBhvr>
                                        <p:cTn id="15" dur="10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45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579">
                                            <p:txEl>
                                              <p:pRg st="1" end="1"/>
                                            </p:txEl>
                                          </p:spTgt>
                                        </p:tgtEl>
                                        <p:attrNameLst>
                                          <p:attrName>style.visibility</p:attrName>
                                        </p:attrNameLst>
                                      </p:cBhvr>
                                      <p:to>
                                        <p:strVal val="visible"/>
                                      </p:to>
                                    </p:set>
                                    <p:animEffect transition="in" filter="fade">
                                      <p:cBhvr>
                                        <p:cTn id="21" dur="1000"/>
                                        <p:tgtEl>
                                          <p:spTgt spid="24579">
                                            <p:txEl>
                                              <p:pRg st="1" end="1"/>
                                            </p:txEl>
                                          </p:spTgt>
                                        </p:tgtEl>
                                      </p:cBhvr>
                                    </p:animEffect>
                                    <p:anim calcmode="lin" valueType="num">
                                      <p:cBhvr>
                                        <p:cTn id="22" dur="10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457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4579">
                                            <p:txEl>
                                              <p:pRg st="2" end="2"/>
                                            </p:txEl>
                                          </p:spTgt>
                                        </p:tgtEl>
                                        <p:attrNameLst>
                                          <p:attrName>style.visibility</p:attrName>
                                        </p:attrNameLst>
                                      </p:cBhvr>
                                      <p:to>
                                        <p:strVal val="visible"/>
                                      </p:to>
                                    </p:set>
                                    <p:animEffect transition="in" filter="fade">
                                      <p:cBhvr>
                                        <p:cTn id="28" dur="1000"/>
                                        <p:tgtEl>
                                          <p:spTgt spid="24579">
                                            <p:txEl>
                                              <p:pRg st="2" end="2"/>
                                            </p:txEl>
                                          </p:spTgt>
                                        </p:tgtEl>
                                      </p:cBhvr>
                                    </p:animEffect>
                                    <p:anim calcmode="lin" valueType="num">
                                      <p:cBhvr>
                                        <p:cTn id="29" dur="10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45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579">
                                            <p:txEl>
                                              <p:pRg st="3" end="3"/>
                                            </p:txEl>
                                          </p:spTgt>
                                        </p:tgtEl>
                                        <p:attrNameLst>
                                          <p:attrName>style.visibility</p:attrName>
                                        </p:attrNameLst>
                                      </p:cBhvr>
                                      <p:to>
                                        <p:strVal val="visible"/>
                                      </p:to>
                                    </p:set>
                                    <p:animEffect transition="in" filter="fade">
                                      <p:cBhvr>
                                        <p:cTn id="35" dur="1000"/>
                                        <p:tgtEl>
                                          <p:spTgt spid="24579">
                                            <p:txEl>
                                              <p:pRg st="3" end="3"/>
                                            </p:txEl>
                                          </p:spTgt>
                                        </p:tgtEl>
                                      </p:cBhvr>
                                    </p:animEffect>
                                    <p:anim calcmode="lin" valueType="num">
                                      <p:cBhvr>
                                        <p:cTn id="36" dur="10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457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90B3-BE54-66B1-8D08-05DCA46B33ED}"/>
              </a:ext>
            </a:extLst>
          </p:cNvPr>
          <p:cNvSpPr>
            <a:spLocks noGrp="1"/>
          </p:cNvSpPr>
          <p:nvPr>
            <p:ph type="title"/>
          </p:nvPr>
        </p:nvSpPr>
        <p:spPr/>
        <p:txBody>
          <a:bodyPr/>
          <a:lstStyle/>
          <a:p>
            <a:r>
              <a:rPr lang="en-GB" dirty="0"/>
              <a:t>Different citation styles</a:t>
            </a:r>
          </a:p>
        </p:txBody>
      </p:sp>
      <p:sp>
        <p:nvSpPr>
          <p:cNvPr id="4" name="Slide Number Placeholder 3">
            <a:extLst>
              <a:ext uri="{FF2B5EF4-FFF2-40B4-BE49-F238E27FC236}">
                <a16:creationId xmlns:a16="http://schemas.microsoft.com/office/drawing/2014/main" id="{D38EE884-30CF-B690-0C10-3BAD020D1DEC}"/>
              </a:ext>
            </a:extLst>
          </p:cNvPr>
          <p:cNvSpPr>
            <a:spLocks noGrp="1"/>
          </p:cNvSpPr>
          <p:nvPr>
            <p:ph type="sldNum" sz="quarter" idx="10"/>
          </p:nvPr>
        </p:nvSpPr>
        <p:spPr/>
        <p:txBody>
          <a:bodyPr/>
          <a:lstStyle/>
          <a:p>
            <a:pPr>
              <a:defRPr/>
            </a:pPr>
            <a:fld id="{78680641-AFE8-494E-9F12-722639309D56}" type="slidenum">
              <a:rPr lang="en-US" altLang="zh-CN" smtClean="0"/>
              <a:pPr>
                <a:defRPr/>
              </a:pPr>
              <a:t>6</a:t>
            </a:fld>
            <a:endParaRPr lang="en-US" altLang="zh-CN"/>
          </a:p>
        </p:txBody>
      </p:sp>
      <p:pic>
        <p:nvPicPr>
          <p:cNvPr id="1026" name="Picture 2" descr="All about APA standards | Compilatio">
            <a:extLst>
              <a:ext uri="{FF2B5EF4-FFF2-40B4-BE49-F238E27FC236}">
                <a16:creationId xmlns:a16="http://schemas.microsoft.com/office/drawing/2014/main" id="{EA94E3F0-3CC2-0A4D-86F2-B6A4EB45131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76007" y="1500187"/>
            <a:ext cx="6715993" cy="46172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Complete Guide to Citation Styles: APA, MLA, Chicago, etc.">
            <a:extLst>
              <a:ext uri="{FF2B5EF4-FFF2-40B4-BE49-F238E27FC236}">
                <a16:creationId xmlns:a16="http://schemas.microsoft.com/office/drawing/2014/main" id="{D2E73AF9-1C87-956E-B8A8-3EB815D344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 y="1752599"/>
            <a:ext cx="6096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15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1000"/>
                                        <p:tgtEl>
                                          <p:spTgt spid="1028"/>
                                        </p:tgtEl>
                                      </p:cBhvr>
                                    </p:animEffect>
                                    <p:anim calcmode="lin" valueType="num">
                                      <p:cBhvr>
                                        <p:cTn id="15" dur="1000" fill="hold"/>
                                        <p:tgtEl>
                                          <p:spTgt spid="1028"/>
                                        </p:tgtEl>
                                        <p:attrNameLst>
                                          <p:attrName>ppt_x</p:attrName>
                                        </p:attrNameLst>
                                      </p:cBhvr>
                                      <p:tavLst>
                                        <p:tav tm="0">
                                          <p:val>
                                            <p:strVal val="#ppt_x"/>
                                          </p:val>
                                        </p:tav>
                                        <p:tav tm="100000">
                                          <p:val>
                                            <p:strVal val="#ppt_x"/>
                                          </p:val>
                                        </p:tav>
                                      </p:tavLst>
                                    </p:anim>
                                    <p:anim calcmode="lin" valueType="num">
                                      <p:cBhvr>
                                        <p:cTn id="1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91F8-7A51-8B4C-B5FD-853F32A8EDA9}"/>
              </a:ext>
            </a:extLst>
          </p:cNvPr>
          <p:cNvSpPr>
            <a:spLocks noGrp="1"/>
          </p:cNvSpPr>
          <p:nvPr>
            <p:ph type="title"/>
          </p:nvPr>
        </p:nvSpPr>
        <p:spPr/>
        <p:txBody>
          <a:bodyPr>
            <a:noAutofit/>
          </a:bodyPr>
          <a:lstStyle/>
          <a:p>
            <a:r>
              <a:rPr lang="en-US" altLang="zh-CN" dirty="0"/>
              <a:t>Citation</a:t>
            </a:r>
            <a:r>
              <a:rPr lang="zh-CN" altLang="en-US" dirty="0"/>
              <a:t> </a:t>
            </a:r>
            <a:r>
              <a:rPr lang="en-US" altLang="zh-CN" dirty="0"/>
              <a:t>style</a:t>
            </a:r>
            <a:r>
              <a:rPr lang="zh-CN" altLang="en-US" dirty="0"/>
              <a:t> </a:t>
            </a:r>
            <a:r>
              <a:rPr lang="en-US" altLang="zh-CN" dirty="0"/>
              <a:t>in</a:t>
            </a:r>
            <a:r>
              <a:rPr lang="zh-CN" altLang="en-US" dirty="0"/>
              <a:t> </a:t>
            </a:r>
            <a:r>
              <a:rPr lang="en-US" altLang="zh-CN" dirty="0"/>
              <a:t>this</a:t>
            </a:r>
            <a:r>
              <a:rPr lang="zh-CN" altLang="en-US" dirty="0"/>
              <a:t> </a:t>
            </a:r>
            <a:r>
              <a:rPr lang="en-US" altLang="zh-CN" dirty="0"/>
              <a:t>course</a:t>
            </a:r>
            <a:br>
              <a:rPr lang="en-US" altLang="zh-CN" dirty="0">
                <a:solidFill>
                  <a:schemeClr val="tx1"/>
                </a:solidFill>
              </a:rPr>
            </a:br>
            <a:endParaRPr lang="en-US" dirty="0"/>
          </a:p>
        </p:txBody>
      </p:sp>
      <p:sp>
        <p:nvSpPr>
          <p:cNvPr id="3" name="Content Placeholder 2">
            <a:extLst>
              <a:ext uri="{FF2B5EF4-FFF2-40B4-BE49-F238E27FC236}">
                <a16:creationId xmlns:a16="http://schemas.microsoft.com/office/drawing/2014/main" id="{E2955A88-1657-574F-B883-54177A1B30C9}"/>
              </a:ext>
            </a:extLst>
          </p:cNvPr>
          <p:cNvSpPr>
            <a:spLocks noGrp="1"/>
          </p:cNvSpPr>
          <p:nvPr>
            <p:ph idx="1"/>
          </p:nvPr>
        </p:nvSpPr>
        <p:spPr/>
        <p:txBody>
          <a:bodyPr>
            <a:normAutofit fontScale="92500" lnSpcReduction="10000"/>
          </a:bodyPr>
          <a:lstStyle/>
          <a:p>
            <a:pPr lvl="1"/>
            <a:r>
              <a:rPr lang="en-US" altLang="zh-CN" sz="3600" dirty="0"/>
              <a:t>APA</a:t>
            </a:r>
            <a:r>
              <a:rPr lang="zh-CN" altLang="en-US" sz="3600" dirty="0"/>
              <a:t> </a:t>
            </a:r>
            <a:r>
              <a:rPr lang="en-US" altLang="zh-CN" sz="3600" dirty="0"/>
              <a:t>style (APA</a:t>
            </a:r>
            <a:r>
              <a:rPr lang="en-GB" altLang="zh-CN" sz="3600" dirty="0"/>
              <a:t>: </a:t>
            </a:r>
            <a:r>
              <a:rPr lang="en-US" altLang="zh-CN" sz="3600" dirty="0"/>
              <a:t>American</a:t>
            </a:r>
            <a:r>
              <a:rPr lang="zh-CN" altLang="en-US" sz="3600" dirty="0"/>
              <a:t> </a:t>
            </a:r>
            <a:r>
              <a:rPr lang="en-US" altLang="zh-CN" sz="3600" dirty="0"/>
              <a:t>Psychological</a:t>
            </a:r>
            <a:r>
              <a:rPr lang="zh-CN" altLang="en-US" sz="3600" dirty="0"/>
              <a:t> </a:t>
            </a:r>
            <a:r>
              <a:rPr lang="en-US" altLang="zh-CN" sz="3600" dirty="0"/>
              <a:t>Association)</a:t>
            </a:r>
          </a:p>
          <a:p>
            <a:pPr lvl="1">
              <a:buFont typeface="Wingdings" pitchFamily="2" charset="2"/>
              <a:buChar char="Ø"/>
            </a:pPr>
            <a:r>
              <a:rPr lang="en-US" altLang="zh-CN" sz="3600" dirty="0">
                <a:solidFill>
                  <a:srgbClr val="FF0000"/>
                </a:solidFill>
              </a:rPr>
              <a:t>Specifically,</a:t>
            </a:r>
            <a:r>
              <a:rPr lang="zh-CN" altLang="en-US" sz="3600" dirty="0">
                <a:solidFill>
                  <a:srgbClr val="FF0000"/>
                </a:solidFill>
              </a:rPr>
              <a:t> </a:t>
            </a:r>
            <a:r>
              <a:rPr lang="en-US" altLang="zh-CN" sz="3600" dirty="0">
                <a:solidFill>
                  <a:srgbClr val="FF0000"/>
                </a:solidFill>
              </a:rPr>
              <a:t>APA</a:t>
            </a:r>
            <a:r>
              <a:rPr lang="zh-CN" altLang="en-US" sz="3600" dirty="0">
                <a:solidFill>
                  <a:srgbClr val="FF0000"/>
                </a:solidFill>
              </a:rPr>
              <a:t> </a:t>
            </a:r>
            <a:r>
              <a:rPr lang="en-US" altLang="zh-CN" sz="3600" dirty="0">
                <a:solidFill>
                  <a:srgbClr val="FF0000"/>
                </a:solidFill>
              </a:rPr>
              <a:t>7</a:t>
            </a:r>
            <a:r>
              <a:rPr lang="en-US" altLang="zh-CN" sz="3600" baseline="30000" dirty="0">
                <a:solidFill>
                  <a:srgbClr val="FF0000"/>
                </a:solidFill>
              </a:rPr>
              <a:t>th</a:t>
            </a:r>
            <a:r>
              <a:rPr lang="zh-CN" altLang="en-US" sz="3600" dirty="0">
                <a:solidFill>
                  <a:srgbClr val="FF0000"/>
                </a:solidFill>
              </a:rPr>
              <a:t> </a:t>
            </a:r>
            <a:r>
              <a:rPr lang="en-US" altLang="zh-CN" sz="3600" dirty="0">
                <a:solidFill>
                  <a:srgbClr val="FF0000"/>
                </a:solidFill>
              </a:rPr>
              <a:t>edition</a:t>
            </a:r>
            <a:r>
              <a:rPr lang="zh-CN" altLang="en-US" sz="3600" dirty="0">
                <a:solidFill>
                  <a:srgbClr val="FF0000"/>
                </a:solidFill>
              </a:rPr>
              <a:t> </a:t>
            </a:r>
            <a:r>
              <a:rPr lang="en-US" altLang="zh-CN" sz="3600" dirty="0">
                <a:solidFill>
                  <a:srgbClr val="FF0000"/>
                </a:solidFill>
              </a:rPr>
              <a:t>is</a:t>
            </a:r>
            <a:r>
              <a:rPr lang="zh-CN" altLang="en-US" sz="3600" dirty="0">
                <a:solidFill>
                  <a:srgbClr val="FF0000"/>
                </a:solidFill>
              </a:rPr>
              <a:t> </a:t>
            </a:r>
            <a:r>
              <a:rPr lang="en-US" altLang="zh-CN" sz="3600" dirty="0">
                <a:solidFill>
                  <a:srgbClr val="FF0000"/>
                </a:solidFill>
              </a:rPr>
              <a:t>required.</a:t>
            </a:r>
          </a:p>
          <a:p>
            <a:pPr lvl="1"/>
            <a:r>
              <a:rPr lang="en-US" altLang="zh-CN" sz="3600" b="1" dirty="0"/>
              <a:t>Good online</a:t>
            </a:r>
            <a:r>
              <a:rPr lang="zh-CN" altLang="en-US" sz="3600" b="1" dirty="0"/>
              <a:t> </a:t>
            </a:r>
            <a:r>
              <a:rPr lang="en-US" altLang="zh-CN" sz="3600" b="1" dirty="0"/>
              <a:t>APA</a:t>
            </a:r>
            <a:r>
              <a:rPr lang="zh-CN" altLang="en-US" sz="3600" b="1" dirty="0"/>
              <a:t> </a:t>
            </a:r>
            <a:r>
              <a:rPr lang="en-US" altLang="zh-CN" sz="3600" b="1" dirty="0"/>
              <a:t>guides</a:t>
            </a:r>
          </a:p>
          <a:p>
            <a:pPr marL="344487" lvl="1" indent="0">
              <a:buNone/>
            </a:pPr>
            <a:endParaRPr lang="en-US" altLang="zh-CN" sz="1900" b="1" dirty="0"/>
          </a:p>
          <a:p>
            <a:r>
              <a:rPr lang="en-US" altLang="zh-CN" sz="3200" b="1" dirty="0"/>
              <a:t>Purdue</a:t>
            </a:r>
            <a:r>
              <a:rPr lang="zh-CN" altLang="en-US" sz="3200" b="1" dirty="0"/>
              <a:t> </a:t>
            </a:r>
            <a:r>
              <a:rPr lang="en-US" altLang="zh-CN" sz="3200" b="1" dirty="0"/>
              <a:t>OWL:</a:t>
            </a:r>
            <a:r>
              <a:rPr lang="zh-CN" altLang="en-US" sz="3200" b="1" dirty="0"/>
              <a:t> </a:t>
            </a:r>
            <a:endParaRPr lang="en-GB" altLang="zh-CN" sz="3200" b="1" dirty="0"/>
          </a:p>
          <a:p>
            <a:pPr marL="0" indent="0">
              <a:buNone/>
            </a:pPr>
            <a:r>
              <a:rPr lang="en-HK" altLang="zh-CN" sz="3200" dirty="0">
                <a:hlinkClick r:id="rId3"/>
              </a:rPr>
              <a:t>https://owl.purdue.edu/owl/research_and_citation/apa_style/apa_formatting_and_style_guide/general_format.html</a:t>
            </a:r>
            <a:endParaRPr lang="en-HK" altLang="zh-CN" sz="3200" dirty="0"/>
          </a:p>
          <a:p>
            <a:r>
              <a:rPr lang="en-US" altLang="zh-CN" sz="3200" b="1" dirty="0"/>
              <a:t>APA</a:t>
            </a:r>
            <a:r>
              <a:rPr lang="zh-CN" altLang="en-US" sz="3200" b="1" dirty="0"/>
              <a:t> </a:t>
            </a:r>
            <a:r>
              <a:rPr lang="en-US" altLang="zh-CN" sz="3200" b="1" dirty="0"/>
              <a:t>website:</a:t>
            </a:r>
          </a:p>
          <a:p>
            <a:pPr marL="0" indent="0">
              <a:buNone/>
            </a:pPr>
            <a:r>
              <a:rPr lang="en-US" altLang="zh-CN" sz="3200" dirty="0">
                <a:hlinkClick r:id="rId4"/>
              </a:rPr>
              <a:t>https://apastyle.apa.org/style-grammar-guidelines/references</a:t>
            </a:r>
            <a:endParaRPr lang="en-US" altLang="zh-CN" sz="3200" dirty="0"/>
          </a:p>
          <a:p>
            <a:pPr lvl="1"/>
            <a:endParaRPr lang="en-US" altLang="zh-CN" sz="3600" dirty="0"/>
          </a:p>
        </p:txBody>
      </p:sp>
    </p:spTree>
    <p:extLst>
      <p:ext uri="{BB962C8B-B14F-4D97-AF65-F5344CB8AC3E}">
        <p14:creationId xmlns:p14="http://schemas.microsoft.com/office/powerpoint/2010/main" val="342410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5C35-B427-8681-6EA2-DA8CF5587106}"/>
              </a:ext>
            </a:extLst>
          </p:cNvPr>
          <p:cNvSpPr>
            <a:spLocks noGrp="1"/>
          </p:cNvSpPr>
          <p:nvPr>
            <p:ph type="title"/>
          </p:nvPr>
        </p:nvSpPr>
        <p:spPr/>
        <p:txBody>
          <a:bodyPr/>
          <a:lstStyle/>
          <a:p>
            <a:r>
              <a:rPr lang="en-GB" altLang="en-US" dirty="0"/>
              <a:t>Two essential parts of APA citation </a:t>
            </a:r>
            <a:endParaRPr lang="en-GB" dirty="0"/>
          </a:p>
        </p:txBody>
      </p:sp>
      <p:sp>
        <p:nvSpPr>
          <p:cNvPr id="3" name="Content Placeholder 2">
            <a:extLst>
              <a:ext uri="{FF2B5EF4-FFF2-40B4-BE49-F238E27FC236}">
                <a16:creationId xmlns:a16="http://schemas.microsoft.com/office/drawing/2014/main" id="{77B495A4-67AE-30CB-DD3F-3D31BC49D989}"/>
              </a:ext>
            </a:extLst>
          </p:cNvPr>
          <p:cNvSpPr>
            <a:spLocks noGrp="1"/>
          </p:cNvSpPr>
          <p:nvPr>
            <p:ph idx="1"/>
          </p:nvPr>
        </p:nvSpPr>
        <p:spPr>
          <a:xfrm>
            <a:off x="812800" y="1331496"/>
            <a:ext cx="10464800" cy="2264864"/>
          </a:xfrm>
        </p:spPr>
        <p:txBody>
          <a:bodyPr/>
          <a:lstStyle/>
          <a:p>
            <a:pPr marL="0" indent="0" algn="l">
              <a:buNone/>
            </a:pPr>
            <a:r>
              <a:rPr lang="en-GB" sz="2600" b="1" i="0" dirty="0">
                <a:solidFill>
                  <a:schemeClr val="tx2"/>
                </a:solidFill>
                <a:effectLst/>
              </a:rPr>
              <a:t>In-Text Citation</a:t>
            </a:r>
            <a:endParaRPr lang="en-GB" sz="2600" b="1" dirty="0">
              <a:solidFill>
                <a:schemeClr val="tx2"/>
              </a:solidFill>
            </a:endParaRPr>
          </a:p>
          <a:p>
            <a:pPr algn="l">
              <a:buFont typeface="Arial" panose="020B0604020202020204" pitchFamily="34" charset="0"/>
              <a:buChar char="•"/>
            </a:pPr>
            <a:endParaRPr lang="en-GB" b="0" i="0" dirty="0">
              <a:solidFill>
                <a:srgbClr val="000000"/>
              </a:solidFill>
              <a:effectLst/>
            </a:endParaRPr>
          </a:p>
          <a:p>
            <a:pPr algn="l">
              <a:buFont typeface="Arial" panose="020B0604020202020204" pitchFamily="34" charset="0"/>
              <a:buChar char="•"/>
            </a:pPr>
            <a:endParaRPr lang="en-GB" dirty="0">
              <a:solidFill>
                <a:srgbClr val="000000"/>
              </a:solidFill>
            </a:endParaRPr>
          </a:p>
          <a:p>
            <a:pPr algn="l">
              <a:buFont typeface="Arial" panose="020B0604020202020204" pitchFamily="34" charset="0"/>
              <a:buChar char="•"/>
            </a:pPr>
            <a:endParaRPr lang="en-GB" b="0" i="0" dirty="0">
              <a:solidFill>
                <a:srgbClr val="000000"/>
              </a:solidFill>
              <a:effectLst/>
            </a:endParaRPr>
          </a:p>
          <a:p>
            <a:pPr marL="0" indent="0" algn="l">
              <a:buNone/>
            </a:pPr>
            <a:endParaRPr lang="en-GB" dirty="0">
              <a:solidFill>
                <a:srgbClr val="000000"/>
              </a:solidFill>
            </a:endParaRPr>
          </a:p>
          <a:p>
            <a:pPr marL="0" indent="0" algn="l">
              <a:buNone/>
            </a:pPr>
            <a:r>
              <a:rPr lang="en-GB" sz="2600" b="1" i="0" dirty="0">
                <a:solidFill>
                  <a:schemeClr val="tx2"/>
                </a:solidFill>
                <a:effectLst/>
              </a:rPr>
              <a:t>End-of-Text Citation (References)</a:t>
            </a:r>
          </a:p>
          <a:p>
            <a:endParaRPr lang="en-GB" dirty="0"/>
          </a:p>
        </p:txBody>
      </p:sp>
      <p:sp>
        <p:nvSpPr>
          <p:cNvPr id="4" name="Slide Number Placeholder 3">
            <a:extLst>
              <a:ext uri="{FF2B5EF4-FFF2-40B4-BE49-F238E27FC236}">
                <a16:creationId xmlns:a16="http://schemas.microsoft.com/office/drawing/2014/main" id="{26C82A01-7A98-9115-552C-4510AA455629}"/>
              </a:ext>
            </a:extLst>
          </p:cNvPr>
          <p:cNvSpPr>
            <a:spLocks noGrp="1"/>
          </p:cNvSpPr>
          <p:nvPr>
            <p:ph type="sldNum" sz="quarter" idx="10"/>
          </p:nvPr>
        </p:nvSpPr>
        <p:spPr>
          <a:xfrm>
            <a:off x="934948" y="4843032"/>
            <a:ext cx="10220504" cy="890587"/>
          </a:xfrm>
          <a:solidFill>
            <a:schemeClr val="accent5">
              <a:lumMod val="20000"/>
              <a:lumOff val="80000"/>
            </a:schemeClr>
          </a:solidFill>
        </p:spPr>
        <p:txBody>
          <a:bodyPr/>
          <a:lstStyle/>
          <a:p>
            <a:pPr marL="0" indent="0" algn="l">
              <a:buFont typeface="Wingdings" pitchFamily="2" charset="2"/>
              <a:buNone/>
              <a:defRPr/>
            </a:pPr>
            <a:r>
              <a:rPr lang="en-US" altLang="en-US" sz="2500" dirty="0">
                <a:solidFill>
                  <a:schemeClr val="tx2"/>
                </a:solidFill>
              </a:rPr>
              <a:t>Bell, S. (2010). Project-based learning for the 21st century: Skills for the future. </a:t>
            </a:r>
            <a:r>
              <a:rPr lang="en-US" altLang="en-US" sz="2500" i="1" dirty="0">
                <a:solidFill>
                  <a:schemeClr val="tx2"/>
                </a:solidFill>
              </a:rPr>
              <a:t>The Clearing House, 83</a:t>
            </a:r>
            <a:r>
              <a:rPr lang="en-US" altLang="en-US" sz="2500" dirty="0">
                <a:solidFill>
                  <a:schemeClr val="tx2"/>
                </a:solidFill>
              </a:rPr>
              <a:t>(2), 39–43.</a:t>
            </a:r>
            <a:endParaRPr lang="en-GB" altLang="en-US" sz="2500" dirty="0">
              <a:solidFill>
                <a:schemeClr val="tx2"/>
              </a:solidFill>
            </a:endParaRPr>
          </a:p>
        </p:txBody>
      </p:sp>
      <p:sp>
        <p:nvSpPr>
          <p:cNvPr id="5" name="TextBox 4">
            <a:extLst>
              <a:ext uri="{FF2B5EF4-FFF2-40B4-BE49-F238E27FC236}">
                <a16:creationId xmlns:a16="http://schemas.microsoft.com/office/drawing/2014/main" id="{82472D49-C0EC-D1B3-9683-E6F836239188}"/>
              </a:ext>
            </a:extLst>
          </p:cNvPr>
          <p:cNvSpPr txBox="1"/>
          <p:nvPr/>
        </p:nvSpPr>
        <p:spPr>
          <a:xfrm>
            <a:off x="966235" y="1846957"/>
            <a:ext cx="9576661" cy="784830"/>
          </a:xfrm>
          <a:prstGeom prst="rect">
            <a:avLst/>
          </a:prstGeom>
          <a:noFill/>
        </p:spPr>
        <p:txBody>
          <a:bodyPr wrap="none" rtlCol="0">
            <a:spAutoFit/>
          </a:bodyPr>
          <a:lstStyle/>
          <a:p>
            <a:pPr algn="l">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Brief notation of the source you're referencing in the body of your paper</a:t>
            </a:r>
            <a:endParaRPr lang="en-GB" sz="2500" b="0" i="0" dirty="0">
              <a:solidFill>
                <a:srgbClr val="000000"/>
              </a:solidFill>
              <a:effectLst/>
              <a:latin typeface="Times New Roman" panose="02020603050405020304" pitchFamily="18" charset="0"/>
              <a:cs typeface="Times New Roman" panose="02020603050405020304" pitchFamily="18" charset="0"/>
            </a:endParaRPr>
          </a:p>
          <a:p>
            <a:endParaRPr lang="en-GB" dirty="0"/>
          </a:p>
        </p:txBody>
      </p:sp>
      <p:sp>
        <p:nvSpPr>
          <p:cNvPr id="6" name="TextBox 5">
            <a:extLst>
              <a:ext uri="{FF2B5EF4-FFF2-40B4-BE49-F238E27FC236}">
                <a16:creationId xmlns:a16="http://schemas.microsoft.com/office/drawing/2014/main" id="{514D7B08-DB30-7DDB-CF38-16A6E432BB6C}"/>
              </a:ext>
            </a:extLst>
          </p:cNvPr>
          <p:cNvSpPr txBox="1"/>
          <p:nvPr/>
        </p:nvSpPr>
        <p:spPr>
          <a:xfrm>
            <a:off x="812801" y="4042813"/>
            <a:ext cx="10123423" cy="800219"/>
          </a:xfrm>
          <a:prstGeom prst="rect">
            <a:avLst/>
          </a:prstGeom>
          <a:noFill/>
        </p:spPr>
        <p:txBody>
          <a:bodyPr wrap="square" rtlCol="0">
            <a:spAutoFit/>
          </a:bodyPr>
          <a:lstStyle/>
          <a:p>
            <a:pPr algn="l">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More detailed list of your sources at the end of your work</a:t>
            </a:r>
          </a:p>
          <a:p>
            <a:endParaRPr lang="en-GB" dirty="0"/>
          </a:p>
        </p:txBody>
      </p:sp>
      <p:sp>
        <p:nvSpPr>
          <p:cNvPr id="8" name="TextBox 7">
            <a:extLst>
              <a:ext uri="{FF2B5EF4-FFF2-40B4-BE49-F238E27FC236}">
                <a16:creationId xmlns:a16="http://schemas.microsoft.com/office/drawing/2014/main" id="{4B79FB9E-9B2C-F6A5-6F12-4C5CA9D5449E}"/>
              </a:ext>
            </a:extLst>
          </p:cNvPr>
          <p:cNvSpPr txBox="1"/>
          <p:nvPr/>
        </p:nvSpPr>
        <p:spPr>
          <a:xfrm>
            <a:off x="966235" y="2435393"/>
            <a:ext cx="10259530" cy="861774"/>
          </a:xfrm>
          <a:prstGeom prst="rect">
            <a:avLst/>
          </a:prstGeom>
          <a:solidFill>
            <a:schemeClr val="accent5">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500" dirty="0">
                <a:solidFill>
                  <a:srgbClr val="FF0000"/>
                </a:solidFill>
                <a:latin typeface="Times New Roman" panose="02020603050405020304" pitchFamily="18" charset="0"/>
                <a:cs typeface="Times New Roman" panose="02020603050405020304" pitchFamily="18" charset="0"/>
              </a:rPr>
              <a:t>Bell</a:t>
            </a:r>
            <a:r>
              <a:rPr lang="en-US" altLang="en-US" sz="2500" dirty="0">
                <a:solidFill>
                  <a:schemeClr val="tx2"/>
                </a:solidFill>
                <a:latin typeface="Times New Roman" panose="02020603050405020304" pitchFamily="18" charset="0"/>
                <a:cs typeface="Times New Roman" panose="02020603050405020304" pitchFamily="18" charset="0"/>
              </a:rPr>
              <a:t> </a:t>
            </a:r>
            <a:r>
              <a:rPr lang="en-US" altLang="en-US" sz="2500" dirty="0">
                <a:solidFill>
                  <a:srgbClr val="FF0000"/>
                </a:solidFill>
                <a:latin typeface="Times New Roman" panose="02020603050405020304" pitchFamily="18" charset="0"/>
                <a:cs typeface="Times New Roman" panose="02020603050405020304" pitchFamily="18" charset="0"/>
              </a:rPr>
              <a:t>(2010) reported</a:t>
            </a:r>
            <a:r>
              <a:rPr lang="en-US" altLang="en-US" sz="2500" dirty="0">
                <a:solidFill>
                  <a:schemeClr val="tx2"/>
                </a:solidFill>
                <a:latin typeface="Times New Roman" panose="02020603050405020304" pitchFamily="18" charset="0"/>
                <a:cs typeface="Times New Roman" panose="02020603050405020304" pitchFamily="18" charset="0"/>
              </a:rPr>
              <a:t> that students engaged in this kind of learning performed better on both project-based assessments and standardized </a:t>
            </a:r>
            <a:r>
              <a:rPr lang="en-GB" altLang="en-US" sz="2500" dirty="0">
                <a:solidFill>
                  <a:schemeClr val="tx2"/>
                </a:solidFill>
                <a:latin typeface="Times New Roman" panose="02020603050405020304" pitchFamily="18" charset="0"/>
                <a:cs typeface="Times New Roman" panose="02020603050405020304" pitchFamily="18" charset="0"/>
              </a:rPr>
              <a:t>tests </a:t>
            </a:r>
            <a:r>
              <a:rPr lang="en-GB" altLang="en-US" sz="2500" dirty="0">
                <a:solidFill>
                  <a:srgbClr val="FF0000"/>
                </a:solidFill>
                <a:latin typeface="Times New Roman" panose="02020603050405020304" pitchFamily="18" charset="0"/>
                <a:cs typeface="Times New Roman" panose="02020603050405020304" pitchFamily="18" charset="0"/>
              </a:rPr>
              <a:t>(pp. 39–40).</a:t>
            </a:r>
          </a:p>
        </p:txBody>
      </p:sp>
    </p:spTree>
    <p:extLst>
      <p:ext uri="{BB962C8B-B14F-4D97-AF65-F5344CB8AC3E}">
        <p14:creationId xmlns:p14="http://schemas.microsoft.com/office/powerpoint/2010/main" val="92887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4FB6D-D31B-7B68-D2ED-FBCCA6BB7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D6D88-2BA5-B3CE-EC71-EBA3AD1E65AD}"/>
              </a:ext>
            </a:extLst>
          </p:cNvPr>
          <p:cNvSpPr>
            <a:spLocks noGrp="1"/>
          </p:cNvSpPr>
          <p:nvPr>
            <p:ph type="ctrTitle"/>
          </p:nvPr>
        </p:nvSpPr>
        <p:spPr>
          <a:xfrm>
            <a:off x="3545306" y="2236787"/>
            <a:ext cx="10363200" cy="1470025"/>
          </a:xfrm>
        </p:spPr>
        <p:txBody>
          <a:bodyPr/>
          <a:lstStyle/>
          <a:p>
            <a:r>
              <a:rPr lang="en-GB" sz="5400" kern="1200" dirty="0">
                <a:ea typeface="宋体" panose="02010600030101010101" pitchFamily="2" charset="-122"/>
              </a:rPr>
              <a:t>In-Text Citation</a:t>
            </a:r>
          </a:p>
        </p:txBody>
      </p:sp>
      <p:sp>
        <p:nvSpPr>
          <p:cNvPr id="3" name="Subtitle 2">
            <a:extLst>
              <a:ext uri="{FF2B5EF4-FFF2-40B4-BE49-F238E27FC236}">
                <a16:creationId xmlns:a16="http://schemas.microsoft.com/office/drawing/2014/main" id="{38C9E9B9-DFE7-8A09-681B-2B4578F10E5B}"/>
              </a:ext>
            </a:extLst>
          </p:cNvPr>
          <p:cNvSpPr>
            <a:spLocks noGrp="1"/>
          </p:cNvSpPr>
          <p:nvPr>
            <p:ph type="subTitle" idx="1"/>
          </p:nvPr>
        </p:nvSpPr>
        <p:spPr/>
        <p:txBody>
          <a:bodyPr/>
          <a:lstStyle/>
          <a:p>
            <a:r>
              <a:rPr lang="en-GB" sz="3600" b="1" dirty="0"/>
              <a:t>APA 7</a:t>
            </a:r>
          </a:p>
        </p:txBody>
      </p:sp>
      <p:sp>
        <p:nvSpPr>
          <p:cNvPr id="4" name="Slide Number Placeholder 3">
            <a:extLst>
              <a:ext uri="{FF2B5EF4-FFF2-40B4-BE49-F238E27FC236}">
                <a16:creationId xmlns:a16="http://schemas.microsoft.com/office/drawing/2014/main" id="{807B0C3D-2C23-1332-A3D6-8AFF9C4514F9}"/>
              </a:ext>
            </a:extLst>
          </p:cNvPr>
          <p:cNvSpPr>
            <a:spLocks noGrp="1"/>
          </p:cNvSpPr>
          <p:nvPr>
            <p:ph type="sldNum" sz="quarter" idx="10"/>
          </p:nvPr>
        </p:nvSpPr>
        <p:spPr/>
        <p:txBody>
          <a:bodyPr/>
          <a:lstStyle/>
          <a:p>
            <a:pPr>
              <a:defRPr/>
            </a:pPr>
            <a:fld id="{75E18018-DE22-4A41-8719-1CE5145F6E3E}" type="slidenum">
              <a:rPr lang="en-US" altLang="zh-CN" smtClean="0"/>
              <a:pPr>
                <a:defRPr/>
              </a:pPr>
              <a:t>9</a:t>
            </a:fld>
            <a:endParaRPr lang="en-US" altLang="zh-CN"/>
          </a:p>
        </p:txBody>
      </p:sp>
    </p:spTree>
    <p:extLst>
      <p:ext uri="{BB962C8B-B14F-4D97-AF65-F5344CB8AC3E}">
        <p14:creationId xmlns:p14="http://schemas.microsoft.com/office/powerpoint/2010/main" val="2035900791"/>
      </p:ext>
    </p:extLst>
  </p:cSld>
  <p:clrMapOvr>
    <a:masterClrMapping/>
  </p:clrMapOvr>
</p:sld>
</file>

<file path=ppt/theme/theme1.xml><?xml version="1.0" encoding="utf-8"?>
<a:theme xmlns:a="http://schemas.openxmlformats.org/drawingml/2006/main" name="Theme1CUHKSZEA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CUHKSZEAP" id="{491E8374-3D95-4E72-B8AA-A060D8ABF2AE}" vid="{44AFD614-5310-43BF-881B-97EC10E9EA34}"/>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defRPr kumimoji="0" lang="en-US" sz="2000" b="0" i="0" u="none" strike="noStrike" cap="none" normalizeH="0" baseline="0" smtClean="0">
            <a:ln>
              <a:noFill/>
            </a:ln>
            <a:solidFill>
              <a:srgbClr val="006699"/>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defRPr kumimoji="0" lang="en-US" sz="2000" b="0" i="0" u="none" strike="noStrike" cap="none" normalizeH="0" baseline="0" smtClean="0">
            <a:ln>
              <a:noFill/>
            </a:ln>
            <a:solidFill>
              <a:srgbClr val="006699"/>
            </a:solidFill>
            <a:effectLst/>
            <a:latin typeface="Palatino Linotype" pitchFamily="18"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Theme1CUHKSZEAP</Template>
  <TotalTime>3596</TotalTime>
  <Words>2456</Words>
  <Application>Microsoft Office PowerPoint</Application>
  <PresentationFormat>Widescreen</PresentationFormat>
  <Paragraphs>248</Paragraphs>
  <Slides>35</Slides>
  <Notes>29</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35</vt:i4>
      </vt:variant>
    </vt:vector>
  </HeadingPairs>
  <TitlesOfParts>
    <vt:vector size="51" baseType="lpstr">
      <vt:lpstr>Circular</vt:lpstr>
      <vt:lpstr>宋体</vt:lpstr>
      <vt:lpstr>宋体</vt:lpstr>
      <vt:lpstr>Arial</vt:lpstr>
      <vt:lpstr>Bookman Old Style</vt:lpstr>
      <vt:lpstr>Calibri</vt:lpstr>
      <vt:lpstr>Garamond</vt:lpstr>
      <vt:lpstr>Palatino Linotype</vt:lpstr>
      <vt:lpstr>Roboto</vt:lpstr>
      <vt:lpstr>Rockwell</vt:lpstr>
      <vt:lpstr>Times</vt:lpstr>
      <vt:lpstr>Times New Roman</vt:lpstr>
      <vt:lpstr>Wingdings</vt:lpstr>
      <vt:lpstr>Theme1CUHKSZEAP</vt:lpstr>
      <vt:lpstr>自定义设计方案</vt:lpstr>
      <vt:lpstr>1_Edge</vt:lpstr>
      <vt:lpstr>Is it a must to use external sources (e.g., academic articles, books, statistics, and expert opinions) in our essay?</vt:lpstr>
      <vt:lpstr>What sources can do for us?</vt:lpstr>
      <vt:lpstr>Citing sources in APA Style</vt:lpstr>
      <vt:lpstr>Contents</vt:lpstr>
      <vt:lpstr>Why it is important to cite your sources properly</vt:lpstr>
      <vt:lpstr>Different citation styles</vt:lpstr>
      <vt:lpstr>Citation style in this course </vt:lpstr>
      <vt:lpstr>Two essential parts of APA citation </vt:lpstr>
      <vt:lpstr>In-Text Citation</vt:lpstr>
      <vt:lpstr>Four ways of using information in your in-text citation</vt:lpstr>
      <vt:lpstr>Two most common ways of using information:</vt:lpstr>
      <vt:lpstr>Two types of APA in-text citation</vt:lpstr>
      <vt:lpstr>In-Text Citation: Direct Quotation</vt:lpstr>
      <vt:lpstr>In-Text Citation: Paraphrasing  </vt:lpstr>
      <vt:lpstr>Basic in-text citation styles </vt:lpstr>
      <vt:lpstr>Task 1 Find and correct the errors in the following in-text citations</vt:lpstr>
      <vt:lpstr>Part 1</vt:lpstr>
      <vt:lpstr>Part 1</vt:lpstr>
      <vt:lpstr>Part 2</vt:lpstr>
      <vt:lpstr>Part 2</vt:lpstr>
      <vt:lpstr>How to avoid plagiarism?</vt:lpstr>
      <vt:lpstr>Understand what plagiarism is</vt:lpstr>
      <vt:lpstr>How to avoid plagiarism?</vt:lpstr>
      <vt:lpstr>How to avoid plagiarism?</vt:lpstr>
      <vt:lpstr>Task 2 Please take a look at the following two paraphrases and tell me whether they are plagiarized. </vt:lpstr>
      <vt:lpstr>PowerPoint Presentation</vt:lpstr>
      <vt:lpstr>Task 2</vt:lpstr>
      <vt:lpstr>Task 2 Can you paraphrase this paragraph using your own words? </vt:lpstr>
      <vt:lpstr>How to integrate external sources into your writing</vt:lpstr>
      <vt:lpstr>Integrating sources</vt:lpstr>
      <vt:lpstr>Avoid “dropped quote”</vt:lpstr>
      <vt:lpstr>Task 3. Please look at the following two paragraphs and tell me which one is better. What is the problem of the other one?  </vt:lpstr>
      <vt:lpstr>Task 3 Please look at the following two paragraphs and tell me which one is better. What is the problem of the other one?  </vt:lpstr>
      <vt:lpstr>Bibliography</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APA Papers</dc:title>
  <dc:creator>Qian WANG</dc:creator>
  <cp:lastModifiedBy>Qian, Bobbie WANG</cp:lastModifiedBy>
  <cp:revision>60</cp:revision>
  <dcterms:created xsi:type="dcterms:W3CDTF">2023-02-07T02:29:01Z</dcterms:created>
  <dcterms:modified xsi:type="dcterms:W3CDTF">2024-03-01T07:28:53Z</dcterms:modified>
</cp:coreProperties>
</file>