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</p:sldMasterIdLst>
  <p:notesMasterIdLst>
    <p:notesMasterId r:id="rId36"/>
  </p:notesMasterIdLst>
  <p:sldIdLst>
    <p:sldId id="1134" r:id="rId4"/>
    <p:sldId id="1141" r:id="rId5"/>
    <p:sldId id="1147" r:id="rId6"/>
    <p:sldId id="262" r:id="rId7"/>
    <p:sldId id="274" r:id="rId8"/>
    <p:sldId id="275" r:id="rId9"/>
    <p:sldId id="276" r:id="rId10"/>
    <p:sldId id="277" r:id="rId11"/>
    <p:sldId id="1150" r:id="rId12"/>
    <p:sldId id="1071" r:id="rId13"/>
    <p:sldId id="1159" r:id="rId14"/>
    <p:sldId id="1072" r:id="rId15"/>
    <p:sldId id="1158" r:id="rId16"/>
    <p:sldId id="1148" r:id="rId17"/>
    <p:sldId id="1079" r:id="rId18"/>
    <p:sldId id="1157" r:id="rId19"/>
    <p:sldId id="1149" r:id="rId20"/>
    <p:sldId id="1156" r:id="rId21"/>
    <p:sldId id="265" r:id="rId22"/>
    <p:sldId id="1068" r:id="rId23"/>
    <p:sldId id="273" r:id="rId24"/>
    <p:sldId id="1179" r:id="rId25"/>
    <p:sldId id="295" r:id="rId26"/>
    <p:sldId id="1185" r:id="rId27"/>
    <p:sldId id="1187" r:id="rId28"/>
    <p:sldId id="1184" r:id="rId29"/>
    <p:sldId id="510" r:id="rId30"/>
    <p:sldId id="511" r:id="rId31"/>
    <p:sldId id="513" r:id="rId32"/>
    <p:sldId id="1186" r:id="rId33"/>
    <p:sldId id="1099" r:id="rId34"/>
    <p:sldId id="302" r:id="rId3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52" autoAdjust="0"/>
    <p:restoredTop sz="69804" autoAdjust="0"/>
  </p:normalViewPr>
  <p:slideViewPr>
    <p:cSldViewPr snapToGrid="0">
      <p:cViewPr varScale="1">
        <p:scale>
          <a:sx n="54" d="100"/>
          <a:sy n="54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AB149-F61D-4078-AE74-0DABBC8AFA5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300B-76B2-4AA7-B269-A015717FB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library.uq.edu.au/referencing/apa7/non-English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8300B-76B2-4AA7-B269-A015717FBB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94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8EFE-229C-D259-E49D-8339C6F62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3AEEF-67C6-FFA0-A463-D23469A6A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9FD76-CD09-C68E-07C8-0755143FF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51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cumin-pro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acumin-pro"/>
              </a:rPr>
              <a:t> APA 7 advises writers to include a DOI (if available)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4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https://owl.purdue.edu/owl/research_and_citation/apa_style/apa_formatting_and_style_guide/reference_list_electronic_sources.html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8300B-76B2-4AA7-B269-A015717FBB3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5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cumin-pro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acumin-pro"/>
              </a:rPr>
              <a:t> APA 7 advises writers to include a DOI (if available)</a:t>
            </a:r>
          </a:p>
        </p:txBody>
      </p:sp>
    </p:spTree>
    <p:extLst>
      <p:ext uri="{BB962C8B-B14F-4D97-AF65-F5344CB8AC3E}">
        <p14:creationId xmlns:p14="http://schemas.microsoft.com/office/powerpoint/2010/main" val="273835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219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83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256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Symbol" panose="05050102010706020507" pitchFamily="18" charset="2"/>
              <a:buNone/>
            </a:pPr>
            <a:r>
              <a:rPr lang="en-US" altLang="zh-CN" sz="44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non-English books</a:t>
            </a:r>
            <a:endParaRPr lang="en-GB" altLang="zh-CN" sz="4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Font typeface="Symbol" panose="05050102010706020507" pitchFamily="18" charset="2"/>
              <a:buNone/>
            </a:pPr>
            <a:r>
              <a:rPr lang="en-US" altLang="zh-CN" sz="44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Author - last name, initial(s), &amp; last name, initial(s). (Year). </a:t>
            </a:r>
            <a:r>
              <a:rPr lang="en-US" altLang="zh-CN" sz="4400" i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Title </a:t>
            </a:r>
            <a:r>
              <a:rPr lang="en-US" altLang="zh-CN" sz="44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[English translation of title]. Publisher. DOI or URL(if available)</a:t>
            </a:r>
            <a:endParaRPr lang="en-GB" altLang="zh-CN" sz="4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4400" b="0" i="0" dirty="0">
                <a:solidFill>
                  <a:srgbClr val="333333"/>
                </a:solidFill>
                <a:effectLst/>
              </a:rPr>
              <a:t>Mangelsdorf, J. (2020). </a:t>
            </a:r>
            <a:r>
              <a:rPr lang="en-GB" altLang="zh-CN" sz="4400" b="0" i="1" dirty="0">
                <a:solidFill>
                  <a:srgbClr val="333333"/>
                </a:solidFill>
                <a:effectLst/>
              </a:rPr>
              <a:t>Positive </a:t>
            </a:r>
            <a:r>
              <a:rPr lang="en-GB" altLang="zh-CN" sz="4400" b="0" i="1" dirty="0" err="1">
                <a:solidFill>
                  <a:srgbClr val="333333"/>
                </a:solidFill>
                <a:effectLst/>
              </a:rPr>
              <a:t>psychologie</a:t>
            </a:r>
            <a:r>
              <a:rPr lang="en-GB" altLang="zh-CN" sz="4400" b="0" i="1" dirty="0">
                <a:solidFill>
                  <a:srgbClr val="333333"/>
                </a:solidFill>
                <a:effectLst/>
              </a:rPr>
              <a:t> </a:t>
            </a:r>
            <a:r>
              <a:rPr lang="en-GB" altLang="zh-CN" sz="4400" b="0" i="1" dirty="0" err="1">
                <a:solidFill>
                  <a:srgbClr val="333333"/>
                </a:solidFill>
                <a:effectLst/>
              </a:rPr>
              <a:t>im</a:t>
            </a:r>
            <a:r>
              <a:rPr lang="en-GB" altLang="zh-CN" sz="4400" b="0" i="1" dirty="0">
                <a:solidFill>
                  <a:srgbClr val="333333"/>
                </a:solidFill>
                <a:effectLst/>
              </a:rPr>
              <a:t> coaching: Positive coaching </a:t>
            </a:r>
            <a:r>
              <a:rPr lang="en-GB" altLang="zh-CN" sz="4400" b="0" i="1" dirty="0" err="1">
                <a:solidFill>
                  <a:srgbClr val="333333"/>
                </a:solidFill>
                <a:effectLst/>
              </a:rPr>
              <a:t>für</a:t>
            </a:r>
            <a:r>
              <a:rPr lang="en-GB" altLang="zh-CN" sz="4400" b="0" i="1" dirty="0">
                <a:solidFill>
                  <a:srgbClr val="333333"/>
                </a:solidFill>
                <a:effectLst/>
              </a:rPr>
              <a:t> coaches, </a:t>
            </a:r>
            <a:r>
              <a:rPr lang="en-GB" altLang="zh-CN" sz="4400" b="0" i="1" dirty="0" err="1">
                <a:solidFill>
                  <a:srgbClr val="333333"/>
                </a:solidFill>
                <a:effectLst/>
              </a:rPr>
              <a:t>berater</a:t>
            </a:r>
            <a:r>
              <a:rPr lang="en-GB" altLang="zh-CN" sz="4400" b="0" i="1" dirty="0">
                <a:solidFill>
                  <a:srgbClr val="333333"/>
                </a:solidFill>
                <a:effectLst/>
              </a:rPr>
              <a:t> und </a:t>
            </a:r>
            <a:r>
              <a:rPr lang="en-GB" altLang="zh-CN" sz="4400" b="0" i="1" dirty="0" err="1">
                <a:solidFill>
                  <a:srgbClr val="333333"/>
                </a:solidFill>
                <a:effectLst/>
              </a:rPr>
              <a:t>therapeuten</a:t>
            </a:r>
            <a:r>
              <a:rPr lang="en-GB" altLang="zh-CN" sz="4400" b="0" i="0" dirty="0">
                <a:solidFill>
                  <a:srgbClr val="333333"/>
                </a:solidFill>
                <a:effectLst/>
              </a:rPr>
              <a:t> [Positive psychology in coaching: Positive coaching for coaches, consultants and therapists]. Springer. https://doi-org.ezproxy.library.uq.edu.au/10.1007/978-3-658-27632-4</a:t>
            </a:r>
          </a:p>
          <a:p>
            <a:pPr marL="0" lvl="0" indent="0">
              <a:buFont typeface="Symbol" panose="05050102010706020507" pitchFamily="18" charset="2"/>
              <a:buNone/>
            </a:pPr>
            <a:endParaRPr lang="en-GB" sz="4400" b="0" i="0" kern="1200" dirty="0">
              <a:solidFill>
                <a:srgbClr val="333333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Symbol" panose="05050102010706020507" pitchFamily="18" charset="2"/>
              <a:buNone/>
            </a:pPr>
            <a:r>
              <a:rPr lang="en-US" sz="44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Please check this website for more details.</a:t>
            </a:r>
            <a:endParaRPr lang="en-GB" sz="4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Font typeface="Symbol" panose="05050102010706020507" pitchFamily="18" charset="2"/>
              <a:buNone/>
            </a:pPr>
            <a:r>
              <a:rPr lang="en-US" sz="4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https://guides.library.uq.edu.au/referencing/apa7/non-English</a:t>
            </a:r>
            <a:endParaRPr lang="en-GB" sz="9600" b="1" i="0" kern="1200" dirty="0">
              <a:solidFill>
                <a:srgbClr val="8E6F3E"/>
              </a:solidFill>
              <a:effectLst/>
              <a:latin typeface="acumin-pro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sz="4400" dirty="0"/>
          </a:p>
          <a:p>
            <a:endParaRPr lang="en-GB" sz="4400" b="1" i="0" kern="1200" dirty="0">
              <a:solidFill>
                <a:srgbClr val="8E6F3E"/>
              </a:solidFill>
              <a:effectLst/>
              <a:latin typeface="acumin-pro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A690D-81EA-4860-97D8-5461E4C40BA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75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https://apastyle.apa.org/style-grammar-guidelines/references/examples/ted-talk-references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2"/>
                </a:solidFill>
                <a:effectLst/>
              </a:rPr>
              <a:t>https://libguides.wintec.ac.nz/APA7/audiovisual/youtube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2"/>
                </a:solidFill>
                <a:effectLst/>
              </a:rPr>
              <a:t>https://www.scribbr.com/apa-examples/ted-talk/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205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8300B-76B2-4AA7-B269-A015717FBB3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8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8300B-76B2-4AA7-B269-A015717FBB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3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https://owl.purdue.edu/owl/research_and_citation/apa_style/apa_formatting_and_style_guide/reference_list_books.html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A690D-81EA-4860-97D8-5461E4C40BA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17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B519-7BD7-C145-EBA5-DC1D088A0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59E35-831A-5853-50F1-0A06F3614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E0C114-13F6-2846-D449-225081D8D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https://owl.purdue.edu/owl/research_and_citation/apa_style/apa_formatting_and_style_guide/reference_list_books.html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2CD49-94C1-BD10-42B8-CDCD2FB41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A690D-81EA-4860-97D8-5461E4C40BA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63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8300B-76B2-4AA7-B269-A015717FBB3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99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>
            <a:extLst>
              <a:ext uri="{FF2B5EF4-FFF2-40B4-BE49-F238E27FC236}">
                <a16:creationId xmlns:a16="http://schemas.microsoft.com/office/drawing/2014/main" id="{DE482216-75E2-A41F-6023-24861A2E8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>
            <a:extLst>
              <a:ext uri="{FF2B5EF4-FFF2-40B4-BE49-F238E27FC236}">
                <a16:creationId xmlns:a16="http://schemas.microsoft.com/office/drawing/2014/main" id="{8570F8C6-5797-86E1-4BB0-1B7AC58AC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81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https://owl.purdue.edu/owl/research_and_citation/apa_style/apa_formatting_and_style_guide/index.html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165890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https://owl.purdue.edu/owl/research_and_citation/apa_style/apa_formatting_and_style_guide/reference_list_author_authors.html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8300B-76B2-4AA7-B269-A015717FBB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8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8300B-76B2-4AA7-B269-A015717FBB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2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8300B-76B2-4AA7-B269-A015717FBB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86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8300B-76B2-4AA7-B269-A015717FBB3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4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09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6B0D0-E622-0677-C67E-A4C5609F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35C6A-01C8-7D91-F5FB-B1E116A9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F8BED-0250-5092-4E77-1F3477EE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17406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8378F-24FC-8B3E-B62B-C96E1A3C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EF5DF-1312-588A-2117-5CA3E39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29222-1773-52D3-D577-4CCD03E9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3235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D65FF-9D37-C9F7-A5A6-8BD9474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273E0-3CEA-6C0A-E539-7CE0021D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14E18-1845-7A00-47AB-EDA7F66F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7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7252F-51A2-B9C0-AFD4-954E1D64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2D3CD-4512-40DF-A625-C3776EA24FD1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72935-C80A-2530-DD5A-ADB9940D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684AD-EA0E-4BB6-633A-C1F17BD6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6D44D-19E9-4ACA-9E7C-1F72E61DD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18C6F-E761-DAEB-2D96-308D9BF1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52E14-0997-4EC4-BDC6-28F20ACC7FAE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CE3AF-2EC8-010A-F74F-6731769A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1675C-7599-0A54-1971-99DEADE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EC10-55A1-49B2-BF4A-03DD866DF7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9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132A4-A8BC-69BA-E315-E8337899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54A51-5877-4637-896F-D4E57A84F735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6BE2-4FEB-AA41-064A-B169CD03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B8A1F-67D7-6FCA-F252-A57ED8E6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D168D-19F1-4A89-A861-7FD722A838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62FCC24-99D3-512A-62F3-2EABF64C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8EF9F-8D28-4083-AE42-09559D98E395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755FE7-3A7C-DD19-7D3C-5F57011C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5700B29-A794-C1D7-A0C0-F8618F3E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9780-0ED9-414C-93AF-D67598DC3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7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0A2619E-C450-4074-1134-B8267C48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9CD4-90F9-4B29-828C-750C93C42201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A533E75-F186-7450-6A3D-60DA5C0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66FEB29-9F68-5EFE-B2C7-BDBC629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B2C9D-0BFA-477A-9005-CFA71B3792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3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F0BA061-72BD-27AB-708E-060A7FC7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F832-62EC-47FB-9739-A0FD614CF7BA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2260058-738A-5C17-2F7F-214D5C3D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8BE3FBA-A738-363A-A31C-798A5A27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B39B-866F-440B-9378-08F5485F2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43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B5E3E86-B766-95DB-57C0-68CF8348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1615-127C-4EC8-B18A-3230E60E3A8B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0C6AE10-288A-3918-5036-749A809D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B436B08-FAE7-39BE-0EA3-38D31E5F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5E88B-DC26-4CF8-8EF0-F770C6A4EA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87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07F32D-5C6C-1E5C-2650-301E1FD6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6B508-8866-4814-B08F-0B1AA869D946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6CD361A-4186-27FA-9CB1-20DAC23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6438617-3AF5-6606-404A-84CC7647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A61F-8E39-4F96-ABF0-6CBD1CEF48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6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1646C-65DB-F6F7-64C9-8603B203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F43D8-4CA7-A65C-8184-D65699A6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FD501-9C5D-9EF3-EB32-4BFC4965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69184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434CDD-C5D8-B586-DD28-1318213A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848C7-AF46-4667-98BC-68CC218A40CC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EA0696-2827-2503-A825-EFFE230F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4D60094-9672-E2DB-DAAC-60CADA3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578CF-E769-466F-93D9-FBC5739EA0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24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9F96A-52C4-A8EC-5096-83664A77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853DE-28A2-43E2-B128-103FD3AA5181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77EB8-D100-0A08-2D06-ED2DB602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F04BE-BA32-DC58-E434-D9FF744B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8CE8-7E55-42EA-9C39-53C1AF9A4C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9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55D0F-5380-8546-F91E-0A50C31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C0B3-8717-4110-9C0D-101D01DFEF9E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6036B-1DEC-99AB-27BA-9F33440C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3C6F6-345E-9B2D-854B-395D8833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0884C-68CD-450C-8C5F-AF4A06BF00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75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391519-5929-D2F9-D528-0EDE7B9EB9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18018-DE22-4A41-8719-1CE5145F6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9380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23966"/>
            <a:ext cx="10464800" cy="4443460"/>
          </a:xfrm>
        </p:spPr>
        <p:txBody>
          <a:bodyPr/>
          <a:lstStyle>
            <a:lvl1pPr>
              <a:buFont typeface="Wingdings" pitchFamily="2" charset="2"/>
              <a:buChar char="u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4BC8E8-C8ED-C95D-5AC9-D70EA175D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0641-AFE8-494E-9F12-722639309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259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E06FE8-5957-84A2-CADE-EBDE48E41E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00AC-734B-431D-B5B6-3C34F9260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301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76401"/>
            <a:ext cx="51308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676401"/>
            <a:ext cx="51308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4436CB-6F00-0E28-3885-2AB30D3DAF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A5E06-2B7B-4104-9476-6EE1C9B28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0412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911F3-2031-4B99-D78C-0AF8FF647E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694FB-8092-4E9E-A840-37AA43EFB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0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3A84F4-C424-EE32-A1AC-8F2E0F102D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203A5-B925-4009-AE0A-013F0B3349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80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DA82AC1-5327-4D6C-E4D3-E647835409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1F507-A357-466A-8EFF-44E0A528C7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98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A933F-00EF-1315-F7AD-2970D60B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A2E98-0B25-171C-1881-321A4AC2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DC067-E21A-9B97-3922-B79956DE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55493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CEE3DC-FA7F-64D9-AF25-C24D9D5152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EB97-41FC-4150-A03D-B8D953E51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22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A23A6B-98A7-1FE4-A29E-CB0691B2E9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6F8A-F0A8-4289-B34B-BF0BAFBD39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054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AF3508-731E-F145-04D2-45580D8576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77144-EDEE-45D3-BDFA-89E2904B58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39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1400" y="609601"/>
            <a:ext cx="2616200" cy="552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609601"/>
            <a:ext cx="7645400" cy="5521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634128-659A-F404-C0E4-8735DF9E9F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29A5F-7E4E-4529-9B0E-D4F3039E87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062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1"/>
            <a:ext cx="10464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76401"/>
            <a:ext cx="51308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676401"/>
            <a:ext cx="51308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D82F3A-2A15-D7DF-8180-11BF7321AD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87EE2-267B-41C9-B42A-2A2AF6E94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112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9">
            <a:extLst>
              <a:ext uri="{FF2B5EF4-FFF2-40B4-BE49-F238E27FC236}">
                <a16:creationId xmlns:a16="http://schemas.microsoft.com/office/drawing/2014/main" id="{854B6351-9A45-EDF4-8166-56027CF967EA}"/>
              </a:ext>
            </a:extLst>
          </p:cNvPr>
          <p:cNvSpPr>
            <a:spLocks/>
          </p:cNvSpPr>
          <p:nvPr/>
        </p:nvSpPr>
        <p:spPr bwMode="auto">
          <a:xfrm>
            <a:off x="711200" y="533400"/>
            <a:ext cx="10668000" cy="609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1905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9" rIns="45719"/>
          <a:lstStyle/>
          <a:p>
            <a:endParaRPr lang="en-GB"/>
          </a:p>
        </p:txBody>
      </p:sp>
      <p:sp>
        <p:nvSpPr>
          <p:cNvPr id="3" name="Shape 30">
            <a:extLst>
              <a:ext uri="{FF2B5EF4-FFF2-40B4-BE49-F238E27FC236}">
                <a16:creationId xmlns:a16="http://schemas.microsoft.com/office/drawing/2014/main" id="{AAF5960F-12FA-7C77-EFD0-D29F2D359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" y="6172200"/>
            <a:ext cx="10668000" cy="0"/>
          </a:xfrm>
          <a:prstGeom prst="line">
            <a:avLst/>
          </a:prstGeom>
          <a:noFill/>
          <a:ln w="1905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/>
          <a:p>
            <a:endParaRPr lang="en-GB"/>
          </a:p>
        </p:txBody>
      </p:sp>
      <p:pic>
        <p:nvPicPr>
          <p:cNvPr id="4" name="emblem.jpeg" descr="O:\CUHK(SZ)\Website\en\images\emblem.jpg">
            <a:extLst>
              <a:ext uri="{FF2B5EF4-FFF2-40B4-BE49-F238E27FC236}">
                <a16:creationId xmlns:a16="http://schemas.microsoft.com/office/drawing/2014/main" id="{03C19914-7BDB-BC7F-7C38-D6EDE62D4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6232525"/>
            <a:ext cx="47831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" name="Shape 32">
            <a:extLst>
              <a:ext uri="{FF2B5EF4-FFF2-40B4-BE49-F238E27FC236}">
                <a16:creationId xmlns:a16="http://schemas.microsoft.com/office/drawing/2014/main" id="{9E6628A1-1E46-E32A-3FD4-40C8AD515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31550" y="6443663"/>
            <a:ext cx="247650" cy="257175"/>
          </a:xfrm>
        </p:spPr>
        <p:txBody>
          <a:bodyPr/>
          <a:lstStyle>
            <a:lvl1pPr>
              <a:defRPr>
                <a:sym typeface="Garamond" panose="02020404030301010803" pitchFamily="18" charset="0"/>
              </a:defRPr>
            </a:lvl1pPr>
          </a:lstStyle>
          <a:p>
            <a:pPr>
              <a:defRPr/>
            </a:pPr>
            <a:fld id="{3CA2B23A-57EC-4465-94C0-4ABD39502B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45273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E3A1ABE-170E-1CD1-99EA-424496BD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C2F2282-88EC-4ADF-F905-1FDCF428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CC3479-F57E-D903-1142-21C37301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0268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DAD43BE-247B-F2E6-79D4-C3017D4E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C08620C-64EB-C018-2B94-0A79D75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A0BC1-7AD1-DE10-5E84-689DD460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337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7227935-0378-11BE-4463-00A2FDC9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C663634-38B9-3552-3031-BF33EC6B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0BB0616-4D73-8E0A-4BD7-D94F1B04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83669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3D866B4-A11F-D483-0321-2B8CEFF4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112320-112C-9B0E-7EF5-6C4820DB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B0ED54-89FA-5A0D-E4AD-EE28D8A4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6853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318978-B54B-5B29-3AC6-254607F8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CC9F9FF-82F4-DA1C-6F8D-D4B2E62B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AD4D73F-26CF-B9C3-14F7-56D0D18F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4094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028D880-1CC8-2239-D858-8D14EF27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8C328BE-2E16-AF30-6EAA-2397AF63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27C5DB7-8018-6D56-05A4-6762250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6869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48599B7-CABC-22DA-B81A-51D65B5CC9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2BD923C-D135-0FB0-8705-16A7436902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5206C-9C51-0B3F-F419-45BCC1257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3F84B0F3-AACB-4107-B453-A11D72370CB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054D8-7DE5-4F94-6444-F4E378CAF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7FF74-5A36-CC0A-FAEE-B9A2F116D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FC65EED-7C43-4C77-9B5D-22CEEE421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9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>
            <a:extLst>
              <a:ext uri="{FF2B5EF4-FFF2-40B4-BE49-F238E27FC236}">
                <a16:creationId xmlns:a16="http://schemas.microsoft.com/office/drawing/2014/main" id="{24761B5B-67DB-6179-F1E5-01B6430D4A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>
            <a:extLst>
              <a:ext uri="{FF2B5EF4-FFF2-40B4-BE49-F238E27FC236}">
                <a16:creationId xmlns:a16="http://schemas.microsoft.com/office/drawing/2014/main" id="{6AA4DE0F-1B56-2EA1-1A48-1E64729884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1C2E8-AB3D-E9DA-8390-8E2E1C2F5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915F2D9A-11E1-43B6-BE38-3A42BDD030FC}" type="datetime1">
              <a:rPr lang="en-US" altLang="zh-CN"/>
              <a:pPr>
                <a:defRPr/>
              </a:pPr>
              <a:t>3/5/2024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7C9AF-BD40-A1F5-2EBE-9CF63CA4B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2996D-F7EB-DE6C-6EB1-842A26310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6F245D9-35DD-463E-8989-923B5AA67E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7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EBFAB3F-5625-E13E-F55B-24A330167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62A46EC-7C82-ECB2-0083-475E7A8C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76400"/>
            <a:ext cx="10464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80E09BCB-2CBD-1044-412F-BB74230860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3E5290A-3859-4069-B385-449D62BC9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5605" name="Freeform 7">
            <a:extLst>
              <a:ext uri="{FF2B5EF4-FFF2-40B4-BE49-F238E27FC236}">
                <a16:creationId xmlns:a16="http://schemas.microsoft.com/office/drawing/2014/main" id="{424E2CD7-D2A8-B102-7D09-BB240DB2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533400"/>
            <a:ext cx="106680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8">
            <a:extLst>
              <a:ext uri="{FF2B5EF4-FFF2-40B4-BE49-F238E27FC236}">
                <a16:creationId xmlns:a16="http://schemas.microsoft.com/office/drawing/2014/main" id="{146FCC48-BE7C-1693-6E59-27ECE8251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" y="6194425"/>
            <a:ext cx="10668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5607" name="Picture 1">
            <a:extLst>
              <a:ext uri="{FF2B5EF4-FFF2-40B4-BE49-F238E27FC236}">
                <a16:creationId xmlns:a16="http://schemas.microsoft.com/office/drawing/2014/main" id="{A173ED28-FB8A-253F-F161-234C9DC66E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065838"/>
            <a:ext cx="399415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8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xx.xxx/yy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yorker.com/news/news-desk/the-pandemic-has-intensified-systemic-economic-racism-against-black-america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health-5453107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humanparts.medium.com/laziness-does-not-exist-3af27e312d0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dgetbytes.com/tuscan-white-bean-pasta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i.org/Learn-More/Mental-Health-Conditio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amy_cuddy_your_body_language_may_shape_who_you_ar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youtube.com/watch?v=OhCzX0iLnOc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ample%20APA%20reference%20list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4/02/29/realestate/first-time-home-buyers-market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bbc.com/worklife/article/20200506-why-do-flats-dominate-spains-housing-marke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4/02/29/realestate/first-time-home-buyers-market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bbc.com/worklife/article/20200506-why-do-flats-dominate-spains-housing-marke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ibguides.jibc.ca/c.php?g=716553&amp;p=5109388" TargetMode="External"/><Relationship Id="rId3" Type="http://schemas.openxmlformats.org/officeDocument/2006/relationships/hyperlink" Target="https://blog.apastyle.org/apastyle/2018/09/how-to-quote-a-foreign-language-source-and-its-translation.html" TargetMode="External"/><Relationship Id="rId7" Type="http://schemas.openxmlformats.org/officeDocument/2006/relationships/hyperlink" Target="https://columbiacollege-ca.libguides.com/apa/websites" TargetMode="External"/><Relationship Id="rId2" Type="http://schemas.openxmlformats.org/officeDocument/2006/relationships/hyperlink" Target="https://owl.purdue.edu/owl/research_and_citation/apa_style/apa_formatting_and_style_guide/reference_list_electronic_sources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tul.blog.ntu.edu.tw/archives/25285" TargetMode="External"/><Relationship Id="rId5" Type="http://schemas.openxmlformats.org/officeDocument/2006/relationships/hyperlink" Target="https://academicguides.waldenu.edu/writingcenter/apa/7transition/comparison" TargetMode="External"/><Relationship Id="rId4" Type="http://schemas.openxmlformats.org/officeDocument/2006/relationships/hyperlink" Target="https://guides.library.uq.edu.au/referencing/apa7/non-Englis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8BD619E9-74CA-7E9C-1C06-B5D7EEE0AC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57866" y="1811337"/>
            <a:ext cx="9821334" cy="1470025"/>
          </a:xfrm>
        </p:spPr>
        <p:txBody>
          <a:bodyPr/>
          <a:lstStyle/>
          <a:p>
            <a:r>
              <a:rPr lang="en-GB" altLang="en-US" sz="5400" b="1" dirty="0">
                <a:solidFill>
                  <a:schemeClr val="tx2"/>
                </a:solidFill>
              </a:rPr>
              <a:t>Citing sources in </a:t>
            </a:r>
            <a:r>
              <a:rPr lang="en-GB" altLang="en-US" sz="5400" dirty="0"/>
              <a:t>APA Papers</a:t>
            </a:r>
          </a:p>
        </p:txBody>
      </p:sp>
      <p:sp>
        <p:nvSpPr>
          <p:cNvPr id="7171" name="Subtitle 3">
            <a:extLst>
              <a:ext uri="{FF2B5EF4-FFF2-40B4-BE49-F238E27FC236}">
                <a16:creationId xmlns:a16="http://schemas.microsoft.com/office/drawing/2014/main" id="{BD8A6376-FE6B-5AD2-272A-48EF73AB46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sz="3600" dirty="0">
                <a:solidFill>
                  <a:schemeClr val="tx2"/>
                </a:solidFill>
              </a:rPr>
              <a:t>Module II </a:t>
            </a:r>
            <a:r>
              <a:rPr lang="en-GB" altLang="en-US" sz="3600">
                <a:solidFill>
                  <a:schemeClr val="tx2"/>
                </a:solidFill>
              </a:rPr>
              <a:t>Research steps II</a:t>
            </a:r>
            <a:endParaRPr lang="en-GB" altLang="en-US" sz="3600" dirty="0">
              <a:solidFill>
                <a:schemeClr val="tx2"/>
              </a:solidFill>
            </a:endParaRPr>
          </a:p>
          <a:p>
            <a:r>
              <a:rPr lang="en-GB" altLang="en-US" sz="3600" dirty="0">
                <a:solidFill>
                  <a:schemeClr val="tx2"/>
                </a:solidFill>
              </a:rPr>
              <a:t>Lecture 11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F9BEBE4-CA0C-A41D-0C2E-558736506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fld id="{20E093D4-81C1-4EBD-88D7-B400BDEB6CC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8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DB07-ECC8-9C41-9157-6F7B00B3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4ED1-94B4-E940-A125-FB9CEADB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39" y="3245651"/>
            <a:ext cx="9972254" cy="380209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chemeClr val="tx2"/>
                </a:solidFill>
                <a:effectLst/>
              </a:rPr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0000"/>
                </a:solidFill>
                <a:effectLst/>
              </a:rPr>
              <a:t>Stoneman, R. </a:t>
            </a:r>
            <a:r>
              <a:rPr lang="en-US" sz="2800" b="1" i="0" dirty="0">
                <a:solidFill>
                  <a:srgbClr val="00B050"/>
                </a:solidFill>
                <a:effectLst/>
              </a:rPr>
              <a:t>(2008). </a:t>
            </a:r>
            <a:r>
              <a:rPr lang="en-US" sz="2800" b="1" i="1" dirty="0">
                <a:solidFill>
                  <a:srgbClr val="0070C0"/>
                </a:solidFill>
                <a:effectLst/>
              </a:rPr>
              <a:t>Alexander the Great: A life in legend</a:t>
            </a:r>
            <a:r>
              <a:rPr lang="en-US" sz="2800" b="1" i="0" dirty="0">
                <a:solidFill>
                  <a:srgbClr val="0070C0"/>
                </a:solidFill>
                <a:effectLst/>
              </a:rPr>
              <a:t>. </a:t>
            </a:r>
            <a:r>
              <a:rPr lang="en-US" sz="2800" b="1" i="0" dirty="0">
                <a:solidFill>
                  <a:srgbClr val="7030A0"/>
                </a:solidFill>
                <a:effectLst/>
              </a:rPr>
              <a:t>Yale University Press.</a:t>
            </a:r>
            <a:endParaRPr lang="en-US" altLang="zh-CN" sz="2800" b="1" dirty="0">
              <a:solidFill>
                <a:srgbClr val="7030A0"/>
              </a:solidFill>
              <a:ea typeface="楷体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FF0000"/>
                </a:solidFill>
                <a:ea typeface="楷体"/>
              </a:rPr>
              <a:t>Folse</a:t>
            </a:r>
            <a:r>
              <a:rPr lang="en-US" sz="2800" b="1" dirty="0">
                <a:solidFill>
                  <a:srgbClr val="FF0000"/>
                </a:solidFill>
                <a:ea typeface="楷体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ea typeface="楷体"/>
              </a:rPr>
              <a:t>K.</a:t>
            </a:r>
            <a:r>
              <a:rPr lang="zh-CN" altLang="en-US" sz="2800" b="1" dirty="0">
                <a:solidFill>
                  <a:srgbClr val="FF0000"/>
                </a:solidFill>
                <a:ea typeface="楷体"/>
              </a:rPr>
              <a:t> </a:t>
            </a:r>
            <a:r>
              <a:rPr lang="en-US" sz="2800" b="1" dirty="0">
                <a:solidFill>
                  <a:srgbClr val="FF0000"/>
                </a:solidFill>
                <a:ea typeface="楷体"/>
              </a:rPr>
              <a:t>S., &amp; Pugh, T</a:t>
            </a:r>
            <a:r>
              <a:rPr lang="en-US" sz="2800" b="1" dirty="0">
                <a:solidFill>
                  <a:schemeClr val="tx2"/>
                </a:solidFill>
                <a:ea typeface="楷体"/>
              </a:rPr>
              <a:t>. </a:t>
            </a:r>
            <a:r>
              <a:rPr lang="en-US" sz="2800" b="1" dirty="0">
                <a:solidFill>
                  <a:srgbClr val="00B050"/>
                </a:solidFill>
                <a:ea typeface="楷体"/>
              </a:rPr>
              <a:t>(2019). </a:t>
            </a:r>
            <a:r>
              <a:rPr lang="en-US" sz="2800" b="1" i="1" dirty="0">
                <a:solidFill>
                  <a:srgbClr val="0070C0"/>
                </a:solidFill>
                <a:ea typeface="楷体"/>
              </a:rPr>
              <a:t>Great writing 5</a:t>
            </a:r>
            <a:r>
              <a:rPr lang="en-US" sz="2800" b="1" i="1" dirty="0">
                <a:solidFill>
                  <a:schemeClr val="tx2"/>
                </a:solidFill>
                <a:ea typeface="楷体"/>
              </a:rPr>
              <a:t>: </a:t>
            </a:r>
            <a:r>
              <a:rPr lang="en-US" sz="2800" b="1" i="1" dirty="0">
                <a:solidFill>
                  <a:srgbClr val="0070C0"/>
                </a:solidFill>
                <a:ea typeface="楷体"/>
              </a:rPr>
              <a:t>From great essays to research</a:t>
            </a:r>
            <a:r>
              <a:rPr lang="en-US" sz="2800" b="1" dirty="0">
                <a:solidFill>
                  <a:srgbClr val="0070C0"/>
                </a:solidFill>
                <a:ea typeface="楷体"/>
              </a:rPr>
              <a:t> (</a:t>
            </a:r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ea typeface="楷体"/>
              </a:rPr>
              <a:t>5th ed.).</a:t>
            </a:r>
            <a:r>
              <a:rPr lang="en-US" sz="2800" b="1" i="1" dirty="0">
                <a:solidFill>
                  <a:srgbClr val="0070C0"/>
                </a:solidFill>
                <a:highlight>
                  <a:srgbClr val="FFFF00"/>
                </a:highlight>
                <a:ea typeface="楷体"/>
              </a:rPr>
              <a:t> </a:t>
            </a:r>
            <a:r>
              <a:rPr lang="en-US" sz="2800" b="1" dirty="0">
                <a:solidFill>
                  <a:srgbClr val="6600CC"/>
                </a:solidFill>
                <a:ea typeface="楷体"/>
              </a:rPr>
              <a:t>Cengage Learning.</a:t>
            </a:r>
          </a:p>
          <a:p>
            <a:endParaRPr lang="en-US" sz="2500" dirty="0"/>
          </a:p>
          <a:p>
            <a:endParaRPr 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8A70C-2E8B-D94F-EBE2-4B50811A7F79}"/>
              </a:ext>
            </a:extLst>
          </p:cNvPr>
          <p:cNvSpPr txBox="1"/>
          <p:nvPr/>
        </p:nvSpPr>
        <p:spPr>
          <a:xfrm>
            <a:off x="182850" y="2714737"/>
            <a:ext cx="1213598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50520">
              <a:buFont typeface="Wingdings" pitchFamily="2" charset="2"/>
              <a:buChar char="Ø"/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(author),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(year),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(title),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</a:p>
          <a:p>
            <a:endParaRPr lang="en-HK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6EE58-0F9B-A78A-1A89-77E73BA77CBA}"/>
              </a:ext>
            </a:extLst>
          </p:cNvPr>
          <p:cNvSpPr txBox="1"/>
          <p:nvPr/>
        </p:nvSpPr>
        <p:spPr>
          <a:xfrm>
            <a:off x="812800" y="1389017"/>
            <a:ext cx="10401922" cy="107721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Author, A. A. (Year of publication). </a:t>
            </a:r>
            <a:r>
              <a:rPr lang="en-US" sz="32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work: Capital letter also for subtitle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Publisher Name. DOI (if available)</a:t>
            </a:r>
          </a:p>
        </p:txBody>
      </p:sp>
    </p:spTree>
    <p:extLst>
      <p:ext uri="{BB962C8B-B14F-4D97-AF65-F5344CB8AC3E}">
        <p14:creationId xmlns:p14="http://schemas.microsoft.com/office/powerpoint/2010/main" val="200170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C09A-A835-F4FD-191C-54D75D5E4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E153-AF64-7F3B-0397-BE09033E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Book chapters in an edited 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D294-D312-13DF-E927-0352F766D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073" y="3746394"/>
            <a:ext cx="9972254" cy="25020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chemeClr val="tx2"/>
                </a:solidFill>
                <a:effectLst/>
              </a:rPr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Armstrong, D. </a:t>
            </a:r>
            <a:r>
              <a:rPr lang="en-US" sz="2800" b="1" dirty="0">
                <a:solidFill>
                  <a:srgbClr val="00B050"/>
                </a:solidFill>
              </a:rPr>
              <a:t>(2019). </a:t>
            </a:r>
            <a:r>
              <a:rPr lang="en-US" sz="2800" b="1" dirty="0">
                <a:solidFill>
                  <a:srgbClr val="0070C0"/>
                </a:solidFill>
              </a:rPr>
              <a:t>Malory and character. </a:t>
            </a:r>
            <a:r>
              <a:rPr lang="en-US" sz="2800" b="1" dirty="0">
                <a:solidFill>
                  <a:srgbClr val="6600CC"/>
                </a:solidFill>
                <a:ea typeface="楷体"/>
              </a:rPr>
              <a:t>In M. G. Leitch &amp; C. J. Rushton (Eds.), </a:t>
            </a:r>
            <a:r>
              <a:rPr lang="en-US" sz="2800" b="1" i="1" dirty="0">
                <a:solidFill>
                  <a:srgbClr val="6600CC"/>
                </a:solidFill>
                <a:ea typeface="楷体"/>
              </a:rPr>
              <a:t>A new companion to Malory </a:t>
            </a:r>
            <a:r>
              <a:rPr lang="en-US" sz="2800" b="1" dirty="0">
                <a:solidFill>
                  <a:srgbClr val="6600CC"/>
                </a:solidFill>
                <a:ea typeface="楷体"/>
              </a:rPr>
              <a:t>(pp. 144-163). D. S. Brewer.</a:t>
            </a:r>
          </a:p>
          <a:p>
            <a:endParaRPr lang="en-US" sz="2500" dirty="0"/>
          </a:p>
          <a:p>
            <a:endParaRPr 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82C99-D57D-CACD-2E54-E96A0FA1587F}"/>
              </a:ext>
            </a:extLst>
          </p:cNvPr>
          <p:cNvSpPr txBox="1"/>
          <p:nvPr/>
        </p:nvSpPr>
        <p:spPr>
          <a:xfrm>
            <a:off x="186649" y="3206826"/>
            <a:ext cx="1213598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50520">
              <a:buFont typeface="Wingdings" pitchFamily="2" charset="2"/>
              <a:buChar char="Ø"/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(author),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(year),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(title),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</a:p>
          <a:p>
            <a:endParaRPr lang="en-HK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A77AE-F91A-3F1F-67B3-EA94A09F00C4}"/>
              </a:ext>
            </a:extLst>
          </p:cNvPr>
          <p:cNvSpPr txBox="1"/>
          <p:nvPr/>
        </p:nvSpPr>
        <p:spPr>
          <a:xfrm>
            <a:off x="812800" y="1389017"/>
            <a:ext cx="10464800" cy="1587101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Author, A. A., &amp; Author, B. B. (Year of publication). Title of chapter. In E. E. Editor &amp; F. F. Editor (Eds.), </a:t>
            </a: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work: Capital letter also for subtitle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(pp. pages of chapter). Publisher. DOI (if available)</a:t>
            </a:r>
            <a:endParaRPr lang="en-US" sz="40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DB07-ECC8-9C41-9157-6F7B00B3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Journal articles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4ED1-94B4-E940-A125-FB9CEADB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84" y="1672395"/>
            <a:ext cx="11293942" cy="1253685"/>
          </a:xfrm>
          <a:solidFill>
            <a:schemeClr val="accent3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2"/>
                </a:solidFill>
                <a:effectLst/>
              </a:rPr>
              <a:t>Author, A. A., Author, B. B., &amp; Author, C. C. (Year). Title of article. </a:t>
            </a:r>
            <a:r>
              <a:rPr lang="en-US" sz="2800" b="0" i="1" dirty="0">
                <a:solidFill>
                  <a:schemeClr val="tx2"/>
                </a:solidFill>
                <a:effectLst/>
              </a:rPr>
              <a:t>Title of Periodical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,</a:t>
            </a:r>
            <a:r>
              <a:rPr lang="en-US" sz="2800" b="0" i="1" dirty="0">
                <a:solidFill>
                  <a:schemeClr val="tx2"/>
                </a:solidFill>
                <a:effectLst/>
              </a:rPr>
              <a:t> volume number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(issue number), pages. </a:t>
            </a:r>
            <a:r>
              <a:rPr lang="en-US" sz="2800" b="0" i="0" dirty="0">
                <a:solidFill>
                  <a:schemeClr val="tx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https://doi.org/xx.xxx/yyy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</a:p>
          <a:p>
            <a:endParaRPr lang="en-US" sz="2800" b="0" i="0" dirty="0">
              <a:solidFill>
                <a:schemeClr val="tx2"/>
              </a:solidFill>
              <a:effectLst/>
            </a:endParaRPr>
          </a:p>
          <a:p>
            <a:endParaRPr lang="en-US" sz="2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2218F-669F-2AC1-FAEC-28C46E098F20}"/>
              </a:ext>
            </a:extLst>
          </p:cNvPr>
          <p:cNvSpPr txBox="1"/>
          <p:nvPr/>
        </p:nvSpPr>
        <p:spPr>
          <a:xfrm>
            <a:off x="56020" y="3098288"/>
            <a:ext cx="1213598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50520">
              <a:buFont typeface="Wingdings" pitchFamily="2" charset="2"/>
              <a:buChar char="Ø"/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(author),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(year),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(title)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</a:p>
          <a:p>
            <a:endParaRPr lang="en-HK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7720C-9D5C-D3C4-FF36-40FF2BFC761A}"/>
              </a:ext>
            </a:extLst>
          </p:cNvPr>
          <p:cNvSpPr txBox="1"/>
          <p:nvPr/>
        </p:nvSpPr>
        <p:spPr>
          <a:xfrm>
            <a:off x="911860" y="4708551"/>
            <a:ext cx="10266680" cy="95410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-457200">
              <a:buNone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Scruton, R. 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(1996).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eclipse of listening</a:t>
            </a: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1" i="1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New Criterion</a:t>
            </a:r>
            <a:r>
              <a:rPr lang="en-US" sz="28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800" b="1" i="0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5–13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E1C26-25D6-C095-D4C1-C5031AC7F005}"/>
              </a:ext>
            </a:extLst>
          </p:cNvPr>
          <p:cNvSpPr txBox="1"/>
          <p:nvPr/>
        </p:nvSpPr>
        <p:spPr>
          <a:xfrm>
            <a:off x="962660" y="396006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6808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6" grpId="0"/>
      <p:bldP spid="5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30C3-0172-CD81-02B1-B4455F5F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articles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6F71-1A3D-49FA-7CBC-BFA15EE7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92846"/>
            <a:ext cx="10566400" cy="4733972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The format for this type of source depends on whether your source comes from a site with an </a:t>
            </a:r>
            <a:r>
              <a:rPr lang="en-US" sz="2800" dirty="0">
                <a:solidFill>
                  <a:srgbClr val="C00000"/>
                </a:solidFill>
              </a:rPr>
              <a:t>associated newspaper/magazines. </a:t>
            </a:r>
          </a:p>
          <a:p>
            <a:endParaRPr lang="en-US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If the source comes from a site </a:t>
            </a:r>
            <a:r>
              <a:rPr lang="en-US" sz="2600" b="1" dirty="0">
                <a:solidFill>
                  <a:srgbClr val="FF0000"/>
                </a:solidFill>
              </a:rPr>
              <a:t>with</a:t>
            </a:r>
            <a:r>
              <a:rPr lang="en-US" sz="2600" dirty="0">
                <a:solidFill>
                  <a:schemeClr val="tx2"/>
                </a:solidFill>
              </a:rPr>
              <a:t> print equivalents, italicize the title of the </a:t>
            </a:r>
            <a:r>
              <a:rPr lang="en-US" sz="2600" b="1" dirty="0">
                <a:solidFill>
                  <a:schemeClr val="tx2"/>
                </a:solidFill>
              </a:rPr>
              <a:t>publication.</a:t>
            </a:r>
          </a:p>
          <a:p>
            <a:endParaRPr lang="en-US" sz="2600" b="1" dirty="0">
              <a:solidFill>
                <a:schemeClr val="tx2"/>
              </a:solidFill>
            </a:endParaRPr>
          </a:p>
          <a:p>
            <a:endParaRPr lang="en-US" sz="2600" b="1" dirty="0">
              <a:solidFill>
                <a:schemeClr val="tx2"/>
              </a:solidFill>
            </a:endParaRPr>
          </a:p>
          <a:p>
            <a:r>
              <a:rPr lang="en-US" sz="2600" b="0" i="0" dirty="0">
                <a:solidFill>
                  <a:schemeClr val="tx2"/>
                </a:solidFill>
                <a:effectLst/>
              </a:rPr>
              <a:t>If the source </a:t>
            </a:r>
            <a:r>
              <a:rPr lang="en-US" sz="2600" b="1" i="0" dirty="0">
                <a:solidFill>
                  <a:schemeClr val="tx2"/>
                </a:solidFill>
                <a:effectLst/>
              </a:rPr>
              <a:t> </a:t>
            </a:r>
            <a:r>
              <a:rPr lang="en-US" sz="2600" b="0" i="0" dirty="0">
                <a:solidFill>
                  <a:schemeClr val="tx2"/>
                </a:solidFill>
                <a:effectLst/>
              </a:rPr>
              <a:t>comes from a </a:t>
            </a:r>
            <a:r>
              <a:rPr lang="en-US" sz="2600" dirty="0">
                <a:solidFill>
                  <a:schemeClr val="tx2"/>
                </a:solidFill>
              </a:rPr>
              <a:t>site </a:t>
            </a:r>
            <a:r>
              <a:rPr lang="en-US" sz="2600" b="1" dirty="0">
                <a:solidFill>
                  <a:srgbClr val="FF0000"/>
                </a:solidFill>
              </a:rPr>
              <a:t>without</a:t>
            </a:r>
            <a:r>
              <a:rPr lang="en-US" sz="2600" dirty="0">
                <a:solidFill>
                  <a:schemeClr val="tx2"/>
                </a:solidFill>
              </a:rPr>
              <a:t> print equivalents</a:t>
            </a:r>
            <a:r>
              <a:rPr lang="en-US" sz="2600" b="1" i="0" dirty="0">
                <a:solidFill>
                  <a:schemeClr val="tx2"/>
                </a:solidFill>
                <a:effectLst/>
              </a:rPr>
              <a:t>, italicize </a:t>
            </a:r>
            <a:r>
              <a:rPr lang="en-US" sz="2600" i="0" dirty="0">
                <a:solidFill>
                  <a:schemeClr val="tx2"/>
                </a:solidFill>
                <a:effectLst/>
              </a:rPr>
              <a:t>the title of the </a:t>
            </a:r>
            <a:r>
              <a:rPr lang="en-US" sz="2600" b="1" i="0" dirty="0">
                <a:solidFill>
                  <a:schemeClr val="tx2"/>
                </a:solidFill>
                <a:effectLst/>
              </a:rPr>
              <a:t>article.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C4C7A-A4B2-BB6A-6EB1-F65EE0AD31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30B8-99C7-3667-45A5-6F4527371232}"/>
              </a:ext>
            </a:extLst>
          </p:cNvPr>
          <p:cNvSpPr txBox="1"/>
          <p:nvPr/>
        </p:nvSpPr>
        <p:spPr>
          <a:xfrm>
            <a:off x="812800" y="3659832"/>
            <a:ext cx="10261202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 M. (Year, Month Date). Title of article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Publication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65EAE-6DC9-ADD6-F6F8-36C80C5F7A81}"/>
              </a:ext>
            </a:extLst>
          </p:cNvPr>
          <p:cNvSpPr txBox="1"/>
          <p:nvPr/>
        </p:nvSpPr>
        <p:spPr>
          <a:xfrm>
            <a:off x="558999" y="5565153"/>
            <a:ext cx="11074002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 M. (Year, Month Date). </a:t>
            </a:r>
            <a:r>
              <a:rPr lang="en-US" sz="2400" b="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article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Name of publishing website. URL</a:t>
            </a:r>
            <a:endParaRPr lang="en-GB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5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DB07-ECC8-9C41-9157-6F7B00B3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04" y="724465"/>
            <a:ext cx="11532953" cy="890587"/>
          </a:xfrm>
        </p:spPr>
        <p:txBody>
          <a:bodyPr/>
          <a:lstStyle/>
          <a:p>
            <a:r>
              <a:rPr lang="en-US" sz="2800" b="1" i="0" dirty="0">
                <a:solidFill>
                  <a:srgbClr val="1B2B68"/>
                </a:solidFill>
                <a:effectLst/>
              </a:rPr>
              <a:t>Online articles from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 newspapers </a:t>
            </a:r>
            <a:r>
              <a:rPr lang="en-US" sz="2800" b="1" i="0" dirty="0">
                <a:solidFill>
                  <a:srgbClr val="1B2B68"/>
                </a:solidFill>
                <a:effectLst/>
              </a:rPr>
              <a:t>and 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magazines </a:t>
            </a:r>
            <a:r>
              <a:rPr lang="en-US" sz="2800" dirty="0">
                <a:solidFill>
                  <a:srgbClr val="1B2B68"/>
                </a:solidFill>
              </a:rPr>
              <a:t>(with </a:t>
            </a:r>
            <a:r>
              <a:rPr lang="en-US" sz="2800" dirty="0">
                <a:solidFill>
                  <a:srgbClr val="C00000"/>
                </a:solidFill>
              </a:rPr>
              <a:t>print equivalents</a:t>
            </a:r>
            <a:r>
              <a:rPr lang="en-US" sz="2800" dirty="0">
                <a:solidFill>
                  <a:srgbClr val="1B2B68"/>
                </a:solidFill>
              </a:rPr>
              <a:t>)</a:t>
            </a:r>
            <a:br>
              <a:rPr lang="en-US" sz="3200" b="1" i="0" dirty="0">
                <a:solidFill>
                  <a:srgbClr val="1B2B68"/>
                </a:solidFill>
                <a:effectLst/>
                <a:latin typeface="Gilmer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4ED1-94B4-E940-A125-FB9CEADB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52" y="1459378"/>
            <a:ext cx="10801096" cy="1343326"/>
          </a:xfrm>
          <a:solidFill>
            <a:schemeClr val="accent3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0" i="0" dirty="0">
                <a:solidFill>
                  <a:schemeClr val="tx2"/>
                </a:solidFill>
                <a:effectLst/>
              </a:rPr>
              <a:t>Author, A. </a:t>
            </a:r>
            <a:r>
              <a:rPr lang="en-US" sz="3300" dirty="0">
                <a:solidFill>
                  <a:schemeClr val="tx2"/>
                </a:solidFill>
                <a:effectLst/>
              </a:rPr>
              <a:t>(Year, Month Date). Article title. </a:t>
            </a:r>
            <a:r>
              <a:rPr lang="en-US" sz="3300" i="1" dirty="0">
                <a:solidFill>
                  <a:schemeClr val="tx2"/>
                </a:solidFill>
                <a:effectLst/>
              </a:rPr>
              <a:t>Publication Name</a:t>
            </a:r>
            <a:r>
              <a:rPr lang="en-US" sz="3300" dirty="0">
                <a:solidFill>
                  <a:schemeClr val="tx2"/>
                </a:solidFill>
                <a:effectLst/>
              </a:rPr>
              <a:t>. URL</a:t>
            </a:r>
          </a:p>
          <a:p>
            <a:endParaRPr lang="en-US" sz="2700" b="0" i="0" dirty="0">
              <a:solidFill>
                <a:srgbClr val="000000"/>
              </a:solidFill>
              <a:effectLst/>
            </a:endParaRPr>
          </a:p>
          <a:p>
            <a:endParaRPr lang="en-US" sz="2700" dirty="0"/>
          </a:p>
          <a:p>
            <a:endParaRPr lang="en-HK" sz="3600" dirty="0"/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B611C-3814-F1E1-DD9B-8D6AE44906C4}"/>
              </a:ext>
            </a:extLst>
          </p:cNvPr>
          <p:cNvSpPr txBox="1"/>
          <p:nvPr/>
        </p:nvSpPr>
        <p:spPr>
          <a:xfrm>
            <a:off x="-447378" y="2802704"/>
            <a:ext cx="1255843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50520">
              <a:buFont typeface="Wingdings" pitchFamily="2" charset="2"/>
              <a:buChar char="Ø"/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(author),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(year, month date),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(title),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</a:p>
          <a:p>
            <a:endParaRPr lang="en-HK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E01BB-0EC5-9131-3206-225D866B94C5}"/>
              </a:ext>
            </a:extLst>
          </p:cNvPr>
          <p:cNvSpPr txBox="1"/>
          <p:nvPr/>
        </p:nvSpPr>
        <p:spPr>
          <a:xfrm>
            <a:off x="609600" y="4240642"/>
            <a:ext cx="10769600" cy="185281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fontAlgn="t">
              <a:lnSpc>
                <a:spcPct val="110000"/>
              </a:lnSpc>
              <a:buNone/>
            </a:pPr>
            <a:r>
              <a:rPr lang="en-US" sz="2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Greenhouse, S</a:t>
            </a:r>
            <a:r>
              <a:rPr lang="en-US" sz="26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(2020</a:t>
            </a:r>
            <a:r>
              <a:rPr lang="en-US" sz="26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July 30)</a:t>
            </a:r>
            <a:r>
              <a:rPr lang="en-US" sz="26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coronavirus pandemic has intensified systemic economic racism against black Americans</a:t>
            </a: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600" b="1" i="1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New Yorker</a:t>
            </a:r>
            <a:r>
              <a:rPr lang="en-US" sz="2600" b="1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1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https://www.newyorker.com/news/news-desk/the-pandemic-has-intensified-systemic-economic-racism-against-black-americans</a:t>
            </a:r>
            <a:endParaRPr lang="en-US" sz="2600" b="1" dirty="0">
              <a:solidFill>
                <a:srgbClr val="66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5A620-0DF6-D12B-5477-21DFD9B1D46C}"/>
              </a:ext>
            </a:extLst>
          </p:cNvPr>
          <p:cNvSpPr txBox="1"/>
          <p:nvPr/>
        </p:nvSpPr>
        <p:spPr>
          <a:xfrm>
            <a:off x="609600" y="3529368"/>
            <a:ext cx="63169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744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DB07-ECC8-9C41-9157-6F7B00B3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B2B68"/>
                </a:solidFill>
                <a:effectLst/>
              </a:rPr>
              <a:t>Online </a:t>
            </a:r>
            <a:r>
              <a:rPr lang="en-US" dirty="0">
                <a:solidFill>
                  <a:srgbClr val="1B2B68"/>
                </a:solidFill>
              </a:rPr>
              <a:t>articles (without </a:t>
            </a:r>
            <a:r>
              <a:rPr lang="en-US" dirty="0">
                <a:solidFill>
                  <a:srgbClr val="C00000"/>
                </a:solidFill>
              </a:rPr>
              <a:t>print equivalents</a:t>
            </a:r>
            <a:r>
              <a:rPr lang="en-US" dirty="0">
                <a:solidFill>
                  <a:srgbClr val="1B2B68"/>
                </a:solidFill>
              </a:rPr>
              <a:t>)</a:t>
            </a:r>
            <a:br>
              <a:rPr lang="en-US" sz="4000" dirty="0">
                <a:solidFill>
                  <a:srgbClr val="1B2B68"/>
                </a:solidFill>
                <a:latin typeface="Gilmer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4ED1-94B4-E940-A125-FB9CEADB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565258"/>
            <a:ext cx="11275695" cy="890587"/>
          </a:xfrm>
          <a:solidFill>
            <a:schemeClr val="accent3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eaLnBrk="1" fontAlgn="t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dirty="0">
                <a:solidFill>
                  <a:schemeClr val="tx2"/>
                </a:solidFill>
                <a:effectLst/>
              </a:rPr>
              <a:t>Author, A. </a:t>
            </a:r>
            <a:r>
              <a:rPr lang="en-US" sz="3300" b="0" i="0" u="none" strike="noStrike" kern="1200" dirty="0">
                <a:solidFill>
                  <a:schemeClr val="tx2"/>
                </a:solidFill>
                <a:effectLst/>
              </a:rPr>
              <a:t>(Year, Month Date). </a:t>
            </a:r>
            <a:r>
              <a:rPr lang="en-GB" sz="3300" i="1" dirty="0"/>
              <a:t>Title of page. </a:t>
            </a:r>
            <a:r>
              <a:rPr lang="en-US" sz="3300" b="0" i="0" u="none" strike="noStrike" kern="1200" dirty="0">
                <a:solidFill>
                  <a:schemeClr val="tx2"/>
                </a:solidFill>
                <a:effectLst/>
              </a:rPr>
              <a:t>Site Name. URL</a:t>
            </a:r>
            <a:endParaRPr lang="en-US" b="0" i="0" u="none" strike="noStrike" kern="1200" dirty="0">
              <a:solidFill>
                <a:schemeClr val="tx2"/>
              </a:solidFill>
              <a:effectLst/>
            </a:endParaRPr>
          </a:p>
          <a:p>
            <a:endParaRPr lang="en-US" sz="2700" dirty="0"/>
          </a:p>
          <a:p>
            <a:endParaRPr lang="en-US" sz="2700" dirty="0"/>
          </a:p>
          <a:p>
            <a:endParaRPr lang="en-HK" sz="3600" dirty="0"/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7D16D-C341-27D0-8C23-9188E36BEFBD}"/>
              </a:ext>
            </a:extLst>
          </p:cNvPr>
          <p:cNvSpPr txBox="1"/>
          <p:nvPr/>
        </p:nvSpPr>
        <p:spPr>
          <a:xfrm>
            <a:off x="-432850" y="2559869"/>
            <a:ext cx="126248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50520">
              <a:buFont typeface="Wingdings" pitchFamily="2" charset="2"/>
              <a:buChar char="Ø"/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(author),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(year, month date),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(title),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  <a:endParaRPr lang="en-HK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4CAA1-632E-25F4-AC7C-F415C1822D04}"/>
              </a:ext>
            </a:extLst>
          </p:cNvPr>
          <p:cNvSpPr txBox="1"/>
          <p:nvPr/>
        </p:nvSpPr>
        <p:spPr>
          <a:xfrm>
            <a:off x="525780" y="3429000"/>
            <a:ext cx="11407140" cy="289104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eaLnBrk="1" fontAlgn="t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Rowlatt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  <a:r>
              <a:rPr lang="en-US" sz="28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none" strike="noStrike" kern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(2020, October 19). </a:t>
            </a:r>
            <a:r>
              <a:rPr lang="en-US" sz="2800" b="1" i="1" u="none" strike="noStrike" kern="1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 cold water hold a clue to a dementia cure?</a:t>
            </a:r>
            <a:r>
              <a:rPr lang="en-US" sz="2800" b="1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i="0" u="none" strike="noStrike" kern="12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BBC. </a:t>
            </a:r>
            <a:r>
              <a:rPr lang="en-US" sz="2800" b="1" i="0" u="sng" strike="noStrike" kern="12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https://www.bbc.com/news/health-54531075</a:t>
            </a:r>
            <a:endParaRPr lang="en-US" sz="2800" b="1" i="0" u="sng" strike="noStrike" kern="120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t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b="1" i="0" u="sng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Price, D.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(2018, March 23). 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Laziness does not exist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Medium. 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https://humanparts.medium.com/laziness-does-not-exist-3af27e312d01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8CDB2-338F-E507-50ED-7EF182FF8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923" y="956778"/>
            <a:ext cx="10363200" cy="1470025"/>
          </a:xfrm>
        </p:spPr>
        <p:txBody>
          <a:bodyPr/>
          <a:lstStyle/>
          <a:p>
            <a:r>
              <a:rPr lang="en-GB" sz="6600" dirty="0"/>
              <a:t>Some special cases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1ACDDFD-774A-C0B2-0F3A-728C141E2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323" y="2805359"/>
            <a:ext cx="8534400" cy="1752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Unknown authors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Unknown publication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Non-English 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TED Talks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58096-21A7-760E-9C24-7453B0C71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86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32D7-B218-C3A2-9023-3574C66A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webpage's </a:t>
            </a:r>
            <a:r>
              <a:rPr lang="en-US" dirty="0">
                <a:solidFill>
                  <a:srgbClr val="FF0000"/>
                </a:solidFill>
              </a:rPr>
              <a:t>author </a:t>
            </a:r>
            <a:r>
              <a:rPr lang="en-US" dirty="0"/>
              <a:t>is</a:t>
            </a:r>
            <a:r>
              <a:rPr lang="en-US" dirty="0">
                <a:solidFill>
                  <a:srgbClr val="FF0000"/>
                </a:solidFill>
              </a:rPr>
              <a:t> not </a:t>
            </a:r>
            <a:r>
              <a:rPr lang="en-US" dirty="0"/>
              <a:t>listed, start with the </a:t>
            </a:r>
            <a:r>
              <a:rPr lang="en-US" dirty="0">
                <a:solidFill>
                  <a:srgbClr val="FF0000"/>
                </a:solidFill>
              </a:rPr>
              <a:t>title </a:t>
            </a:r>
            <a:r>
              <a:rPr lang="en-US" dirty="0"/>
              <a:t>instead.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8568-82B5-F550-266B-23EAF068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05" y="2004604"/>
            <a:ext cx="10975474" cy="1384995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Title of page</a:t>
            </a:r>
            <a:r>
              <a:rPr lang="en-US" sz="3200" dirty="0"/>
              <a:t>. (Year, Month Date). Site name. Retrieved Month Date, Year, from URL</a:t>
            </a:r>
            <a:endParaRPr lang="en-US" sz="2800" dirty="0"/>
          </a:p>
          <a:p>
            <a:pPr algn="l"/>
            <a:endParaRPr lang="en-US" sz="28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DCD5-C7E0-3198-8F71-E5833CE36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C2AC79-C62D-4E87-8EA1-81E1A74664D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1C697-8855-7343-8761-184FCD930FB0}"/>
              </a:ext>
            </a:extLst>
          </p:cNvPr>
          <p:cNvSpPr txBox="1"/>
          <p:nvPr/>
        </p:nvSpPr>
        <p:spPr>
          <a:xfrm>
            <a:off x="743952" y="4488567"/>
            <a:ext cx="10602495" cy="138499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8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Tuscan white bean pasta. </a:t>
            </a:r>
            <a:r>
              <a:rPr lang="en-US" sz="2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(2018, February 25). </a:t>
            </a:r>
            <a:r>
              <a:rPr lang="en-US" sz="2800" b="1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Budgetbytes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18, 2020, from </a:t>
            </a:r>
            <a:r>
              <a:rPr lang="en-US" sz="2800" b="1" i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https://www.budgetbytes.com/tuscan-white-bean-pasta/</a:t>
            </a:r>
            <a:endParaRPr lang="en-US" sz="2800" b="1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B6C25-E2D3-F2F8-7B6C-9CFE9ED5B29F}"/>
              </a:ext>
            </a:extLst>
          </p:cNvPr>
          <p:cNvSpPr txBox="1"/>
          <p:nvPr/>
        </p:nvSpPr>
        <p:spPr>
          <a:xfrm>
            <a:off x="812800" y="390379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32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2D9CC-DD80-2C3C-AF38-70A8A31235F2}"/>
              </a:ext>
            </a:extLst>
          </p:cNvPr>
          <p:cNvSpPr txBox="1"/>
          <p:nvPr/>
        </p:nvSpPr>
        <p:spPr>
          <a:xfrm>
            <a:off x="-434633" y="3251844"/>
            <a:ext cx="126248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50520">
              <a:buFont typeface="Wingdings" pitchFamily="2" charset="2"/>
              <a:buChar char="Ø"/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(author),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(year, month date),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(title),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22487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32D7-B218-C3A2-9023-3574C66A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date of publication </a:t>
            </a:r>
            <a:r>
              <a:rPr lang="en-US" dirty="0"/>
              <a:t>is not listed,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abbreviation</a:t>
            </a:r>
            <a:r>
              <a:rPr lang="en-US" dirty="0">
                <a:solidFill>
                  <a:srgbClr val="FF0000"/>
                </a:solidFill>
              </a:rPr>
              <a:t> (n.d.).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8568-82B5-F550-266B-23EAF068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52229"/>
            <a:ext cx="10975474" cy="138499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Author or Group name. (n.d.). </a:t>
            </a:r>
            <a:r>
              <a:rPr lang="en-US" sz="3200" i="1" dirty="0"/>
              <a:t>Title of page. </a:t>
            </a:r>
            <a:r>
              <a:rPr lang="en-US" sz="3200" dirty="0"/>
              <a:t>Site name (if applicable). URL</a:t>
            </a:r>
          </a:p>
          <a:p>
            <a:pPr algn="l"/>
            <a:endParaRPr lang="en-US" sz="28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DCD5-C7E0-3198-8F71-E5833CE36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C2AC79-C62D-4E87-8EA1-81E1A74664D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1C697-8855-7343-8761-184FCD930FB0}"/>
              </a:ext>
            </a:extLst>
          </p:cNvPr>
          <p:cNvSpPr txBox="1"/>
          <p:nvPr/>
        </p:nvSpPr>
        <p:spPr>
          <a:xfrm>
            <a:off x="516216" y="4622066"/>
            <a:ext cx="11272058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Alliance on Mental Illness.</a:t>
            </a:r>
            <a:r>
              <a:rPr lang="en-US" sz="32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(n.d.). </a:t>
            </a:r>
            <a:r>
              <a:rPr lang="en-US" sz="32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conditions</a:t>
            </a:r>
            <a:r>
              <a:rPr lang="en-US" sz="32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i="0" u="sng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https://www.nami.org/Learn-More/Mental-Health-Conditions</a:t>
            </a:r>
            <a:endParaRPr lang="en-US" sz="3200" b="1" i="0" dirty="0">
              <a:solidFill>
                <a:srgbClr val="66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B6C25-E2D3-F2F8-7B6C-9CFE9ED5B29F}"/>
              </a:ext>
            </a:extLst>
          </p:cNvPr>
          <p:cNvSpPr txBox="1"/>
          <p:nvPr/>
        </p:nvSpPr>
        <p:spPr>
          <a:xfrm>
            <a:off x="516216" y="391545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sz="3200" b="1" i="1" dirty="0">
                <a:solidFill>
                  <a:schemeClr val="tx2"/>
                </a:solidFill>
              </a:rPr>
              <a:t>: </a:t>
            </a:r>
            <a:endParaRPr lang="en-US" sz="32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4A3EA-C01D-B4CC-76B6-CDE35A07A771}"/>
              </a:ext>
            </a:extLst>
          </p:cNvPr>
          <p:cNvSpPr txBox="1"/>
          <p:nvPr/>
        </p:nvSpPr>
        <p:spPr>
          <a:xfrm>
            <a:off x="-432850" y="3285795"/>
            <a:ext cx="126248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50520">
              <a:buFont typeface="Wingdings" pitchFamily="2" charset="2"/>
              <a:buChar char="Ø"/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(author),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(year, month date),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(title),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20727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EE7D-4D15-4A7C-9E3B-F98725FE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Non-English 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D1AA-F00E-4C2D-9617-554DF6D1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5" y="1431346"/>
            <a:ext cx="10464800" cy="2524834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2800" b="1" kern="100" dirty="0">
                <a:ea typeface="DengXian" panose="02010600030101010101" pitchFamily="2" charset="-122"/>
              </a:rPr>
              <a:t>For non-English journal articles</a:t>
            </a:r>
            <a:endParaRPr lang="en-GB" sz="2800" b="1" kern="100" dirty="0">
              <a:ea typeface="DengXian" panose="02010600030101010101" pitchFamily="2" charset="-12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2800" kern="100" dirty="0">
                <a:ea typeface="DengXian" panose="02010600030101010101" pitchFamily="2" charset="-122"/>
              </a:rPr>
              <a:t>Author(s) - last name, initial(s). (Year). Article title in original language [English translation of </a:t>
            </a:r>
            <a:r>
              <a:rPr lang="en-US" sz="2800" kern="100" dirty="0">
                <a:solidFill>
                  <a:srgbClr val="FF0000"/>
                </a:solidFill>
                <a:ea typeface="DengXian" panose="02010600030101010101" pitchFamily="2" charset="-122"/>
              </a:rPr>
              <a:t>article title</a:t>
            </a:r>
            <a:r>
              <a:rPr lang="en-US" sz="2800" kern="100" dirty="0">
                <a:ea typeface="DengXian" panose="02010600030101010101" pitchFamily="2" charset="-122"/>
              </a:rPr>
              <a:t>]. </a:t>
            </a:r>
            <a:r>
              <a:rPr lang="en-US" sz="2800" i="1" kern="100" dirty="0">
                <a:ea typeface="DengXian" panose="02010600030101010101" pitchFamily="2" charset="-122"/>
              </a:rPr>
              <a:t>Title of Periodical</a:t>
            </a:r>
            <a:r>
              <a:rPr lang="en-US" sz="2800" kern="100" dirty="0">
                <a:ea typeface="DengXian" panose="02010600030101010101" pitchFamily="2" charset="-122"/>
              </a:rPr>
              <a:t>, </a:t>
            </a:r>
            <a:r>
              <a:rPr lang="en-US" sz="2800" i="1" kern="100" dirty="0">
                <a:ea typeface="DengXian" panose="02010600030101010101" pitchFamily="2" charset="-122"/>
              </a:rPr>
              <a:t>volume number</a:t>
            </a:r>
            <a:r>
              <a:rPr lang="en-US" sz="2800" kern="100" dirty="0">
                <a:ea typeface="DengXian" panose="02010600030101010101" pitchFamily="2" charset="-122"/>
              </a:rPr>
              <a:t>(issue number), pages. DOI or URL (if available)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2600" kern="100" dirty="0">
              <a:solidFill>
                <a:srgbClr val="333333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373E6-4EB0-4CB7-A5E5-4D9D3E3ED6BF}"/>
              </a:ext>
            </a:extLst>
          </p:cNvPr>
          <p:cNvSpPr/>
          <p:nvPr/>
        </p:nvSpPr>
        <p:spPr>
          <a:xfrm>
            <a:off x="812799" y="4143613"/>
            <a:ext cx="108691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Yin, B. </a:t>
            </a:r>
            <a:r>
              <a:rPr lang="en-GB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(2010).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Zhongguo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yingyu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jufa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tedian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yanjiu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zhongguo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ribao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yingyu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xinwen</a:t>
            </a:r>
            <a:r>
              <a:rPr lang="en-GB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weili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on the syntactic characteristics of Chinese English: Based on the English news articles in China Daily as examples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Haiwai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yingyu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11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366–367.</a:t>
            </a:r>
            <a:endParaRPr lang="en-GB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2364D-8244-49FD-B69A-3D14FDA4067D}"/>
              </a:ext>
            </a:extLst>
          </p:cNvPr>
          <p:cNvSpPr txBox="1"/>
          <p:nvPr/>
        </p:nvSpPr>
        <p:spPr>
          <a:xfrm>
            <a:off x="-327874" y="3429000"/>
            <a:ext cx="1274614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50520">
              <a:buFont typeface="Wingdings" pitchFamily="2" charset="2"/>
              <a:buChar char="Ø"/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(author),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(year),</a:t>
            </a:r>
            <a:r>
              <a:rPr lang="zh-CN" alt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(title),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  <a:endParaRPr lang="en-HK" sz="27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48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5C35-B427-8681-6EA2-DA8CF558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essential </a:t>
            </a:r>
            <a:r>
              <a:rPr lang="en-GB" dirty="0"/>
              <a:t>parts of citations</a:t>
            </a:r>
            <a:br>
              <a:rPr lang="en-US" b="0" i="0" dirty="0">
                <a:solidFill>
                  <a:srgbClr val="333333"/>
                </a:solidFill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95A4-67AE-30CB-DD3F-3D31BC49D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31496"/>
            <a:ext cx="10464800" cy="1647664"/>
          </a:xfrm>
        </p:spPr>
        <p:txBody>
          <a:bodyPr/>
          <a:lstStyle/>
          <a:p>
            <a:r>
              <a:rPr lang="en-GB" sz="2800" b="1" i="0" dirty="0">
                <a:solidFill>
                  <a:schemeClr val="tx2"/>
                </a:solidFill>
                <a:effectLst/>
              </a:rPr>
              <a:t>In-Text Citation</a:t>
            </a:r>
            <a:endParaRPr lang="en-GB" sz="2800" b="1" dirty="0">
              <a:solidFill>
                <a:schemeClr val="tx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r>
              <a:rPr lang="en-GB" sz="2800" b="1" i="0" dirty="0">
                <a:solidFill>
                  <a:schemeClr val="tx2"/>
                </a:solidFill>
                <a:effectLst/>
              </a:rPr>
              <a:t>End-of-Text Citation </a:t>
            </a:r>
            <a:r>
              <a:rPr lang="en-GB" sz="2800" b="1" dirty="0">
                <a:solidFill>
                  <a:schemeClr val="tx2"/>
                </a:solidFill>
              </a:rPr>
              <a:t>(References)</a:t>
            </a:r>
            <a:endParaRPr lang="en-GB" sz="2800" b="1" i="0" dirty="0">
              <a:solidFill>
                <a:schemeClr val="tx2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82A01-7A98-9115-552C-4510AA455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3287" y="3878841"/>
            <a:ext cx="10220504" cy="890587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 algn="l">
              <a:buFont typeface="Wingdings" pitchFamily="2" charset="2"/>
              <a:buNone/>
              <a:defRPr/>
            </a:pPr>
            <a:r>
              <a:rPr lang="en-US" altLang="en-US" sz="2500" dirty="0">
                <a:solidFill>
                  <a:schemeClr val="tx2"/>
                </a:solidFill>
              </a:rPr>
              <a:t>Bell, S. (2010). Project-based learning for the 21st century: Skills for the future. </a:t>
            </a:r>
            <a:r>
              <a:rPr lang="en-US" altLang="en-US" sz="2500" i="1" dirty="0">
                <a:solidFill>
                  <a:schemeClr val="tx2"/>
                </a:solidFill>
              </a:rPr>
              <a:t>The Clearing House, 83</a:t>
            </a:r>
            <a:r>
              <a:rPr lang="en-US" altLang="en-US" sz="2500" dirty="0">
                <a:solidFill>
                  <a:schemeClr val="tx2"/>
                </a:solidFill>
              </a:rPr>
              <a:t>(2), 39–43.</a:t>
            </a:r>
            <a:endParaRPr lang="en-GB" altLang="en-US" sz="25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9FB9E-9B2C-F6A5-6F12-4C5CA9D5449E}"/>
              </a:ext>
            </a:extLst>
          </p:cNvPr>
          <p:cNvSpPr txBox="1"/>
          <p:nvPr/>
        </p:nvSpPr>
        <p:spPr>
          <a:xfrm>
            <a:off x="773774" y="2088401"/>
            <a:ext cx="10259530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</a:t>
            </a:r>
            <a:r>
              <a:rPr lang="en-US" alt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(2010) reported</a:t>
            </a:r>
            <a:r>
              <a:rPr lang="en-US" alt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students engaged in this kind of learning performed better on both project-based assessments and standardized </a:t>
            </a:r>
            <a:r>
              <a:rPr lang="en-GB" alt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</a:t>
            </a:r>
            <a:r>
              <a:rPr lang="en-GB" alt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(pp. 39–40).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ADD86-BB93-AF32-7C91-0228B8908AC8}"/>
              </a:ext>
            </a:extLst>
          </p:cNvPr>
          <p:cNvSpPr txBox="1"/>
          <p:nvPr/>
        </p:nvSpPr>
        <p:spPr>
          <a:xfrm>
            <a:off x="793287" y="5111005"/>
            <a:ext cx="10503826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90000"/>
              <a:defRPr/>
            </a:pPr>
            <a:r>
              <a:rPr lang="e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Notes. </a:t>
            </a:r>
          </a:p>
          <a:p>
            <a:pPr marL="342900" indent="-342900"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in-text citation has a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entry in your reference list</a:t>
            </a:r>
          </a:p>
        </p:txBody>
      </p:sp>
    </p:spTree>
    <p:extLst>
      <p:ext uri="{BB962C8B-B14F-4D97-AF65-F5344CB8AC3E}">
        <p14:creationId xmlns:p14="http://schemas.microsoft.com/office/powerpoint/2010/main" val="13391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9C3C-F6DC-6E6C-EADF-5A5522E7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B2B68"/>
                </a:solidFill>
              </a:rPr>
              <a:t>TED Talks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7672-841C-04ED-360E-6D66199D9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355130"/>
            <a:ext cx="10698305" cy="4712296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800" b="1" dirty="0">
                <a:solidFill>
                  <a:schemeClr val="tx2"/>
                </a:solidFill>
              </a:rPr>
              <a:t>Two reference examples for </a:t>
            </a:r>
            <a:r>
              <a:rPr lang="en-US" sz="2800" b="1" cap="all" dirty="0">
                <a:solidFill>
                  <a:schemeClr val="tx2"/>
                </a:solidFill>
              </a:rPr>
              <a:t>TED</a:t>
            </a:r>
            <a:r>
              <a:rPr lang="en-US" sz="2800" b="1" dirty="0">
                <a:solidFill>
                  <a:schemeClr val="tx2"/>
                </a:solidFill>
              </a:rPr>
              <a:t> Talks:</a:t>
            </a:r>
          </a:p>
          <a:p>
            <a:pPr marL="0" indent="0" fontAlgn="t">
              <a:buNone/>
            </a:pPr>
            <a:endParaRPr lang="en-US" sz="1800" b="1" i="0" u="sng" dirty="0">
              <a:solidFill>
                <a:schemeClr val="tx2"/>
              </a:solidFill>
              <a:effectLst/>
            </a:endParaRPr>
          </a:p>
          <a:p>
            <a:pPr marL="0" indent="0" algn="l" fontAlgn="t">
              <a:buNone/>
            </a:pPr>
            <a:r>
              <a:rPr lang="en-US" b="1" dirty="0">
                <a:solidFill>
                  <a:schemeClr val="tx2"/>
                </a:solidFill>
              </a:rPr>
              <a:t>1. TED Talks from the </a:t>
            </a:r>
            <a:r>
              <a:rPr lang="en-US" b="1" dirty="0">
                <a:solidFill>
                  <a:srgbClr val="C00000"/>
                </a:solidFill>
              </a:rPr>
              <a:t>TED website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chemeClr val="tx2"/>
                </a:solidFill>
                <a:effectLst/>
              </a:rPr>
              <a:t>Cuddy, A. (2012, June). </a:t>
            </a:r>
            <a:r>
              <a:rPr lang="en-US" b="0" i="1" dirty="0">
                <a:solidFill>
                  <a:schemeClr val="tx2"/>
                </a:solidFill>
                <a:effectLst/>
              </a:rPr>
              <a:t>Your body language may shape who you are</a:t>
            </a:r>
            <a:r>
              <a:rPr lang="en-US" b="0" i="0" dirty="0">
                <a:solidFill>
                  <a:schemeClr val="tx2"/>
                </a:solidFill>
                <a:effectLst/>
              </a:rPr>
              <a:t> </a:t>
            </a:r>
            <a:r>
              <a:rPr lang="en-US" b="0" i="0" dirty="0">
                <a:solidFill>
                  <a:srgbClr val="C00000"/>
                </a:solidFill>
                <a:effectLst/>
              </a:rPr>
              <a:t>[Video]. </a:t>
            </a:r>
            <a:r>
              <a:rPr lang="en-US" b="0" i="0" cap="all" dirty="0">
                <a:solidFill>
                  <a:schemeClr val="tx2"/>
                </a:solidFill>
                <a:effectLst/>
              </a:rPr>
              <a:t>TED</a:t>
            </a:r>
            <a:r>
              <a:rPr lang="en-US" b="0" i="0" dirty="0">
                <a:solidFill>
                  <a:schemeClr val="tx2"/>
                </a:solidFill>
                <a:effectLst/>
              </a:rPr>
              <a:t> Conferences. </a:t>
            </a:r>
            <a:r>
              <a:rPr lang="en-US" b="0" i="0" u="sng" dirty="0">
                <a:solidFill>
                  <a:schemeClr val="tx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https://www.ted.com/talks/amy_cuddy_your_body_language_may_shape_who_you_are</a:t>
            </a:r>
            <a:endParaRPr lang="en-US" u="sng" dirty="0">
              <a:solidFill>
                <a:schemeClr val="tx2"/>
              </a:solidFill>
            </a:endParaRPr>
          </a:p>
          <a:p>
            <a:pPr algn="l" fontAlgn="t">
              <a:buFont typeface="+mj-lt"/>
              <a:buAutoNum type="arabicPeriod"/>
            </a:pPr>
            <a:endParaRPr lang="en-US" u="sng" dirty="0">
              <a:solidFill>
                <a:schemeClr val="tx2"/>
              </a:solidFill>
            </a:endParaRPr>
          </a:p>
          <a:p>
            <a:pPr marL="0" indent="0" algn="l" fontAlgn="t">
              <a:buNone/>
            </a:pPr>
            <a:r>
              <a:rPr lang="en-US" b="1" dirty="0">
                <a:solidFill>
                  <a:schemeClr val="tx2"/>
                </a:solidFill>
              </a:rPr>
              <a:t>2. TED Talks from </a:t>
            </a:r>
            <a:r>
              <a:rPr lang="en-US" b="1" dirty="0">
                <a:solidFill>
                  <a:srgbClr val="C00000"/>
                </a:solidFill>
              </a:rPr>
              <a:t>YouTube</a:t>
            </a:r>
          </a:p>
          <a:p>
            <a:pPr marL="0" indent="0" fontAlgn="t">
              <a:buNone/>
            </a:pPr>
            <a:r>
              <a:rPr lang="en-US" b="0" i="0" cap="all" dirty="0">
                <a:solidFill>
                  <a:schemeClr val="tx2"/>
                </a:solidFill>
                <a:effectLst/>
              </a:rPr>
              <a:t>TED</a:t>
            </a:r>
            <a:r>
              <a:rPr lang="en-US" b="0" i="0" dirty="0">
                <a:solidFill>
                  <a:schemeClr val="tx2"/>
                </a:solidFill>
                <a:effectLst/>
              </a:rPr>
              <a:t>. (2019, November 14). </a:t>
            </a:r>
            <a:r>
              <a:rPr lang="en-US" i="1" dirty="0">
                <a:solidFill>
                  <a:schemeClr val="tx2"/>
                </a:solidFill>
              </a:rPr>
              <a:t>The danger of AI is weirder than you think | Janelle Shane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[Video]. </a:t>
            </a:r>
            <a:r>
              <a:rPr lang="en-US" b="0" i="0" dirty="0">
                <a:solidFill>
                  <a:schemeClr val="tx2"/>
                </a:solidFill>
                <a:effectLst/>
              </a:rPr>
              <a:t>YouTube. </a:t>
            </a:r>
            <a:r>
              <a:rPr lang="en-US" b="0" i="0" u="sng" dirty="0">
                <a:solidFill>
                  <a:schemeClr val="tx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https://www.youtube.com/watch?v=OhCzX0iLnOc</a:t>
            </a:r>
            <a:endParaRPr lang="en-US" b="0" i="0" dirty="0">
              <a:solidFill>
                <a:schemeClr val="tx2"/>
              </a:solidFill>
              <a:effectLst/>
            </a:endParaRPr>
          </a:p>
          <a:p>
            <a:pPr algn="l" fontAlgn="t">
              <a:buFont typeface="+mj-lt"/>
              <a:buAutoNum type="arabicPeriod"/>
            </a:pPr>
            <a:endParaRPr lang="en-US" u="sng" dirty="0">
              <a:solidFill>
                <a:srgbClr val="000000"/>
              </a:solidFill>
            </a:endParaRPr>
          </a:p>
          <a:p>
            <a:pPr algn="l" fontAlgn="t">
              <a:buFont typeface="+mj-lt"/>
              <a:buAutoNum type="arabicPeriod"/>
            </a:pPr>
            <a:endParaRPr lang="en-US" u="sng" dirty="0">
              <a:solidFill>
                <a:srgbClr val="000000"/>
              </a:solidFill>
              <a:latin typeface="ProximaNova"/>
            </a:endParaRPr>
          </a:p>
          <a:p>
            <a:pPr marL="0" indent="0">
              <a:buNone/>
            </a:pPr>
            <a:endParaRPr lang="en-GB" dirty="0"/>
          </a:p>
          <a:p>
            <a:pPr algn="l" fontAlgn="t">
              <a:buFont typeface="+mj-lt"/>
              <a:buAutoNum type="arabicPeriod"/>
            </a:pPr>
            <a:endParaRPr lang="en-US" b="0" i="0" u="sng" dirty="0">
              <a:solidFill>
                <a:srgbClr val="000000"/>
              </a:solidFill>
              <a:effectLst/>
              <a:latin typeface="ProximaNov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7F81-4A0A-5158-5D5C-AB312A824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C2AC79-C62D-4E87-8EA1-81E1A74664D6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9B828-9B58-6C16-A47D-67879AB12E0D}"/>
              </a:ext>
            </a:extLst>
          </p:cNvPr>
          <p:cNvSpPr txBox="1"/>
          <p:nvPr/>
        </p:nvSpPr>
        <p:spPr>
          <a:xfrm>
            <a:off x="5846050" y="1998042"/>
            <a:ext cx="53767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Parenthetical citation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(Cuddy, 2012)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Narrative citation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Cuddy (2012)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4EC17-94C4-0C26-6134-24393D0EFC15}"/>
              </a:ext>
            </a:extLst>
          </p:cNvPr>
          <p:cNvSpPr txBox="1"/>
          <p:nvPr/>
        </p:nvSpPr>
        <p:spPr>
          <a:xfrm>
            <a:off x="5502572" y="3911670"/>
            <a:ext cx="5039365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Parenthetical citation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(TED, 2019)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Narrative citation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TED (2019)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2CF26-E6B0-42C9-A848-B3C714C3A9E2}"/>
              </a:ext>
            </a:extLst>
          </p:cNvPr>
          <p:cNvSpPr txBox="1"/>
          <p:nvPr/>
        </p:nvSpPr>
        <p:spPr>
          <a:xfrm>
            <a:off x="-22790" y="5729531"/>
            <a:ext cx="121359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50520">
              <a:buFont typeface="Wingdings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 Who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(author),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(year, month date),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(title),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</a:p>
          <a:p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25205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FC31-E06E-DF47-8C56-CC44FEF0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8243-0059-7A4E-8E6D-0861DCD6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600" b="1" dirty="0"/>
              <a:t>Order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of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the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references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in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the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list</a:t>
            </a:r>
          </a:p>
          <a:p>
            <a:pPr lvl="1"/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reference</a:t>
            </a:r>
            <a:r>
              <a:rPr lang="zh-CN" altLang="en-US" sz="3200" dirty="0"/>
              <a:t> </a:t>
            </a:r>
            <a:r>
              <a:rPr lang="en-US" altLang="zh-CN" sz="3200" dirty="0"/>
              <a:t>list</a:t>
            </a:r>
            <a:r>
              <a:rPr lang="zh-CN" altLang="en-US" sz="3200" dirty="0"/>
              <a:t> </a:t>
            </a:r>
            <a:r>
              <a:rPr lang="en-US" altLang="zh-CN" sz="3200" dirty="0"/>
              <a:t>follows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English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alphabetical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order,</a:t>
            </a:r>
            <a:r>
              <a:rPr lang="zh-CN" altLang="en-US" sz="3200" dirty="0"/>
              <a:t> </a:t>
            </a:r>
            <a:r>
              <a:rPr lang="en-GB" altLang="zh-CN" sz="3200" dirty="0"/>
              <a:t>by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last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name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author.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3600" b="1" dirty="0"/>
              <a:t>Hanging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indentation</a:t>
            </a:r>
            <a:endParaRPr lang="en-HK" altLang="zh-CN" sz="3600" b="1" dirty="0"/>
          </a:p>
          <a:p>
            <a:pPr lvl="1"/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  <a:r>
              <a:rPr lang="zh-CN" altLang="en-US" sz="3200" dirty="0"/>
              <a:t> </a:t>
            </a:r>
            <a:r>
              <a:rPr lang="en-US" altLang="zh-CN" sz="3200" dirty="0"/>
              <a:t>line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reference</a:t>
            </a:r>
            <a:r>
              <a:rPr lang="zh-CN" altLang="en-US" sz="3200" dirty="0"/>
              <a:t> </a:t>
            </a:r>
            <a:r>
              <a:rPr lang="en-US" altLang="zh-CN" sz="3200" dirty="0"/>
              <a:t>isn’t</a:t>
            </a:r>
            <a:r>
              <a:rPr lang="zh-CN" altLang="en-US" sz="3200" dirty="0"/>
              <a:t> </a:t>
            </a:r>
            <a:r>
              <a:rPr lang="en-US" altLang="zh-CN" sz="3200" dirty="0"/>
              <a:t>indented,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remaining</a:t>
            </a:r>
            <a:r>
              <a:rPr lang="zh-CN" altLang="en-US" sz="3200" dirty="0"/>
              <a:t> </a:t>
            </a:r>
            <a:r>
              <a:rPr lang="en-US" altLang="zh-CN" sz="3200" dirty="0"/>
              <a:t>lines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indented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HK" altLang="zh-CN" sz="3200" dirty="0"/>
              <a:t>0.5in. (or 1.27 cm; this is the </a:t>
            </a:r>
            <a:r>
              <a:rPr lang="en-HK" altLang="zh-CN" sz="3200" dirty="0">
                <a:solidFill>
                  <a:srgbClr val="FF0000"/>
                </a:solidFill>
              </a:rPr>
              <a:t>automatic default </a:t>
            </a:r>
            <a:r>
              <a:rPr lang="en-HK" altLang="zh-CN" sz="3200" dirty="0"/>
              <a:t>in Microsoft Word)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endParaRPr lang="en-HK" altLang="zh-C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AFAF5-AECA-CCFD-2C50-68CB7385C513}"/>
              </a:ext>
            </a:extLst>
          </p:cNvPr>
          <p:cNvSpPr txBox="1"/>
          <p:nvPr/>
        </p:nvSpPr>
        <p:spPr>
          <a:xfrm>
            <a:off x="6556860" y="790574"/>
            <a:ext cx="327717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 action="ppaction://hlinkfile"/>
              </a:rPr>
              <a:t>A sample reference list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37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59AC-4890-4B48-B4C7-07DC1FA4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970" y="827896"/>
            <a:ext cx="4390068" cy="116205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4400" kern="1200" dirty="0"/>
              <a:t>Task 1</a:t>
            </a:r>
            <a:br>
              <a:rPr lang="en-US" sz="4400" kern="1200" dirty="0"/>
            </a:br>
            <a:br>
              <a:rPr lang="en-US" sz="4400" kern="1200" dirty="0"/>
            </a:br>
            <a:r>
              <a:rPr lang="en-US" sz="4400" kern="1200" dirty="0"/>
              <a:t>Please identify the errors in the reference list and correct them.</a:t>
            </a:r>
          </a:p>
        </p:txBody>
      </p:sp>
      <p:sp>
        <p:nvSpPr>
          <p:cNvPr id="3081" name="Slide Number Placeholder 3">
            <a:extLst>
              <a:ext uri="{FF2B5EF4-FFF2-40B4-BE49-F238E27FC236}">
                <a16:creationId xmlns:a16="http://schemas.microsoft.com/office/drawing/2014/main" id="{85C3665C-7C01-81AC-56AE-1B7810BFE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78680641-AFE8-494E-9F12-722639309D56}" type="slidenum">
              <a:rPr lang="en-US" altLang="zh-CN"/>
              <a:pPr>
                <a:spcAft>
                  <a:spcPts val="600"/>
                </a:spcAft>
                <a:defRPr/>
              </a:pPr>
              <a:t>22</a:t>
            </a:fld>
            <a:endParaRPr lang="en-US" altLang="zh-CN"/>
          </a:p>
        </p:txBody>
      </p:sp>
      <p:pic>
        <p:nvPicPr>
          <p:cNvPr id="3076" name="Picture 4" descr="Lessons - Blendspace">
            <a:extLst>
              <a:ext uri="{FF2B5EF4-FFF2-40B4-BE49-F238E27FC236}">
                <a16:creationId xmlns:a16="http://schemas.microsoft.com/office/drawing/2014/main" id="{07DAE8BE-EC9C-F4B1-6932-5902B3A1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78" y="1408921"/>
            <a:ext cx="4265721" cy="444346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0584584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14FF-C721-4EDE-B3C5-CE4D1673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1ED9-8915-43EE-8179-9D2C6437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5" y="1248229"/>
            <a:ext cx="11404409" cy="5609771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Bolton, Mason &amp;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Weech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Simon (2019). Modern education thoughts. Boston: The Commercial Press 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Johnson, I. &amp; Chen, C.  (2003)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‘Managing organization futures in a changing world of power/knowledge’, in H. </a:t>
            </a:r>
            <a:r>
              <a:rPr lang="en-GB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Tsoukas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C. </a:t>
            </a:r>
            <a:r>
              <a:rPr lang="en-GB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Knud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(Eds.), The Oxford handbook of organization theory, Oxford University Press, pp. 536-567.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Duffield, C., Bullock, C., &amp; Franks, H., 2000, The Role of the Advanced Casualty Management </a:t>
            </a:r>
            <a:r>
              <a:rPr lang="en-GB" sz="2300" dirty="0">
                <a:ea typeface="Calibri" panose="020F0502020204030204" pitchFamily="34" charset="0"/>
              </a:rPr>
              <a:t>T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eam in St John Ambulance, Australian health review, vol. 28, issue 1, 191-199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Michael, K. (2024). </a:t>
            </a:r>
            <a:r>
              <a:rPr lang="en-GB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Best Markets for First-Time Home Buyers.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The New York Times. </a:t>
            </a:r>
            <a:r>
              <a:rPr lang="en-GB" sz="2300" u="sng" dirty="0">
                <a:solidFill>
                  <a:srgbClr val="6BA9D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https://www.nytimes.com/2024/02/29/realestate/first-time-home-buyers-markets.html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Jones, J. (2020, May 10). Why flats dominate Spain's housing market. BBC. </a:t>
            </a:r>
            <a:r>
              <a:rPr lang="en-GB" sz="2300" u="sng" dirty="0">
                <a:solidFill>
                  <a:srgbClr val="6BA9D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https://www.bbc.com/worklife/article/20200506-why-do-flats-dominate-spains-housing-market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GB" sz="24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14874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62C81-D26E-4070-F98E-09E98CA97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CCC1-66FD-A458-DEB2-6B144DBC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5BC4-A798-7989-72E1-B0CCE305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5" y="1248229"/>
            <a:ext cx="11404409" cy="5609771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Bolton, M</a:t>
            </a:r>
            <a:r>
              <a:rPr lang="en-US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ason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&amp;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Weech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</a:t>
            </a:r>
            <a:r>
              <a:rPr lang="en-US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imon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(2019). </a:t>
            </a:r>
            <a:r>
              <a:rPr lang="en-US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Modern education thoughts. Boston: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Commercial Press</a:t>
            </a:r>
            <a:r>
              <a:rPr lang="en-US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 </a:t>
            </a:r>
            <a:endParaRPr lang="en-GB" sz="23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Johnson, I</a:t>
            </a:r>
            <a:r>
              <a:rPr lang="en-US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&amp;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Chen, C.  (2003)</a:t>
            </a:r>
            <a:r>
              <a:rPr lang="en-US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‘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Managing organization futures in a changing world of power/knowledge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’, in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H. </a:t>
            </a:r>
            <a:r>
              <a:rPr lang="en-GB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Tsoukas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C. </a:t>
            </a:r>
            <a:r>
              <a:rPr lang="en-GB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Knud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(Eds.),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The Oxford handbook of organization theory,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Oxford University Press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, pp. 536-567.</a:t>
            </a:r>
            <a:endParaRPr lang="en-GB" sz="23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Duffield, C., Bullock, C., &amp; Franks, H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., 2000,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ole of the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dvanced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asualty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anagement </a:t>
            </a:r>
            <a:r>
              <a:rPr lang="en-GB" sz="2300" dirty="0">
                <a:highlight>
                  <a:srgbClr val="FFFF00"/>
                </a:highlight>
                <a:ea typeface="Calibri" panose="020F0502020204030204" pitchFamily="34" charset="0"/>
              </a:rPr>
              <a:t>T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eam in St John Ambulance, Australian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ealth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eview,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vol. 28, issue 1,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191-199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GB" sz="23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Michael, K. (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2024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r>
              <a:rPr lang="en-GB" sz="2300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The Best Markets for First-Time Home Buyers.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 The New York Times. </a:t>
            </a:r>
            <a:r>
              <a:rPr lang="en-GB" sz="2300" u="sng" dirty="0">
                <a:solidFill>
                  <a:srgbClr val="6BA9D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https://www.nytimes.com/2024/02/29/realestate/first-time-home-buyers-markets.html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Jones, J. (2020, May 10). </a:t>
            </a:r>
            <a:r>
              <a:rPr lang="en-GB" sz="23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Why flats dominate Spain's housing market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BBC. </a:t>
            </a:r>
            <a:r>
              <a:rPr lang="en-GB" sz="2300" u="sng" dirty="0">
                <a:solidFill>
                  <a:srgbClr val="6BA9D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https://www.bbc.com/worklife/article/20200506-why-do-flats-dominate-spains-housing-market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GB" sz="24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8645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49DA-84D3-418C-B5D9-2912D5A3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A4A7-4B77-42A2-8F0F-F416FE7A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Punctuation</a:t>
            </a:r>
          </a:p>
          <a:p>
            <a:r>
              <a:rPr lang="en-US" sz="4000" dirty="0"/>
              <a:t>Italicization </a:t>
            </a:r>
          </a:p>
          <a:p>
            <a:r>
              <a:rPr lang="en-US" sz="4000" dirty="0"/>
              <a:t>Capitalization</a:t>
            </a:r>
          </a:p>
          <a:p>
            <a:r>
              <a:rPr lang="en-US" sz="4000" dirty="0"/>
              <a:t>Spacing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B2535-851F-45FB-A592-44CA839EE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88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F891-F6A0-7D23-089B-C51B97899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C661-44AF-2155-5C2B-B32EFE44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36" y="960209"/>
            <a:ext cx="4690705" cy="1162050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r>
              <a:rPr lang="en-US" sz="6600" kern="1200" dirty="0"/>
              <a:t>Task 2</a:t>
            </a:r>
            <a:br>
              <a:rPr lang="en-US" sz="6600" kern="1200" dirty="0"/>
            </a:br>
            <a:br>
              <a:rPr lang="en-US" sz="6600" kern="1200" dirty="0"/>
            </a:br>
            <a:r>
              <a:rPr lang="en-US" sz="4400" kern="1200" dirty="0"/>
              <a:t>Write the reference items based on the given information.</a:t>
            </a:r>
          </a:p>
        </p:txBody>
      </p:sp>
      <p:sp>
        <p:nvSpPr>
          <p:cNvPr id="3081" name="Slide Number Placeholder 3">
            <a:extLst>
              <a:ext uri="{FF2B5EF4-FFF2-40B4-BE49-F238E27FC236}">
                <a16:creationId xmlns:a16="http://schemas.microsoft.com/office/drawing/2014/main" id="{4CC2F8C3-6DD0-90C1-0C91-16B0D5F2D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78680641-AFE8-494E-9F12-722639309D56}" type="slidenum">
              <a:rPr lang="en-US" altLang="zh-CN"/>
              <a:pPr>
                <a:spcAft>
                  <a:spcPts val="600"/>
                </a:spcAft>
                <a:defRPr/>
              </a:pPr>
              <a:t>26</a:t>
            </a:fld>
            <a:endParaRPr lang="en-US" altLang="zh-CN"/>
          </a:p>
        </p:txBody>
      </p:sp>
      <p:pic>
        <p:nvPicPr>
          <p:cNvPr id="3076" name="Picture 4" descr="Lessons - Blendspace">
            <a:extLst>
              <a:ext uri="{FF2B5EF4-FFF2-40B4-BE49-F238E27FC236}">
                <a16:creationId xmlns:a16="http://schemas.microsoft.com/office/drawing/2014/main" id="{89D38C08-055C-A137-1284-E922DF17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1539" y="1300921"/>
            <a:ext cx="4265721" cy="444346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628412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94" y="1871472"/>
            <a:ext cx="11029615" cy="2597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Author’s name:</a:t>
            </a:r>
            <a:r>
              <a:rPr lang="en-US" sz="3200" dirty="0"/>
              <a:t>		Jon Duncan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Year of publication:	</a:t>
            </a:r>
            <a:r>
              <a:rPr lang="en-US" sz="3200" dirty="0"/>
              <a:t>2008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Title of book:	</a:t>
            </a:r>
            <a:r>
              <a:rPr lang="en-US" sz="3200" dirty="0"/>
              <a:t>	How to Succeed in University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Place of publication:	</a:t>
            </a:r>
            <a:r>
              <a:rPr lang="en-US" sz="3200" dirty="0"/>
              <a:t>New York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Name of publisher:	</a:t>
            </a:r>
            <a:r>
              <a:rPr lang="en-US" sz="3200" dirty="0"/>
              <a:t>Greendale Publishing House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1192" y="617956"/>
            <a:ext cx="3594568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Books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74918" y="617956"/>
            <a:ext cx="7364391" cy="914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Author, A. A. (Year of publication). </a:t>
            </a:r>
            <a:r>
              <a:rPr lang="en-US" sz="2400" i="1" dirty="0">
                <a:solidFill>
                  <a:schemeClr val="tx1"/>
                </a:solidFill>
              </a:rPr>
              <a:t>Title of work: </a:t>
            </a:r>
            <a:r>
              <a:rPr lang="zh-CN" altLang="en-US" sz="2400" i="1" dirty="0">
                <a:solidFill>
                  <a:schemeClr val="tx1"/>
                </a:solidFill>
              </a:rPr>
              <a:t>  </a:t>
            </a:r>
            <a:endParaRPr lang="en-US" altLang="zh-CN" sz="2400" i="1" dirty="0">
              <a:solidFill>
                <a:schemeClr val="tx1"/>
              </a:solidFill>
            </a:endParaRPr>
          </a:p>
          <a:p>
            <a:r>
              <a:rPr lang="zh-CN" altLang="en-US" sz="2400" i="1" dirty="0">
                <a:solidFill>
                  <a:schemeClr val="tx1"/>
                </a:solidFill>
              </a:rPr>
              <a:t>       </a:t>
            </a:r>
            <a:r>
              <a:rPr lang="en-US" sz="2400" i="1" dirty="0">
                <a:solidFill>
                  <a:schemeClr val="tx1"/>
                </a:solidFill>
              </a:rPr>
              <a:t>Capital letter also for subtitle</a:t>
            </a:r>
            <a:r>
              <a:rPr lang="en-US" sz="2400" dirty="0">
                <a:solidFill>
                  <a:schemeClr val="tx1"/>
                </a:solidFill>
              </a:rPr>
              <a:t>. Publisher.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9F085-9E69-4169-A04B-FA04A37CFC5B}"/>
              </a:ext>
            </a:extLst>
          </p:cNvPr>
          <p:cNvSpPr txBox="1"/>
          <p:nvPr/>
        </p:nvSpPr>
        <p:spPr>
          <a:xfrm>
            <a:off x="838197" y="4634537"/>
            <a:ext cx="10772607" cy="1261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Duncan, J. (2008).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succeed in university.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Greendale Publishing House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9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592" y="2104982"/>
            <a:ext cx="11488888" cy="25974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Author’s name:</a:t>
            </a:r>
            <a:r>
              <a:rPr lang="en-US" dirty="0">
                <a:solidFill>
                  <a:schemeClr val="accent2"/>
                </a:solidFill>
              </a:rPr>
              <a:t>             </a:t>
            </a:r>
            <a:r>
              <a:rPr lang="en-US" sz="2800" dirty="0"/>
              <a:t>David Strider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Year of publication:</a:t>
            </a:r>
            <a:r>
              <a:rPr lang="en-US" sz="2800" dirty="0"/>
              <a:t>	    1995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Title of article:	</a:t>
            </a: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sz="2800" dirty="0"/>
              <a:t>Time Travel: Current Theories and Future Possibilities</a:t>
            </a:r>
            <a:endParaRPr lang="en-US" sz="27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Title of journal:	</a:t>
            </a: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sz="2800" dirty="0"/>
              <a:t>The Monthly Scientist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Volume, issue, pages:</a:t>
            </a: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sz="2800" dirty="0"/>
              <a:t>Volume 12, pages 24</a:t>
            </a:r>
            <a:r>
              <a:rPr lang="en-US" altLang="zh-CN" sz="2800" dirty="0">
                <a:solidFill>
                  <a:srgbClr val="333333"/>
                </a:solidFill>
              </a:rPr>
              <a:t>–</a:t>
            </a:r>
            <a:r>
              <a:rPr lang="en-US" sz="2800" dirty="0"/>
              <a:t>49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Link to article:	</a:t>
            </a: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altLang="zh-CN" sz="2400" dirty="0"/>
              <a:t> </a:t>
            </a:r>
            <a:r>
              <a:rPr lang="en-US" altLang="zh-CN" sz="3000" dirty="0"/>
              <a:t>http://www.dot.com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733592" y="687132"/>
            <a:ext cx="3594568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Journal articles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74464" y="695090"/>
            <a:ext cx="7282647" cy="914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Author, A. A. (Year). Title of article.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ournal, volume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(issue), page range. http://www.web.com/full/url/</a:t>
            </a:r>
          </a:p>
        </p:txBody>
      </p:sp>
      <p:sp>
        <p:nvSpPr>
          <p:cNvPr id="21" name="Rounded Rectangle 20"/>
          <p:cNvSpPr/>
          <p:nvPr/>
        </p:nvSpPr>
        <p:spPr>
          <a:xfrm rot="20149143">
            <a:off x="90472" y="432273"/>
            <a:ext cx="1493501" cy="4331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online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1989" y="4748671"/>
            <a:ext cx="11168022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Strider, D. (1995). Time travel: Current theories and future possibilities. </a:t>
            </a:r>
            <a:r>
              <a:rPr lang="en-US" sz="2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Monthly Scientist, 12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24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49. http://www.dot.com</a:t>
            </a:r>
          </a:p>
        </p:txBody>
      </p:sp>
    </p:spTree>
    <p:extLst>
      <p:ext uri="{BB962C8B-B14F-4D97-AF65-F5344CB8AC3E}">
        <p14:creationId xmlns:p14="http://schemas.microsoft.com/office/powerpoint/2010/main" val="3151689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592" y="1952164"/>
            <a:ext cx="11488888" cy="2597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Author’s name:             </a:t>
            </a:r>
            <a:r>
              <a:rPr lang="zh-CN" altLang="en-US" dirty="0"/>
              <a:t>张小燕</a:t>
            </a:r>
            <a:endParaRPr lang="en-GB" altLang="zh-CN" dirty="0"/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Year of publication:</a:t>
            </a:r>
            <a:r>
              <a:rPr lang="en-US" dirty="0"/>
              <a:t>    </a:t>
            </a:r>
            <a:r>
              <a:rPr lang="en-US" sz="2800" dirty="0"/>
              <a:t>2020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Title of article:	   </a:t>
            </a:r>
            <a:r>
              <a:rPr lang="zh-CN" altLang="en-US" dirty="0"/>
              <a:t>中国社工跟志愿者合作的模式</a:t>
            </a:r>
            <a:endParaRPr lang="en-US" sz="27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Title of journal:	    </a:t>
            </a:r>
            <a:r>
              <a:rPr lang="zh-CN" altLang="en-US" dirty="0"/>
              <a:t>广东青年干部学院学报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Volume, issue, pages:</a:t>
            </a: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sz="2800" dirty="0"/>
              <a:t>Volume 25, </a:t>
            </a:r>
            <a:r>
              <a:rPr lang="en-US" altLang="zh-CN" sz="2800" dirty="0"/>
              <a:t>issue 26, </a:t>
            </a:r>
            <a:r>
              <a:rPr lang="en-US" sz="2800" dirty="0"/>
              <a:t>pages 12-18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3592" y="687132"/>
            <a:ext cx="3594568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Journal articles in Chinese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74464" y="567075"/>
            <a:ext cx="7205547" cy="1145902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kern="100" dirty="0">
              <a:solidFill>
                <a:srgbClr val="333333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Author(s) - last name, initial(s). (Year). Article title in original language [English translation of article title]. </a:t>
            </a:r>
            <a:r>
              <a:rPr lang="en-US" sz="2000" i="1" kern="100" dirty="0">
                <a:solidFill>
                  <a:srgbClr val="333333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Title of Periodical</a:t>
            </a:r>
            <a:r>
              <a:rPr 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i="1" kern="100" dirty="0">
                <a:solidFill>
                  <a:srgbClr val="333333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volume number</a:t>
            </a:r>
            <a:r>
              <a:rPr 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(issue number), pages. DOI or URL (if available) </a:t>
            </a:r>
          </a:p>
          <a:p>
            <a:pPr lvl="0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rot="20149143">
            <a:off x="90472" y="432273"/>
            <a:ext cx="1493501" cy="4331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online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1988" y="4549603"/>
            <a:ext cx="11488887" cy="1810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hang, X. 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(2020). </a:t>
            </a:r>
            <a:r>
              <a:rPr lang="en-GB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Zhongguo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shegong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zhiyuanzhe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hezuo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moshi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[Partnership model between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social workers and volunteers]. </a:t>
            </a:r>
            <a:r>
              <a:rPr lang="en-GB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Guangdong </a:t>
            </a:r>
            <a:r>
              <a:rPr lang="en-GB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qingnian</a:t>
            </a:r>
            <a:r>
              <a:rPr lang="en-GB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ganbu</a:t>
            </a:r>
            <a:r>
              <a:rPr lang="en-GB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xueyuan</a:t>
            </a:r>
            <a:r>
              <a:rPr lang="en-GB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xuebao</a:t>
            </a:r>
            <a:r>
              <a:rPr lang="en-GB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25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(26), 12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GB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54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644B-B96C-3A97-A42F-990AE0637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187" y="2174698"/>
            <a:ext cx="8079280" cy="1470025"/>
          </a:xfrm>
        </p:spPr>
        <p:txBody>
          <a:bodyPr/>
          <a:lstStyle/>
          <a:p>
            <a:pPr marL="1252538" indent="-1252538"/>
            <a:r>
              <a:rPr lang="en-US" altLang="zh-CN" sz="7200" dirty="0"/>
              <a:t>The</a:t>
            </a:r>
            <a:r>
              <a:rPr lang="zh-CN" altLang="en-US" sz="7200" dirty="0"/>
              <a:t> </a:t>
            </a:r>
            <a:r>
              <a:rPr lang="en-US" altLang="zh-CN" sz="7200" dirty="0"/>
              <a:t>Reference</a:t>
            </a:r>
            <a:r>
              <a:rPr lang="zh-CN" altLang="en-US" sz="7200" dirty="0"/>
              <a:t> </a:t>
            </a:r>
            <a:r>
              <a:rPr lang="en-US" altLang="zh-CN" sz="7200" dirty="0"/>
              <a:t>List          (</a:t>
            </a:r>
            <a:r>
              <a:rPr lang="en-GB" altLang="zh-CN" sz="7200" dirty="0"/>
              <a:t>R</a:t>
            </a:r>
            <a:r>
              <a:rPr lang="en-US" altLang="zh-CN" sz="7200" dirty="0" err="1"/>
              <a:t>eferences</a:t>
            </a:r>
            <a:r>
              <a:rPr lang="en-US" altLang="zh-CN" sz="7200" dirty="0"/>
              <a:t>)</a:t>
            </a:r>
            <a:endParaRPr lang="en-GB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DBB28-5600-6BC9-22A5-BA983D912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E7CDE-F663-422C-9111-9700FDCB66A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113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F67A-3928-481D-6751-97090FA4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Quiz on Blackboard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3261-9E97-1FF4-86F0-4D3A7C71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APA Citations and References</a:t>
            </a:r>
          </a:p>
          <a:p>
            <a:r>
              <a:rPr lang="en-GB" sz="3600" dirty="0"/>
              <a:t>Due date: 11:59 pm March 10 (Sun)</a:t>
            </a:r>
          </a:p>
          <a:p>
            <a:r>
              <a:rPr lang="en-GB" sz="3600" dirty="0"/>
              <a:t>No. of Attempts: two </a:t>
            </a:r>
          </a:p>
          <a:p>
            <a:r>
              <a:rPr lang="en-GB" sz="3600" dirty="0"/>
              <a:t>Time limit: 60 mins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6E61C-C6E7-1A48-3A29-700A250AC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68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>
            <a:extLst>
              <a:ext uri="{FF2B5EF4-FFF2-40B4-BE49-F238E27FC236}">
                <a16:creationId xmlns:a16="http://schemas.microsoft.com/office/drawing/2014/main" id="{932BE7B2-D815-6A7D-08CE-B72B769D1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609600"/>
            <a:ext cx="10464800" cy="890588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2"/>
                </a:solidFill>
              </a:rPr>
              <a:t>References</a:t>
            </a:r>
            <a:endParaRPr lang="en-GB" altLang="en-US" sz="4000" dirty="0">
              <a:solidFill>
                <a:schemeClr val="tx2"/>
              </a:solidFill>
            </a:endParaRPr>
          </a:p>
        </p:txBody>
      </p:sp>
      <p:sp>
        <p:nvSpPr>
          <p:cNvPr id="139266" name="Slide Number Placeholder 3">
            <a:extLst>
              <a:ext uri="{FF2B5EF4-FFF2-40B4-BE49-F238E27FC236}">
                <a16:creationId xmlns:a16="http://schemas.microsoft.com/office/drawing/2014/main" id="{88FEDA83-4506-816E-B8F8-BF3603FC1B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fld id="{AEF982C6-EA95-374D-817D-614DABC7152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84949C-F694-1891-7B02-0D16B54F0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2800" y="2122488"/>
            <a:ext cx="10464800" cy="3841242"/>
          </a:xfrm>
        </p:spPr>
        <p:txBody>
          <a:bodyPr/>
          <a:lstStyle/>
          <a:p>
            <a:pPr marL="720000" indent="-720000">
              <a:buFont typeface="Wingdings" pitchFamily="2" charset="2"/>
              <a:buNone/>
              <a:defRPr/>
            </a:pPr>
            <a:r>
              <a:rPr lang="en" altLang="zh-CN" sz="2600" dirty="0"/>
              <a:t>Hacker, D., &amp; Sommers, N. (2019). </a:t>
            </a:r>
            <a:r>
              <a:rPr lang="en" altLang="zh-CN" sz="2600" i="1" dirty="0"/>
              <a:t>The Bedford Handbook </a:t>
            </a:r>
            <a:r>
              <a:rPr lang="en" altLang="zh-CN" sz="2600" dirty="0"/>
              <a:t>(10th ed.). Bedford/St. Martin’s.</a:t>
            </a:r>
          </a:p>
          <a:p>
            <a:pPr marL="720000" indent="-720000">
              <a:buFont typeface="Wingdings" pitchFamily="2" charset="2"/>
              <a:buNone/>
              <a:defRPr/>
            </a:pPr>
            <a:r>
              <a:rPr lang="en" altLang="zh-CN" sz="2600" dirty="0"/>
              <a:t>Purdue OWL. (n.d.). </a:t>
            </a:r>
            <a:r>
              <a:rPr lang="en" altLang="zh-CN" sz="2600" i="1" dirty="0"/>
              <a:t>General Format</a:t>
            </a:r>
            <a:r>
              <a:rPr lang="en" altLang="zh-CN" sz="2600" dirty="0"/>
              <a:t>. https://</a:t>
            </a:r>
            <a:r>
              <a:rPr lang="en" altLang="zh-CN" sz="2600" dirty="0" err="1"/>
              <a:t>owl.purdue.edu</a:t>
            </a:r>
            <a:r>
              <a:rPr lang="en" altLang="zh-CN" sz="2600" dirty="0"/>
              <a:t>/owl/</a:t>
            </a:r>
            <a:r>
              <a:rPr lang="en" altLang="zh-CN" sz="2600" dirty="0" err="1"/>
              <a:t>research_and_citation</a:t>
            </a:r>
            <a:r>
              <a:rPr lang="en" altLang="zh-CN" sz="2600" dirty="0"/>
              <a:t>/</a:t>
            </a:r>
            <a:r>
              <a:rPr lang="en" altLang="zh-CN" sz="2600" dirty="0" err="1"/>
              <a:t>apa_style</a:t>
            </a:r>
            <a:r>
              <a:rPr lang="en" altLang="zh-CN" sz="2600" dirty="0"/>
              <a:t>/</a:t>
            </a:r>
            <a:r>
              <a:rPr lang="en" altLang="zh-CN" sz="2600" dirty="0" err="1"/>
              <a:t>apa_formatting_and_style_guide</a:t>
            </a:r>
            <a:r>
              <a:rPr lang="en" altLang="zh-CN" sz="2600" dirty="0"/>
              <a:t>/</a:t>
            </a:r>
            <a:r>
              <a:rPr lang="en" altLang="zh-CN" sz="2600" dirty="0" err="1"/>
              <a:t>general_format.html</a:t>
            </a:r>
            <a:r>
              <a:rPr lang="en" altLang="zh-CN" sz="2600" dirty="0"/>
              <a:t> </a:t>
            </a:r>
          </a:p>
          <a:p>
            <a:pPr marL="720000" indent="-720000">
              <a:buFont typeface="Wingdings" pitchFamily="2" charset="2"/>
              <a:buNone/>
              <a:defRPr/>
            </a:pPr>
            <a:r>
              <a:rPr lang="en-HK" altLang="zh-CN" sz="2600" dirty="0">
                <a:effectLst/>
              </a:rPr>
              <a:t>American Psychological Association. (2022). </a:t>
            </a:r>
            <a:r>
              <a:rPr lang="en-HK" altLang="zh-CN" sz="2600" i="1" dirty="0">
                <a:effectLst/>
              </a:rPr>
              <a:t>APA Style common reference examples guide. </a:t>
            </a:r>
            <a:r>
              <a:rPr lang="en-HK" altLang="zh-CN" sz="2600" dirty="0">
                <a:effectLst/>
              </a:rPr>
              <a:t>https://</a:t>
            </a:r>
            <a:r>
              <a:rPr lang="en-HK" altLang="zh-CN" sz="2600" dirty="0" err="1">
                <a:effectLst/>
              </a:rPr>
              <a:t>apastyle.apa.org</a:t>
            </a:r>
            <a:r>
              <a:rPr lang="en-HK" altLang="zh-CN" sz="2600" dirty="0">
                <a:effectLst/>
              </a:rPr>
              <a:t>/instructional-aids/reference-</a:t>
            </a:r>
            <a:r>
              <a:rPr lang="en-HK" altLang="zh-CN" sz="2600" dirty="0" err="1">
                <a:effectLst/>
              </a:rPr>
              <a:t>examples.pdf</a:t>
            </a:r>
            <a:r>
              <a:rPr lang="en-HK" altLang="zh-CN" sz="2600" dirty="0">
                <a:effectLst/>
              </a:rPr>
              <a:t> </a:t>
            </a:r>
          </a:p>
          <a:p>
            <a:pPr marL="720000" indent="-720000">
              <a:buFont typeface="Wingdings" pitchFamily="2" charset="2"/>
              <a:buNone/>
              <a:defRPr/>
            </a:pPr>
            <a:endParaRPr lang="en" altLang="zh-CN" sz="2600" dirty="0"/>
          </a:p>
          <a:p>
            <a:pPr marL="720000" indent="-720000">
              <a:buFont typeface="Wingdings" pitchFamily="2" charset="2"/>
              <a:buNone/>
              <a:defRPr/>
            </a:pPr>
            <a:endParaRPr lang="en" altLang="zh-CN" sz="2800" dirty="0"/>
          </a:p>
          <a:p>
            <a:pPr marL="0" indent="0">
              <a:buFont typeface="Wingdings" pitchFamily="2" charset="2"/>
              <a:buNone/>
              <a:defRPr/>
            </a:pPr>
            <a:br>
              <a:rPr lang="en" altLang="zh-CN" sz="2600" dirty="0"/>
            </a:br>
            <a:endParaRPr lang="en" altLang="zh-CN" sz="2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720-EB94-4125-9CB7-CF56962D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3F9D-1909-4A37-967B-F25354F6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600" dirty="0">
                <a:solidFill>
                  <a:srgbClr val="8E6F3E"/>
                </a:solidFill>
                <a:ea typeface="+mj-ea"/>
                <a:hlinkClick r:id="rId2"/>
              </a:rPr>
              <a:t>https://owl.purdue.edu/owl/research_and_citation/apa_style/apa_formatting_and_style_guide/reference_list_electronic_sources.html</a:t>
            </a:r>
            <a:endParaRPr lang="en-GB" sz="2600" dirty="0">
              <a:solidFill>
                <a:srgbClr val="8E6F3E"/>
              </a:solidFill>
              <a:ea typeface="+mj-ea"/>
            </a:endParaRPr>
          </a:p>
          <a:p>
            <a:r>
              <a:rPr lang="en-US" sz="2600" i="0" u="sng" kern="100" dirty="0">
                <a:solidFill>
                  <a:srgbClr val="0563C1"/>
                </a:solidFill>
                <a:ea typeface="DengXian" panose="02010600030101010101" pitchFamily="2" charset="-122"/>
                <a:hlinkClick r:id="rId3"/>
              </a:rPr>
              <a:t>https://blog.apastyle.org/apastyle/2018/09/how-to-quote-a-foreign-language-source-and-its-translation.html</a:t>
            </a:r>
            <a:r>
              <a:rPr lang="en-US" sz="2600" u="sng" kern="100" dirty="0">
                <a:solidFill>
                  <a:srgbClr val="0563C1"/>
                </a:solidFill>
                <a:ea typeface="DengXian" panose="02010600030101010101" pitchFamily="2" charset="-122"/>
              </a:rPr>
              <a:t>   </a:t>
            </a:r>
            <a:r>
              <a:rPr lang="en-US" sz="2600" kern="100" dirty="0">
                <a:solidFill>
                  <a:srgbClr val="0563C1"/>
                </a:solidFill>
                <a:ea typeface="DengXian" panose="02010600030101010101" pitchFamily="2" charset="-122"/>
              </a:rPr>
              <a:t>  (Non-English materials)</a:t>
            </a:r>
          </a:p>
          <a:p>
            <a:r>
              <a:rPr lang="en-US" sz="2600" u="sng" kern="100" dirty="0">
                <a:solidFill>
                  <a:srgbClr val="0563C1"/>
                </a:solidFill>
                <a:effectLst/>
                <a:ea typeface="DengXian" panose="02010600030101010101" pitchFamily="2" charset="-122"/>
                <a:hlinkClick r:id="rId4"/>
              </a:rPr>
              <a:t>https://guides.library.uq.edu.au/referencing/apa7/non-English</a:t>
            </a:r>
            <a:r>
              <a:rPr lang="en-US" sz="2600" u="sng" kern="100" dirty="0">
                <a:solidFill>
                  <a:srgbClr val="0563C1"/>
                </a:solidFill>
                <a:effectLst/>
                <a:ea typeface="DengXian" panose="02010600030101010101" pitchFamily="2" charset="-122"/>
              </a:rPr>
              <a:t> </a:t>
            </a:r>
            <a:r>
              <a:rPr lang="en-US" sz="2600" kern="100" dirty="0">
                <a:solidFill>
                  <a:srgbClr val="0563C1"/>
                </a:solidFill>
                <a:ea typeface="DengXian" panose="02010600030101010101" pitchFamily="2" charset="-122"/>
              </a:rPr>
              <a:t>(Non-English materials)</a:t>
            </a:r>
          </a:p>
          <a:p>
            <a:r>
              <a:rPr lang="en-US" sz="2600" i="0" kern="100" dirty="0">
                <a:solidFill>
                  <a:srgbClr val="0563C1"/>
                </a:solidFill>
                <a:ea typeface="DengXian" panose="02010600030101010101" pitchFamily="2" charset="-122"/>
                <a:hlinkClick r:id="rId5"/>
              </a:rPr>
              <a:t>https://academicguides.waldenu.edu/writingcenter/apa/7transition/comparison</a:t>
            </a:r>
            <a:r>
              <a:rPr lang="en-US" sz="2600" i="0" kern="100" dirty="0">
                <a:solidFill>
                  <a:srgbClr val="0563C1"/>
                </a:solidFill>
                <a:ea typeface="DengXian" panose="02010600030101010101" pitchFamily="2" charset="-122"/>
              </a:rPr>
              <a:t> (</a:t>
            </a:r>
            <a:r>
              <a:rPr lang="fr-FR" sz="2600" i="0" kern="100" dirty="0">
                <a:solidFill>
                  <a:srgbClr val="0563C1"/>
                </a:solidFill>
                <a:ea typeface="DengXian" panose="02010600030101010101" pitchFamily="2" charset="-122"/>
              </a:rPr>
              <a:t>APA 6&amp;7 </a:t>
            </a:r>
            <a:r>
              <a:rPr lang="fr-FR" sz="2600" i="0" kern="100" dirty="0" err="1">
                <a:solidFill>
                  <a:srgbClr val="0563C1"/>
                </a:solidFill>
                <a:ea typeface="DengXian" panose="02010600030101010101" pitchFamily="2" charset="-122"/>
              </a:rPr>
              <a:t>Comparison</a:t>
            </a:r>
            <a:r>
              <a:rPr lang="en-US" sz="2600" i="0" kern="100" dirty="0">
                <a:solidFill>
                  <a:srgbClr val="0563C1"/>
                </a:solidFill>
                <a:ea typeface="DengXian" panose="02010600030101010101" pitchFamily="2" charset="-122"/>
              </a:rPr>
              <a:t>)</a:t>
            </a:r>
          </a:p>
          <a:p>
            <a:r>
              <a:rPr lang="en-GB" sz="2600" i="0" kern="1200" dirty="0">
                <a:solidFill>
                  <a:srgbClr val="8E6F3E"/>
                </a:solidFill>
                <a:effectLst/>
                <a:ea typeface="+mj-ea"/>
                <a:hlinkClick r:id="rId6"/>
              </a:rPr>
              <a:t>http://tul.blog.ntu.edu.tw/archives/25285</a:t>
            </a:r>
            <a:r>
              <a:rPr lang="en-GB" sz="2600" i="0" kern="1200" dirty="0">
                <a:solidFill>
                  <a:srgbClr val="8E6F3E"/>
                </a:solidFill>
                <a:effectLst/>
                <a:ea typeface="+mj-ea"/>
              </a:rPr>
              <a:t> </a:t>
            </a:r>
            <a:r>
              <a:rPr lang="en-US" sz="2600" i="0" kern="100" dirty="0">
                <a:solidFill>
                  <a:srgbClr val="0563C1"/>
                </a:solidFill>
                <a:ea typeface="DengXian" panose="02010600030101010101" pitchFamily="2" charset="-122"/>
              </a:rPr>
              <a:t>(</a:t>
            </a:r>
            <a:r>
              <a:rPr lang="fr-FR" sz="2600" i="0" kern="100" dirty="0">
                <a:solidFill>
                  <a:srgbClr val="0563C1"/>
                </a:solidFill>
                <a:ea typeface="DengXian" panose="02010600030101010101" pitchFamily="2" charset="-122"/>
              </a:rPr>
              <a:t>APA 6&amp;7 </a:t>
            </a:r>
            <a:r>
              <a:rPr lang="fr-FR" sz="2600" i="0" kern="100" dirty="0" err="1">
                <a:solidFill>
                  <a:srgbClr val="0563C1"/>
                </a:solidFill>
                <a:ea typeface="DengXian" panose="02010600030101010101" pitchFamily="2" charset="-122"/>
              </a:rPr>
              <a:t>Comparison</a:t>
            </a:r>
            <a:r>
              <a:rPr lang="en-US" sz="2600" i="0" kern="100" dirty="0">
                <a:solidFill>
                  <a:srgbClr val="0563C1"/>
                </a:solidFill>
                <a:ea typeface="DengXian" panose="02010600030101010101" pitchFamily="2" charset="-122"/>
              </a:rPr>
              <a:t>)</a:t>
            </a:r>
          </a:p>
          <a:p>
            <a:r>
              <a:rPr lang="en-GB" sz="2600" i="0" kern="1200" dirty="0">
                <a:solidFill>
                  <a:srgbClr val="8E6F3E"/>
                </a:solidFill>
                <a:effectLst/>
                <a:ea typeface="+mj-ea"/>
                <a:hlinkClick r:id="rId7"/>
              </a:rPr>
              <a:t>https://columbiacollege-ca.libguides.com/apa/websites</a:t>
            </a:r>
            <a:endParaRPr lang="en-GB" sz="2600" i="0" kern="1200" dirty="0">
              <a:solidFill>
                <a:srgbClr val="8E6F3E"/>
              </a:solidFill>
              <a:effectLst/>
              <a:ea typeface="+mj-ea"/>
            </a:endParaRPr>
          </a:p>
          <a:p>
            <a:r>
              <a:rPr lang="en-GB" dirty="0">
                <a:solidFill>
                  <a:srgbClr val="8E6F3E"/>
                </a:solidFill>
                <a:ea typeface="+mj-ea"/>
                <a:hlinkClick r:id="rId8"/>
              </a:rPr>
              <a:t>https://libguides.jibc.ca/c.php?g=716553&amp;p=5109388</a:t>
            </a:r>
            <a:endParaRPr lang="en-GB" dirty="0">
              <a:solidFill>
                <a:srgbClr val="8E6F3E"/>
              </a:solidFill>
              <a:ea typeface="+mj-ea"/>
            </a:endParaRPr>
          </a:p>
          <a:p>
            <a:endParaRPr lang="en-GB" b="1" dirty="0">
              <a:solidFill>
                <a:srgbClr val="8E6F3E"/>
              </a:solidFill>
              <a:latin typeface="acumin-pro"/>
              <a:ea typeface="+mj-ea"/>
              <a:cs typeface="+mj-cs"/>
            </a:endParaRPr>
          </a:p>
          <a:p>
            <a:endParaRPr lang="en-GB" b="1" dirty="0">
              <a:solidFill>
                <a:srgbClr val="8E6F3E"/>
              </a:solidFill>
              <a:latin typeface="acumin-pro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21685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91F8-7A51-8B4C-B5FD-853F32A8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reference</a:t>
            </a:r>
            <a:r>
              <a:rPr lang="zh-CN" altLang="en-US" sz="4000" dirty="0"/>
              <a:t> </a:t>
            </a:r>
            <a:r>
              <a:rPr lang="en-US" altLang="zh-CN" sz="4000" dirty="0"/>
              <a:t>list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5A88-1657-574F-B883-54177A1B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" y="1239915"/>
            <a:ext cx="11304737" cy="32037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HK" altLang="zh-CN" sz="3000"/>
          </a:p>
          <a:p>
            <a:pPr lvl="0">
              <a:buClr>
                <a:srgbClr val="CC90A0">
                  <a:lumMod val="60000"/>
                  <a:lumOff val="40000"/>
                </a:srgbClr>
              </a:buClr>
            </a:pPr>
            <a:r>
              <a:rPr lang="en-HK" altLang="zh-CN" sz="3000"/>
              <a:t>Different types of sources require different formats.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3000"/>
              <a:t>Book,</a:t>
            </a:r>
            <a:r>
              <a:rPr lang="zh-CN" altLang="en-US" sz="3000"/>
              <a:t> </a:t>
            </a:r>
            <a:r>
              <a:rPr lang="en-US" altLang="zh-CN" sz="3000"/>
              <a:t>journal</a:t>
            </a:r>
            <a:r>
              <a:rPr lang="zh-CN" altLang="en-US" sz="3000"/>
              <a:t> </a:t>
            </a:r>
            <a:r>
              <a:rPr lang="en-US" altLang="zh-CN" sz="3000"/>
              <a:t>article,</a:t>
            </a:r>
            <a:r>
              <a:rPr lang="zh-CN" altLang="en-US" sz="3000"/>
              <a:t> </a:t>
            </a:r>
            <a:r>
              <a:rPr lang="en-US" altLang="zh-CN" sz="3000"/>
              <a:t>book</a:t>
            </a:r>
            <a:r>
              <a:rPr lang="zh-CN" altLang="en-US" sz="3000"/>
              <a:t> </a:t>
            </a:r>
            <a:r>
              <a:rPr lang="en-US" altLang="zh-CN" sz="3000"/>
              <a:t>chapter, online</a:t>
            </a:r>
            <a:r>
              <a:rPr lang="zh-CN" altLang="en-US" sz="3000"/>
              <a:t> </a:t>
            </a:r>
            <a:r>
              <a:rPr lang="en-US" altLang="zh-CN" sz="3000"/>
              <a:t>newspaper</a:t>
            </a:r>
            <a:r>
              <a:rPr lang="zh-CN" altLang="en-US" sz="3000"/>
              <a:t> </a:t>
            </a:r>
            <a:r>
              <a:rPr lang="en-US" altLang="zh-CN" sz="3000"/>
              <a:t>article, webpages…</a:t>
            </a:r>
            <a:endParaRPr lang="en-HK" altLang="zh-CN" sz="3000"/>
          </a:p>
          <a:p>
            <a:pPr lvl="1"/>
            <a:endParaRPr lang="en-US" altLang="zh-CN" sz="3000"/>
          </a:p>
          <a:p>
            <a:pPr lvl="0">
              <a:buClr>
                <a:srgbClr val="CC90A0">
                  <a:lumMod val="60000"/>
                  <a:lumOff val="40000"/>
                </a:srgbClr>
              </a:buClr>
            </a:pPr>
            <a:r>
              <a:rPr lang="en-US" altLang="zh-CN" sz="3000"/>
              <a:t>Four </a:t>
            </a:r>
            <a:r>
              <a:rPr lang="en-US" altLang="zh-CN" sz="3000" b="1">
                <a:solidFill>
                  <a:srgbClr val="C00000"/>
                </a:solidFill>
              </a:rPr>
              <a:t>key</a:t>
            </a:r>
            <a:r>
              <a:rPr lang="en-US" altLang="zh-CN" sz="3000"/>
              <a:t> elements</a:t>
            </a:r>
            <a:r>
              <a:rPr lang="zh-CN" altLang="en-US" sz="3000"/>
              <a:t> </a:t>
            </a:r>
            <a:r>
              <a:rPr lang="en-US" altLang="zh-CN" sz="3000"/>
              <a:t>of</a:t>
            </a:r>
            <a:r>
              <a:rPr lang="zh-CN" altLang="en-US" sz="3000"/>
              <a:t> </a:t>
            </a:r>
            <a:r>
              <a:rPr lang="en-US" altLang="zh-CN" sz="3000"/>
              <a:t>each</a:t>
            </a:r>
            <a:r>
              <a:rPr lang="zh-CN" altLang="en-US" sz="3000"/>
              <a:t> </a:t>
            </a:r>
            <a:r>
              <a:rPr lang="en-US" altLang="zh-CN" sz="3000"/>
              <a:t>reference:</a:t>
            </a:r>
            <a:endParaRPr lang="en-US" altLang="zh-C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F635E-1828-7BA7-A51A-6A24367197D2}"/>
              </a:ext>
            </a:extLst>
          </p:cNvPr>
          <p:cNvSpPr txBox="1"/>
          <p:nvPr/>
        </p:nvSpPr>
        <p:spPr>
          <a:xfrm>
            <a:off x="566420" y="4812098"/>
            <a:ext cx="2700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who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(author),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139CE-C2A1-A5C2-288B-E8D988E2A9ED}"/>
              </a:ext>
            </a:extLst>
          </p:cNvPr>
          <p:cNvSpPr txBox="1"/>
          <p:nvPr/>
        </p:nvSpPr>
        <p:spPr>
          <a:xfrm>
            <a:off x="3266841" y="4812366"/>
            <a:ext cx="6432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when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(year),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BEB8D-F6D7-A41E-6903-57E4BC609DAE}"/>
              </a:ext>
            </a:extLst>
          </p:cNvPr>
          <p:cNvSpPr txBox="1"/>
          <p:nvPr/>
        </p:nvSpPr>
        <p:spPr>
          <a:xfrm>
            <a:off x="5700295" y="4812367"/>
            <a:ext cx="3278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what</a:t>
            </a:r>
            <a:r>
              <a:rPr lang="zh-CN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</a:rPr>
              <a:t>(title),</a:t>
            </a:r>
            <a:r>
              <a:rPr lang="zh-CN" altLang="en-US" sz="3200" b="1" dirty="0">
                <a:solidFill>
                  <a:srgbClr val="0070C0"/>
                </a:solidFill>
              </a:rPr>
              <a:t> </a:t>
            </a:r>
            <a:endParaRPr lang="en-GB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2C252-9BA8-668C-830C-DAB8F1AAFC11}"/>
              </a:ext>
            </a:extLst>
          </p:cNvPr>
          <p:cNvSpPr txBox="1"/>
          <p:nvPr/>
        </p:nvSpPr>
        <p:spPr>
          <a:xfrm>
            <a:off x="7339465" y="478159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1512" lvl="2" indent="0">
              <a:buNone/>
            </a:pPr>
            <a:r>
              <a:rPr lang="en-US" altLang="zh-CN" sz="3200" b="1" dirty="0">
                <a:solidFill>
                  <a:srgbClr val="6600CC"/>
                </a:solidFill>
              </a:rPr>
              <a:t>where</a:t>
            </a:r>
            <a:r>
              <a:rPr lang="zh-CN" altLang="en-US" sz="3200" b="1" dirty="0">
                <a:solidFill>
                  <a:srgbClr val="6600CC"/>
                </a:solidFill>
              </a:rPr>
              <a:t> </a:t>
            </a:r>
            <a:r>
              <a:rPr lang="en-US" altLang="zh-CN" sz="3200" b="1" dirty="0">
                <a:solidFill>
                  <a:srgbClr val="6600CC"/>
                </a:solidFill>
              </a:rPr>
              <a:t>(source)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911C8-1A7D-0C5D-E3DF-CB6F7CAA4A21}"/>
              </a:ext>
            </a:extLst>
          </p:cNvPr>
          <p:cNvSpPr txBox="1"/>
          <p:nvPr/>
        </p:nvSpPr>
        <p:spPr>
          <a:xfrm>
            <a:off x="7029020" y="3858888"/>
            <a:ext cx="2239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rgbClr val="CC90A0">
                  <a:lumMod val="60000"/>
                  <a:lumOff val="40000"/>
                </a:srgbClr>
              </a:buClr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“Four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7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1" grpId="0"/>
      <p:bldP spid="1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727-7EDD-634C-9B74-36E3BE3C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95" y="471815"/>
            <a:ext cx="10637518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Author(s)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B7FD-B9D7-1246-893F-5D5B049C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014412"/>
            <a:ext cx="10885370" cy="482917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b="1" dirty="0"/>
              <a:t>Single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author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Surname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comma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First</a:t>
            </a:r>
            <a:r>
              <a:rPr lang="zh-CN" altLang="en-US" sz="2200" dirty="0"/>
              <a:t> </a:t>
            </a:r>
            <a:r>
              <a:rPr lang="en-US" altLang="zh-CN" sz="2200" dirty="0"/>
              <a:t>name</a:t>
            </a:r>
            <a:r>
              <a:rPr lang="zh-CN" altLang="en-US" sz="2200" dirty="0"/>
              <a:t> </a:t>
            </a:r>
            <a:r>
              <a:rPr lang="en-US" altLang="zh-CN" sz="2200" dirty="0"/>
              <a:t>initial</a:t>
            </a:r>
            <a:r>
              <a:rPr lang="zh-CN" altLang="en-US" sz="2200" dirty="0"/>
              <a:t> </a:t>
            </a:r>
            <a:r>
              <a:rPr lang="en-US" altLang="zh-CN" sz="2200" dirty="0"/>
              <a:t>(s)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period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Example:</a:t>
            </a:r>
            <a:r>
              <a:rPr lang="zh-CN" altLang="en-US" sz="2200" dirty="0"/>
              <a:t> </a:t>
            </a:r>
            <a:endParaRPr lang="en-HK" altLang="zh-CN" sz="2200" dirty="0"/>
          </a:p>
          <a:p>
            <a:pPr marL="457200" lvl="1" indent="0">
              <a:buNone/>
            </a:pPr>
            <a:r>
              <a:rPr lang="en-HK" altLang="zh-CN" sz="2200" dirty="0"/>
              <a:t>	</a:t>
            </a:r>
            <a:r>
              <a:rPr lang="en-US" altLang="zh-CN" sz="2200" dirty="0">
                <a:highlight>
                  <a:srgbClr val="FFFF00"/>
                </a:highlight>
              </a:rPr>
              <a:t>Li,</a:t>
            </a:r>
            <a:r>
              <a:rPr lang="zh-CN" altLang="en-US" sz="2200" dirty="0">
                <a:highlight>
                  <a:srgbClr val="FFFF00"/>
                </a:highlight>
              </a:rPr>
              <a:t> </a:t>
            </a:r>
            <a:r>
              <a:rPr lang="en-US" altLang="zh-CN" sz="2200" dirty="0">
                <a:highlight>
                  <a:srgbClr val="FFFF00"/>
                </a:highlight>
              </a:rPr>
              <a:t>B.</a:t>
            </a:r>
            <a:r>
              <a:rPr lang="zh-CN" altLang="en-US" sz="2200" dirty="0">
                <a:highlight>
                  <a:srgbClr val="FFFF00"/>
                </a:highlight>
              </a:rPr>
              <a:t> </a:t>
            </a:r>
            <a:endParaRPr lang="en-US" altLang="zh-CN" sz="22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200" b="1" dirty="0"/>
              <a:t>Two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authors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Surname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first</a:t>
            </a:r>
            <a:r>
              <a:rPr lang="zh-CN" altLang="en-US" sz="2200" dirty="0"/>
              <a:t> </a:t>
            </a:r>
            <a:r>
              <a:rPr lang="en-US" altLang="zh-CN" sz="2200" dirty="0"/>
              <a:t>author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comma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First</a:t>
            </a:r>
            <a:r>
              <a:rPr lang="zh-CN" altLang="en-US" sz="2200" dirty="0"/>
              <a:t> </a:t>
            </a:r>
            <a:r>
              <a:rPr lang="en-US" altLang="zh-CN" sz="2200" dirty="0"/>
              <a:t>name</a:t>
            </a:r>
            <a:r>
              <a:rPr lang="zh-CN" altLang="en-US" sz="2200" dirty="0"/>
              <a:t> </a:t>
            </a:r>
            <a:r>
              <a:rPr lang="en-US" altLang="zh-CN" sz="2200" dirty="0"/>
              <a:t>initial</a:t>
            </a:r>
            <a:r>
              <a:rPr lang="zh-CN" altLang="en-US" sz="2200" dirty="0"/>
              <a:t> </a:t>
            </a:r>
            <a:r>
              <a:rPr lang="en-US" altLang="zh-CN" sz="2200" dirty="0"/>
              <a:t>(s)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period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comma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&amp;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Surname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second</a:t>
            </a:r>
            <a:r>
              <a:rPr lang="zh-CN" altLang="en-US" sz="2200" dirty="0"/>
              <a:t> </a:t>
            </a:r>
            <a:r>
              <a:rPr lang="en-US" altLang="zh-CN" sz="2200" dirty="0"/>
              <a:t>author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comma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First</a:t>
            </a:r>
            <a:r>
              <a:rPr lang="zh-CN" altLang="en-US" sz="2200" dirty="0"/>
              <a:t> </a:t>
            </a:r>
            <a:r>
              <a:rPr lang="en-US" altLang="zh-CN" sz="2200" dirty="0"/>
              <a:t>name</a:t>
            </a:r>
            <a:r>
              <a:rPr lang="zh-CN" altLang="en-US" sz="2200" dirty="0"/>
              <a:t> </a:t>
            </a:r>
            <a:r>
              <a:rPr lang="en-US" altLang="zh-CN" sz="2200" dirty="0"/>
              <a:t>initial</a:t>
            </a:r>
            <a:r>
              <a:rPr lang="zh-CN" altLang="en-US" sz="2200" dirty="0"/>
              <a:t> </a:t>
            </a:r>
            <a:r>
              <a:rPr lang="en-US" altLang="zh-CN" sz="2200" dirty="0"/>
              <a:t>(s)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period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Example:</a:t>
            </a:r>
            <a:r>
              <a:rPr lang="zh-CN" altLang="en-US" sz="2200" dirty="0"/>
              <a:t> </a:t>
            </a:r>
            <a:endParaRPr lang="en-HK" altLang="zh-CN" sz="2200" dirty="0"/>
          </a:p>
          <a:p>
            <a:pPr marL="457200" lvl="1" indent="0">
              <a:buNone/>
            </a:pPr>
            <a:r>
              <a:rPr lang="en-HK" altLang="zh-CN" sz="2200" dirty="0"/>
              <a:t>	</a:t>
            </a:r>
            <a:r>
              <a:rPr lang="en-US" altLang="zh-CN" sz="2200" dirty="0">
                <a:highlight>
                  <a:srgbClr val="FFFF00"/>
                </a:highlight>
              </a:rPr>
              <a:t>Yang,</a:t>
            </a:r>
            <a:r>
              <a:rPr lang="zh-CN" altLang="en-US" sz="2200" dirty="0">
                <a:highlight>
                  <a:srgbClr val="FFFF00"/>
                </a:highlight>
              </a:rPr>
              <a:t> </a:t>
            </a:r>
            <a:r>
              <a:rPr lang="en-US" altLang="zh-CN" sz="2200" dirty="0">
                <a:highlight>
                  <a:srgbClr val="FFFF00"/>
                </a:highlight>
              </a:rPr>
              <a:t>Z.,</a:t>
            </a:r>
            <a:r>
              <a:rPr lang="zh-CN" altLang="en-US" sz="2200" dirty="0">
                <a:highlight>
                  <a:srgbClr val="FFFF00"/>
                </a:highlight>
              </a:rPr>
              <a:t> </a:t>
            </a:r>
            <a:r>
              <a:rPr lang="en-US" altLang="zh-CN" sz="2200" dirty="0">
                <a:highlight>
                  <a:srgbClr val="FFFF00"/>
                </a:highlight>
              </a:rPr>
              <a:t>&amp;</a:t>
            </a:r>
            <a:r>
              <a:rPr lang="zh-CN" altLang="en-US" sz="2200" dirty="0">
                <a:highlight>
                  <a:srgbClr val="FFFF00"/>
                </a:highlight>
              </a:rPr>
              <a:t> </a:t>
            </a:r>
            <a:r>
              <a:rPr lang="en-US" altLang="zh-CN" sz="2200" dirty="0">
                <a:highlight>
                  <a:srgbClr val="FFFF00"/>
                </a:highlight>
              </a:rPr>
              <a:t>Zhou,</a:t>
            </a:r>
            <a:r>
              <a:rPr lang="zh-CN" altLang="en-US" sz="2200" dirty="0">
                <a:highlight>
                  <a:srgbClr val="FFFF00"/>
                </a:highlight>
              </a:rPr>
              <a:t> </a:t>
            </a:r>
            <a:r>
              <a:rPr lang="en-US" altLang="zh-CN" sz="2200" dirty="0">
                <a:highlight>
                  <a:srgbClr val="FFFF00"/>
                </a:highlight>
              </a:rPr>
              <a:t>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b="1" dirty="0"/>
              <a:t>Multiple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authors (3-20 authors)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Only</a:t>
            </a:r>
            <a:r>
              <a:rPr lang="zh-CN" altLang="en-US" sz="2200" dirty="0"/>
              <a:t> </a:t>
            </a:r>
            <a:r>
              <a:rPr lang="en-US" altLang="zh-CN" sz="2200" dirty="0"/>
              <a:t>add</a:t>
            </a:r>
            <a:r>
              <a:rPr lang="zh-CN" altLang="en-US" sz="2200" dirty="0"/>
              <a:t> </a:t>
            </a:r>
            <a:r>
              <a:rPr lang="en-US" altLang="zh-CN" sz="2200" dirty="0"/>
              <a:t>&amp;</a:t>
            </a:r>
            <a:r>
              <a:rPr lang="zh-CN" altLang="en-US" sz="2200" dirty="0"/>
              <a:t> </a:t>
            </a:r>
            <a:r>
              <a:rPr lang="en-US" altLang="zh-CN" sz="2200" dirty="0"/>
              <a:t>before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last</a:t>
            </a:r>
            <a:r>
              <a:rPr lang="zh-CN" altLang="en-US" sz="2200" dirty="0"/>
              <a:t> </a:t>
            </a:r>
            <a:r>
              <a:rPr lang="en-US" altLang="zh-CN" sz="2200" dirty="0"/>
              <a:t>author’s</a:t>
            </a:r>
            <a:r>
              <a:rPr lang="zh-CN" altLang="en-US" sz="2200" dirty="0"/>
              <a:t> </a:t>
            </a:r>
            <a:r>
              <a:rPr lang="en-US" altLang="zh-CN" sz="2200" dirty="0"/>
              <a:t>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Example:</a:t>
            </a:r>
            <a:r>
              <a:rPr lang="zh-CN" altLang="en-US" sz="2200" dirty="0"/>
              <a:t> </a:t>
            </a:r>
            <a:endParaRPr lang="en-HK" altLang="zh-CN" sz="2200" dirty="0"/>
          </a:p>
          <a:p>
            <a:pPr marL="457200" lvl="1" indent="0">
              <a:buNone/>
            </a:pPr>
            <a:r>
              <a:rPr lang="en-HK" altLang="zh-CN" sz="2200" dirty="0"/>
              <a:t>    </a:t>
            </a:r>
            <a:r>
              <a:rPr lang="en-HK" altLang="zh-CN" sz="2200" dirty="0">
                <a:highlight>
                  <a:srgbClr val="FFFF00"/>
                </a:highlight>
              </a:rPr>
              <a:t> Nguyen, T., Carnevale, J. J., </a:t>
            </a:r>
            <a:r>
              <a:rPr lang="en-HK" altLang="zh-CN" sz="2200" dirty="0" err="1">
                <a:highlight>
                  <a:srgbClr val="FFFF00"/>
                </a:highlight>
              </a:rPr>
              <a:t>Scholer</a:t>
            </a:r>
            <a:r>
              <a:rPr lang="en-HK" altLang="zh-CN" sz="2200" dirty="0">
                <a:highlight>
                  <a:srgbClr val="FFFF00"/>
                </a:highlight>
              </a:rPr>
              <a:t>, A. A., Miele, D. B., &amp; Fujita, K. </a:t>
            </a:r>
            <a:endParaRPr lang="en-US" altLang="zh-CN" sz="22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727-7EDD-634C-9B74-36E3BE3C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570970"/>
            <a:ext cx="10637518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2.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When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=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Publication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year (</a:t>
            </a:r>
            <a:r>
              <a:rPr lang="en-US" dirty="0">
                <a:solidFill>
                  <a:srgbClr val="00B050"/>
                </a:solidFill>
              </a:rPr>
              <a:t>Month 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B7FD-B9D7-1246-893F-5D5B049C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896533"/>
            <a:ext cx="10637518" cy="409945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Put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publication</a:t>
            </a:r>
            <a:r>
              <a:rPr lang="zh-CN" altLang="en-US" sz="3200" dirty="0"/>
              <a:t> </a:t>
            </a:r>
            <a:r>
              <a:rPr lang="en-US" altLang="zh-CN" sz="3200" dirty="0"/>
              <a:t>year/month/date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parentheses</a:t>
            </a:r>
          </a:p>
          <a:p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b="1" i="1" dirty="0"/>
              <a:t>Example:</a:t>
            </a:r>
            <a:r>
              <a:rPr lang="zh-CN" altLang="en-US" sz="3200" b="1" i="1" dirty="0"/>
              <a:t> </a:t>
            </a:r>
            <a:endParaRPr lang="en-GB" altLang="zh-CN" sz="32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>
                <a:highlight>
                  <a:srgbClr val="FFFF00"/>
                </a:highlight>
              </a:rPr>
              <a:t>Li,</a:t>
            </a:r>
            <a:r>
              <a:rPr lang="zh-CN" altLang="en-US" sz="3200" dirty="0">
                <a:highlight>
                  <a:srgbClr val="FFFF00"/>
                </a:highlight>
              </a:rPr>
              <a:t> </a:t>
            </a:r>
            <a:r>
              <a:rPr lang="en-US" altLang="zh-CN" sz="3200" dirty="0">
                <a:highlight>
                  <a:srgbClr val="FFFF00"/>
                </a:highlight>
              </a:rPr>
              <a:t>B.</a:t>
            </a:r>
            <a:r>
              <a:rPr lang="zh-CN" altLang="en-US" sz="3200" dirty="0">
                <a:highlight>
                  <a:srgbClr val="FFFF00"/>
                </a:highlight>
              </a:rPr>
              <a:t> </a:t>
            </a:r>
            <a:r>
              <a:rPr lang="en-US" altLang="zh-CN" sz="3200" dirty="0">
                <a:highlight>
                  <a:srgbClr val="FFFF00"/>
                </a:highlight>
              </a:rPr>
              <a:t>(2021).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Greenhouse, S. (2020, July 30).</a:t>
            </a:r>
          </a:p>
        </p:txBody>
      </p:sp>
    </p:spTree>
    <p:extLst>
      <p:ext uri="{BB962C8B-B14F-4D97-AF65-F5344CB8AC3E}">
        <p14:creationId xmlns:p14="http://schemas.microsoft.com/office/powerpoint/2010/main" val="20397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727-7EDD-634C-9B74-36E3BE3C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77" y="588061"/>
            <a:ext cx="10637518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3.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What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Title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of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the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B7FD-B9D7-1246-893F-5D5B049C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12" y="1562113"/>
            <a:ext cx="11285658" cy="3259646"/>
          </a:xfrm>
        </p:spPr>
        <p:txBody>
          <a:bodyPr>
            <a:noAutofit/>
          </a:bodyPr>
          <a:lstStyle/>
          <a:p>
            <a:pPr marL="344805" lvl="1" indent="0">
              <a:buNone/>
            </a:pPr>
            <a:r>
              <a:rPr lang="en-US" altLang="zh-CN" sz="3000" b="1" i="1" dirty="0">
                <a:latin typeface="Times New Roman"/>
                <a:ea typeface="楷体"/>
                <a:cs typeface="Times New Roman"/>
              </a:rPr>
              <a:t>Example:</a:t>
            </a:r>
            <a:r>
              <a:rPr lang="zh-CN" altLang="en-US" sz="3000" b="1" i="1" dirty="0">
                <a:latin typeface="Times New Roman"/>
                <a:ea typeface="楷体"/>
                <a:cs typeface="Times New Roman"/>
              </a:rPr>
              <a:t> </a:t>
            </a:r>
            <a:endParaRPr lang="en-GB" altLang="zh-CN" sz="3000" b="1" i="1" dirty="0">
              <a:latin typeface="Times New Roman"/>
              <a:ea typeface="楷体"/>
              <a:cs typeface="Times New Roman"/>
            </a:endParaRPr>
          </a:p>
          <a:p>
            <a:pPr marL="344805" lvl="1" indent="0">
              <a:buNone/>
            </a:pPr>
            <a:r>
              <a:rPr lang="en-US" sz="3200" dirty="0"/>
              <a:t>Stoneman, R. (2008). </a:t>
            </a:r>
            <a:r>
              <a:rPr lang="en-US" sz="3200" i="1" dirty="0">
                <a:highlight>
                  <a:srgbClr val="FFFF00"/>
                </a:highlight>
              </a:rPr>
              <a:t>Alexander the Great: A life in legend</a:t>
            </a:r>
            <a:r>
              <a:rPr lang="en-US" sz="3200" dirty="0"/>
              <a:t>. Yale University Press. </a:t>
            </a:r>
          </a:p>
          <a:p>
            <a:pPr marL="344805" lvl="1" indent="0">
              <a:buNone/>
            </a:pPr>
            <a:r>
              <a:rPr lang="en-US" sz="3200" dirty="0"/>
              <a:t>Scruton, R. (1996). </a:t>
            </a:r>
            <a:r>
              <a:rPr lang="en-US" sz="3200" dirty="0">
                <a:highlight>
                  <a:srgbClr val="FFFF00"/>
                </a:highlight>
              </a:rPr>
              <a:t>The eclipse of listening</a:t>
            </a:r>
            <a:r>
              <a:rPr lang="en-US" sz="3200" dirty="0"/>
              <a:t>. </a:t>
            </a:r>
            <a:r>
              <a:rPr lang="en-US" sz="3200" i="1" dirty="0"/>
              <a:t>The New Criterion, 15</a:t>
            </a:r>
            <a:r>
              <a:rPr lang="en-US" sz="3200" dirty="0"/>
              <a:t>(3), 5–13.</a:t>
            </a:r>
          </a:p>
          <a:p>
            <a:pPr marL="344805" lvl="1" indent="0">
              <a:buNone/>
            </a:pPr>
            <a:r>
              <a:rPr lang="en-US" sz="3200" dirty="0">
                <a:latin typeface="Times New Roman"/>
                <a:ea typeface="楷体"/>
                <a:cs typeface="Times New Roman"/>
              </a:rPr>
              <a:t>Moyer, A. (2014). </a:t>
            </a:r>
            <a:r>
              <a:rPr lang="en-US" sz="3200" dirty="0"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The social nature of L2 pronunciation</a:t>
            </a:r>
            <a:r>
              <a:rPr lang="en-US" sz="3200" dirty="0">
                <a:latin typeface="Times New Roman"/>
                <a:ea typeface="楷体"/>
                <a:cs typeface="Times New Roman"/>
              </a:rPr>
              <a:t>. In J. M. Levis &amp; A. Moyer (Eds.), </a:t>
            </a:r>
            <a:r>
              <a:rPr lang="en-US" sz="3200" i="1" dirty="0">
                <a:latin typeface="Times New Roman"/>
                <a:ea typeface="楷体"/>
                <a:cs typeface="Times New Roman"/>
              </a:rPr>
              <a:t>Social </a:t>
            </a:r>
            <a:r>
              <a:rPr lang="en-US" altLang="zh-CN" sz="3200" i="1" dirty="0">
                <a:latin typeface="Times New Roman"/>
                <a:ea typeface="楷体"/>
                <a:cs typeface="Times New Roman"/>
              </a:rPr>
              <a:t>d</a:t>
            </a:r>
            <a:r>
              <a:rPr lang="en-US" sz="3200" i="1" dirty="0">
                <a:latin typeface="Times New Roman"/>
                <a:ea typeface="楷体"/>
                <a:cs typeface="Times New Roman"/>
              </a:rPr>
              <a:t>ynamics in </a:t>
            </a:r>
            <a:r>
              <a:rPr lang="en-US" altLang="zh-CN" sz="3200" i="1" dirty="0">
                <a:latin typeface="Times New Roman"/>
                <a:ea typeface="楷体"/>
                <a:cs typeface="Times New Roman"/>
              </a:rPr>
              <a:t>s</a:t>
            </a:r>
            <a:r>
              <a:rPr lang="en-US" sz="3200" i="1" dirty="0">
                <a:latin typeface="Times New Roman"/>
                <a:ea typeface="楷体"/>
                <a:cs typeface="Times New Roman"/>
              </a:rPr>
              <a:t>econd </a:t>
            </a:r>
            <a:r>
              <a:rPr lang="en-US" altLang="zh-CN" sz="3200" i="1" dirty="0">
                <a:latin typeface="Times New Roman"/>
                <a:ea typeface="楷体"/>
                <a:cs typeface="Times New Roman"/>
              </a:rPr>
              <a:t>l</a:t>
            </a:r>
            <a:r>
              <a:rPr lang="en-US" sz="3200" i="1" dirty="0">
                <a:latin typeface="Times New Roman"/>
                <a:ea typeface="楷体"/>
                <a:cs typeface="Times New Roman"/>
              </a:rPr>
              <a:t>anguage </a:t>
            </a:r>
            <a:r>
              <a:rPr lang="en-US" altLang="zh-CN" sz="3200" i="1" dirty="0">
                <a:latin typeface="Times New Roman"/>
                <a:ea typeface="楷体"/>
                <a:cs typeface="Times New Roman"/>
              </a:rPr>
              <a:t>a</a:t>
            </a:r>
            <a:r>
              <a:rPr lang="en-US" sz="3200" i="1" dirty="0">
                <a:latin typeface="Times New Roman"/>
                <a:ea typeface="楷体"/>
                <a:cs typeface="Times New Roman"/>
              </a:rPr>
              <a:t>ccent</a:t>
            </a:r>
            <a:r>
              <a:rPr lang="en-US" sz="3200" dirty="0">
                <a:latin typeface="Times New Roman"/>
                <a:ea typeface="楷体"/>
                <a:cs typeface="Times New Roman"/>
              </a:rPr>
              <a:t> (pp. 11</a:t>
            </a:r>
            <a:r>
              <a:rPr lang="en-US" sz="3200" dirty="0">
                <a:solidFill>
                  <a:schemeClr val="tx2"/>
                </a:solidFill>
              </a:rPr>
              <a:t>–</a:t>
            </a:r>
            <a:r>
              <a:rPr lang="en-US" sz="3200" dirty="0">
                <a:latin typeface="Times New Roman"/>
                <a:ea typeface="楷体"/>
                <a:cs typeface="Times New Roman"/>
              </a:rPr>
              <a:t>29). De Gruyter Mouton. </a:t>
            </a:r>
            <a:endParaRPr lang="en-US" altLang="zh-CN" sz="3000" dirty="0">
              <a:solidFill>
                <a:srgbClr val="FF0000"/>
              </a:solidFill>
              <a:latin typeface="Times New Roman"/>
              <a:ea typeface="楷体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ED3D5-C875-6ED0-107D-9499E904A7E9}"/>
              </a:ext>
            </a:extLst>
          </p:cNvPr>
          <p:cNvSpPr txBox="1"/>
          <p:nvPr/>
        </p:nvSpPr>
        <p:spPr>
          <a:xfrm>
            <a:off x="671460" y="6269939"/>
            <a:ext cx="10849079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Note: Only</a:t>
            </a:r>
            <a:r>
              <a:rPr lang="zh-CN" altLang="en-US" sz="2800" b="1" i="1" dirty="0">
                <a:solidFill>
                  <a:schemeClr val="tx2"/>
                </a:solidFill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</a:rPr>
              <a:t>Italicize</a:t>
            </a:r>
            <a:r>
              <a:rPr lang="zh-CN" altLang="en-US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book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chemeClr val="tx2"/>
                </a:solidFill>
              </a:rPr>
              <a:t>titles,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magazine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chemeClr val="tx2"/>
                </a:solidFill>
              </a:rPr>
              <a:t>titles,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chemeClr val="tx2"/>
                </a:solidFill>
              </a:rPr>
              <a:t>and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journal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chemeClr val="tx2"/>
                </a:solidFill>
              </a:rPr>
              <a:t>titles!</a:t>
            </a:r>
          </a:p>
        </p:txBody>
      </p:sp>
    </p:spTree>
    <p:extLst>
      <p:ext uri="{BB962C8B-B14F-4D97-AF65-F5344CB8AC3E}">
        <p14:creationId xmlns:p14="http://schemas.microsoft.com/office/powerpoint/2010/main" val="38981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727-7EDD-634C-9B74-36E3BE3C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570970"/>
            <a:ext cx="10637518" cy="1325563"/>
          </a:xfrm>
        </p:spPr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Where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Source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of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the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work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B7FD-B9D7-1246-893F-5D5B049C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623965"/>
            <a:ext cx="10637518" cy="409945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Publisher,</a:t>
            </a:r>
            <a:r>
              <a:rPr lang="zh-CN" altLang="en-US" sz="3600" dirty="0"/>
              <a:t> </a:t>
            </a:r>
            <a:r>
              <a:rPr lang="en-US" altLang="zh-CN" sz="3600" dirty="0"/>
              <a:t>website,</a:t>
            </a:r>
            <a:r>
              <a:rPr lang="zh-CN" altLang="en-US" sz="3600" dirty="0"/>
              <a:t> </a:t>
            </a:r>
            <a:r>
              <a:rPr lang="en-US" altLang="zh-CN" sz="3600" dirty="0"/>
              <a:t>journal (issue/volume number),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book</a:t>
            </a:r>
            <a:r>
              <a:rPr lang="zh-CN" altLang="en-US" sz="3600" dirty="0"/>
              <a:t> </a:t>
            </a:r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chapter</a:t>
            </a:r>
            <a:r>
              <a:rPr lang="zh-CN" altLang="en-US" sz="3600" dirty="0"/>
              <a:t> </a:t>
            </a:r>
            <a:r>
              <a:rPr lang="en-US" altLang="zh-CN" sz="3600" dirty="0"/>
              <a:t>belongs</a:t>
            </a:r>
            <a:r>
              <a:rPr lang="zh-CN" altLang="en-US" sz="3600" dirty="0"/>
              <a:t> </a:t>
            </a:r>
            <a:r>
              <a:rPr lang="en-US" altLang="zh-CN" sz="3600" dirty="0"/>
              <a:t>to,</a:t>
            </a:r>
            <a:r>
              <a:rPr lang="zh-CN" altLang="en-US" sz="3600" dirty="0"/>
              <a:t> </a:t>
            </a:r>
            <a:r>
              <a:rPr lang="en-US" altLang="zh-CN" sz="3600" dirty="0"/>
              <a:t>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2FA6-6000-9A1F-1666-4D697090D09E}"/>
              </a:ext>
            </a:extLst>
          </p:cNvPr>
          <p:cNvSpPr txBox="1"/>
          <p:nvPr/>
        </p:nvSpPr>
        <p:spPr>
          <a:xfrm>
            <a:off x="577516" y="2941518"/>
            <a:ext cx="10837243" cy="324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1"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Example:</a:t>
            </a:r>
            <a:r>
              <a:rPr kumimoji="1" lang="zh-CN" altLang="en-US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GB" altLang="zh-CN" sz="3200" b="1" i="1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indent="-4572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kumimoji="1" lang="en-US" sz="3200" dirty="0">
                <a:solidFill>
                  <a:schemeClr val="tx2"/>
                </a:solidFill>
                <a:latin typeface="Times New Roman"/>
                <a:ea typeface="楷体"/>
                <a:cs typeface="Times New Roman"/>
              </a:rPr>
              <a:t>Moyer, A. (2014</a:t>
            </a:r>
            <a:r>
              <a:rPr lang="en-US" sz="2800" dirty="0">
                <a:solidFill>
                  <a:schemeClr val="tx2"/>
                </a:solidFill>
                <a:latin typeface="Times New Roman"/>
                <a:ea typeface="楷体"/>
                <a:cs typeface="Times New Roman"/>
              </a:rPr>
              <a:t>). </a:t>
            </a:r>
            <a:r>
              <a:rPr kumimoji="1" lang="en-US" sz="3200" dirty="0">
                <a:solidFill>
                  <a:schemeClr val="tx2"/>
                </a:solidFill>
                <a:latin typeface="Times New Roman"/>
                <a:ea typeface="楷体"/>
                <a:cs typeface="Times New Roman"/>
              </a:rPr>
              <a:t>The social nature of L2 pronunciation. </a:t>
            </a:r>
            <a:r>
              <a:rPr kumimoji="1" lang="en-US" sz="3200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In J. M. </a:t>
            </a:r>
            <a:r>
              <a:rPr kumimoji="1" lang="en-US" sz="32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Levis</a:t>
            </a:r>
            <a:r>
              <a:rPr kumimoji="1" lang="en-US" sz="3200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 &amp; A. Moyer (Eds.), </a:t>
            </a:r>
            <a:r>
              <a:rPr kumimoji="1" lang="en-US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Social </a:t>
            </a:r>
            <a:r>
              <a:rPr kumimoji="1" lang="en-US" altLang="zh-CN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d</a:t>
            </a:r>
            <a:r>
              <a:rPr kumimoji="1" lang="en-US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ynamics in </a:t>
            </a:r>
            <a:r>
              <a:rPr kumimoji="1" lang="en-US" altLang="zh-CN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s</a:t>
            </a:r>
            <a:r>
              <a:rPr kumimoji="1" lang="en-US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econd </a:t>
            </a:r>
            <a:r>
              <a:rPr kumimoji="1" lang="en-US" altLang="zh-CN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l</a:t>
            </a:r>
            <a:r>
              <a:rPr kumimoji="1" lang="en-US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anguage </a:t>
            </a:r>
            <a:r>
              <a:rPr kumimoji="1" lang="en-US" altLang="zh-CN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a</a:t>
            </a:r>
            <a:r>
              <a:rPr kumimoji="1" lang="en-US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ccent</a:t>
            </a:r>
            <a:r>
              <a:rPr kumimoji="1" lang="en-US" sz="3200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 (pp. 11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–</a:t>
            </a:r>
            <a:r>
              <a:rPr kumimoji="1" lang="en-US" sz="3200" dirty="0">
                <a:solidFill>
                  <a:schemeClr val="tx2"/>
                </a:solidFill>
                <a:highlight>
                  <a:srgbClr val="FFFF00"/>
                </a:highlight>
                <a:latin typeface="Times New Roman"/>
                <a:ea typeface="楷体"/>
                <a:cs typeface="Times New Roman"/>
              </a:rPr>
              <a:t>29). De Gruyter Mouton.</a:t>
            </a:r>
          </a:p>
          <a:p>
            <a:pPr lvl="1" indent="-4572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Scruton, R. (1996). The eclipse of listening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3200" i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New Criterion, 15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(3), 5–13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en-US" altLang="zh-CN" sz="3200" dirty="0">
              <a:solidFill>
                <a:schemeClr val="tx2">
                  <a:lumMod val="75000"/>
                </a:schemeClr>
              </a:solidFill>
              <a:highlight>
                <a:srgbClr val="FFFF00"/>
              </a:highlight>
              <a:latin typeface="Times New Roman"/>
              <a:ea typeface="楷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6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BC23F-A693-1A54-39D6-506CCB1F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0" y="1222292"/>
            <a:ext cx="10363200" cy="1500187"/>
          </a:xfrm>
        </p:spPr>
        <p:txBody>
          <a:bodyPr/>
          <a:lstStyle/>
          <a:p>
            <a:r>
              <a:rPr lang="en-GB" sz="4000" b="1" dirty="0"/>
              <a:t>How to cite books, journals, and online articles in reference list</a:t>
            </a:r>
            <a:r>
              <a:rPr lang="zh-CN" altLang="en-US" sz="4000" b="1" dirty="0"/>
              <a:t>？</a:t>
            </a:r>
            <a:endParaRPr lang="en-GB" sz="4000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5CEC7-7EDB-1BFC-8DA2-241BF615B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6600AC-734B-431D-B5B6-3C34F92605D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2" descr="Free APA 7 Citation Generator &amp; APA Format Guide - BibGuru">
            <a:extLst>
              <a:ext uri="{FF2B5EF4-FFF2-40B4-BE49-F238E27FC236}">
                <a16:creationId xmlns:a16="http://schemas.microsoft.com/office/drawing/2014/main" id="{97490DB5-33B3-3B19-2FB7-B9698270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2506997"/>
            <a:ext cx="9814433" cy="37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7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CUHKSZEA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CUHKSZEAP" id="{491E8374-3D95-4E72-B8AA-A060D8ABF2AE}" vid="{44AFD614-5310-43BF-881B-97EC10E9EA3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2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2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Theme1CUHKSZEAP</Template>
  <TotalTime>3109</TotalTime>
  <Words>3117</Words>
  <Application>Microsoft Office PowerPoint</Application>
  <PresentationFormat>Widescreen</PresentationFormat>
  <Paragraphs>250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acumin-pro</vt:lpstr>
      <vt:lpstr>DengXian</vt:lpstr>
      <vt:lpstr>Gilmer</vt:lpstr>
      <vt:lpstr>楷体</vt:lpstr>
      <vt:lpstr>ProximaNova</vt:lpstr>
      <vt:lpstr>Arial</vt:lpstr>
      <vt:lpstr>Bookman Old Style</vt:lpstr>
      <vt:lpstr>Calibri</vt:lpstr>
      <vt:lpstr>Garamond</vt:lpstr>
      <vt:lpstr>Palatino Linotype</vt:lpstr>
      <vt:lpstr>Symbol</vt:lpstr>
      <vt:lpstr>Times New Roman</vt:lpstr>
      <vt:lpstr>Wingdings</vt:lpstr>
      <vt:lpstr>Theme1CUHKSZEAP</vt:lpstr>
      <vt:lpstr>自定义设计方案</vt:lpstr>
      <vt:lpstr>1_Edge</vt:lpstr>
      <vt:lpstr>Citing sources in APA Papers</vt:lpstr>
      <vt:lpstr>Two essential parts of citations </vt:lpstr>
      <vt:lpstr>The Reference List          (References)</vt:lpstr>
      <vt:lpstr>The reference list</vt:lpstr>
      <vt:lpstr>1. Who = Author(s)</vt:lpstr>
      <vt:lpstr>2. When = Publication year (Month Date)</vt:lpstr>
      <vt:lpstr>3. What = Title of the work</vt:lpstr>
      <vt:lpstr>4. Where = Source of the work</vt:lpstr>
      <vt:lpstr>PowerPoint Presentation</vt:lpstr>
      <vt:lpstr>Books</vt:lpstr>
      <vt:lpstr>Book chapters in an edited book</vt:lpstr>
      <vt:lpstr>Journal articles</vt:lpstr>
      <vt:lpstr>Online articles</vt:lpstr>
      <vt:lpstr>Online articles from newspapers and magazines (with print equivalents) </vt:lpstr>
      <vt:lpstr>Online articles (without print equivalents) </vt:lpstr>
      <vt:lpstr>Some special cases</vt:lpstr>
      <vt:lpstr>If the webpage's author is not listed, start with the title instead. </vt:lpstr>
      <vt:lpstr>If the date of publication is not listed, use the abbreviation (n.d.). </vt:lpstr>
      <vt:lpstr>Non-English works</vt:lpstr>
      <vt:lpstr>TED Talks</vt:lpstr>
      <vt:lpstr>Important Notes</vt:lpstr>
      <vt:lpstr>Task 1  Please identify the errors in the reference list and correct them.</vt:lpstr>
      <vt:lpstr>Task 1</vt:lpstr>
      <vt:lpstr>Task 1</vt:lpstr>
      <vt:lpstr>Pay attention to:</vt:lpstr>
      <vt:lpstr>Task 2  Write the reference items based on the given information.</vt:lpstr>
      <vt:lpstr>PowerPoint Presentation</vt:lpstr>
      <vt:lpstr>PowerPoint Presentation</vt:lpstr>
      <vt:lpstr>PowerPoint Presentation</vt:lpstr>
      <vt:lpstr>Online Quiz on Blackboard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APA Papers</dc:title>
  <dc:creator>Qian WANG</dc:creator>
  <cp:lastModifiedBy>Qian, Bobbie WANG</cp:lastModifiedBy>
  <cp:revision>86</cp:revision>
  <dcterms:created xsi:type="dcterms:W3CDTF">2023-02-07T02:29:01Z</dcterms:created>
  <dcterms:modified xsi:type="dcterms:W3CDTF">2024-03-05T11:31:56Z</dcterms:modified>
</cp:coreProperties>
</file>