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046" r:id="rId2"/>
    <p:sldId id="2089" r:id="rId3"/>
    <p:sldId id="2048" r:id="rId4"/>
    <p:sldId id="2054" r:id="rId5"/>
    <p:sldId id="2055" r:id="rId6"/>
    <p:sldId id="2056" r:id="rId7"/>
    <p:sldId id="2058" r:id="rId8"/>
    <p:sldId id="2059" r:id="rId9"/>
    <p:sldId id="2060" r:id="rId10"/>
    <p:sldId id="2061" r:id="rId11"/>
    <p:sldId id="2062" r:id="rId12"/>
    <p:sldId id="1953" r:id="rId13"/>
    <p:sldId id="350" r:id="rId14"/>
    <p:sldId id="352" r:id="rId15"/>
    <p:sldId id="353" r:id="rId16"/>
    <p:sldId id="354" r:id="rId17"/>
    <p:sldId id="20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EE16-65E9-4B29-8CEE-6E0D2ECAEBB4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6DE6F-0C8A-43F8-B6C0-FD746C8D3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6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BD9BA-970B-4327-877C-DE42AFAD9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4B7098-CF79-4B30-AF33-A3C57DF59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C73A0-1978-48C7-97AC-9E54F29C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3A7-FBC6-4322-A590-B35356E3B3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EFDCD-7F47-48F7-8EC3-8ADBA8D4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5CABB-7CC2-44E0-A2BD-C3ADE70C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B54-4EEB-4A56-9E3D-0065170EF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AE6D-DD30-4981-8A4C-D0565FA2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E1E40A-E876-4AB1-A332-E9EEA7F0C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19025-85B0-40C4-937C-F4248FA2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3A7-FBC6-4322-A590-B35356E3B3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F1B27-8FE9-4F77-889F-3CEB8E06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E4B1C-DF96-4C4A-A259-AB7189F9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B54-4EEB-4A56-9E3D-0065170EF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8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EF8929-F9EC-4394-977D-25D3FBDE9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96C3A1-06CA-4256-9052-B08F65611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948F4-C7C8-4045-9DB4-7DEC2961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3A7-FBC6-4322-A590-B35356E3B3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F2B71-FBDB-4E53-859D-E19DF4BE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4A013-28B3-4F87-AD6C-3B18A366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B54-4EEB-4A56-9E3D-0065170EF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3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54A0C-7651-4F89-A9E4-F337941E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226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98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09A2B-73D6-4494-BA2C-A636ED8A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87CDE-E274-4430-BF03-B3B66BD2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7682C-CE7F-4E3F-A380-E4B983C3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3A7-FBC6-4322-A590-B35356E3B3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786C1-34C7-4B66-906C-50285E2E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78C4B-D18D-4471-9591-1030BB90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B54-4EEB-4A56-9E3D-0065170EF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24DC6-0534-448E-895E-0CA5CC2C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9E7885-AE5E-4E78-9587-8975FDAF7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F2B07-9C95-42C7-8FE1-54032012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3A7-FBC6-4322-A590-B35356E3B3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82637-6A20-486A-ACB3-3E465E85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0AC96-1F45-4316-A4B1-C73DFA90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B54-4EEB-4A56-9E3D-0065170EF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7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ABF11-6D8F-40B3-883D-B11D3234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DA8A7-FCFF-4392-A8F4-F0DAE2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5AB03-89DA-4C09-960D-6B53F4220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93311-DA6D-4F82-84D6-3D6C17FB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3A7-FBC6-4322-A590-B35356E3B3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0AB11-D76D-40DE-A6CD-996A804D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29F6C-775E-41AF-8EAB-B4857FB9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B54-4EEB-4A56-9E3D-0065170EF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3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7DF32-CB83-48B4-82F8-DA39773B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6779D-F7B6-45E4-8B09-2CD35762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C0F3B-EF43-4E92-89B2-E7AE9ADB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8B43D5-8C68-4526-8092-40D04EBBA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C90C1C-E738-4537-866A-108CA8D10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8EFE38-0966-4716-AA5F-D78B8E39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3A7-FBC6-4322-A590-B35356E3B3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175DAE-E0E6-4C9A-9237-409DF9C8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00B82B-2517-4673-953D-A4E2006A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B54-4EEB-4A56-9E3D-0065170EF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746A3-F38A-4378-B6A5-0B2A6DE7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FA152E-0FC3-4557-B7BE-676ADCBE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3A7-FBC6-4322-A590-B35356E3B3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8B2374-9A89-4260-A864-780EEC01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9BAD58-70C8-4798-B074-B97DB4D6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B54-4EEB-4A56-9E3D-0065170EF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262EC7-6902-4E90-A314-89836799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3A7-FBC6-4322-A590-B35356E3B3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B95FCD-2CD4-4933-849E-4241ABF0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6353C-669A-442D-B323-A2F024E1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B54-4EEB-4A56-9E3D-0065170EF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1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103F5-8118-4B86-9527-1BF81AC9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5FF41-F987-4685-B3A0-030F6B31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68B63B-0137-4749-B8AB-37EF46A20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C34D57-3C35-425F-BA4A-61D11793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3A7-FBC6-4322-A590-B35356E3B3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A2CB5-031B-42FE-9CA8-658426B0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C74E7-1DED-4729-95C6-7C6874A1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B54-4EEB-4A56-9E3D-0065170EF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6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B15E2-E60F-4A39-BFF0-217B6151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CAE733-A18E-45B3-ADA6-6C24F5D5C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3B9B98-38EF-42E4-B8D3-BC2AD4BF7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56F15-D4BF-4E5C-801B-5C27FFB7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3A7-FBC6-4322-A590-B35356E3B3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54D41C-58D0-4A9E-958E-3528D40A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7D0BF-8DAB-4121-B585-FA162AC1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B54-4EEB-4A56-9E3D-0065170EF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8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C9752C-B92E-4663-A1D0-DF79BE46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C5904-64BE-4645-9ACA-C5B41165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ACD51-261A-4D1C-B057-44DE75600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03A7-FBC6-4322-A590-B35356E3B371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F9AA3-3E8A-469F-8E79-129D1318D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DC296-BE74-447C-9FC5-DA8D1F834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0B54-4EEB-4A56-9E3D-0065170EF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0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&#36164;&#26412;&#21407;&#22987;&#31215;&#32047;.pp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D7AD91-504D-4577-AADC-1D5B69F9993C}"/>
              </a:ext>
            </a:extLst>
          </p:cNvPr>
          <p:cNvSpPr/>
          <p:nvPr/>
        </p:nvSpPr>
        <p:spPr>
          <a:xfrm>
            <a:off x="2839279" y="537948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4000" b="1" dirty="0">
                <a:solidFill>
                  <a:srgbClr val="002060"/>
                </a:solidFill>
                <a:latin typeface="+mn-ea"/>
                <a:sym typeface="Arial" panose="020B0604020202020204" pitchFamily="34" charset="0"/>
              </a:rPr>
              <a:t>Introduction to Marxism</a:t>
            </a:r>
            <a:endParaRPr lang="zh-CN" altLang="en-US" sz="4000" b="1" dirty="0">
              <a:solidFill>
                <a:srgbClr val="002060"/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1F31CC7-06CE-452A-8C3F-E83E6F7E8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9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>
            <a:extLst>
              <a:ext uri="{FF2B5EF4-FFF2-40B4-BE49-F238E27FC236}">
                <a16:creationId xmlns:a16="http://schemas.microsoft.com/office/drawing/2014/main" id="{5DBE60B3-6823-40C6-9685-CE793EDDBBC7}"/>
              </a:ext>
            </a:extLst>
          </p:cNvPr>
          <p:cNvSpPr/>
          <p:nvPr/>
        </p:nvSpPr>
        <p:spPr bwMode="auto">
          <a:xfrm>
            <a:off x="1419139" y="363686"/>
            <a:ext cx="1801139" cy="62071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增殖？</a:t>
            </a:r>
          </a:p>
        </p:txBody>
      </p:sp>
      <p:sp>
        <p:nvSpPr>
          <p:cNvPr id="5" name="圆角矩形 15">
            <a:extLst>
              <a:ext uri="{FF2B5EF4-FFF2-40B4-BE49-F238E27FC236}">
                <a16:creationId xmlns:a16="http://schemas.microsoft.com/office/drawing/2014/main" id="{409F5A03-7EA8-4C91-AD99-32ABEFC6BFF7}"/>
              </a:ext>
            </a:extLst>
          </p:cNvPr>
          <p:cNvSpPr/>
          <p:nvPr/>
        </p:nvSpPr>
        <p:spPr bwMode="auto">
          <a:xfrm>
            <a:off x="4347628" y="365717"/>
            <a:ext cx="3496744" cy="62071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剩余价值论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034EE5-7172-4A5E-87CA-1909A5377244}"/>
              </a:ext>
            </a:extLst>
          </p:cNvPr>
          <p:cNvSpPr/>
          <p:nvPr/>
        </p:nvSpPr>
        <p:spPr>
          <a:xfrm>
            <a:off x="2549734" y="1558033"/>
            <a:ext cx="3001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资本的总公式：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G—W — G’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352FE33-6265-424B-84A2-F2F90284E521}"/>
              </a:ext>
            </a:extLst>
          </p:cNvPr>
          <p:cNvCxnSpPr>
            <a:cxnSpLocks/>
          </p:cNvCxnSpPr>
          <p:nvPr/>
        </p:nvCxnSpPr>
        <p:spPr>
          <a:xfrm>
            <a:off x="4541060" y="1856585"/>
            <a:ext cx="0" cy="64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67BB011-E609-4425-A949-F15749AFD48C}"/>
              </a:ext>
            </a:extLst>
          </p:cNvPr>
          <p:cNvSpPr/>
          <p:nvPr/>
        </p:nvSpPr>
        <p:spPr>
          <a:xfrm>
            <a:off x="4105123" y="2534745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G’=G+∆G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3D1718-C05E-47BF-9202-5250BD3BD394}"/>
              </a:ext>
            </a:extLst>
          </p:cNvPr>
          <p:cNvSpPr/>
          <p:nvPr/>
        </p:nvSpPr>
        <p:spPr>
          <a:xfrm>
            <a:off x="4861167" y="2568636"/>
            <a:ext cx="359351" cy="27699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EAFE5-8336-4276-AEE3-9F4B9927B2A5}"/>
              </a:ext>
            </a:extLst>
          </p:cNvPr>
          <p:cNvSpPr/>
          <p:nvPr/>
        </p:nvSpPr>
        <p:spPr>
          <a:xfrm>
            <a:off x="5509126" y="2534745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剩余价值</a:t>
            </a:r>
            <a:endParaRPr lang="en-US" altLang="zh-CN" sz="900" kern="1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9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Surplus Value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94F74D-2C8F-427C-979D-E8E80B2BD75D}"/>
              </a:ext>
            </a:extLst>
          </p:cNvPr>
          <p:cNvSpPr/>
          <p:nvPr/>
        </p:nvSpPr>
        <p:spPr>
          <a:xfrm>
            <a:off x="7426274" y="1831737"/>
            <a:ext cx="2215992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050" b="1" dirty="0">
                <a:ln/>
                <a:solidFill>
                  <a:schemeClr val="accent4"/>
                </a:solidFill>
              </a:rPr>
              <a:t>生产过程</a:t>
            </a:r>
          </a:p>
        </p:txBody>
      </p:sp>
      <p:sp>
        <p:nvSpPr>
          <p:cNvPr id="23" name="文本框 1">
            <a:extLst>
              <a:ext uri="{FF2B5EF4-FFF2-40B4-BE49-F238E27FC236}">
                <a16:creationId xmlns:a16="http://schemas.microsoft.com/office/drawing/2014/main" id="{D381C5E6-A251-4458-A9BD-45A8CE03C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403" y="3773181"/>
            <a:ext cx="3462720" cy="190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800" b="1" dirty="0">
                <a:solidFill>
                  <a:srgbClr val="002060"/>
                </a:solidFill>
              </a:rPr>
              <a:t>剩余价值</a:t>
            </a:r>
            <a:r>
              <a:rPr lang="zh-CN" altLang="en-US" sz="2400" dirty="0"/>
              <a:t>是雇佣工人创造的、被资本家无偿占有的、超过劳动力价值以上的价值。</a:t>
            </a:r>
          </a:p>
        </p:txBody>
      </p:sp>
      <p:grpSp>
        <p:nvGrpSpPr>
          <p:cNvPr id="24" name="组合 1">
            <a:extLst>
              <a:ext uri="{FF2B5EF4-FFF2-40B4-BE49-F238E27FC236}">
                <a16:creationId xmlns:a16="http://schemas.microsoft.com/office/drawing/2014/main" id="{752062ED-029D-4CE4-9A99-AD3F19B33F28}"/>
              </a:ext>
            </a:extLst>
          </p:cNvPr>
          <p:cNvGrpSpPr>
            <a:grpSpLocks/>
          </p:cNvGrpSpPr>
          <p:nvPr/>
        </p:nvGrpSpPr>
        <p:grpSpPr bwMode="auto">
          <a:xfrm>
            <a:off x="1585536" y="3577623"/>
            <a:ext cx="4391025" cy="2420937"/>
            <a:chOff x="1891620" y="1921622"/>
            <a:chExt cx="4392612" cy="2421451"/>
          </a:xfrm>
        </p:grpSpPr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3BD8442B-12F9-4226-AFE0-7FC4631F3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2112" y="2823513"/>
              <a:ext cx="1511846" cy="5509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3300"/>
              </a:solidFill>
              <a:miter lim="800000"/>
            </a:ln>
          </p:spPr>
          <p:txBody>
            <a:bodyPr lIns="90170" tIns="90000" rIns="90170" bIns="90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+mj-ea"/>
                  <a:ea typeface="+mj-ea"/>
                  <a:sym typeface="+mn-ea"/>
                </a:rPr>
                <a:t>必要劳动</a:t>
              </a:r>
            </a:p>
          </p:txBody>
        </p:sp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43843109-D181-4DDE-91ED-453BDAACB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0430" y="2823513"/>
              <a:ext cx="1511846" cy="5509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3300"/>
              </a:solidFill>
              <a:miter lim="800000"/>
            </a:ln>
          </p:spPr>
          <p:txBody>
            <a:bodyPr lIns="90170" tIns="90000" rIns="90170" bIns="90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2400">
                  <a:solidFill>
                    <a:srgbClr val="000000"/>
                  </a:solidFill>
                  <a:latin typeface="+mj-ea"/>
                  <a:ea typeface="+mj-ea"/>
                  <a:sym typeface="Arial" panose="020B0604020202020204" pitchFamily="34" charset="0"/>
                </a:rPr>
                <a:t>剩余劳动</a:t>
              </a:r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282A1A80-B82B-4859-8941-DE63473A8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120" y="1921622"/>
              <a:ext cx="2853769" cy="431892"/>
            </a:xfrm>
            <a:prstGeom prst="rect">
              <a:avLst/>
            </a:prstGeom>
            <a:noFill/>
            <a:ln w="19050">
              <a:solidFill>
                <a:srgbClr val="A6A6A6"/>
              </a:solidFill>
              <a:miter lim="800000"/>
            </a:ln>
          </p:spPr>
          <p:txBody>
            <a:bodyPr lIns="90170" tIns="90000" rIns="90170" bIns="90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latin typeface="+mj-ea"/>
                  <a:ea typeface="+mj-ea"/>
                  <a:sym typeface="+mn-ea"/>
                </a:rPr>
                <a:t>雇佣工人的劳动</a:t>
              </a:r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32EF87E2-A3BF-4509-A7DC-099C3E23F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452" y="3911181"/>
              <a:ext cx="2159780" cy="431892"/>
            </a:xfrm>
            <a:prstGeom prst="rect">
              <a:avLst/>
            </a:prstGeom>
            <a:noFill/>
            <a:ln w="19050">
              <a:solidFill>
                <a:srgbClr val="A6A6A6"/>
              </a:solidFill>
              <a:miter lim="800000"/>
            </a:ln>
          </p:spPr>
          <p:txBody>
            <a:bodyPr lIns="90170" tIns="90000" rIns="90170" bIns="90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latin typeface="+mj-ea"/>
                  <a:ea typeface="+mj-ea"/>
                  <a:sym typeface="+mn-ea"/>
                </a:rPr>
                <a:t>生产剩余价值</a:t>
              </a:r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A59D554A-92C7-4D38-AE0B-D1CDBB93A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620" y="3911181"/>
              <a:ext cx="2089905" cy="431892"/>
            </a:xfrm>
            <a:prstGeom prst="rect">
              <a:avLst/>
            </a:prstGeom>
            <a:noFill/>
            <a:ln w="19050">
              <a:solidFill>
                <a:srgbClr val="A6A6A6"/>
              </a:solidFill>
              <a:miter lim="800000"/>
            </a:ln>
          </p:spPr>
          <p:txBody>
            <a:bodyPr lIns="90170" tIns="90000" rIns="90170" bIns="90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400">
                  <a:latin typeface="+mj-ea"/>
                  <a:ea typeface="+mj-ea"/>
                  <a:sym typeface="+mn-ea"/>
                </a:rPr>
                <a:t>生产自身价值</a:t>
              </a:r>
            </a:p>
          </p:txBody>
        </p:sp>
        <p:sp>
          <p:nvSpPr>
            <p:cNvPr id="30" name="AutoShape 14">
              <a:extLst>
                <a:ext uri="{FF2B5EF4-FFF2-40B4-BE49-F238E27FC236}">
                  <a16:creationId xmlns:a16="http://schemas.microsoft.com/office/drawing/2014/main" id="{F6C2FB44-495B-4916-AC68-CDDDA5860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857" y="2413869"/>
              <a:ext cx="158750" cy="349250"/>
            </a:xfrm>
            <a:prstGeom prst="downArrow">
              <a:avLst>
                <a:gd name="adj1" fmla="val 50000"/>
                <a:gd name="adj2" fmla="val 24944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AutoShape 15">
              <a:extLst>
                <a:ext uri="{FF2B5EF4-FFF2-40B4-BE49-F238E27FC236}">
                  <a16:creationId xmlns:a16="http://schemas.microsoft.com/office/drawing/2014/main" id="{815B38BC-0593-472D-ABE4-2A108471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657" y="2413869"/>
              <a:ext cx="146050" cy="349250"/>
            </a:xfrm>
            <a:prstGeom prst="downArrow">
              <a:avLst>
                <a:gd name="adj1" fmla="val 50000"/>
                <a:gd name="adj2" fmla="val 24943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" name="AutoShape 16">
              <a:extLst>
                <a:ext uri="{FF2B5EF4-FFF2-40B4-BE49-F238E27FC236}">
                  <a16:creationId xmlns:a16="http://schemas.microsoft.com/office/drawing/2014/main" id="{2888248A-FFA7-4B16-A301-B7D6E42A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245" y="3443755"/>
              <a:ext cx="360362" cy="35877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" name="AutoShape 17">
              <a:extLst>
                <a:ext uri="{FF2B5EF4-FFF2-40B4-BE49-F238E27FC236}">
                  <a16:creationId xmlns:a16="http://schemas.microsoft.com/office/drawing/2014/main" id="{8DDD457F-F8F0-4A49-BE23-BB9B5F283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807" y="3443755"/>
              <a:ext cx="360363" cy="35877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6599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9" grpId="0" animBg="1"/>
      <p:bldP spid="10" grpId="0"/>
      <p:bldP spid="1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D8AFAB-F6BB-40BC-B0E7-4B8168C3737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83490" y="2434604"/>
            <a:ext cx="4678363" cy="86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CC0000"/>
                </a:solidFill>
                <a:latin typeface="+mj-ea"/>
                <a:ea typeface="+mj-ea"/>
                <a:sym typeface="+mn-ea"/>
              </a:rPr>
              <a:t>劳动力成为商品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劳动力</a:t>
            </a: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商品价值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与</a:t>
            </a: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使用价值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的特殊性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1130146-B506-45D4-9454-8F8BD09C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1403" y="1102691"/>
            <a:ext cx="2305050" cy="8636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/>
                <a:ea typeface="微软雅黑"/>
                <a:sym typeface="+mn-ea"/>
              </a:rPr>
              <a:t>劳动者有人身自由</a:t>
            </a:r>
          </a:p>
          <a:p>
            <a:pPr lvl="0"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/>
                <a:ea typeface="微软雅黑"/>
                <a:sym typeface="+mn-ea"/>
              </a:rPr>
              <a:t>劳动者一无所有</a:t>
            </a: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1FC1E5A1-58FF-4AE6-8720-2FD64D22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540" y="2068167"/>
            <a:ext cx="358775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2060"/>
          </a:solidFill>
          <a:ln>
            <a:noFill/>
          </a:ln>
          <a:extLst/>
        </p:spPr>
        <p:txBody>
          <a:bodyPr vert="eaVert"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240088B4-2B6A-4F9B-A138-0928DA22E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199" y="1588935"/>
            <a:ext cx="4737031" cy="504825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/>
                <a:ea typeface="微软雅黑"/>
                <a:sym typeface="+mn-ea"/>
              </a:rPr>
              <a:t>资本家控制生产资料，购买并使用劳动力</a:t>
            </a:r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4122CA5C-7843-4D19-AF82-05274076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115" y="3693491"/>
            <a:ext cx="4391025" cy="576263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/>
                <a:ea typeface="微软雅黑"/>
                <a:sym typeface="+mn-ea"/>
              </a:rPr>
              <a:t>是价值的源泉，能带来</a:t>
            </a:r>
            <a:r>
              <a:rPr lang="zh-CN" altLang="en-US" sz="2400" b="1" dirty="0">
                <a:solidFill>
                  <a:srgbClr val="0070C0"/>
                </a:solidFill>
                <a:latin typeface="微软雅黑"/>
                <a:ea typeface="微软雅黑"/>
                <a:sym typeface="+mn-ea"/>
              </a:rPr>
              <a:t>剩余价值</a:t>
            </a:r>
          </a:p>
        </p:txBody>
      </p:sp>
      <p:sp>
        <p:nvSpPr>
          <p:cNvPr id="9" name="AutoShape 12">
            <a:extLst>
              <a:ext uri="{FF2B5EF4-FFF2-40B4-BE49-F238E27FC236}">
                <a16:creationId xmlns:a16="http://schemas.microsoft.com/office/drawing/2014/main" id="{A3C5E904-9B37-4D85-B027-404527681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965" y="2182191"/>
            <a:ext cx="285750" cy="1439863"/>
          </a:xfrm>
          <a:prstGeom prst="downArrow">
            <a:avLst>
              <a:gd name="adj1" fmla="val 50000"/>
              <a:gd name="adj2" fmla="val 125856"/>
            </a:avLst>
          </a:prstGeom>
          <a:solidFill>
            <a:srgbClr val="002060"/>
          </a:solidFill>
          <a:ln>
            <a:noFill/>
          </a:ln>
          <a:extLst/>
        </p:spPr>
        <p:txBody>
          <a:bodyPr vert="eaVert"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10" name="AutoShape 13">
            <a:extLst>
              <a:ext uri="{FF2B5EF4-FFF2-40B4-BE49-F238E27FC236}">
                <a16:creationId xmlns:a16="http://schemas.microsoft.com/office/drawing/2014/main" id="{D1DABD16-0DE4-4044-AA92-9127048F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990" y="3334716"/>
            <a:ext cx="360363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2060"/>
          </a:solidFill>
          <a:ln>
            <a:noFill/>
          </a:ln>
          <a:extLst/>
        </p:spPr>
        <p:txBody>
          <a:bodyPr vert="eaVert"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7A99542-FD11-4F4E-BE47-F3DA6DE7B3B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401490" y="4844429"/>
            <a:ext cx="2592388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CC0000"/>
                </a:solidFill>
                <a:latin typeface="+mj-ea"/>
                <a:ea typeface="+mj-ea"/>
                <a:sym typeface="+mn-ea"/>
              </a:rPr>
              <a:t>货币转化为资本</a:t>
            </a:r>
          </a:p>
        </p:txBody>
      </p:sp>
      <p:sp>
        <p:nvSpPr>
          <p:cNvPr id="12" name="AutoShape 15">
            <a:extLst>
              <a:ext uri="{FF2B5EF4-FFF2-40B4-BE49-F238E27FC236}">
                <a16:creationId xmlns:a16="http://schemas.microsoft.com/office/drawing/2014/main" id="{9B7F9E00-EC65-4568-9B6A-D0FEEED56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140" y="4341191"/>
            <a:ext cx="360363" cy="504825"/>
          </a:xfrm>
          <a:prstGeom prst="downArrow">
            <a:avLst>
              <a:gd name="adj1" fmla="val 50000"/>
              <a:gd name="adj2" fmla="val 34990"/>
            </a:avLst>
          </a:prstGeom>
          <a:solidFill>
            <a:srgbClr val="002060"/>
          </a:solidFill>
          <a:ln>
            <a:noFill/>
          </a:ln>
          <a:extLst/>
        </p:spPr>
        <p:txBody>
          <a:bodyPr vert="eaVert"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C543644C-1F0C-4AA6-B251-12078CB1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78" y="3828429"/>
            <a:ext cx="3240087" cy="1654175"/>
          </a:xfrm>
          <a:prstGeom prst="horizontalScroll">
            <a:avLst>
              <a:gd name="adj" fmla="val 1250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FFFF"/>
            </a:solidFill>
            <a:round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just">
              <a:defRPr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罗马的奴隶是由锁链，</a:t>
            </a:r>
          </a:p>
          <a:p>
            <a:pPr lvl="0" algn="just">
              <a:defRPr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雇佣工人则由看不见的线</a:t>
            </a:r>
          </a:p>
          <a:p>
            <a:pPr lvl="0" algn="just">
              <a:defRPr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系在自己的所有者手里。</a:t>
            </a:r>
          </a:p>
          <a:p>
            <a:pPr lvl="0" algn="just">
              <a:defRPr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——马克思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C9438236-0E3B-4091-B075-56C9705E1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969" y="212296"/>
            <a:ext cx="2305050" cy="8636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微软雅黑"/>
                <a:ea typeface="微软雅黑"/>
                <a:sym typeface="+mn-ea"/>
              </a:rPr>
              <a:t>资本主义所有制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E0EE2BE0-0FDE-48E4-86F0-220E55EE6F22}"/>
              </a:ext>
            </a:extLst>
          </p:cNvPr>
          <p:cNvSpPr>
            <a:spLocks noChangeArrowheads="1"/>
          </p:cNvSpPr>
          <p:nvPr/>
        </p:nvSpPr>
        <p:spPr bwMode="auto">
          <a:xfrm rot="3784080">
            <a:off x="5142602" y="645609"/>
            <a:ext cx="358775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2060"/>
          </a:solidFill>
          <a:ln>
            <a:noFill/>
          </a:ln>
          <a:extLst/>
        </p:spPr>
        <p:txBody>
          <a:bodyPr vert="eaVert"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CAFC85C9-6D1F-4438-89A8-4B7227421899}"/>
              </a:ext>
            </a:extLst>
          </p:cNvPr>
          <p:cNvSpPr>
            <a:spLocks noChangeArrowheads="1"/>
          </p:cNvSpPr>
          <p:nvPr/>
        </p:nvSpPr>
        <p:spPr bwMode="auto">
          <a:xfrm rot="19085417">
            <a:off x="7626129" y="1112409"/>
            <a:ext cx="358775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2060"/>
          </a:solidFill>
          <a:ln>
            <a:noFill/>
          </a:ln>
          <a:extLst/>
        </p:spPr>
        <p:txBody>
          <a:bodyPr vert="eaVert"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文本框 3">
            <a:extLst>
              <a:ext uri="{FF2B5EF4-FFF2-40B4-BE49-F238E27FC236}">
                <a16:creationId xmlns:a16="http://schemas.microsoft.com/office/drawing/2014/main" id="{3A6F9DA7-BA63-446D-8862-7A63BCE5C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177" y="5705190"/>
            <a:ext cx="6353175" cy="94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等价交换原则掩盖下，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无偿占有雇佣工人创造的剩余价值，形成剥削与被剥削的对抗关系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20" name="圆角矩形 15">
            <a:extLst>
              <a:ext uri="{FF2B5EF4-FFF2-40B4-BE49-F238E27FC236}">
                <a16:creationId xmlns:a16="http://schemas.microsoft.com/office/drawing/2014/main" id="{11D5A1E1-469A-433A-83A5-1D75CFFBDAE4}"/>
              </a:ext>
            </a:extLst>
          </p:cNvPr>
          <p:cNvSpPr/>
          <p:nvPr/>
        </p:nvSpPr>
        <p:spPr bwMode="auto">
          <a:xfrm>
            <a:off x="378361" y="5924725"/>
            <a:ext cx="1132388" cy="62071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本质</a:t>
            </a:r>
          </a:p>
        </p:txBody>
      </p:sp>
    </p:spTree>
    <p:extLst>
      <p:ext uri="{BB962C8B-B14F-4D97-AF65-F5344CB8AC3E}">
        <p14:creationId xmlns:p14="http://schemas.microsoft.com/office/powerpoint/2010/main" val="2011203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组合 15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88A58271-D0F8-4701-9F33-CA688332E5B2}"/>
              </a:ext>
            </a:extLst>
          </p:cNvPr>
          <p:cNvGrpSpPr>
            <a:grpSpLocks/>
          </p:cNvGrpSpPr>
          <p:nvPr/>
        </p:nvGrpSpPr>
        <p:grpSpPr bwMode="auto">
          <a:xfrm>
            <a:off x="1983686" y="3953906"/>
            <a:ext cx="1901825" cy="1900238"/>
            <a:chOff x="3986830" y="3266658"/>
            <a:chExt cx="1728000" cy="1728000"/>
          </a:xfrm>
        </p:grpSpPr>
        <p:grpSp>
          <p:nvGrpSpPr>
            <p:cNvPr id="38926" name="组合 16">
              <a:extLst>
                <a:ext uri="{FF2B5EF4-FFF2-40B4-BE49-F238E27FC236}">
                  <a16:creationId xmlns:a16="http://schemas.microsoft.com/office/drawing/2014/main" id="{E16BA64A-48B3-479E-BEAB-35B6FF81047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86830" y="3266658"/>
              <a:ext cx="1728000" cy="1728000"/>
              <a:chOff x="2698243" y="4793191"/>
              <a:chExt cx="1810942" cy="1810942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43F1F7C-FCC3-4CA6-A664-0D9FAD3A382E}"/>
                  </a:ext>
                </a:extLst>
              </p:cNvPr>
              <p:cNvSpPr/>
              <p:nvPr/>
            </p:nvSpPr>
            <p:spPr>
              <a:xfrm>
                <a:off x="2698243" y="4793191"/>
                <a:ext cx="1810942" cy="1810942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B923EF4-10D8-4184-9314-D3C6853FD7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5453" y="4950533"/>
                <a:ext cx="1496521" cy="149625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lumMod val="9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  <a:gs pos="70000">
                    <a:srgbClr val="FAFAFA"/>
                  </a:gs>
                </a:gsLst>
                <a:lin ang="8100000" scaled="1"/>
                <a:tileRect/>
              </a:gradFill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254000" dist="190500" dir="8100000" algn="tr" rotWithShape="0">
                  <a:prstClr val="black">
                    <a:alpha val="15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2135" kern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8927" name="文本框 17">
              <a:extLst>
                <a:ext uri="{FF2B5EF4-FFF2-40B4-BE49-F238E27FC236}">
                  <a16:creationId xmlns:a16="http://schemas.microsoft.com/office/drawing/2014/main" id="{7A814406-C9D5-4BFE-8B95-AE59AFE10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450" y="3823473"/>
              <a:ext cx="1426760" cy="755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/>
              <a:r>
                <a:rPr lang="zh-CN" altLang="en-US" sz="2400" b="1">
                  <a:latin typeface="微软雅黑" panose="020B0503020204020204" pitchFamily="34" charset="-122"/>
                </a:rPr>
                <a:t>相对剩余价值生产</a:t>
              </a:r>
              <a:endParaRPr lang="en-US" altLang="zh-CN" sz="2400" b="1">
                <a:latin typeface="微软雅黑" panose="020B0503020204020204" pitchFamily="34" charset="-122"/>
              </a:endParaRPr>
            </a:p>
          </p:txBody>
        </p:sp>
      </p:grpSp>
      <p:sp>
        <p:nvSpPr>
          <p:cNvPr id="38915" name="文本框 20">
            <a:extLst>
              <a:ext uri="{FF2B5EF4-FFF2-40B4-BE49-F238E27FC236}">
                <a16:creationId xmlns:a16="http://schemas.microsoft.com/office/drawing/2014/main" id="{8ECEDA66-BCC9-4772-BE35-E41ED3B47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311" y="4290456"/>
            <a:ext cx="5857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工作日长度一定的情况</a:t>
            </a:r>
            <a:r>
              <a:rPr lang="zh-CN" altLang="en-US" sz="2400" dirty="0"/>
              <a:t>下，通过</a:t>
            </a:r>
            <a:r>
              <a:rPr lang="zh-CN" altLang="en-US" sz="2400" dirty="0">
                <a:solidFill>
                  <a:srgbClr val="FF0000"/>
                </a:solidFill>
              </a:rPr>
              <a:t>缩短必要劳动时间相对延长剩余劳动时间</a:t>
            </a:r>
            <a:r>
              <a:rPr lang="zh-CN" altLang="en-US" sz="2400" dirty="0"/>
              <a:t>来增加剩余价值量的方法。</a:t>
            </a:r>
          </a:p>
        </p:txBody>
      </p:sp>
      <p:sp>
        <p:nvSpPr>
          <p:cNvPr id="9" name="圆角矩形 15">
            <a:extLst>
              <a:ext uri="{FF2B5EF4-FFF2-40B4-BE49-F238E27FC236}">
                <a16:creationId xmlns:a16="http://schemas.microsoft.com/office/drawing/2014/main" id="{60B7CBA5-8817-41C4-ACB4-DC8588D05F1A}"/>
              </a:ext>
            </a:extLst>
          </p:cNvPr>
          <p:cNvSpPr/>
          <p:nvPr/>
        </p:nvSpPr>
        <p:spPr bwMode="auto">
          <a:xfrm>
            <a:off x="3471310" y="353220"/>
            <a:ext cx="5499222" cy="62071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剩余价值生产的两种基本方法</a:t>
            </a:r>
          </a:p>
        </p:txBody>
      </p:sp>
      <p:sp>
        <p:nvSpPr>
          <p:cNvPr id="38917" name="Rectangle 11">
            <a:extLst>
              <a:ext uri="{FF2B5EF4-FFF2-40B4-BE49-F238E27FC236}">
                <a16:creationId xmlns:a16="http://schemas.microsoft.com/office/drawing/2014/main" id="{4BFE6337-BCE0-46C7-A76B-5BB53FB053C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60900" y="1366838"/>
            <a:ext cx="1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8" name="Rectangle 12">
            <a:extLst>
              <a:ext uri="{FF2B5EF4-FFF2-40B4-BE49-F238E27FC236}">
                <a16:creationId xmlns:a16="http://schemas.microsoft.com/office/drawing/2014/main" id="{A4F7A986-9885-4A28-B068-A9024D9F430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60900" y="1366838"/>
            <a:ext cx="1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8920" name="组合 10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C000FD7C-02F8-42DA-8C6A-85859940123A}"/>
              </a:ext>
            </a:extLst>
          </p:cNvPr>
          <p:cNvGrpSpPr>
            <a:grpSpLocks/>
          </p:cNvGrpSpPr>
          <p:nvPr/>
        </p:nvGrpSpPr>
        <p:grpSpPr bwMode="auto">
          <a:xfrm>
            <a:off x="1983686" y="1736170"/>
            <a:ext cx="1901825" cy="1900237"/>
            <a:chOff x="3986830" y="3266658"/>
            <a:chExt cx="1728000" cy="1728000"/>
          </a:xfrm>
        </p:grpSpPr>
        <p:grpSp>
          <p:nvGrpSpPr>
            <p:cNvPr id="38922" name="组合 11">
              <a:extLst>
                <a:ext uri="{FF2B5EF4-FFF2-40B4-BE49-F238E27FC236}">
                  <a16:creationId xmlns:a16="http://schemas.microsoft.com/office/drawing/2014/main" id="{4E8673B5-B5EA-4D6A-801E-0ECF17659C8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86830" y="3266658"/>
              <a:ext cx="1728000" cy="1728000"/>
              <a:chOff x="2698243" y="4793191"/>
              <a:chExt cx="1810942" cy="1810942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83633F7-3838-44EF-A5A4-CB4871C9FC0D}"/>
                  </a:ext>
                </a:extLst>
              </p:cNvPr>
              <p:cNvSpPr/>
              <p:nvPr/>
            </p:nvSpPr>
            <p:spPr>
              <a:xfrm>
                <a:off x="2698243" y="4793191"/>
                <a:ext cx="1810942" cy="1810942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436C5A6-352B-45E4-AC17-FA04969F31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5453" y="4950533"/>
                <a:ext cx="1496521" cy="149625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lumMod val="9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  <a:gs pos="70000">
                    <a:srgbClr val="FAFAFA"/>
                  </a:gs>
                </a:gsLst>
                <a:lin ang="8100000" scaled="1"/>
                <a:tileRect/>
              </a:gradFill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254000" dist="190500" dir="8100000" algn="tr" rotWithShape="0">
                  <a:prstClr val="black">
                    <a:alpha val="15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2135" kern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8923" name="文本框 12">
              <a:extLst>
                <a:ext uri="{FF2B5EF4-FFF2-40B4-BE49-F238E27FC236}">
                  <a16:creationId xmlns:a16="http://schemas.microsoft.com/office/drawing/2014/main" id="{03C7DAEA-778E-486D-9488-AEA0F118C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450" y="3823473"/>
              <a:ext cx="1426760" cy="755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/>
              <a:r>
                <a:rPr lang="zh-CN" altLang="en-US" sz="2400" b="1">
                  <a:latin typeface="微软雅黑" panose="020B0503020204020204" pitchFamily="34" charset="-122"/>
                </a:rPr>
                <a:t>绝对剩余价值生产</a:t>
              </a:r>
              <a:endParaRPr lang="en-US" altLang="zh-CN" sz="2400" b="1">
                <a:latin typeface="微软雅黑" panose="020B0503020204020204" pitchFamily="34" charset="-122"/>
              </a:endParaRPr>
            </a:p>
          </p:txBody>
        </p:sp>
      </p:grpSp>
      <p:sp>
        <p:nvSpPr>
          <p:cNvPr id="38921" name="文本框 1">
            <a:extLst>
              <a:ext uri="{FF2B5EF4-FFF2-40B4-BE49-F238E27FC236}">
                <a16:creationId xmlns:a16="http://schemas.microsoft.com/office/drawing/2014/main" id="{B97B46BD-5417-4E3C-A88A-1BF694785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311" y="2072719"/>
            <a:ext cx="5857875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必要劳动时间一定的条件</a:t>
            </a:r>
            <a:r>
              <a:rPr lang="zh-CN" altLang="en-US" sz="2400" dirty="0"/>
              <a:t>下，通过</a:t>
            </a:r>
            <a:r>
              <a:rPr lang="zh-CN" altLang="en-US" sz="2400" dirty="0">
                <a:solidFill>
                  <a:srgbClr val="FF0000"/>
                </a:solidFill>
              </a:rPr>
              <a:t>延长工作日以增加剩余劳动时间</a:t>
            </a:r>
            <a:r>
              <a:rPr lang="zh-CN" altLang="en-US" sz="2400" dirty="0"/>
              <a:t>来增加剩余价值量的方法。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7" grpId="0"/>
      <p:bldP spid="38918" grpId="0"/>
      <p:bldP spid="389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54">
            <a:extLst>
              <a:ext uri="{FF2B5EF4-FFF2-40B4-BE49-F238E27FC236}">
                <a16:creationId xmlns:a16="http://schemas.microsoft.com/office/drawing/2014/main" id="{B17F7AEE-C604-4063-A8AD-946B7C04B259}"/>
              </a:ext>
            </a:extLst>
          </p:cNvPr>
          <p:cNvGrpSpPr>
            <a:grpSpLocks/>
          </p:cNvGrpSpPr>
          <p:nvPr/>
        </p:nvGrpSpPr>
        <p:grpSpPr bwMode="auto">
          <a:xfrm>
            <a:off x="1771209" y="1193206"/>
            <a:ext cx="8820150" cy="5052417"/>
            <a:chOff x="340" y="482"/>
            <a:chExt cx="5556" cy="3509"/>
          </a:xfrm>
        </p:grpSpPr>
        <p:grpSp>
          <p:nvGrpSpPr>
            <p:cNvPr id="100356" name="Group 4">
              <a:extLst>
                <a:ext uri="{FF2B5EF4-FFF2-40B4-BE49-F238E27FC236}">
                  <a16:creationId xmlns:a16="http://schemas.microsoft.com/office/drawing/2014/main" id="{67B4C50B-40A1-4161-8B5E-9A9277913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482"/>
              <a:ext cx="5424" cy="3492"/>
              <a:chOff x="192" y="720"/>
              <a:chExt cx="5568" cy="3216"/>
            </a:xfrm>
          </p:grpSpPr>
          <p:sp>
            <p:nvSpPr>
              <p:cNvPr id="100384" name="Text Box 5">
                <a:extLst>
                  <a:ext uri="{FF2B5EF4-FFF2-40B4-BE49-F238E27FC236}">
                    <a16:creationId xmlns:a16="http://schemas.microsoft.com/office/drawing/2014/main" id="{5AD9AA7B-3EEE-4DFA-A4BA-8A0D53AE97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720"/>
                <a:ext cx="5568" cy="3216"/>
              </a:xfrm>
              <a:prstGeom prst="rect">
                <a:avLst/>
              </a:prstGeom>
              <a:solidFill>
                <a:srgbClr val="00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spcBef>
                    <a:spcPct val="50000"/>
                  </a:spcBef>
                  <a:buClr>
                    <a:schemeClr val="accent1"/>
                  </a:buClr>
                  <a:buSzPct val="70000"/>
                  <a:buFont typeface="Monotype Sorts"/>
                  <a:buNone/>
                </a:pPr>
                <a:endParaRPr kumimoji="1" lang="zh-CN" altLang="en-US" sz="4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100385" name="Group 6">
                <a:extLst>
                  <a:ext uri="{FF2B5EF4-FFF2-40B4-BE49-F238E27FC236}">
                    <a16:creationId xmlns:a16="http://schemas.microsoft.com/office/drawing/2014/main" id="{34425BC2-0CB4-410F-95E6-37EFBAA627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816"/>
                <a:ext cx="3024" cy="1352"/>
                <a:chOff x="480" y="912"/>
                <a:chExt cx="2784" cy="1167"/>
              </a:xfrm>
            </p:grpSpPr>
            <p:sp>
              <p:nvSpPr>
                <p:cNvPr id="100394" name="Line 7">
                  <a:extLst>
                    <a:ext uri="{FF2B5EF4-FFF2-40B4-BE49-F238E27FC236}">
                      <a16:creationId xmlns:a16="http://schemas.microsoft.com/office/drawing/2014/main" id="{0C2F8109-D5A9-4CD2-9BDE-9DCC291892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128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95" name="Line 8">
                  <a:extLst>
                    <a:ext uri="{FF2B5EF4-FFF2-40B4-BE49-F238E27FC236}">
                      <a16:creationId xmlns:a16="http://schemas.microsoft.com/office/drawing/2014/main" id="{5C6BDD23-82F1-41D2-A390-F1B639B963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128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96" name="Line 9">
                  <a:extLst>
                    <a:ext uri="{FF2B5EF4-FFF2-40B4-BE49-F238E27FC236}">
                      <a16:creationId xmlns:a16="http://schemas.microsoft.com/office/drawing/2014/main" id="{B6B52547-B4C6-4F9F-B6D7-190E0B3B1F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5" y="128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97" name="Text Box 10">
                  <a:extLst>
                    <a:ext uri="{FF2B5EF4-FFF2-40B4-BE49-F238E27FC236}">
                      <a16:creationId xmlns:a16="http://schemas.microsoft.com/office/drawing/2014/main" id="{E45C6BB8-4B43-48B2-A439-877B4AB834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0" y="912"/>
                  <a:ext cx="1534" cy="255"/>
                </a:xfrm>
                <a:prstGeom prst="rect">
                  <a:avLst/>
                </a:prstGeom>
                <a:solidFill>
                  <a:srgbClr val="00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2400" b="1" dirty="0">
                      <a:solidFill>
                        <a:schemeClr val="bg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工 作 日（</a:t>
                  </a:r>
                  <a:r>
                    <a:rPr kumimoji="1" lang="en-US" altLang="zh-CN" sz="2400" b="1" dirty="0">
                      <a:solidFill>
                        <a:schemeClr val="bg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8</a:t>
                  </a:r>
                  <a:r>
                    <a:rPr kumimoji="1" lang="zh-CN" altLang="en-US" sz="2400" b="1" dirty="0">
                      <a:solidFill>
                        <a:schemeClr val="bg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小时）</a:t>
                  </a:r>
                </a:p>
              </p:txBody>
            </p:sp>
            <p:sp>
              <p:nvSpPr>
                <p:cNvPr id="100398" name="AutoShape 11">
                  <a:extLst>
                    <a:ext uri="{FF2B5EF4-FFF2-40B4-BE49-F238E27FC236}">
                      <a16:creationId xmlns:a16="http://schemas.microsoft.com/office/drawing/2014/main" id="{D8A11936-6EFE-4C85-BB55-33DF671E02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1104" y="1152"/>
                  <a:ext cx="144" cy="1201"/>
                </a:xfrm>
                <a:prstGeom prst="leftBrace">
                  <a:avLst>
                    <a:gd name="adj1" fmla="val 69444"/>
                    <a:gd name="adj2" fmla="val 50000"/>
                  </a:avLst>
                </a:prstGeom>
                <a:solidFill>
                  <a:srgbClr val="0000CC"/>
                </a:soli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0399" name="AutoShape 12">
                  <a:extLst>
                    <a:ext uri="{FF2B5EF4-FFF2-40B4-BE49-F238E27FC236}">
                      <a16:creationId xmlns:a16="http://schemas.microsoft.com/office/drawing/2014/main" id="{515791DA-D2C8-4A7C-8134-728141638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2352" y="1152"/>
                  <a:ext cx="144" cy="1201"/>
                </a:xfrm>
                <a:prstGeom prst="leftBrace">
                  <a:avLst>
                    <a:gd name="adj1" fmla="val 69444"/>
                    <a:gd name="adj2" fmla="val 50000"/>
                  </a:avLst>
                </a:prstGeom>
                <a:solidFill>
                  <a:srgbClr val="0000CC"/>
                </a:soli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0400" name="Text Box 13">
                  <a:extLst>
                    <a:ext uri="{FF2B5EF4-FFF2-40B4-BE49-F238E27FC236}">
                      <a16:creationId xmlns:a16="http://schemas.microsoft.com/office/drawing/2014/main" id="{19BC8DB0-7960-4CD0-B4F7-A6FF9F6180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" y="1363"/>
                  <a:ext cx="288" cy="289"/>
                </a:xfrm>
                <a:prstGeom prst="rect">
                  <a:avLst/>
                </a:prstGeom>
                <a:solidFill>
                  <a:srgbClr val="00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00401" name="Text Box 14">
                  <a:extLst>
                    <a:ext uri="{FF2B5EF4-FFF2-40B4-BE49-F238E27FC236}">
                      <a16:creationId xmlns:a16="http://schemas.microsoft.com/office/drawing/2014/main" id="{BF17D67C-0F85-4453-BE73-DA1B167D0B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81" y="1392"/>
                  <a:ext cx="289" cy="289"/>
                </a:xfrm>
                <a:prstGeom prst="rect">
                  <a:avLst/>
                </a:prstGeom>
                <a:solidFill>
                  <a:srgbClr val="00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00402" name="Text Box 15">
                  <a:extLst>
                    <a:ext uri="{FF2B5EF4-FFF2-40B4-BE49-F238E27FC236}">
                      <a16:creationId xmlns:a16="http://schemas.microsoft.com/office/drawing/2014/main" id="{3866F5E4-2E1C-4209-861E-8AFE1E94BC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2" y="1392"/>
                  <a:ext cx="382" cy="289"/>
                </a:xfrm>
                <a:prstGeom prst="rect">
                  <a:avLst/>
                </a:prstGeom>
                <a:solidFill>
                  <a:srgbClr val="00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8</a:t>
                  </a:r>
                  <a:endParaRPr kumimoji="1" lang="en-US" altLang="zh-CN" sz="2400" b="1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0403" name="Line 16">
                  <a:extLst>
                    <a:ext uri="{FF2B5EF4-FFF2-40B4-BE49-F238E27FC236}">
                      <a16:creationId xmlns:a16="http://schemas.microsoft.com/office/drawing/2014/main" id="{90F662F8-28AE-40E1-8034-F4AA09419B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" y="1416"/>
                  <a:ext cx="244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404" name="Text Box 17">
                  <a:extLst>
                    <a:ext uri="{FF2B5EF4-FFF2-40B4-BE49-F238E27FC236}">
                      <a16:creationId xmlns:a16="http://schemas.microsoft.com/office/drawing/2014/main" id="{94172621-A982-4615-9704-98075805E6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" y="1824"/>
                  <a:ext cx="1341" cy="255"/>
                </a:xfrm>
                <a:prstGeom prst="rect">
                  <a:avLst/>
                </a:prstGeom>
                <a:solidFill>
                  <a:srgbClr val="00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2400" b="1">
                      <a:solidFill>
                        <a:srgbClr val="FFFF99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必要劳动时间</a:t>
                  </a:r>
                  <a:r>
                    <a:rPr kumimoji="1" lang="en-US" altLang="zh-CN" sz="2400" b="1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4</a:t>
                  </a:r>
                </a:p>
              </p:txBody>
            </p:sp>
            <p:sp>
              <p:nvSpPr>
                <p:cNvPr id="100405" name="Text Box 18">
                  <a:extLst>
                    <a:ext uri="{FF2B5EF4-FFF2-40B4-BE49-F238E27FC236}">
                      <a16:creationId xmlns:a16="http://schemas.microsoft.com/office/drawing/2014/main" id="{A8EA0A9D-D329-457E-852D-DB16F7FAF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4" y="1824"/>
                  <a:ext cx="1344" cy="255"/>
                </a:xfrm>
                <a:prstGeom prst="rect">
                  <a:avLst/>
                </a:prstGeom>
                <a:solidFill>
                  <a:srgbClr val="00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2400" b="1">
                      <a:solidFill>
                        <a:srgbClr val="FFFF99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剩余劳动时间</a:t>
                  </a:r>
                  <a:r>
                    <a:rPr kumimoji="1" lang="en-US" altLang="zh-CN" sz="2400" b="1">
                      <a:solidFill>
                        <a:srgbClr val="FF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100386" name="Group 19">
                <a:extLst>
                  <a:ext uri="{FF2B5EF4-FFF2-40B4-BE49-F238E27FC236}">
                    <a16:creationId xmlns:a16="http://schemas.microsoft.com/office/drawing/2014/main" id="{7021402C-A3AB-4B03-BC14-C21A6CEDA7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1104"/>
                <a:ext cx="2016" cy="719"/>
                <a:chOff x="3264" y="1104"/>
                <a:chExt cx="2016" cy="719"/>
              </a:xfrm>
            </p:grpSpPr>
            <p:sp>
              <p:nvSpPr>
                <p:cNvPr id="100387" name="Text Box 20">
                  <a:extLst>
                    <a:ext uri="{FF2B5EF4-FFF2-40B4-BE49-F238E27FC236}">
                      <a16:creationId xmlns:a16="http://schemas.microsoft.com/office/drawing/2014/main" id="{C350BF5A-E722-46DE-A3BE-B992D09D8A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1249"/>
                  <a:ext cx="384" cy="374"/>
                </a:xfrm>
                <a:prstGeom prst="rect">
                  <a:avLst/>
                </a:prstGeom>
                <a:solidFill>
                  <a:srgbClr val="00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m</a:t>
                  </a:r>
                  <a:r>
                    <a:rPr kumimoji="1" lang="en-US" altLang="zh-CN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'</a:t>
                  </a:r>
                  <a:r>
                    <a:rPr kumimoji="1" lang="en-US" altLang="zh-CN" sz="280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en-US" altLang="zh-CN" sz="28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0388" name="Text Box 21">
                  <a:extLst>
                    <a:ext uri="{FF2B5EF4-FFF2-40B4-BE49-F238E27FC236}">
                      <a16:creationId xmlns:a16="http://schemas.microsoft.com/office/drawing/2014/main" id="{40A1139D-1A04-4195-9529-5497A3A488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1257"/>
                  <a:ext cx="288" cy="374"/>
                </a:xfrm>
                <a:prstGeom prst="rect">
                  <a:avLst/>
                </a:prstGeom>
                <a:solidFill>
                  <a:srgbClr val="00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= </a:t>
                  </a:r>
                  <a:r>
                    <a:rPr kumimoji="1" lang="en-US" altLang="zh-CN" sz="280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  </a:t>
                  </a:r>
                </a:p>
              </p:txBody>
            </p:sp>
            <p:sp>
              <p:nvSpPr>
                <p:cNvPr id="100389" name="Text Box 22">
                  <a:extLst>
                    <a:ext uri="{FF2B5EF4-FFF2-40B4-BE49-F238E27FC236}">
                      <a16:creationId xmlns:a16="http://schemas.microsoft.com/office/drawing/2014/main" id="{EC41D2D8-303A-466D-8A7A-D889BE72C0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104"/>
                  <a:ext cx="864" cy="335"/>
                </a:xfrm>
                <a:prstGeom prst="rect">
                  <a:avLst/>
                </a:prstGeom>
                <a:solidFill>
                  <a:srgbClr val="00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  <a:r>
                    <a:rPr kumimoji="1" lang="zh-CN" altLang="en-US" sz="2800" b="1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小时 </a:t>
                  </a:r>
                </a:p>
              </p:txBody>
            </p:sp>
            <p:sp>
              <p:nvSpPr>
                <p:cNvPr id="100390" name="Text Box 23">
                  <a:extLst>
                    <a:ext uri="{FF2B5EF4-FFF2-40B4-BE49-F238E27FC236}">
                      <a16:creationId xmlns:a16="http://schemas.microsoft.com/office/drawing/2014/main" id="{1B920B1A-7F54-4C07-8E3A-6211A6E8C2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6" y="1249"/>
                  <a:ext cx="288" cy="374"/>
                </a:xfrm>
                <a:prstGeom prst="rect">
                  <a:avLst/>
                </a:prstGeom>
                <a:solidFill>
                  <a:srgbClr val="00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=</a:t>
                  </a:r>
                </a:p>
              </p:txBody>
            </p:sp>
            <p:sp>
              <p:nvSpPr>
                <p:cNvPr id="100391" name="Text Box 24">
                  <a:extLst>
                    <a:ext uri="{FF2B5EF4-FFF2-40B4-BE49-F238E27FC236}">
                      <a16:creationId xmlns:a16="http://schemas.microsoft.com/office/drawing/2014/main" id="{4D4725EE-D632-493F-97E6-3EB7E1656A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249"/>
                  <a:ext cx="768" cy="335"/>
                </a:xfrm>
                <a:prstGeom prst="rect">
                  <a:avLst/>
                </a:prstGeom>
                <a:solidFill>
                  <a:srgbClr val="00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 </a:t>
                  </a:r>
                  <a:r>
                    <a:rPr kumimoji="1"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100%</a:t>
                  </a:r>
                </a:p>
              </p:txBody>
            </p:sp>
            <p:sp>
              <p:nvSpPr>
                <p:cNvPr id="100392" name="Text Box 25">
                  <a:extLst>
                    <a:ext uri="{FF2B5EF4-FFF2-40B4-BE49-F238E27FC236}">
                      <a16:creationId xmlns:a16="http://schemas.microsoft.com/office/drawing/2014/main" id="{359FE69C-3FD0-43F5-8781-555ABEFD70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488"/>
                  <a:ext cx="816" cy="335"/>
                </a:xfrm>
                <a:prstGeom prst="rect">
                  <a:avLst/>
                </a:prstGeom>
                <a:solidFill>
                  <a:srgbClr val="00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  <a:r>
                    <a:rPr kumimoji="1" lang="zh-CN" altLang="en-US" sz="2800" b="1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小时</a:t>
                  </a:r>
                </a:p>
              </p:txBody>
            </p:sp>
            <p:sp>
              <p:nvSpPr>
                <p:cNvPr id="100393" name="Line 26">
                  <a:extLst>
                    <a:ext uri="{FF2B5EF4-FFF2-40B4-BE49-F238E27FC236}">
                      <a16:creationId xmlns:a16="http://schemas.microsoft.com/office/drawing/2014/main" id="{D7A91607-C3C0-4D97-9ECB-C6271839E8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440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0357" name="Line 27">
              <a:extLst>
                <a:ext uri="{FF2B5EF4-FFF2-40B4-BE49-F238E27FC236}">
                  <a16:creationId xmlns:a16="http://schemas.microsoft.com/office/drawing/2014/main" id="{B9D98765-B35B-4D67-91B4-BEC4811BE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2761"/>
              <a:ext cx="0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58" name="AutoShape 28">
              <a:extLst>
                <a:ext uri="{FF2B5EF4-FFF2-40B4-BE49-F238E27FC236}">
                  <a16:creationId xmlns:a16="http://schemas.microsoft.com/office/drawing/2014/main" id="{67FD0DFD-1B4D-4982-AB50-448E0D3F02D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8" y="2626"/>
              <a:ext cx="144" cy="1200"/>
            </a:xfrm>
            <a:prstGeom prst="leftBrace">
              <a:avLst>
                <a:gd name="adj1" fmla="val 69444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59" name="AutoShape 29">
              <a:extLst>
                <a:ext uri="{FF2B5EF4-FFF2-40B4-BE49-F238E27FC236}">
                  <a16:creationId xmlns:a16="http://schemas.microsoft.com/office/drawing/2014/main" id="{E626B3FB-AF34-44D6-B111-E4A85FA33D0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560" y="2314"/>
              <a:ext cx="192" cy="1776"/>
            </a:xfrm>
            <a:prstGeom prst="leftBrace">
              <a:avLst>
                <a:gd name="adj1" fmla="val 7708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0" name="Text Box 30">
              <a:extLst>
                <a:ext uri="{FF2B5EF4-FFF2-40B4-BE49-F238E27FC236}">
                  <a16:creationId xmlns:a16="http://schemas.microsoft.com/office/drawing/2014/main" id="{C99BF4B7-0D4C-4577-BFCA-8D105A1F0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2837"/>
              <a:ext cx="28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0361" name="Text Box 31">
              <a:extLst>
                <a:ext uri="{FF2B5EF4-FFF2-40B4-BE49-F238E27FC236}">
                  <a16:creationId xmlns:a16="http://schemas.microsoft.com/office/drawing/2014/main" id="{E5212D5B-8297-4015-8420-CA84B4326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66"/>
              <a:ext cx="289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362" name="Text Box 32">
              <a:extLst>
                <a:ext uri="{FF2B5EF4-FFF2-40B4-BE49-F238E27FC236}">
                  <a16:creationId xmlns:a16="http://schemas.microsoft.com/office/drawing/2014/main" id="{8274707B-0B24-4868-B742-BABBE9FB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2866"/>
              <a:ext cx="43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8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63" name="Line 33">
              <a:extLst>
                <a:ext uri="{FF2B5EF4-FFF2-40B4-BE49-F238E27FC236}">
                  <a16:creationId xmlns:a16="http://schemas.microsoft.com/office/drawing/2014/main" id="{A8C67631-8DE9-4141-AC4D-16420BCD2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2890"/>
              <a:ext cx="244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4" name="Text Box 34">
              <a:extLst>
                <a:ext uri="{FF2B5EF4-FFF2-40B4-BE49-F238E27FC236}">
                  <a16:creationId xmlns:a16="http://schemas.microsoft.com/office/drawing/2014/main" id="{B9A36280-AA10-43C6-AA8B-CE093DB75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3298"/>
              <a:ext cx="158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FFFF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必要劳动时间</a:t>
              </a:r>
              <a:r>
                <a:rPr kumimoji="1" lang="en-US" altLang="zh-CN" sz="28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100365" name="Text Box 35">
              <a:extLst>
                <a:ext uri="{FF2B5EF4-FFF2-40B4-BE49-F238E27FC236}">
                  <a16:creationId xmlns:a16="http://schemas.microsoft.com/office/drawing/2014/main" id="{E3210AB6-8924-4BD9-BEE6-7442180A3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3298"/>
              <a:ext cx="187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FFFF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剩余劳动时间</a:t>
              </a:r>
              <a:r>
                <a:rPr kumimoji="1" lang="en-US" altLang="zh-CN" sz="28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</a:p>
          </p:txBody>
        </p:sp>
        <p:sp>
          <p:nvSpPr>
            <p:cNvPr id="100366" name="AutoShape 36">
              <a:extLst>
                <a:ext uri="{FF2B5EF4-FFF2-40B4-BE49-F238E27FC236}">
                  <a16:creationId xmlns:a16="http://schemas.microsoft.com/office/drawing/2014/main" id="{307965BA-FAE8-424B-AB1B-C2CA2991CEA9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2248" y="2194"/>
              <a:ext cx="192" cy="1248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7" name="Line 37">
              <a:extLst>
                <a:ext uri="{FF2B5EF4-FFF2-40B4-BE49-F238E27FC236}">
                  <a16:creationId xmlns:a16="http://schemas.microsoft.com/office/drawing/2014/main" id="{561AAF46-553D-4554-B1C8-B50F97518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885"/>
              <a:ext cx="5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8" name="AutoShape 38">
              <a:extLst>
                <a:ext uri="{FF2B5EF4-FFF2-40B4-BE49-F238E27FC236}">
                  <a16:creationId xmlns:a16="http://schemas.microsoft.com/office/drawing/2014/main" id="{3EC19C79-55C4-40CA-9980-B89F68B9F7C7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160" y="2530"/>
              <a:ext cx="192" cy="576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9" name="Text Box 39">
              <a:extLst>
                <a:ext uri="{FF2B5EF4-FFF2-40B4-BE49-F238E27FC236}">
                  <a16:creationId xmlns:a16="http://schemas.microsoft.com/office/drawing/2014/main" id="{36B848C3-7927-4E6C-B365-6C011F35B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" y="2434"/>
              <a:ext cx="38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00370" name="Text Box 40">
              <a:extLst>
                <a:ext uri="{FF2B5EF4-FFF2-40B4-BE49-F238E27FC236}">
                  <a16:creationId xmlns:a16="http://schemas.microsoft.com/office/drawing/2014/main" id="{81D0481F-EF9D-42F2-B991-1380D5A64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443"/>
              <a:ext cx="288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371" name="Text Box 41">
              <a:extLst>
                <a:ext uri="{FF2B5EF4-FFF2-40B4-BE49-F238E27FC236}">
                  <a16:creationId xmlns:a16="http://schemas.microsoft.com/office/drawing/2014/main" id="{7CD447A6-E627-4301-84DE-8D7C1BDAD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2827"/>
              <a:ext cx="48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0372" name="Text Box 42">
              <a:extLst>
                <a:ext uri="{FF2B5EF4-FFF2-40B4-BE49-F238E27FC236}">
                  <a16:creationId xmlns:a16="http://schemas.microsoft.com/office/drawing/2014/main" id="{E0F7DACD-35D7-4303-8EAE-8CBC34E76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611"/>
              <a:ext cx="225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zh-CN" altLang="en-US" sz="2800" b="1">
                  <a:solidFill>
                    <a:srgbClr val="FFFF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工作日（</a:t>
              </a:r>
              <a:r>
                <a:rPr kumimoji="1" lang="en-US" altLang="zh-CN" sz="28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10</a:t>
              </a:r>
              <a:r>
                <a:rPr kumimoji="1" lang="zh-CN" altLang="en-US" sz="2800" b="1">
                  <a:solidFill>
                    <a:srgbClr val="FFFF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小时）</a:t>
              </a:r>
            </a:p>
          </p:txBody>
        </p:sp>
        <p:grpSp>
          <p:nvGrpSpPr>
            <p:cNvPr id="100373" name="Group 43">
              <a:extLst>
                <a:ext uri="{FF2B5EF4-FFF2-40B4-BE49-F238E27FC236}">
                  <a16:creationId xmlns:a16="http://schemas.microsoft.com/office/drawing/2014/main" id="{1138C92D-988A-4974-88B6-C90021888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8" y="2962"/>
              <a:ext cx="2016" cy="747"/>
              <a:chOff x="3264" y="1104"/>
              <a:chExt cx="2016" cy="747"/>
            </a:xfrm>
          </p:grpSpPr>
          <p:sp>
            <p:nvSpPr>
              <p:cNvPr id="100377" name="Text Box 44">
                <a:extLst>
                  <a:ext uri="{FF2B5EF4-FFF2-40B4-BE49-F238E27FC236}">
                    <a16:creationId xmlns:a16="http://schemas.microsoft.com/office/drawing/2014/main" id="{6A350811-B3E5-4647-B962-4246089907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384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kumimoji="1" lang="en-US" altLang="zh-CN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kumimoji="1" lang="en-US" altLang="zh-CN" sz="28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378" name="Text Box 45">
                <a:extLst>
                  <a:ext uri="{FF2B5EF4-FFF2-40B4-BE49-F238E27FC236}">
                    <a16:creationId xmlns:a16="http://schemas.microsoft.com/office/drawing/2014/main" id="{8D841995-CCBF-4EF3-BAC2-153292D14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257"/>
                <a:ext cx="288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= </a:t>
                </a:r>
                <a:r>
                  <a:rPr kumimoji="1" lang="en-US" altLang="zh-CN" sz="28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  </a:t>
                </a:r>
              </a:p>
            </p:txBody>
          </p:sp>
          <p:sp>
            <p:nvSpPr>
              <p:cNvPr id="100379" name="Text Box 46">
                <a:extLst>
                  <a:ext uri="{FF2B5EF4-FFF2-40B4-BE49-F238E27FC236}">
                    <a16:creationId xmlns:a16="http://schemas.microsoft.com/office/drawing/2014/main" id="{F6D20D0A-696A-44D7-AB24-761686C02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04"/>
                <a:ext cx="864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FFFF00"/>
                    </a:solidFill>
                    <a:latin typeface="楷体_GB2312" pitchFamily="49" charset="-122"/>
                    <a:ea typeface="楷体_GB2312" pitchFamily="49" charset="-122"/>
                  </a:rPr>
                  <a:t>6</a:t>
                </a:r>
                <a:r>
                  <a:rPr kumimoji="1" lang="zh-CN" altLang="en-US" sz="2800" b="1">
                    <a:solidFill>
                      <a:srgbClr val="FFFF00"/>
                    </a:solidFill>
                    <a:latin typeface="楷体_GB2312" pitchFamily="49" charset="-122"/>
                    <a:ea typeface="楷体_GB2312" pitchFamily="49" charset="-122"/>
                  </a:rPr>
                  <a:t>小时 </a:t>
                </a:r>
              </a:p>
            </p:txBody>
          </p:sp>
          <p:sp>
            <p:nvSpPr>
              <p:cNvPr id="100380" name="Text Box 47">
                <a:extLst>
                  <a:ext uri="{FF2B5EF4-FFF2-40B4-BE49-F238E27FC236}">
                    <a16:creationId xmlns:a16="http://schemas.microsoft.com/office/drawing/2014/main" id="{A9B25547-9110-4ADA-9E83-023551FAFB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248"/>
                <a:ext cx="288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=</a:t>
                </a:r>
              </a:p>
            </p:txBody>
          </p:sp>
          <p:sp>
            <p:nvSpPr>
              <p:cNvPr id="100381" name="Text Box 48">
                <a:extLst>
                  <a:ext uri="{FF2B5EF4-FFF2-40B4-BE49-F238E27FC236}">
                    <a16:creationId xmlns:a16="http://schemas.microsoft.com/office/drawing/2014/main" id="{050336F5-D420-40AB-9DD1-582C23B25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248"/>
                <a:ext cx="768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150%</a:t>
                </a:r>
              </a:p>
            </p:txBody>
          </p:sp>
          <p:sp>
            <p:nvSpPr>
              <p:cNvPr id="100382" name="Text Box 49">
                <a:extLst>
                  <a:ext uri="{FF2B5EF4-FFF2-40B4-BE49-F238E27FC236}">
                    <a16:creationId xmlns:a16="http://schemas.microsoft.com/office/drawing/2014/main" id="{0F5C54BA-8587-455D-A53A-FCAB840D9B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488"/>
                <a:ext cx="816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FFFF00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  <a:r>
                  <a:rPr kumimoji="1" lang="zh-CN" altLang="en-US" sz="2800" b="1">
                    <a:solidFill>
                      <a:srgbClr val="FFFF00"/>
                    </a:solidFill>
                    <a:latin typeface="楷体_GB2312" pitchFamily="49" charset="-122"/>
                    <a:ea typeface="楷体_GB2312" pitchFamily="49" charset="-122"/>
                  </a:rPr>
                  <a:t>小时</a:t>
                </a:r>
              </a:p>
            </p:txBody>
          </p:sp>
          <p:sp>
            <p:nvSpPr>
              <p:cNvPr id="100383" name="Line 50">
                <a:extLst>
                  <a:ext uri="{FF2B5EF4-FFF2-40B4-BE49-F238E27FC236}">
                    <a16:creationId xmlns:a16="http://schemas.microsoft.com/office/drawing/2014/main" id="{B55C3501-10D3-4F98-B643-48EB9B1F9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440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0374" name="Line 51">
              <a:extLst>
                <a:ext uri="{FF2B5EF4-FFF2-40B4-BE49-F238E27FC236}">
                  <a16:creationId xmlns:a16="http://schemas.microsoft.com/office/drawing/2014/main" id="{73E4164C-4E73-407D-899D-BAD59FC3E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" y="2770"/>
              <a:ext cx="0" cy="144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0375" name="Line 52">
              <a:extLst>
                <a:ext uri="{FF2B5EF4-FFF2-40B4-BE49-F238E27FC236}">
                  <a16:creationId xmlns:a16="http://schemas.microsoft.com/office/drawing/2014/main" id="{54B6D55C-92E9-4CBD-93B0-8FD9E82D3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770"/>
              <a:ext cx="0" cy="144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0376" name="Text Box 53">
              <a:extLst>
                <a:ext uri="{FF2B5EF4-FFF2-40B4-BE49-F238E27FC236}">
                  <a16:creationId xmlns:a16="http://schemas.microsoft.com/office/drawing/2014/main" id="{83797FA6-4B71-4928-B30A-F6A118573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1720"/>
              <a:ext cx="129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(M/v) </a:t>
              </a:r>
            </a:p>
          </p:txBody>
        </p:sp>
      </p:grpSp>
      <p:sp>
        <p:nvSpPr>
          <p:cNvPr id="54" name="Text Box 5">
            <a:extLst>
              <a:ext uri="{FF2B5EF4-FFF2-40B4-BE49-F238E27FC236}">
                <a16:creationId xmlns:a16="http://schemas.microsoft.com/office/drawing/2014/main" id="{10EE9733-4D7D-45D2-B63D-C1944BAD0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215" y="287300"/>
            <a:ext cx="4683125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zh-CN" altLang="en-US" sz="2800" b="1" dirty="0">
                <a:solidFill>
                  <a:schemeClr val="bg1"/>
                </a:solidFill>
                <a:latin typeface="+mn-ea"/>
                <a:ea typeface="+mn-ea"/>
              </a:rPr>
              <a:t>绝对剩余价值的生产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7DFA7E-C0E6-45F5-B989-B43A5C54B9D0}"/>
              </a:ext>
            </a:extLst>
          </p:cNvPr>
          <p:cNvSpPr/>
          <p:nvPr/>
        </p:nvSpPr>
        <p:spPr>
          <a:xfrm>
            <a:off x="1771209" y="28730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绝对剩余价值的生产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4">
            <a:extLst>
              <a:ext uri="{FF2B5EF4-FFF2-40B4-BE49-F238E27FC236}">
                <a16:creationId xmlns:a16="http://schemas.microsoft.com/office/drawing/2014/main" id="{B0B58446-6497-4B43-AC55-DD1B57095168}"/>
              </a:ext>
            </a:extLst>
          </p:cNvPr>
          <p:cNvGrpSpPr>
            <a:grpSpLocks/>
          </p:cNvGrpSpPr>
          <p:nvPr/>
        </p:nvGrpSpPr>
        <p:grpSpPr bwMode="auto">
          <a:xfrm>
            <a:off x="1569090" y="1266347"/>
            <a:ext cx="8785225" cy="5033475"/>
            <a:chOff x="127" y="482"/>
            <a:chExt cx="5474" cy="3330"/>
          </a:xfrm>
        </p:grpSpPr>
        <p:sp>
          <p:nvSpPr>
            <p:cNvPr id="101380" name="Text Box 5">
              <a:extLst>
                <a:ext uri="{FF2B5EF4-FFF2-40B4-BE49-F238E27FC236}">
                  <a16:creationId xmlns:a16="http://schemas.microsoft.com/office/drawing/2014/main" id="{69559F41-0B57-464D-ADA4-1480CB298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" y="482"/>
              <a:ext cx="5460" cy="33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endParaRPr kumimoji="1" lang="zh-CN" altLang="en-US" sz="4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1381" name="Group 6">
              <a:extLst>
                <a:ext uri="{FF2B5EF4-FFF2-40B4-BE49-F238E27FC236}">
                  <a16:creationId xmlns:a16="http://schemas.microsoft.com/office/drawing/2014/main" id="{4AC8FB1F-6ABA-486B-BA5E-2047C7DF4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516"/>
              <a:ext cx="5442" cy="3276"/>
              <a:chOff x="192" y="720"/>
              <a:chExt cx="5568" cy="3216"/>
            </a:xfrm>
          </p:grpSpPr>
          <p:sp>
            <p:nvSpPr>
              <p:cNvPr id="101407" name="Text Box 7">
                <a:extLst>
                  <a:ext uri="{FF2B5EF4-FFF2-40B4-BE49-F238E27FC236}">
                    <a16:creationId xmlns:a16="http://schemas.microsoft.com/office/drawing/2014/main" id="{08435C0F-41DF-4534-A4B5-8A4D30E401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720"/>
                <a:ext cx="5568" cy="321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spcBef>
                    <a:spcPct val="50000"/>
                  </a:spcBef>
                  <a:buClr>
                    <a:schemeClr val="accent1"/>
                  </a:buClr>
                  <a:buSzPct val="70000"/>
                  <a:buFont typeface="Monotype Sorts"/>
                  <a:buNone/>
                </a:pPr>
                <a:endParaRPr kumimoji="1" lang="zh-CN" altLang="en-US" sz="4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101408" name="Group 8">
                <a:extLst>
                  <a:ext uri="{FF2B5EF4-FFF2-40B4-BE49-F238E27FC236}">
                    <a16:creationId xmlns:a16="http://schemas.microsoft.com/office/drawing/2014/main" id="{D1BF673D-AF57-438F-AFE9-E03D9EF05B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816"/>
                <a:ext cx="3024" cy="1357"/>
                <a:chOff x="480" y="912"/>
                <a:chExt cx="2784" cy="1171"/>
              </a:xfrm>
            </p:grpSpPr>
            <p:sp>
              <p:nvSpPr>
                <p:cNvPr id="101417" name="Line 9">
                  <a:extLst>
                    <a:ext uri="{FF2B5EF4-FFF2-40B4-BE49-F238E27FC236}">
                      <a16:creationId xmlns:a16="http://schemas.microsoft.com/office/drawing/2014/main" id="{F786E6F5-AE71-462E-95AE-47DBF93B97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128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18" name="Line 10">
                  <a:extLst>
                    <a:ext uri="{FF2B5EF4-FFF2-40B4-BE49-F238E27FC236}">
                      <a16:creationId xmlns:a16="http://schemas.microsoft.com/office/drawing/2014/main" id="{E3323707-01D2-4C2B-9E9B-E2EC15EDB0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128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19" name="Line 11">
                  <a:extLst>
                    <a:ext uri="{FF2B5EF4-FFF2-40B4-BE49-F238E27FC236}">
                      <a16:creationId xmlns:a16="http://schemas.microsoft.com/office/drawing/2014/main" id="{5C0E37D5-14D4-4788-9B95-8A3E94200D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5" y="1287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20" name="Text Box 12">
                  <a:extLst>
                    <a:ext uri="{FF2B5EF4-FFF2-40B4-BE49-F238E27FC236}">
                      <a16:creationId xmlns:a16="http://schemas.microsoft.com/office/drawing/2014/main" id="{2CDADE58-943B-4B78-9795-176505E68D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912"/>
                  <a:ext cx="1536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2400">
                      <a:solidFill>
                        <a:schemeClr val="bg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工 作 日</a:t>
                  </a:r>
                  <a:r>
                    <a:rPr kumimoji="1" lang="zh-CN" altLang="en-US" sz="2400" b="1">
                      <a:solidFill>
                        <a:schemeClr val="bg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（</a:t>
                  </a:r>
                  <a:r>
                    <a:rPr kumimoji="1" lang="en-US" altLang="zh-CN" sz="2400" b="1">
                      <a:solidFill>
                        <a:schemeClr val="bg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8</a:t>
                  </a:r>
                  <a:r>
                    <a:rPr kumimoji="1" lang="zh-CN" altLang="en-US" sz="2400">
                      <a:solidFill>
                        <a:schemeClr val="bg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小时）</a:t>
                  </a:r>
                </a:p>
              </p:txBody>
            </p:sp>
            <p:sp>
              <p:nvSpPr>
                <p:cNvPr id="101421" name="AutoShape 13">
                  <a:extLst>
                    <a:ext uri="{FF2B5EF4-FFF2-40B4-BE49-F238E27FC236}">
                      <a16:creationId xmlns:a16="http://schemas.microsoft.com/office/drawing/2014/main" id="{B1C50E3C-029C-44FE-932A-6D6710CB34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1104" y="1152"/>
                  <a:ext cx="144" cy="1201"/>
                </a:xfrm>
                <a:prstGeom prst="leftBrace">
                  <a:avLst>
                    <a:gd name="adj1" fmla="val 69444"/>
                    <a:gd name="adj2" fmla="val 50000"/>
                  </a:avLst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1422" name="AutoShape 14">
                  <a:extLst>
                    <a:ext uri="{FF2B5EF4-FFF2-40B4-BE49-F238E27FC236}">
                      <a16:creationId xmlns:a16="http://schemas.microsoft.com/office/drawing/2014/main" id="{3EEF2FFA-D952-4EE5-8024-CBCE32EB3C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2352" y="1152"/>
                  <a:ext cx="144" cy="1201"/>
                </a:xfrm>
                <a:prstGeom prst="leftBrace">
                  <a:avLst>
                    <a:gd name="adj1" fmla="val 69444"/>
                    <a:gd name="adj2" fmla="val 50000"/>
                  </a:avLst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1423" name="Text Box 15">
                  <a:extLst>
                    <a:ext uri="{FF2B5EF4-FFF2-40B4-BE49-F238E27FC236}">
                      <a16:creationId xmlns:a16="http://schemas.microsoft.com/office/drawing/2014/main" id="{E23A6B06-D126-4314-B899-34CB11C452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" y="1363"/>
                  <a:ext cx="288" cy="2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01424" name="Text Box 16">
                  <a:extLst>
                    <a:ext uri="{FF2B5EF4-FFF2-40B4-BE49-F238E27FC236}">
                      <a16:creationId xmlns:a16="http://schemas.microsoft.com/office/drawing/2014/main" id="{2D9BE353-3341-454C-8B03-DA3B88A19A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80" y="1393"/>
                  <a:ext cx="289" cy="2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01425" name="Text Box 17">
                  <a:extLst>
                    <a:ext uri="{FF2B5EF4-FFF2-40B4-BE49-F238E27FC236}">
                      <a16:creationId xmlns:a16="http://schemas.microsoft.com/office/drawing/2014/main" id="{F8A3A695-77AE-4656-8577-3D46D7B54D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0" y="1393"/>
                  <a:ext cx="384" cy="2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8</a:t>
                  </a:r>
                  <a:endParaRPr kumimoji="1" lang="en-US" altLang="zh-CN" sz="2400" b="1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1426" name="Line 18">
                  <a:extLst>
                    <a:ext uri="{FF2B5EF4-FFF2-40B4-BE49-F238E27FC236}">
                      <a16:creationId xmlns:a16="http://schemas.microsoft.com/office/drawing/2014/main" id="{87A8A316-74D0-4FF4-A0B6-F98C7E8A6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1416"/>
                  <a:ext cx="245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27" name="Text Box 19">
                  <a:extLst>
                    <a:ext uri="{FF2B5EF4-FFF2-40B4-BE49-F238E27FC236}">
                      <a16:creationId xmlns:a16="http://schemas.microsoft.com/office/drawing/2014/main" id="{D2D35042-CF91-4898-9A98-40324E64AC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1824"/>
                  <a:ext cx="1346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2400">
                      <a:solidFill>
                        <a:schemeClr val="bg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必要劳动时间</a:t>
                  </a:r>
                </a:p>
              </p:txBody>
            </p:sp>
            <p:sp>
              <p:nvSpPr>
                <p:cNvPr id="101428" name="Text Box 20">
                  <a:extLst>
                    <a:ext uri="{FF2B5EF4-FFF2-40B4-BE49-F238E27FC236}">
                      <a16:creationId xmlns:a16="http://schemas.microsoft.com/office/drawing/2014/main" id="{01F5F9E1-8AAA-47EB-8E9A-83164FF903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1" y="1824"/>
                  <a:ext cx="1346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2400">
                      <a:solidFill>
                        <a:schemeClr val="bg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剩余劳动时间</a:t>
                  </a:r>
                </a:p>
              </p:txBody>
            </p:sp>
          </p:grpSp>
          <p:grpSp>
            <p:nvGrpSpPr>
              <p:cNvPr id="101409" name="Group 21">
                <a:extLst>
                  <a:ext uri="{FF2B5EF4-FFF2-40B4-BE49-F238E27FC236}">
                    <a16:creationId xmlns:a16="http://schemas.microsoft.com/office/drawing/2014/main" id="{E62131AD-E90C-4E75-9A19-A9BC3817D7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1104"/>
                <a:ext cx="2016" cy="724"/>
                <a:chOff x="3264" y="1104"/>
                <a:chExt cx="2016" cy="724"/>
              </a:xfrm>
            </p:grpSpPr>
            <p:sp>
              <p:nvSpPr>
                <p:cNvPr id="101410" name="Text Box 22">
                  <a:extLst>
                    <a:ext uri="{FF2B5EF4-FFF2-40B4-BE49-F238E27FC236}">
                      <a16:creationId xmlns:a16="http://schemas.microsoft.com/office/drawing/2014/main" id="{732076EB-7928-4915-978D-D4A5D0AD1F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384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m</a:t>
                  </a:r>
                  <a:r>
                    <a:rPr kumimoji="1" lang="en-US" altLang="zh-CN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'</a:t>
                  </a:r>
                  <a:r>
                    <a:rPr kumimoji="1" lang="en-US" altLang="zh-CN" sz="280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en-US" altLang="zh-CN" sz="28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1411" name="Text Box 23">
                  <a:extLst>
                    <a:ext uri="{FF2B5EF4-FFF2-40B4-BE49-F238E27FC236}">
                      <a16:creationId xmlns:a16="http://schemas.microsoft.com/office/drawing/2014/main" id="{1328B553-162A-4F7D-B4D2-B1748C3EBD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1257"/>
                  <a:ext cx="288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= </a:t>
                  </a:r>
                  <a:r>
                    <a:rPr kumimoji="1" lang="en-US" altLang="zh-CN" sz="280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  </a:t>
                  </a:r>
                </a:p>
              </p:txBody>
            </p:sp>
            <p:sp>
              <p:nvSpPr>
                <p:cNvPr id="101412" name="Text Box 24">
                  <a:extLst>
                    <a:ext uri="{FF2B5EF4-FFF2-40B4-BE49-F238E27FC236}">
                      <a16:creationId xmlns:a16="http://schemas.microsoft.com/office/drawing/2014/main" id="{F59424B3-0DD0-481B-A8EB-4327D7ED18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104"/>
                  <a:ext cx="863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  <a:r>
                    <a:rPr kumimoji="1" lang="zh-CN" altLang="en-US" sz="2800" b="1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小时 </a:t>
                  </a:r>
                </a:p>
              </p:txBody>
            </p:sp>
            <p:sp>
              <p:nvSpPr>
                <p:cNvPr id="101413" name="Text Box 25">
                  <a:extLst>
                    <a:ext uri="{FF2B5EF4-FFF2-40B4-BE49-F238E27FC236}">
                      <a16:creationId xmlns:a16="http://schemas.microsoft.com/office/drawing/2014/main" id="{39953681-F752-4C83-8553-EAA69779CE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6" y="1248"/>
                  <a:ext cx="287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=</a:t>
                  </a:r>
                </a:p>
              </p:txBody>
            </p:sp>
            <p:sp>
              <p:nvSpPr>
                <p:cNvPr id="101414" name="Text Box 26">
                  <a:extLst>
                    <a:ext uri="{FF2B5EF4-FFF2-40B4-BE49-F238E27FC236}">
                      <a16:creationId xmlns:a16="http://schemas.microsoft.com/office/drawing/2014/main" id="{1AD4B9EE-D621-471B-9023-04EFE0C91D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248"/>
                  <a:ext cx="768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 </a:t>
                  </a:r>
                  <a:r>
                    <a:rPr kumimoji="1"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100%</a:t>
                  </a:r>
                </a:p>
              </p:txBody>
            </p:sp>
            <p:sp>
              <p:nvSpPr>
                <p:cNvPr id="101415" name="Text Box 27">
                  <a:extLst>
                    <a:ext uri="{FF2B5EF4-FFF2-40B4-BE49-F238E27FC236}">
                      <a16:creationId xmlns:a16="http://schemas.microsoft.com/office/drawing/2014/main" id="{BF91E07F-D2EB-485C-A50D-B3AAED810A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488"/>
                  <a:ext cx="815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  <a:r>
                    <a:rPr kumimoji="1" lang="zh-CN" altLang="en-US" sz="2800" b="1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小时</a:t>
                  </a:r>
                </a:p>
              </p:txBody>
            </p:sp>
            <p:sp>
              <p:nvSpPr>
                <p:cNvPr id="101416" name="Line 28">
                  <a:extLst>
                    <a:ext uri="{FF2B5EF4-FFF2-40B4-BE49-F238E27FC236}">
                      <a16:creationId xmlns:a16="http://schemas.microsoft.com/office/drawing/2014/main" id="{6C913E62-41A9-4C70-9D2F-0CF1D5470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440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382" name="Group 29">
              <a:extLst>
                <a:ext uri="{FF2B5EF4-FFF2-40B4-BE49-F238E27FC236}">
                  <a16:creationId xmlns:a16="http://schemas.microsoft.com/office/drawing/2014/main" id="{BA064444-CDF6-46D9-B0F3-B27C31030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2" y="2544"/>
              <a:ext cx="2016" cy="730"/>
              <a:chOff x="3264" y="1104"/>
              <a:chExt cx="2016" cy="730"/>
            </a:xfrm>
          </p:grpSpPr>
          <p:sp>
            <p:nvSpPr>
              <p:cNvPr id="101400" name="Text Box 30">
                <a:extLst>
                  <a:ext uri="{FF2B5EF4-FFF2-40B4-BE49-F238E27FC236}">
                    <a16:creationId xmlns:a16="http://schemas.microsoft.com/office/drawing/2014/main" id="{50ED5E54-D20B-4E99-B535-C322C40F4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384" cy="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kumimoji="1" lang="en-US" altLang="zh-CN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kumimoji="1" lang="en-US" altLang="zh-CN" sz="28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01" name="Text Box 31">
                <a:extLst>
                  <a:ext uri="{FF2B5EF4-FFF2-40B4-BE49-F238E27FC236}">
                    <a16:creationId xmlns:a16="http://schemas.microsoft.com/office/drawing/2014/main" id="{0E60D281-4A70-460A-BA3E-C065838C5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257"/>
                <a:ext cx="288" cy="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= </a:t>
                </a:r>
                <a:r>
                  <a:rPr kumimoji="1" lang="en-US" altLang="zh-CN" sz="28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  </a:t>
                </a:r>
              </a:p>
            </p:txBody>
          </p:sp>
          <p:sp>
            <p:nvSpPr>
              <p:cNvPr id="101402" name="Text Box 32">
                <a:extLst>
                  <a:ext uri="{FF2B5EF4-FFF2-40B4-BE49-F238E27FC236}">
                    <a16:creationId xmlns:a16="http://schemas.microsoft.com/office/drawing/2014/main" id="{CBB55E2A-4E99-49A3-874F-C91F0F09C8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04"/>
                <a:ext cx="86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FFFF00"/>
                    </a:solidFill>
                    <a:latin typeface="楷体_GB2312" pitchFamily="49" charset="-122"/>
                    <a:ea typeface="楷体_GB2312" pitchFamily="49" charset="-122"/>
                  </a:rPr>
                  <a:t>6</a:t>
                </a:r>
                <a:r>
                  <a:rPr kumimoji="1" lang="zh-CN" altLang="en-US" sz="2800" b="1">
                    <a:solidFill>
                      <a:srgbClr val="FFFF00"/>
                    </a:solidFill>
                    <a:latin typeface="楷体_GB2312" pitchFamily="49" charset="-122"/>
                    <a:ea typeface="楷体_GB2312" pitchFamily="49" charset="-122"/>
                  </a:rPr>
                  <a:t>小时 </a:t>
                </a:r>
              </a:p>
            </p:txBody>
          </p:sp>
          <p:sp>
            <p:nvSpPr>
              <p:cNvPr id="101403" name="Text Box 33">
                <a:extLst>
                  <a:ext uri="{FF2B5EF4-FFF2-40B4-BE49-F238E27FC236}">
                    <a16:creationId xmlns:a16="http://schemas.microsoft.com/office/drawing/2014/main" id="{3BA2D2D9-2C9B-4CDF-B250-E368776EF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248"/>
                <a:ext cx="288" cy="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=</a:t>
                </a:r>
              </a:p>
            </p:txBody>
          </p:sp>
          <p:sp>
            <p:nvSpPr>
              <p:cNvPr id="101404" name="Text Box 34">
                <a:extLst>
                  <a:ext uri="{FF2B5EF4-FFF2-40B4-BE49-F238E27FC236}">
                    <a16:creationId xmlns:a16="http://schemas.microsoft.com/office/drawing/2014/main" id="{9DE3CFE6-67DB-4AF1-A612-C53DBA987C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248"/>
                <a:ext cx="76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300%</a:t>
                </a:r>
              </a:p>
            </p:txBody>
          </p:sp>
          <p:sp>
            <p:nvSpPr>
              <p:cNvPr id="101405" name="Text Box 35">
                <a:extLst>
                  <a:ext uri="{FF2B5EF4-FFF2-40B4-BE49-F238E27FC236}">
                    <a16:creationId xmlns:a16="http://schemas.microsoft.com/office/drawing/2014/main" id="{16425702-02C8-432A-A239-2AB626A830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488"/>
                <a:ext cx="81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FFFF00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kumimoji="1" lang="zh-CN" altLang="en-US" sz="2800" b="1">
                    <a:solidFill>
                      <a:srgbClr val="FFFF00"/>
                    </a:solidFill>
                    <a:latin typeface="楷体_GB2312" pitchFamily="49" charset="-122"/>
                    <a:ea typeface="楷体_GB2312" pitchFamily="49" charset="-122"/>
                  </a:rPr>
                  <a:t>小时</a:t>
                </a:r>
              </a:p>
            </p:txBody>
          </p:sp>
          <p:sp>
            <p:nvSpPr>
              <p:cNvPr id="101406" name="Line 36">
                <a:extLst>
                  <a:ext uri="{FF2B5EF4-FFF2-40B4-BE49-F238E27FC236}">
                    <a16:creationId xmlns:a16="http://schemas.microsoft.com/office/drawing/2014/main" id="{47B7769D-679C-42E8-A9AC-781436BA1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440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1383" name="Line 37">
              <a:extLst>
                <a:ext uri="{FF2B5EF4-FFF2-40B4-BE49-F238E27FC236}">
                  <a16:creationId xmlns:a16="http://schemas.microsoft.com/office/drawing/2014/main" id="{5E414414-E97B-4087-B5B3-E87135156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" y="2664"/>
              <a:ext cx="244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4" name="Line 38">
              <a:extLst>
                <a:ext uri="{FF2B5EF4-FFF2-40B4-BE49-F238E27FC236}">
                  <a16:creationId xmlns:a16="http://schemas.microsoft.com/office/drawing/2014/main" id="{ED9C95F2-6D41-495E-836A-3B1D2A98F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" y="2688"/>
              <a:ext cx="121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5" name="AutoShape 39">
              <a:extLst>
                <a:ext uri="{FF2B5EF4-FFF2-40B4-BE49-F238E27FC236}">
                  <a16:creationId xmlns:a16="http://schemas.microsoft.com/office/drawing/2014/main" id="{EDF7EF22-68DC-40E8-B0CD-7EB66AD5FAE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740" y="2136"/>
              <a:ext cx="240" cy="1824"/>
            </a:xfrm>
            <a:prstGeom prst="leftBrace">
              <a:avLst>
                <a:gd name="adj1" fmla="val 63333"/>
                <a:gd name="adj2" fmla="val 49944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86" name="Line 40">
              <a:extLst>
                <a:ext uri="{FF2B5EF4-FFF2-40B4-BE49-F238E27FC236}">
                  <a16:creationId xmlns:a16="http://schemas.microsoft.com/office/drawing/2014/main" id="{C78C9A71-072A-455F-8B24-C015F278F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" y="2544"/>
              <a:ext cx="0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7" name="Line 41">
              <a:extLst>
                <a:ext uri="{FF2B5EF4-FFF2-40B4-BE49-F238E27FC236}">
                  <a16:creationId xmlns:a16="http://schemas.microsoft.com/office/drawing/2014/main" id="{708A968E-6C03-4BC9-AA77-DBE4299B6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2544"/>
              <a:ext cx="0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8" name="Line 42">
              <a:extLst>
                <a:ext uri="{FF2B5EF4-FFF2-40B4-BE49-F238E27FC236}">
                  <a16:creationId xmlns:a16="http://schemas.microsoft.com/office/drawing/2014/main" id="{017BF896-892D-459C-8815-5D64A14C0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" y="2544"/>
              <a:ext cx="0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9" name="AutoShape 43">
              <a:extLst>
                <a:ext uri="{FF2B5EF4-FFF2-40B4-BE49-F238E27FC236}">
                  <a16:creationId xmlns:a16="http://schemas.microsoft.com/office/drawing/2014/main" id="{DCE2B361-E1CE-4D4D-BCC2-2714DC889F0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96" y="2765"/>
              <a:ext cx="231" cy="576"/>
            </a:xfrm>
            <a:prstGeom prst="leftBrace">
              <a:avLst>
                <a:gd name="adj1" fmla="val 20779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90" name="Text Box 44">
              <a:extLst>
                <a:ext uri="{FF2B5EF4-FFF2-40B4-BE49-F238E27FC236}">
                  <a16:creationId xmlns:a16="http://schemas.microsoft.com/office/drawing/2014/main" id="{2E19FE77-4945-42ED-AB9B-537EF894E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" y="2620"/>
              <a:ext cx="288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1391" name="Text Box 45">
              <a:extLst>
                <a:ext uri="{FF2B5EF4-FFF2-40B4-BE49-F238E27FC236}">
                  <a16:creationId xmlns:a16="http://schemas.microsoft.com/office/drawing/2014/main" id="{AB62220C-22C2-4B02-A082-AFEEAC0BA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2649"/>
              <a:ext cx="288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1392" name="Text Box 46">
              <a:extLst>
                <a:ext uri="{FF2B5EF4-FFF2-40B4-BE49-F238E27FC236}">
                  <a16:creationId xmlns:a16="http://schemas.microsoft.com/office/drawing/2014/main" id="{7209057E-43AB-4A00-93A7-8C120F6EC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2649"/>
              <a:ext cx="288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01393" name="Text Box 47">
              <a:extLst>
                <a:ext uri="{FF2B5EF4-FFF2-40B4-BE49-F238E27FC236}">
                  <a16:creationId xmlns:a16="http://schemas.microsoft.com/office/drawing/2014/main" id="{9E2DB051-8F4D-4D50-958E-DFF3205D5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3120"/>
              <a:ext cx="960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FFFF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必要劳动时间</a:t>
              </a:r>
              <a:r>
                <a:rPr kumimoji="1" lang="en-US" altLang="zh-CN" sz="2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101394" name="Text Box 48">
              <a:extLst>
                <a:ext uri="{FF2B5EF4-FFF2-40B4-BE49-F238E27FC236}">
                  <a16:creationId xmlns:a16="http://schemas.microsoft.com/office/drawing/2014/main" id="{9E717F09-927B-4A55-919E-0F64C18EA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3081"/>
              <a:ext cx="163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FFFF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剩余劳动时间</a:t>
              </a:r>
              <a:r>
                <a:rPr kumimoji="1" lang="en-US" altLang="zh-CN" sz="28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</a:p>
          </p:txBody>
        </p:sp>
        <p:sp>
          <p:nvSpPr>
            <p:cNvPr id="101395" name="AutoShape 49">
              <a:extLst>
                <a:ext uri="{FF2B5EF4-FFF2-40B4-BE49-F238E27FC236}">
                  <a16:creationId xmlns:a16="http://schemas.microsoft.com/office/drawing/2014/main" id="{4A3EE966-AB69-48E4-8A60-A36C2644E11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047" y="2357"/>
              <a:ext cx="250" cy="1200"/>
            </a:xfrm>
            <a:prstGeom prst="leftBrace">
              <a:avLst>
                <a:gd name="adj1" fmla="val 40161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96" name="Text Box 50">
              <a:extLst>
                <a:ext uri="{FF2B5EF4-FFF2-40B4-BE49-F238E27FC236}">
                  <a16:creationId xmlns:a16="http://schemas.microsoft.com/office/drawing/2014/main" id="{B5A80809-B4F5-4DA5-9997-E2FFD74A9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" y="2649"/>
              <a:ext cx="384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01397" name="Line 51">
              <a:extLst>
                <a:ext uri="{FF2B5EF4-FFF2-40B4-BE49-F238E27FC236}">
                  <a16:creationId xmlns:a16="http://schemas.microsoft.com/office/drawing/2014/main" id="{BF562625-DF7B-4D2C-9543-36A662524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" y="2663"/>
              <a:ext cx="59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8" name="Line 52">
              <a:extLst>
                <a:ext uri="{FF2B5EF4-FFF2-40B4-BE49-F238E27FC236}">
                  <a16:creationId xmlns:a16="http://schemas.microsoft.com/office/drawing/2014/main" id="{830C28B3-837C-4D92-AA8F-0CB793212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2544"/>
              <a:ext cx="0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9" name="Text Box 53">
              <a:extLst>
                <a:ext uri="{FF2B5EF4-FFF2-40B4-BE49-F238E27FC236}">
                  <a16:creationId xmlns:a16="http://schemas.microsoft.com/office/drawing/2014/main" id="{9EDB970F-C6B2-49C3-AF71-D8805D32B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2112"/>
              <a:ext cx="225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zh-CN" altLang="en-US" sz="2800" b="1">
                  <a:solidFill>
                    <a:srgbClr val="FFFF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工作日（</a:t>
              </a:r>
              <a:r>
                <a:rPr kumimoji="1" lang="en-US" altLang="zh-CN" sz="2800" b="1">
                  <a:solidFill>
                    <a:srgbClr val="FFFF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</a:t>
              </a:r>
              <a:r>
                <a:rPr kumimoji="1" lang="zh-CN" altLang="en-US" sz="2800" b="1">
                  <a:solidFill>
                    <a:srgbClr val="FFFF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小时）</a:t>
              </a:r>
            </a:p>
          </p:txBody>
        </p:sp>
      </p:grpSp>
      <p:sp>
        <p:nvSpPr>
          <p:cNvPr id="53" name="Text Box 5">
            <a:extLst>
              <a:ext uri="{FF2B5EF4-FFF2-40B4-BE49-F238E27FC236}">
                <a16:creationId xmlns:a16="http://schemas.microsoft.com/office/drawing/2014/main" id="{3FE123AD-E5A9-46F3-A18D-F4773BE4A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540" y="225913"/>
            <a:ext cx="4683125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zh-CN" altLang="en-US" sz="2800" b="1" dirty="0">
                <a:solidFill>
                  <a:schemeClr val="bg1"/>
                </a:solidFill>
                <a:latin typeface="+mn-ea"/>
                <a:ea typeface="+mn-ea"/>
              </a:rPr>
              <a:t>相对剩余价值的生产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8F1DC76-53FE-4167-A980-0DB5B5BB848B}"/>
              </a:ext>
            </a:extLst>
          </p:cNvPr>
          <p:cNvSpPr/>
          <p:nvPr/>
        </p:nvSpPr>
        <p:spPr>
          <a:xfrm>
            <a:off x="1569090" y="32711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相对剩余价值的生产</a:t>
            </a:r>
            <a:endParaRPr lang="zh-CN" altLang="en-US" sz="28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2310754-A798-487F-AAEA-F98C89E47DC4}"/>
              </a:ext>
            </a:extLst>
          </p:cNvPr>
          <p:cNvSpPr/>
          <p:nvPr/>
        </p:nvSpPr>
        <p:spPr>
          <a:xfrm>
            <a:off x="5531383" y="31031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技术进步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4">
            <a:extLst>
              <a:ext uri="{FF2B5EF4-FFF2-40B4-BE49-F238E27FC236}">
                <a16:creationId xmlns:a16="http://schemas.microsoft.com/office/drawing/2014/main" id="{9FEE71E1-8214-4E19-AF14-3786562BB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3" y="1248239"/>
            <a:ext cx="76676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ct val="135000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整个社会劳动生产率的提高又是通过个别资本家追逐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超额剩余价值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来实现的</a:t>
            </a:r>
          </a:p>
        </p:txBody>
      </p:sp>
      <p:sp>
        <p:nvSpPr>
          <p:cNvPr id="115717" name="AutoShape 5">
            <a:extLst>
              <a:ext uri="{FF2B5EF4-FFF2-40B4-BE49-F238E27FC236}">
                <a16:creationId xmlns:a16="http://schemas.microsoft.com/office/drawing/2014/main" id="{E2E120A7-8B34-4ABC-BF58-713BD5CC4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2" y="2640495"/>
            <a:ext cx="5943600" cy="685800"/>
          </a:xfrm>
          <a:prstGeom prst="wedgeRectCallout">
            <a:avLst>
              <a:gd name="adj1" fmla="val -8546"/>
              <a:gd name="adj2" fmla="val -133796"/>
            </a:avLst>
          </a:prstGeom>
          <a:solidFill>
            <a:srgbClr val="FFFFCC"/>
          </a:solidFill>
          <a:ln w="508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4472C4"/>
              </a:buClr>
              <a:buSzPct val="70000"/>
              <a:buNone/>
            </a:pP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华文新魏" panose="02010800040101010101" pitchFamily="2" charset="-122"/>
              </a:rPr>
              <a:t>个别价值与社会价值的差额</a:t>
            </a:r>
            <a:endParaRPr kumimoji="1" lang="zh-CN" altLang="en-US" sz="3600" dirty="0">
              <a:solidFill>
                <a:srgbClr val="000099"/>
              </a:solidFill>
              <a:latin typeface="Wingdings 2" panose="05020102010507070707" pitchFamily="18" charset="2"/>
              <a:ea typeface="华文新魏" panose="02010800040101010101" pitchFamily="2" charset="-122"/>
            </a:endParaRPr>
          </a:p>
        </p:txBody>
      </p:sp>
      <p:pic>
        <p:nvPicPr>
          <p:cNvPr id="115718" name="Picture 6" descr="3">
            <a:extLst>
              <a:ext uri="{FF2B5EF4-FFF2-40B4-BE49-F238E27FC236}">
                <a16:creationId xmlns:a16="http://schemas.microsoft.com/office/drawing/2014/main" id="{2027991A-A31C-4BD4-8C41-581596795225}"/>
              </a:ext>
            </a:extLst>
          </p:cNvPr>
          <p:cNvPicPr preferRelativeResize="0">
            <a:picLocks noChangeAspect="1" noChangeArrowheads="1" noCrop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4" y="4145445"/>
            <a:ext cx="9144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9" name="Text Box 7">
            <a:extLst>
              <a:ext uri="{FF2B5EF4-FFF2-40B4-BE49-F238E27FC236}">
                <a16:creationId xmlns:a16="http://schemas.microsoft.com/office/drawing/2014/main" id="{C8256BAD-CDDC-485E-AC98-E9929D97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614" y="3764446"/>
            <a:ext cx="44958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一般企业：</a:t>
            </a:r>
            <a:r>
              <a:rPr kumimoji="1"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kumimoji="1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小时</a:t>
            </a:r>
            <a:r>
              <a:rPr kumimoji="1"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kumimoji="1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双</a:t>
            </a:r>
          </a:p>
        </p:txBody>
      </p:sp>
      <p:sp>
        <p:nvSpPr>
          <p:cNvPr id="115720" name="Text Box 8">
            <a:extLst>
              <a:ext uri="{FF2B5EF4-FFF2-40B4-BE49-F238E27FC236}">
                <a16:creationId xmlns:a16="http://schemas.microsoft.com/office/drawing/2014/main" id="{25DA6BA0-57B1-49CC-9E71-CB38D915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564" y="4608996"/>
            <a:ext cx="25146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zh-CN" altLang="en-US" sz="3600" b="1">
                <a:latin typeface="Wingdings 2" panose="05020102010507070707" pitchFamily="18" charset="2"/>
                <a:ea typeface="华文新魏" panose="02010800040101010101" pitchFamily="2" charset="-122"/>
              </a:rPr>
              <a:t>个别企业：</a:t>
            </a:r>
            <a:endParaRPr kumimoji="1" lang="zh-CN" altLang="en-US" sz="3600" b="1">
              <a:latin typeface="楷体_GB2312" pitchFamily="49" charset="-122"/>
              <a:ea typeface="华文新魏" panose="02010800040101010101" pitchFamily="2" charset="-122"/>
            </a:endParaRPr>
          </a:p>
        </p:txBody>
      </p:sp>
      <p:sp>
        <p:nvSpPr>
          <p:cNvPr id="115721" name="Text Box 9">
            <a:extLst>
              <a:ext uri="{FF2B5EF4-FFF2-40B4-BE49-F238E27FC236}">
                <a16:creationId xmlns:a16="http://schemas.microsoft.com/office/drawing/2014/main" id="{4C040A4B-8B77-4E99-9168-6D5A1ED5C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4" y="3535846"/>
            <a:ext cx="2819400" cy="10826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508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zh-CN" altLang="en-US" sz="2800">
                <a:latin typeface="Wingdings 2" panose="05020102010507070707" pitchFamily="18" charset="2"/>
                <a:ea typeface="华文新魏" panose="02010800040101010101" pitchFamily="2" charset="-122"/>
              </a:rPr>
              <a:t>社会必要劳动时间、社会价值</a:t>
            </a:r>
          </a:p>
        </p:txBody>
      </p:sp>
      <p:sp>
        <p:nvSpPr>
          <p:cNvPr id="115722" name="Text Box 10">
            <a:extLst>
              <a:ext uri="{FF2B5EF4-FFF2-40B4-BE49-F238E27FC236}">
                <a16:creationId xmlns:a16="http://schemas.microsoft.com/office/drawing/2014/main" id="{F62ED42F-52B4-4924-B59A-3FC798814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4" y="4907446"/>
            <a:ext cx="2819400" cy="10826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508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zh-CN" altLang="en-US" sz="2800" dirty="0">
                <a:latin typeface="Wingdings 2" panose="05020102010507070707" pitchFamily="18" charset="2"/>
                <a:ea typeface="华文新魏" panose="02010800040101010101" pitchFamily="2" charset="-122"/>
              </a:rPr>
              <a:t>个别劳动时间、个别价值</a:t>
            </a:r>
          </a:p>
        </p:txBody>
      </p:sp>
      <p:sp>
        <p:nvSpPr>
          <p:cNvPr id="115723" name="Text Box 11">
            <a:extLst>
              <a:ext uri="{FF2B5EF4-FFF2-40B4-BE49-F238E27FC236}">
                <a16:creationId xmlns:a16="http://schemas.microsoft.com/office/drawing/2014/main" id="{8C15C15D-48C1-4389-8129-74DE92A48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764" y="4685196"/>
            <a:ext cx="21336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kumimoji="1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小时</a:t>
            </a:r>
            <a:r>
              <a:rPr kumimoji="1"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kumimoji="1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双</a:t>
            </a:r>
          </a:p>
        </p:txBody>
      </p:sp>
      <p:sp>
        <p:nvSpPr>
          <p:cNvPr id="115724" name="AutoShape 12">
            <a:extLst>
              <a:ext uri="{FF2B5EF4-FFF2-40B4-BE49-F238E27FC236}">
                <a16:creationId xmlns:a16="http://schemas.microsoft.com/office/drawing/2014/main" id="{A9999911-A7CE-4316-8D81-DF4B7327B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3" y="5723420"/>
            <a:ext cx="4459287" cy="635000"/>
          </a:xfrm>
          <a:prstGeom prst="wedgeEllipseCallout">
            <a:avLst>
              <a:gd name="adj1" fmla="val -32875"/>
              <a:gd name="adj2" fmla="val -124500"/>
            </a:avLst>
          </a:prstGeom>
          <a:solidFill>
            <a:schemeClr val="accent1"/>
          </a:solidFill>
          <a:ln w="508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10000"/>
              </a:lnSpc>
              <a:spcBef>
                <a:spcPct val="0"/>
              </a:spcBef>
              <a:buClr>
                <a:srgbClr val="4472C4"/>
              </a:buClr>
              <a:buSzPct val="70000"/>
              <a:buNone/>
            </a:pPr>
            <a:r>
              <a:rPr kumimoji="1" lang="zh-CN" altLang="en-US" sz="2800" b="1">
                <a:solidFill>
                  <a:prstClr val="black"/>
                </a:solidFill>
                <a:latin typeface="Wingdings 2" panose="05020102010507070707" pitchFamily="18" charset="2"/>
                <a:ea typeface="华文新魏" panose="02010800040101010101" pitchFamily="2" charset="-122"/>
              </a:rPr>
              <a:t>提高劳动生产率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BC2FA22-0D88-48AA-A77A-A4982F60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414" y="289019"/>
            <a:ext cx="4683125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zh-CN" altLang="en-US" sz="2800" b="1" dirty="0">
                <a:solidFill>
                  <a:schemeClr val="bg1"/>
                </a:solidFill>
                <a:latin typeface="+mn-ea"/>
                <a:ea typeface="+mn-ea"/>
              </a:rPr>
              <a:t>相对剩余价值的生产</a:t>
            </a:r>
          </a:p>
        </p:txBody>
      </p:sp>
      <p:sp>
        <p:nvSpPr>
          <p:cNvPr id="13" name="圆角矩形 15">
            <a:extLst>
              <a:ext uri="{FF2B5EF4-FFF2-40B4-BE49-F238E27FC236}">
                <a16:creationId xmlns:a16="http://schemas.microsoft.com/office/drawing/2014/main" id="{70A496B8-5B76-44A5-A4C7-0F3ADAE918E9}"/>
              </a:ext>
            </a:extLst>
          </p:cNvPr>
          <p:cNvSpPr/>
          <p:nvPr/>
        </p:nvSpPr>
        <p:spPr bwMode="auto">
          <a:xfrm>
            <a:off x="3346389" y="242077"/>
            <a:ext cx="5499222" cy="62071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超额剩余价值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>
            <a:extLst>
              <a:ext uri="{FF2B5EF4-FFF2-40B4-BE49-F238E27FC236}">
                <a16:creationId xmlns:a16="http://schemas.microsoft.com/office/drawing/2014/main" id="{E5AFB729-BBA3-4C91-9EB4-679C1D2D4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972" y="821220"/>
            <a:ext cx="6705600" cy="78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kumimoji="1" lang="zh-CN" altLang="en-US" sz="4400">
              <a:latin typeface="Wingdings 2" panose="05020102010507070707" pitchFamily="18" charset="2"/>
              <a:ea typeface="楷体_GB2312" pitchFamily="49" charset="-122"/>
            </a:endParaRPr>
          </a:p>
        </p:txBody>
      </p:sp>
      <p:sp>
        <p:nvSpPr>
          <p:cNvPr id="104451" name="Text Box 5">
            <a:extLst>
              <a:ext uri="{FF2B5EF4-FFF2-40B4-BE49-F238E27FC236}">
                <a16:creationId xmlns:a16="http://schemas.microsoft.com/office/drawing/2014/main" id="{A6205C50-9559-44D6-B775-00D195456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2683" y="973620"/>
            <a:ext cx="184731" cy="78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endParaRPr kumimoji="1" lang="zh-CN" altLang="en-US" sz="4400">
              <a:latin typeface="Wingdings 2" panose="05020102010507070707" pitchFamily="18" charset="2"/>
              <a:ea typeface="楷体_GB2312" pitchFamily="49" charset="-122"/>
            </a:endParaRPr>
          </a:p>
        </p:txBody>
      </p:sp>
      <p:sp>
        <p:nvSpPr>
          <p:cNvPr id="104452" name="Text Box 6">
            <a:extLst>
              <a:ext uri="{FF2B5EF4-FFF2-40B4-BE49-F238E27FC236}">
                <a16:creationId xmlns:a16="http://schemas.microsoft.com/office/drawing/2014/main" id="{661B2689-5D84-4879-A6CA-051591AA9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372" y="795027"/>
            <a:ext cx="7924800" cy="608180"/>
          </a:xfrm>
          <a:prstGeom prst="rect">
            <a:avLst/>
          </a:prstGeom>
          <a:noFill/>
          <a:ln w="50800">
            <a:solidFill>
              <a:srgbClr val="0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zh-CN" altLang="en-US" dirty="0">
                <a:latin typeface="+mn-ea"/>
                <a:ea typeface="+mn-ea"/>
              </a:rPr>
              <a:t>个别资本家获得超额剩余价值只是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暂时</a:t>
            </a:r>
            <a:r>
              <a:rPr kumimoji="1" lang="zh-CN" altLang="en-US" dirty="0">
                <a:latin typeface="+mn-ea"/>
                <a:ea typeface="+mn-ea"/>
              </a:rPr>
              <a:t>的</a:t>
            </a:r>
          </a:p>
        </p:txBody>
      </p:sp>
      <p:sp>
        <p:nvSpPr>
          <p:cNvPr id="116743" name="Text Box 7">
            <a:extLst>
              <a:ext uri="{FF2B5EF4-FFF2-40B4-BE49-F238E27FC236}">
                <a16:creationId xmlns:a16="http://schemas.microsoft.com/office/drawing/2014/main" id="{E4AB654F-FBC9-4186-A0AA-C3DAB4191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372" y="1583220"/>
            <a:ext cx="3429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dirty="0">
                <a:latin typeface="Wingdings 2" panose="05020102010507070707" pitchFamily="18" charset="2"/>
                <a:ea typeface="华文新魏" panose="02010800040101010101" pitchFamily="2" charset="-122"/>
              </a:rPr>
              <a:t>—</a:t>
            </a:r>
            <a:r>
              <a:rPr kumimoji="1" lang="zh-CN" altLang="en-US" b="1" dirty="0">
                <a:latin typeface="+mn-ea"/>
                <a:ea typeface="+mn-ea"/>
              </a:rPr>
              <a:t>追求剩余价值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b="1" dirty="0">
                <a:latin typeface="Wingdings 2" panose="05020102010507070707" pitchFamily="18" charset="2"/>
                <a:ea typeface="华文新魏" panose="02010800040101010101" pitchFamily="2" charset="-122"/>
              </a:rPr>
              <a:t>—</a:t>
            </a:r>
            <a:r>
              <a:rPr kumimoji="1" lang="zh-CN" altLang="en-US" b="1" dirty="0">
                <a:latin typeface="+mn-ea"/>
                <a:ea typeface="+mn-ea"/>
              </a:rPr>
              <a:t>激烈的竞争</a:t>
            </a:r>
          </a:p>
        </p:txBody>
      </p:sp>
      <p:sp>
        <p:nvSpPr>
          <p:cNvPr id="116744" name="Line 8">
            <a:extLst>
              <a:ext uri="{FF2B5EF4-FFF2-40B4-BE49-F238E27FC236}">
                <a16:creationId xmlns:a16="http://schemas.microsoft.com/office/drawing/2014/main" id="{97D33700-A3CD-44D0-A2B0-CAD82D4AE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172" y="2040420"/>
            <a:ext cx="838200" cy="304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6745" name="Line 9">
            <a:extLst>
              <a:ext uri="{FF2B5EF4-FFF2-40B4-BE49-F238E27FC236}">
                <a16:creationId xmlns:a16="http://schemas.microsoft.com/office/drawing/2014/main" id="{16885FEE-9ECB-47EB-9FA5-DBABD06814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4172" y="2345220"/>
            <a:ext cx="838200" cy="2286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6746" name="Text Box 10">
            <a:extLst>
              <a:ext uri="{FF2B5EF4-FFF2-40B4-BE49-F238E27FC236}">
                <a16:creationId xmlns:a16="http://schemas.microsoft.com/office/drawing/2014/main" id="{B3B990EE-F01B-42C1-9830-6F04FEDE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173" y="1941995"/>
            <a:ext cx="3082925" cy="567848"/>
          </a:xfrm>
          <a:prstGeom prst="rect">
            <a:avLst/>
          </a:prstGeom>
          <a:solidFill>
            <a:srgbClr val="0B85FF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提高劳动生产率</a:t>
            </a:r>
          </a:p>
        </p:txBody>
      </p:sp>
      <p:sp>
        <p:nvSpPr>
          <p:cNvPr id="116747" name="AutoShape 11">
            <a:extLst>
              <a:ext uri="{FF2B5EF4-FFF2-40B4-BE49-F238E27FC236}">
                <a16:creationId xmlns:a16="http://schemas.microsoft.com/office/drawing/2014/main" id="{DF647ABB-FDF3-4D87-B047-416EBC3B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72" y="2748723"/>
            <a:ext cx="366960" cy="412194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16748" name="Text Box 12">
            <a:extLst>
              <a:ext uri="{FF2B5EF4-FFF2-40B4-BE49-F238E27FC236}">
                <a16:creationId xmlns:a16="http://schemas.microsoft.com/office/drawing/2014/main" id="{3E5B7D0B-44AC-491C-984D-9BDB98049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173" y="3412020"/>
            <a:ext cx="3592513" cy="567848"/>
          </a:xfrm>
          <a:prstGeom prst="rect">
            <a:avLst/>
          </a:prstGeom>
          <a:solidFill>
            <a:srgbClr val="0B85FF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超额剩余价值消失</a:t>
            </a:r>
          </a:p>
        </p:txBody>
      </p:sp>
      <p:sp>
        <p:nvSpPr>
          <p:cNvPr id="116749" name="AutoShape 13">
            <a:extLst>
              <a:ext uri="{FF2B5EF4-FFF2-40B4-BE49-F238E27FC236}">
                <a16:creationId xmlns:a16="http://schemas.microsoft.com/office/drawing/2014/main" id="{E838C61F-B009-4541-AC30-7216B4C9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72" y="4272723"/>
            <a:ext cx="366960" cy="412194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16750" name="Text Box 14">
            <a:extLst>
              <a:ext uri="{FF2B5EF4-FFF2-40B4-BE49-F238E27FC236}">
                <a16:creationId xmlns:a16="http://schemas.microsoft.com/office/drawing/2014/main" id="{FFE80179-6C99-49CF-AF38-102EAB7C5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372" y="4859820"/>
            <a:ext cx="3587750" cy="567848"/>
          </a:xfrm>
          <a:prstGeom prst="rect">
            <a:avLst/>
          </a:prstGeom>
          <a:solidFill>
            <a:srgbClr val="0B85FF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0000"/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相对剩余价值产生</a:t>
            </a:r>
          </a:p>
        </p:txBody>
      </p:sp>
      <p:sp>
        <p:nvSpPr>
          <p:cNvPr id="116751" name="AutoShape 15">
            <a:extLst>
              <a:ext uri="{FF2B5EF4-FFF2-40B4-BE49-F238E27FC236}">
                <a16:creationId xmlns:a16="http://schemas.microsoft.com/office/drawing/2014/main" id="{A72A707F-C01C-4023-A65E-5095D2952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972" y="3184860"/>
            <a:ext cx="3962400" cy="914400"/>
          </a:xfrm>
          <a:prstGeom prst="wedgeEllipseCallout">
            <a:avLst>
              <a:gd name="adj1" fmla="val 65033"/>
              <a:gd name="adj2" fmla="val 6491"/>
            </a:avLst>
          </a:prstGeom>
          <a:solidFill>
            <a:srgbClr val="FFFF99"/>
          </a:solidFill>
          <a:ln w="508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10000"/>
              </a:lnSpc>
              <a:spcBef>
                <a:spcPct val="0"/>
              </a:spcBef>
              <a:buClr>
                <a:srgbClr val="4472C4"/>
              </a:buClr>
              <a:buSzPct val="70000"/>
              <a:buNone/>
            </a:pPr>
            <a:r>
              <a:rPr kumimoji="1" lang="zh-CN" altLang="en-US" sz="1800" b="1">
                <a:solidFill>
                  <a:srgbClr val="000099"/>
                </a:solidFill>
                <a:latin typeface="微软雅黑"/>
                <a:ea typeface="微软雅黑"/>
              </a:rPr>
              <a:t>个别资本家</a:t>
            </a:r>
            <a:endParaRPr kumimoji="1" lang="zh-CN" altLang="en-US" sz="1800" b="1" dirty="0">
              <a:solidFill>
                <a:srgbClr val="000099"/>
              </a:solidFill>
              <a:latin typeface="微软雅黑"/>
              <a:ea typeface="微软雅黑"/>
            </a:endParaRPr>
          </a:p>
        </p:txBody>
      </p:sp>
      <p:sp>
        <p:nvSpPr>
          <p:cNvPr id="116752" name="AutoShape 16">
            <a:extLst>
              <a:ext uri="{FF2B5EF4-FFF2-40B4-BE49-F238E27FC236}">
                <a16:creationId xmlns:a16="http://schemas.microsoft.com/office/drawing/2014/main" id="{EC5DF524-051A-4460-9A6E-5CA1D714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398" y="4534383"/>
            <a:ext cx="4517781" cy="914400"/>
          </a:xfrm>
          <a:prstGeom prst="wedgeEllipseCallout">
            <a:avLst>
              <a:gd name="adj1" fmla="val 55154"/>
              <a:gd name="adj2" fmla="val 27740"/>
            </a:avLst>
          </a:prstGeom>
          <a:solidFill>
            <a:srgbClr val="FFFF99"/>
          </a:solidFill>
          <a:ln w="508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10000"/>
              </a:lnSpc>
              <a:spcBef>
                <a:spcPct val="0"/>
              </a:spcBef>
              <a:buClr>
                <a:srgbClr val="4472C4"/>
              </a:buClr>
              <a:buSzPct val="70000"/>
              <a:buNone/>
            </a:pPr>
            <a:r>
              <a:rPr kumimoji="1" lang="zh-CN" altLang="en-US" sz="1800" b="1">
                <a:solidFill>
                  <a:srgbClr val="000099"/>
                </a:solidFill>
                <a:latin typeface="微软雅黑"/>
                <a:ea typeface="微软雅黑"/>
              </a:rPr>
              <a:t>整个社会资本家</a:t>
            </a:r>
            <a:endParaRPr kumimoji="1" lang="zh-CN" altLang="en-US" sz="1800" b="1" dirty="0">
              <a:solidFill>
                <a:srgbClr val="000099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16BB37-903A-488D-9B7B-8C824A048169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pic>
        <p:nvPicPr>
          <p:cNvPr id="25603" name="图片 10">
            <a:extLst>
              <a:ext uri="{FF2B5EF4-FFF2-40B4-BE49-F238E27FC236}">
                <a16:creationId xmlns:a16="http://schemas.microsoft.com/office/drawing/2014/main" id="{5EB4D32B-35F6-4E4D-9E1C-13B4387C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7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40465F1-9118-43CE-BFF5-693AECB9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791530"/>
            <a:ext cx="8521285" cy="169277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谢谢观看（</a:t>
            </a:r>
            <a:r>
              <a:rPr lang="en-US" altLang="zh-CN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Thanks for watching</a:t>
            </a:r>
            <a:r>
              <a:rPr lang="zh-CN" altLang="en-US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47626760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61111E-6 -2.96296E-6 L 0.3158 -2.96296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16BB37-903A-488D-9B7B-8C824A048169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pic>
        <p:nvPicPr>
          <p:cNvPr id="25603" name="图片 10">
            <a:extLst>
              <a:ext uri="{FF2B5EF4-FFF2-40B4-BE49-F238E27FC236}">
                <a16:creationId xmlns:a16="http://schemas.microsoft.com/office/drawing/2014/main" id="{5EB4D32B-35F6-4E4D-9E1C-13B4387C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7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40465F1-9118-43CE-BFF5-693AECB9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791530"/>
            <a:ext cx="8521285" cy="169277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劳动价值论与剩余价值论</a:t>
            </a:r>
            <a:r>
              <a:rPr lang="en-US" altLang="zh-CN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——</a:t>
            </a:r>
            <a:r>
              <a:rPr lang="zh-CN" altLang="en-US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从资本主义所有制出发</a:t>
            </a:r>
          </a:p>
        </p:txBody>
      </p:sp>
    </p:spTree>
    <p:extLst>
      <p:ext uri="{BB962C8B-B14F-4D97-AF65-F5344CB8AC3E}">
        <p14:creationId xmlns:p14="http://schemas.microsoft.com/office/powerpoint/2010/main" val="3538906521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8.33333E-7 1.11111E-6 L 0.3157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8F8CE43-D848-4557-8C65-9EDEF307C5C1}"/>
              </a:ext>
            </a:extLst>
          </p:cNvPr>
          <p:cNvSpPr txBox="1"/>
          <p:nvPr/>
        </p:nvSpPr>
        <p:spPr>
          <a:xfrm>
            <a:off x="-2362200" y="380104"/>
            <a:ext cx="9144000" cy="555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资本主义？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1B0311-9B83-460E-ACF3-73067B5A22C4}"/>
              </a:ext>
            </a:extLst>
          </p:cNvPr>
          <p:cNvSpPr txBox="1"/>
          <p:nvPr/>
        </p:nvSpPr>
        <p:spPr>
          <a:xfrm>
            <a:off x="1958070" y="347181"/>
            <a:ext cx="9144000" cy="555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资本主义所有制</a:t>
            </a: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979B4443-47CF-43A6-89C5-871DA4D05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445" y="2000699"/>
            <a:ext cx="1279525" cy="3746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B9451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4905540-1AC6-497A-9F53-19036EF5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070" y="1877081"/>
            <a:ext cx="936625" cy="142875"/>
          </a:xfrm>
          <a:prstGeom prst="leftArrow">
            <a:avLst>
              <a:gd name="adj1" fmla="val 50000"/>
              <a:gd name="adj2" fmla="val 132750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D8AA0B-94BF-46AE-A939-2B9207484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057" y="1949899"/>
            <a:ext cx="1008063" cy="144462"/>
          </a:xfrm>
          <a:prstGeom prst="leftArrow">
            <a:avLst>
              <a:gd name="adj1" fmla="val 50000"/>
              <a:gd name="adj2" fmla="val 131065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D359549-278E-4132-9595-8FCE906AB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793" y="2597598"/>
            <a:ext cx="1100138" cy="3698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latin typeface="+mj-ea"/>
                <a:ea typeface="+mj-ea"/>
                <a:sym typeface="+mn-ea"/>
              </a:rPr>
              <a:t>核心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9BF4C32B-B605-47C5-9501-BC9F67AA1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627" y="1507194"/>
            <a:ext cx="1223963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  <a:ea typeface="+mj-ea"/>
                <a:sym typeface="+mn-ea"/>
              </a:rPr>
              <a:t>反作用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7796A3-D32B-410D-8A77-400E4C8A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294" y="2967486"/>
            <a:ext cx="1381125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所有制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ADCE4BC5-4BCF-4DFD-BD25-3D8CD1BB8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645" y="1610175"/>
            <a:ext cx="2384425" cy="966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（经济基础）</a:t>
            </a:r>
            <a:endParaRPr lang="en-US" altLang="zh-CN" sz="2400" dirty="0">
              <a:latin typeface="+mj-ea"/>
              <a:ea typeface="+mj-ea"/>
              <a:sym typeface="+mn-ea"/>
            </a:endParaRPr>
          </a:p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生产关系</a:t>
            </a: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E6C14DB3-2C06-4697-9F65-16AD88C2A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057" y="2165799"/>
            <a:ext cx="1008063" cy="144462"/>
          </a:xfrm>
          <a:prstGeom prst="rightArrow">
            <a:avLst>
              <a:gd name="adj1" fmla="val 50000"/>
              <a:gd name="adj2" fmla="val 49686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7082716A-2D46-465B-BF73-0D684923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925" y="2170838"/>
            <a:ext cx="936625" cy="144462"/>
          </a:xfrm>
          <a:prstGeom prst="rightArrow">
            <a:avLst>
              <a:gd name="adj1" fmla="val 50000"/>
              <a:gd name="adj2" fmla="val 49707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5342A1E5-ECEB-406A-9724-EE601D108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014" y="1756224"/>
            <a:ext cx="1381125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生产力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31C09910-804E-4DBA-9D58-631E48131A2C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4345407" y="2736526"/>
            <a:ext cx="468035" cy="111152"/>
          </a:xfrm>
          <a:prstGeom prst="leftArrow">
            <a:avLst>
              <a:gd name="adj1" fmla="val 50000"/>
              <a:gd name="adj2" fmla="val 131065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8D959707-AA6F-4952-B992-2ADFC0F3C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205" y="2342322"/>
            <a:ext cx="1223963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  <a:ea typeface="+mj-ea"/>
                <a:sym typeface="+mn-ea"/>
              </a:rPr>
              <a:t>决定</a:t>
            </a: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F1B3B3B1-BD31-4637-9E5B-5CC00100F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472" y="1519790"/>
            <a:ext cx="1223963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  <a:ea typeface="+mj-ea"/>
                <a:sym typeface="+mn-ea"/>
              </a:rPr>
              <a:t>反作用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D374A874-4FCD-4005-A3CF-458BB479E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405" y="1686581"/>
            <a:ext cx="1685925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上层建筑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FFEBAAE2-B9FD-4003-8F9A-196C4155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89" y="2353331"/>
            <a:ext cx="1223963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  <a:ea typeface="+mj-ea"/>
                <a:sym typeface="+mn-ea"/>
              </a:rPr>
              <a:t>决定</a:t>
            </a:r>
          </a:p>
        </p:txBody>
      </p:sp>
      <p:sp>
        <p:nvSpPr>
          <p:cNvPr id="26" name="文本框 2">
            <a:extLst>
              <a:ext uri="{FF2B5EF4-FFF2-40B4-BE49-F238E27FC236}">
                <a16:creationId xmlns:a16="http://schemas.microsoft.com/office/drawing/2014/main" id="{E7AC8969-ED20-4F52-AA9F-BD52E02E4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812" y="3079156"/>
            <a:ext cx="480543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：生产资料归谁所有，由谁支配</a:t>
            </a:r>
          </a:p>
        </p:txBody>
      </p:sp>
      <p:sp>
        <p:nvSpPr>
          <p:cNvPr id="27" name="圆角矩形 15">
            <a:extLst>
              <a:ext uri="{FF2B5EF4-FFF2-40B4-BE49-F238E27FC236}">
                <a16:creationId xmlns:a16="http://schemas.microsoft.com/office/drawing/2014/main" id="{91986C7F-4B4A-4BBB-9EB0-F326C0073AE0}"/>
              </a:ext>
            </a:extLst>
          </p:cNvPr>
          <p:cNvSpPr/>
          <p:nvPr/>
        </p:nvSpPr>
        <p:spPr bwMode="auto">
          <a:xfrm>
            <a:off x="522863" y="3945689"/>
            <a:ext cx="5754687" cy="62071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资本主义所有制的含义</a:t>
            </a:r>
          </a:p>
        </p:txBody>
      </p:sp>
      <p:sp>
        <p:nvSpPr>
          <p:cNvPr id="29" name="文本框 2">
            <a:extLst>
              <a:ext uri="{FF2B5EF4-FFF2-40B4-BE49-F238E27FC236}">
                <a16:creationId xmlns:a16="http://schemas.microsoft.com/office/drawing/2014/main" id="{2802F05D-B9BA-495B-96C3-34CCD980F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63" y="4785844"/>
            <a:ext cx="8823325" cy="106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/>
              <a:t>经济意义：资本家对生产资料的实际占有</a:t>
            </a:r>
            <a:endParaRPr lang="en-US" altLang="zh-CN" sz="2400" dirty="0"/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/>
              <a:t>法律意义</a:t>
            </a:r>
            <a:r>
              <a:rPr lang="zh-CN" altLang="en-US" sz="2400" b="1" dirty="0"/>
              <a:t>：</a:t>
            </a:r>
            <a:r>
              <a:rPr lang="zh-CN" altLang="en-US" sz="2400" dirty="0"/>
              <a:t>资本家占有生产资料的法律形态</a:t>
            </a:r>
            <a:r>
              <a:rPr lang="en-US" altLang="zh-CN" sz="2400" dirty="0"/>
              <a:t>——</a:t>
            </a:r>
            <a:r>
              <a:rPr lang="zh-CN" altLang="en-US" sz="2400" dirty="0"/>
              <a:t>所有权</a:t>
            </a:r>
            <a:endParaRPr lang="en-US" altLang="zh-CN" sz="2400" dirty="0"/>
          </a:p>
        </p:txBody>
      </p:sp>
      <p:sp>
        <p:nvSpPr>
          <p:cNvPr id="30" name="文本框 2">
            <a:extLst>
              <a:ext uri="{FF2B5EF4-FFF2-40B4-BE49-F238E27FC236}">
                <a16:creationId xmlns:a16="http://schemas.microsoft.com/office/drawing/2014/main" id="{C41208F4-FEC2-4696-8BF1-295AAE04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63" y="6036080"/>
            <a:ext cx="8823325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/>
              <a:t>劳动者与生产资料相分离，劳动者不得不出卖劳动力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1984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3" grpId="0" animBg="1"/>
      <p:bldP spid="24" grpId="0"/>
      <p:bldP spid="26" grpId="0"/>
      <p:bldP spid="27" grpId="0" animBg="1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2">
            <a:extLst>
              <a:ext uri="{FF2B5EF4-FFF2-40B4-BE49-F238E27FC236}">
                <a16:creationId xmlns:a16="http://schemas.microsoft.com/office/drawing/2014/main" id="{3A328168-71F9-4738-B815-60EBD84CEEB9}"/>
              </a:ext>
            </a:extLst>
          </p:cNvPr>
          <p:cNvGrpSpPr>
            <a:grpSpLocks/>
          </p:cNvGrpSpPr>
          <p:nvPr/>
        </p:nvGrpSpPr>
        <p:grpSpPr bwMode="auto">
          <a:xfrm>
            <a:off x="3147217" y="3226041"/>
            <a:ext cx="5887453" cy="3167063"/>
            <a:chOff x="1900518" y="3285136"/>
            <a:chExt cx="5886853" cy="3166927"/>
          </a:xfrm>
        </p:grpSpPr>
        <p:sp>
          <p:nvSpPr>
            <p:cNvPr id="4" name="任意多边形 3">
              <a:extLst>
                <a:ext uri="{FF2B5EF4-FFF2-40B4-BE49-F238E27FC236}">
                  <a16:creationId xmlns:a16="http://schemas.microsoft.com/office/drawing/2014/main" id="{32848D03-3C75-4AAB-A711-D63EC267928F}"/>
                </a:ext>
              </a:extLst>
            </p:cNvPr>
            <p:cNvSpPr/>
            <p:nvPr/>
          </p:nvSpPr>
          <p:spPr>
            <a:xfrm>
              <a:off x="1903693" y="3285136"/>
              <a:ext cx="2739746" cy="1208036"/>
            </a:xfrm>
            <a:custGeom>
              <a:avLst/>
              <a:gdLst>
                <a:gd name="connsiteX0" fmla="*/ 0 w 1034437"/>
                <a:gd name="connsiteY0" fmla="*/ 517219 h 1034437"/>
                <a:gd name="connsiteX1" fmla="*/ 517219 w 1034437"/>
                <a:gd name="connsiteY1" fmla="*/ 0 h 1034437"/>
                <a:gd name="connsiteX2" fmla="*/ 1034438 w 1034437"/>
                <a:gd name="connsiteY2" fmla="*/ 517219 h 1034437"/>
                <a:gd name="connsiteX3" fmla="*/ 517219 w 1034437"/>
                <a:gd name="connsiteY3" fmla="*/ 1034438 h 1034437"/>
                <a:gd name="connsiteX4" fmla="*/ 0 w 1034437"/>
                <a:gd name="connsiteY4" fmla="*/ 517219 h 103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437" h="1034437">
                  <a:moveTo>
                    <a:pt x="0" y="517219"/>
                  </a:moveTo>
                  <a:cubicBezTo>
                    <a:pt x="0" y="231567"/>
                    <a:pt x="231567" y="0"/>
                    <a:pt x="517219" y="0"/>
                  </a:cubicBezTo>
                  <a:cubicBezTo>
                    <a:pt x="802871" y="0"/>
                    <a:pt x="1034438" y="231567"/>
                    <a:pt x="1034438" y="517219"/>
                  </a:cubicBezTo>
                  <a:cubicBezTo>
                    <a:pt x="1034438" y="802871"/>
                    <a:pt x="802871" y="1034438"/>
                    <a:pt x="517219" y="1034438"/>
                  </a:cubicBezTo>
                  <a:cubicBezTo>
                    <a:pt x="231567" y="1034438"/>
                    <a:pt x="0" y="802871"/>
                    <a:pt x="0" y="51721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68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4350" tIns="174350" rIns="174350" bIns="174350" anchor="ctr"/>
            <a:lstStyle/>
            <a:p>
              <a:pPr algn="ctr" defTabSz="800100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从小商品经济</a:t>
              </a:r>
              <a:endPara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endParaRPr>
            </a:p>
            <a:p>
              <a:pPr algn="ctr" defTabSz="800100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分化出来</a:t>
              </a:r>
            </a:p>
          </p:txBody>
        </p:sp>
        <p:sp>
          <p:nvSpPr>
            <p:cNvPr id="5" name="任意多边形 4">
              <a:extLst>
                <a:ext uri="{FF2B5EF4-FFF2-40B4-BE49-F238E27FC236}">
                  <a16:creationId xmlns:a16="http://schemas.microsoft.com/office/drawing/2014/main" id="{AB7E07A7-49A6-4982-89C8-5FD06C255ABA}"/>
                </a:ext>
              </a:extLst>
            </p:cNvPr>
            <p:cNvSpPr/>
            <p:nvPr/>
          </p:nvSpPr>
          <p:spPr>
            <a:xfrm>
              <a:off x="2970384" y="4545557"/>
              <a:ext cx="600014" cy="600049"/>
            </a:xfrm>
            <a:custGeom>
              <a:avLst/>
              <a:gdLst>
                <a:gd name="connsiteX0" fmla="*/ 79526 w 599973"/>
                <a:gd name="connsiteY0" fmla="*/ 229430 h 599973"/>
                <a:gd name="connsiteX1" fmla="*/ 229430 w 599973"/>
                <a:gd name="connsiteY1" fmla="*/ 229430 h 599973"/>
                <a:gd name="connsiteX2" fmla="*/ 229430 w 599973"/>
                <a:gd name="connsiteY2" fmla="*/ 79526 h 599973"/>
                <a:gd name="connsiteX3" fmla="*/ 370543 w 599973"/>
                <a:gd name="connsiteY3" fmla="*/ 79526 h 599973"/>
                <a:gd name="connsiteX4" fmla="*/ 370543 w 599973"/>
                <a:gd name="connsiteY4" fmla="*/ 229430 h 599973"/>
                <a:gd name="connsiteX5" fmla="*/ 520447 w 599973"/>
                <a:gd name="connsiteY5" fmla="*/ 229430 h 599973"/>
                <a:gd name="connsiteX6" fmla="*/ 520447 w 599973"/>
                <a:gd name="connsiteY6" fmla="*/ 370543 h 599973"/>
                <a:gd name="connsiteX7" fmla="*/ 370543 w 599973"/>
                <a:gd name="connsiteY7" fmla="*/ 370543 h 599973"/>
                <a:gd name="connsiteX8" fmla="*/ 370543 w 599973"/>
                <a:gd name="connsiteY8" fmla="*/ 520447 h 599973"/>
                <a:gd name="connsiteX9" fmla="*/ 229430 w 599973"/>
                <a:gd name="connsiteY9" fmla="*/ 520447 h 599973"/>
                <a:gd name="connsiteX10" fmla="*/ 229430 w 599973"/>
                <a:gd name="connsiteY10" fmla="*/ 370543 h 599973"/>
                <a:gd name="connsiteX11" fmla="*/ 79526 w 599973"/>
                <a:gd name="connsiteY11" fmla="*/ 370543 h 599973"/>
                <a:gd name="connsiteX12" fmla="*/ 79526 w 599973"/>
                <a:gd name="connsiteY12" fmla="*/ 229430 h 59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9973" h="599973">
                  <a:moveTo>
                    <a:pt x="79526" y="229430"/>
                  </a:moveTo>
                  <a:lnTo>
                    <a:pt x="229430" y="229430"/>
                  </a:lnTo>
                  <a:lnTo>
                    <a:pt x="229430" y="79526"/>
                  </a:lnTo>
                  <a:lnTo>
                    <a:pt x="370543" y="79526"/>
                  </a:lnTo>
                  <a:lnTo>
                    <a:pt x="370543" y="229430"/>
                  </a:lnTo>
                  <a:lnTo>
                    <a:pt x="520447" y="229430"/>
                  </a:lnTo>
                  <a:lnTo>
                    <a:pt x="520447" y="370543"/>
                  </a:lnTo>
                  <a:lnTo>
                    <a:pt x="370543" y="370543"/>
                  </a:lnTo>
                  <a:lnTo>
                    <a:pt x="370543" y="520447"/>
                  </a:lnTo>
                  <a:lnTo>
                    <a:pt x="229430" y="520447"/>
                  </a:lnTo>
                  <a:lnTo>
                    <a:pt x="229430" y="370543"/>
                  </a:lnTo>
                  <a:lnTo>
                    <a:pt x="79526" y="370543"/>
                  </a:lnTo>
                  <a:lnTo>
                    <a:pt x="79526" y="22943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9526" tIns="229430" rIns="79526" bIns="229430" spcCol="1270" anchor="ctr"/>
            <a:lstStyle/>
            <a:p>
              <a:pPr algn="ctr" defTabSz="4445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000"/>
            </a:p>
          </p:txBody>
        </p:sp>
        <p:sp>
          <p:nvSpPr>
            <p:cNvPr id="7" name="任意多边形 6">
              <a:extLst>
                <a:ext uri="{FF2B5EF4-FFF2-40B4-BE49-F238E27FC236}">
                  <a16:creationId xmlns:a16="http://schemas.microsoft.com/office/drawing/2014/main" id="{8ABB2D13-228C-49B5-9EFA-AEA119CD97CF}"/>
                </a:ext>
              </a:extLst>
            </p:cNvPr>
            <p:cNvSpPr/>
            <p:nvPr/>
          </p:nvSpPr>
          <p:spPr>
            <a:xfrm>
              <a:off x="4505340" y="4653502"/>
              <a:ext cx="687318" cy="385746"/>
            </a:xfrm>
            <a:custGeom>
              <a:avLst/>
              <a:gdLst>
                <a:gd name="connsiteX0" fmla="*/ 0 w 328951"/>
                <a:gd name="connsiteY0" fmla="*/ 76962 h 384810"/>
                <a:gd name="connsiteX1" fmla="*/ 164476 w 328951"/>
                <a:gd name="connsiteY1" fmla="*/ 76962 h 384810"/>
                <a:gd name="connsiteX2" fmla="*/ 164476 w 328951"/>
                <a:gd name="connsiteY2" fmla="*/ 0 h 384810"/>
                <a:gd name="connsiteX3" fmla="*/ 328951 w 328951"/>
                <a:gd name="connsiteY3" fmla="*/ 192405 h 384810"/>
                <a:gd name="connsiteX4" fmla="*/ 164476 w 328951"/>
                <a:gd name="connsiteY4" fmla="*/ 384810 h 384810"/>
                <a:gd name="connsiteX5" fmla="*/ 164476 w 328951"/>
                <a:gd name="connsiteY5" fmla="*/ 307848 h 384810"/>
                <a:gd name="connsiteX6" fmla="*/ 0 w 328951"/>
                <a:gd name="connsiteY6" fmla="*/ 307848 h 384810"/>
                <a:gd name="connsiteX7" fmla="*/ 0 w 328951"/>
                <a:gd name="connsiteY7" fmla="*/ 76962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8951" h="384810">
                  <a:moveTo>
                    <a:pt x="0" y="76962"/>
                  </a:moveTo>
                  <a:lnTo>
                    <a:pt x="164476" y="76962"/>
                  </a:lnTo>
                  <a:lnTo>
                    <a:pt x="164476" y="0"/>
                  </a:lnTo>
                  <a:lnTo>
                    <a:pt x="328951" y="192405"/>
                  </a:lnTo>
                  <a:lnTo>
                    <a:pt x="164476" y="384810"/>
                  </a:lnTo>
                  <a:lnTo>
                    <a:pt x="164476" y="307848"/>
                  </a:lnTo>
                  <a:lnTo>
                    <a:pt x="0" y="307848"/>
                  </a:lnTo>
                  <a:lnTo>
                    <a:pt x="0" y="7696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76962" rIns="98685" bIns="76962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600"/>
            </a:p>
          </p:txBody>
        </p:sp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5BD406A6-0107-4E88-A547-F4996189D24C}"/>
                </a:ext>
              </a:extLst>
            </p:cNvPr>
            <p:cNvSpPr/>
            <p:nvPr/>
          </p:nvSpPr>
          <p:spPr>
            <a:xfrm>
              <a:off x="5578380" y="3796289"/>
              <a:ext cx="2208991" cy="1837727"/>
            </a:xfrm>
            <a:custGeom>
              <a:avLst/>
              <a:gdLst>
                <a:gd name="connsiteX0" fmla="*/ 0 w 1589496"/>
                <a:gd name="connsiteY0" fmla="*/ 794748 h 1589496"/>
                <a:gd name="connsiteX1" fmla="*/ 794748 w 1589496"/>
                <a:gd name="connsiteY1" fmla="*/ 0 h 1589496"/>
                <a:gd name="connsiteX2" fmla="*/ 1589496 w 1589496"/>
                <a:gd name="connsiteY2" fmla="*/ 794748 h 1589496"/>
                <a:gd name="connsiteX3" fmla="*/ 794748 w 1589496"/>
                <a:gd name="connsiteY3" fmla="*/ 1589496 h 1589496"/>
                <a:gd name="connsiteX4" fmla="*/ 0 w 1589496"/>
                <a:gd name="connsiteY4" fmla="*/ 794748 h 1589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9496" h="1589496">
                  <a:moveTo>
                    <a:pt x="0" y="794748"/>
                  </a:moveTo>
                  <a:cubicBezTo>
                    <a:pt x="0" y="355821"/>
                    <a:pt x="355821" y="0"/>
                    <a:pt x="794748" y="0"/>
                  </a:cubicBezTo>
                  <a:cubicBezTo>
                    <a:pt x="1233675" y="0"/>
                    <a:pt x="1589496" y="355821"/>
                    <a:pt x="1589496" y="794748"/>
                  </a:cubicBezTo>
                  <a:cubicBezTo>
                    <a:pt x="1589496" y="1233675"/>
                    <a:pt x="1233675" y="1589496"/>
                    <a:pt x="794748" y="1589496"/>
                  </a:cubicBezTo>
                  <a:cubicBezTo>
                    <a:pt x="355821" y="1589496"/>
                    <a:pt x="0" y="1233675"/>
                    <a:pt x="0" y="7947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68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55636" tIns="255636" rIns="255636" bIns="255636" anchor="ctr"/>
            <a:lstStyle/>
            <a:p>
              <a:pPr algn="ctr" defTabSz="800100">
                <a:spcAft>
                  <a:spcPct val="35000"/>
                </a:spcAft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资本主义所有制（生产关系）</a:t>
              </a:r>
            </a:p>
          </p:txBody>
        </p:sp>
        <p:sp>
          <p:nvSpPr>
            <p:cNvPr id="6" name="任意多边形 5">
              <a:extLst>
                <a:ext uri="{FF2B5EF4-FFF2-40B4-BE49-F238E27FC236}">
                  <a16:creationId xmlns:a16="http://schemas.microsoft.com/office/drawing/2014/main" id="{44464E96-1D81-4809-8AAC-E51EA106DE45}"/>
                </a:ext>
              </a:extLst>
            </p:cNvPr>
            <p:cNvSpPr/>
            <p:nvPr/>
          </p:nvSpPr>
          <p:spPr>
            <a:xfrm>
              <a:off x="1900518" y="5242440"/>
              <a:ext cx="2739746" cy="1209623"/>
            </a:xfrm>
            <a:custGeom>
              <a:avLst/>
              <a:gdLst>
                <a:gd name="connsiteX0" fmla="*/ 0 w 1034437"/>
                <a:gd name="connsiteY0" fmla="*/ 517219 h 1034437"/>
                <a:gd name="connsiteX1" fmla="*/ 517219 w 1034437"/>
                <a:gd name="connsiteY1" fmla="*/ 0 h 1034437"/>
                <a:gd name="connsiteX2" fmla="*/ 1034438 w 1034437"/>
                <a:gd name="connsiteY2" fmla="*/ 517219 h 1034437"/>
                <a:gd name="connsiteX3" fmla="*/ 517219 w 1034437"/>
                <a:gd name="connsiteY3" fmla="*/ 1034438 h 1034437"/>
                <a:gd name="connsiteX4" fmla="*/ 0 w 1034437"/>
                <a:gd name="connsiteY4" fmla="*/ 517219 h 103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437" h="1034437">
                  <a:moveTo>
                    <a:pt x="0" y="517219"/>
                  </a:moveTo>
                  <a:cubicBezTo>
                    <a:pt x="0" y="231567"/>
                    <a:pt x="231567" y="0"/>
                    <a:pt x="517219" y="0"/>
                  </a:cubicBezTo>
                  <a:cubicBezTo>
                    <a:pt x="802871" y="0"/>
                    <a:pt x="1034438" y="231567"/>
                    <a:pt x="1034438" y="517219"/>
                  </a:cubicBezTo>
                  <a:cubicBezTo>
                    <a:pt x="1034438" y="802871"/>
                    <a:pt x="802871" y="1034438"/>
                    <a:pt x="517219" y="1034438"/>
                  </a:cubicBezTo>
                  <a:cubicBezTo>
                    <a:pt x="231567" y="1034438"/>
                    <a:pt x="0" y="802871"/>
                    <a:pt x="0" y="51721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68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4350" tIns="174350" rIns="174350" bIns="174350" anchor="ctr"/>
            <a:lstStyle/>
            <a:p>
              <a:pPr algn="ctr" defTabSz="800100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从商人和高利贷</a:t>
              </a:r>
              <a:endPara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endParaRPr>
            </a:p>
            <a:p>
              <a:pPr algn="ctr" defTabSz="800100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者转化而成</a:t>
              </a:r>
            </a:p>
          </p:txBody>
        </p:sp>
      </p:grpSp>
      <p:sp>
        <p:nvSpPr>
          <p:cNvPr id="29701" name="文本框 1">
            <a:extLst>
              <a:ext uri="{FF2B5EF4-FFF2-40B4-BE49-F238E27FC236}">
                <a16:creationId xmlns:a16="http://schemas.microsoft.com/office/drawing/2014/main" id="{D3609147-EA24-4780-8F03-C6EEAF7D3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817" y="1501190"/>
            <a:ext cx="7054850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资本主义萌芽于</a:t>
            </a:r>
            <a:r>
              <a:rPr lang="en-US" altLang="zh-CN" sz="2400" dirty="0"/>
              <a:t>14</a:t>
            </a:r>
            <a:r>
              <a:rPr lang="zh-CN" altLang="en-US" sz="2400" dirty="0"/>
              <a:t>世纪末</a:t>
            </a:r>
            <a:r>
              <a:rPr lang="en-US" altLang="zh-CN" sz="2400" dirty="0"/>
              <a:t>15</a:t>
            </a:r>
            <a:r>
              <a:rPr lang="zh-CN" altLang="en-US" sz="2400" dirty="0"/>
              <a:t>世纪初在地中海沿岸的一些城市出现，其途径有两个：</a:t>
            </a:r>
            <a:r>
              <a:rPr lang="zh-CN" altLang="en-US" sz="2400" b="1" dirty="0">
                <a:solidFill>
                  <a:srgbClr val="002060"/>
                </a:solidFill>
              </a:rPr>
              <a:t>一是</a:t>
            </a:r>
            <a:r>
              <a:rPr lang="zh-CN" altLang="en-US" sz="2400" dirty="0"/>
              <a:t>从小商品经济分化出来；</a:t>
            </a:r>
            <a:r>
              <a:rPr lang="zh-CN" altLang="en-US" sz="2400" b="1" dirty="0">
                <a:solidFill>
                  <a:srgbClr val="002060"/>
                </a:solidFill>
              </a:rPr>
              <a:t>二是</a:t>
            </a:r>
            <a:r>
              <a:rPr lang="zh-CN" altLang="en-US" sz="2400" dirty="0"/>
              <a:t>从商人和高利贷者转化而成。</a:t>
            </a:r>
          </a:p>
        </p:txBody>
      </p:sp>
      <p:sp>
        <p:nvSpPr>
          <p:cNvPr id="12" name="圆角矩形 15">
            <a:extLst>
              <a:ext uri="{FF2B5EF4-FFF2-40B4-BE49-F238E27FC236}">
                <a16:creationId xmlns:a16="http://schemas.microsoft.com/office/drawing/2014/main" id="{9841468C-F547-495E-A14A-3CBD320F793E}"/>
              </a:ext>
            </a:extLst>
          </p:cNvPr>
          <p:cNvSpPr/>
          <p:nvPr/>
        </p:nvSpPr>
        <p:spPr bwMode="auto">
          <a:xfrm>
            <a:off x="1576403" y="560666"/>
            <a:ext cx="9039190" cy="62071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资本主义所有制（生产关系）的产生是社会基本矛盾运动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的结果</a:t>
            </a:r>
          </a:p>
        </p:txBody>
      </p:sp>
    </p:spTree>
    <p:extLst>
      <p:ext uri="{BB962C8B-B14F-4D97-AF65-F5344CB8AC3E}">
        <p14:creationId xmlns:p14="http://schemas.microsoft.com/office/powerpoint/2010/main" val="812692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15">
            <a:extLst>
              <a:ext uri="{FF2B5EF4-FFF2-40B4-BE49-F238E27FC236}">
                <a16:creationId xmlns:a16="http://schemas.microsoft.com/office/drawing/2014/main" id="{895C735A-B084-4CF7-AADE-F7B85861EE95}"/>
              </a:ext>
            </a:extLst>
          </p:cNvPr>
          <p:cNvSpPr/>
          <p:nvPr/>
        </p:nvSpPr>
        <p:spPr bwMode="auto">
          <a:xfrm>
            <a:off x="2959447" y="432526"/>
            <a:ext cx="3038475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资本的原始积累</a:t>
            </a:r>
          </a:p>
        </p:txBody>
      </p:sp>
      <p:sp>
        <p:nvSpPr>
          <p:cNvPr id="28678" name="圆角矩形 6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5AA7389F-2A51-42FD-8B3B-E15F6CB00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922" y="3419613"/>
            <a:ext cx="3425825" cy="174148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14D23"/>
            </a:solidFill>
            <a:prstDash val="sysDot"/>
            <a:round/>
          </a:ln>
        </p:spPr>
        <p:txBody>
          <a:bodyPr lIns="251968" tIns="179959" rIns="251968" bIns="17995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defRPr/>
            </a:pPr>
            <a:r>
              <a:rPr lang="zh-CN" altLang="en-US" dirty="0">
                <a:latin typeface="+mj-ea"/>
                <a:ea typeface="+mj-ea"/>
                <a:sym typeface="楷体" panose="02010609060101010101" pitchFamily="49" charset="-122"/>
              </a:rPr>
              <a:t>资本来到世间，从头到脚，每一个毛孔都滴着血和肮脏的东西。</a:t>
            </a:r>
            <a:endParaRPr lang="en-US" altLang="zh-CN" dirty="0">
              <a:latin typeface="+mj-ea"/>
              <a:ea typeface="+mj-ea"/>
              <a:sym typeface="楷体" panose="02010609060101010101" pitchFamily="49" charset="-122"/>
            </a:endParaRPr>
          </a:p>
          <a:p>
            <a:pPr algn="r">
              <a:spcBef>
                <a:spcPts val="800"/>
              </a:spcBef>
              <a:defRPr/>
            </a:pPr>
            <a:r>
              <a:rPr lang="zh-CN" altLang="en-US" dirty="0">
                <a:latin typeface="+mj-ea"/>
                <a:ea typeface="+mj-ea"/>
                <a:sym typeface="楷体" panose="02010609060101010101" pitchFamily="49" charset="-122"/>
              </a:rPr>
              <a:t>    ——马克思</a:t>
            </a:r>
          </a:p>
        </p:txBody>
      </p:sp>
      <p:pic>
        <p:nvPicPr>
          <p:cNvPr id="30724" name="图片 10" descr="01300000176284121820363458580.jpg">
            <a:extLst>
              <a:ext uri="{FF2B5EF4-FFF2-40B4-BE49-F238E27FC236}">
                <a16:creationId xmlns:a16="http://schemas.microsoft.com/office/drawing/2014/main" id="{D316B31A-9EC3-41EF-8B6E-92D5CE574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84" y="3241813"/>
            <a:ext cx="3332163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文本框 1">
            <a:extLst>
              <a:ext uri="{FF2B5EF4-FFF2-40B4-BE49-F238E27FC236}">
                <a16:creationId xmlns:a16="http://schemas.microsoft.com/office/drawing/2014/main" id="{0AC674CF-0D37-4D95-BDC6-1015FEFE4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897" y="1298714"/>
            <a:ext cx="769937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在西欧，资本原始积累开始于</a:t>
            </a:r>
            <a:r>
              <a:rPr lang="en-US" altLang="zh-CN" sz="2400" dirty="0"/>
              <a:t>15</a:t>
            </a:r>
            <a:r>
              <a:rPr lang="zh-CN" altLang="en-US" sz="2400" dirty="0"/>
              <a:t>世纪后</a:t>
            </a:r>
            <a:r>
              <a:rPr lang="en-US" altLang="zh-CN" sz="2400" dirty="0"/>
              <a:t>30</a:t>
            </a:r>
            <a:r>
              <a:rPr lang="zh-CN" altLang="en-US" sz="2400" dirty="0"/>
              <a:t>年，经过</a:t>
            </a:r>
            <a:r>
              <a:rPr lang="en-US" altLang="zh-CN" sz="2400" dirty="0"/>
              <a:t>16</a:t>
            </a:r>
            <a:r>
              <a:rPr lang="zh-CN" altLang="en-US" sz="2400" dirty="0"/>
              <a:t>世纪的高潮，一直延续到</a:t>
            </a:r>
            <a:r>
              <a:rPr lang="en-US" altLang="zh-CN" sz="2400" dirty="0"/>
              <a:t>19</a:t>
            </a:r>
            <a:r>
              <a:rPr lang="zh-CN" altLang="en-US" sz="2400" dirty="0"/>
              <a:t>世纪初才告结束。资本原始积累主要是通过两个途径进行的：</a:t>
            </a:r>
            <a:r>
              <a:rPr lang="zh-CN" altLang="en-US" sz="2400" b="1" dirty="0">
                <a:solidFill>
                  <a:srgbClr val="002060"/>
                </a:solidFill>
              </a:rPr>
              <a:t>一是</a:t>
            </a:r>
            <a:r>
              <a:rPr lang="zh-CN" altLang="en-US" sz="2400" dirty="0"/>
              <a:t>用暴力手段剥夺农民的土地；</a:t>
            </a:r>
            <a:r>
              <a:rPr lang="zh-CN" altLang="en-US" sz="2400" b="1" dirty="0">
                <a:solidFill>
                  <a:srgbClr val="002060"/>
                </a:solidFill>
              </a:rPr>
              <a:t>二是</a:t>
            </a:r>
            <a:r>
              <a:rPr lang="zh-CN" altLang="en-US" sz="2400" dirty="0"/>
              <a:t>用暴力手段掠夺货币财富。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57EB160B-9D61-4E04-B21C-C04A9AED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38" y="6190694"/>
            <a:ext cx="1565136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圈地运动</a:t>
            </a: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E779D74E-CF5E-496E-A8B1-0EEDC4BCF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702" y="6197526"/>
            <a:ext cx="5669998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斯皮纳姆兰法案的废止和新济贫法的通过</a:t>
            </a:r>
          </a:p>
        </p:txBody>
      </p: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D14552CC-F29C-4DDB-BA41-10CA2C22B637}"/>
              </a:ext>
            </a:extLst>
          </p:cNvPr>
          <p:cNvSpPr/>
          <p:nvPr/>
        </p:nvSpPr>
        <p:spPr bwMode="auto">
          <a:xfrm>
            <a:off x="1439018" y="432526"/>
            <a:ext cx="1097758" cy="62071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手段</a:t>
            </a:r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EC59C760-6285-43C2-A904-95A5854A8E21}"/>
              </a:ext>
            </a:extLst>
          </p:cNvPr>
          <p:cNvSpPr/>
          <p:nvPr/>
        </p:nvSpPr>
        <p:spPr bwMode="auto">
          <a:xfrm>
            <a:off x="1017538" y="5454787"/>
            <a:ext cx="3038475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劳动力商品化</a:t>
            </a:r>
          </a:p>
        </p:txBody>
      </p:sp>
    </p:spTree>
    <p:extLst>
      <p:ext uri="{BB962C8B-B14F-4D97-AF65-F5344CB8AC3E}">
        <p14:creationId xmlns:p14="http://schemas.microsoft.com/office/powerpoint/2010/main" val="2467480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678" grpId="0" animBg="1"/>
      <p:bldP spid="30726" grpId="0"/>
      <p:bldP spid="6" grpId="0"/>
      <p:bldP spid="8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5">
            <a:extLst>
              <a:ext uri="{FF2B5EF4-FFF2-40B4-BE49-F238E27FC236}">
                <a16:creationId xmlns:a16="http://schemas.microsoft.com/office/drawing/2014/main" id="{AE92DDB5-3478-41C7-ABB9-F0BA93C2B080}"/>
              </a:ext>
            </a:extLst>
          </p:cNvPr>
          <p:cNvSpPr/>
          <p:nvPr/>
        </p:nvSpPr>
        <p:spPr bwMode="auto">
          <a:xfrm>
            <a:off x="1774651" y="1003302"/>
            <a:ext cx="4097337" cy="62071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制度的作用</a:t>
            </a:r>
          </a:p>
        </p:txBody>
      </p:sp>
      <p:grpSp>
        <p:nvGrpSpPr>
          <p:cNvPr id="31747" name="组合 1">
            <a:extLst>
              <a:ext uri="{FF2B5EF4-FFF2-40B4-BE49-F238E27FC236}">
                <a16:creationId xmlns:a16="http://schemas.microsoft.com/office/drawing/2014/main" id="{44872120-D7B8-4338-A355-43B1D003A9A5}"/>
              </a:ext>
            </a:extLst>
          </p:cNvPr>
          <p:cNvGrpSpPr>
            <a:grpSpLocks/>
          </p:cNvGrpSpPr>
          <p:nvPr/>
        </p:nvGrpSpPr>
        <p:grpSpPr bwMode="auto">
          <a:xfrm>
            <a:off x="2642517" y="4251144"/>
            <a:ext cx="6072186" cy="1416738"/>
            <a:chOff x="87127" y="2723683"/>
            <a:chExt cx="6071247" cy="1416738"/>
          </a:xfrm>
        </p:grpSpPr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6ECC16B1-4F99-48DE-91DF-B880A4550D88}"/>
                </a:ext>
              </a:extLst>
            </p:cNvPr>
            <p:cNvSpPr/>
            <p:nvPr/>
          </p:nvSpPr>
          <p:spPr>
            <a:xfrm>
              <a:off x="87127" y="2723683"/>
              <a:ext cx="1903117" cy="53975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0E0E14"/>
                  </a:solidFill>
                  <a:latin typeface="宋体" panose="02010600030101010101" pitchFamily="2" charset="-122"/>
                  <a:sym typeface="+mn-ea"/>
                </a:rPr>
                <a:t>资产阶级革命</a:t>
              </a:r>
              <a:endParaRPr lang="zh-CN" altLang="en-US" sz="2000" dirty="0">
                <a:sym typeface="+mn-ea"/>
              </a:endParaRP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C84B611A-1D64-4F77-8384-08D9545503D2}"/>
                </a:ext>
              </a:extLst>
            </p:cNvPr>
            <p:cNvSpPr/>
            <p:nvPr/>
          </p:nvSpPr>
          <p:spPr>
            <a:xfrm>
              <a:off x="2718795" y="2723683"/>
              <a:ext cx="1534874" cy="53975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0E0E14"/>
                  </a:solidFill>
                  <a:latin typeface="宋体" panose="02010600030101010101" pitchFamily="2" charset="-122"/>
                  <a:sym typeface="+mn-ea"/>
                </a:rPr>
                <a:t>政权帮助</a:t>
              </a:r>
              <a:endParaRPr lang="zh-CN" altLang="en-US" sz="2000" dirty="0">
                <a:sym typeface="+mn-ea"/>
              </a:endParaRP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2FF24D33-0B7D-43C6-B152-8894C322ADFF}"/>
                </a:ext>
              </a:extLst>
            </p:cNvPr>
            <p:cNvSpPr/>
            <p:nvPr/>
          </p:nvSpPr>
          <p:spPr>
            <a:xfrm>
              <a:off x="609333" y="3560505"/>
              <a:ext cx="1380911" cy="53975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anchor="ctr"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zh-CN" altLang="en-US" sz="2000" dirty="0">
                  <a:solidFill>
                    <a:srgbClr val="0E0E14"/>
                  </a:solidFill>
                  <a:latin typeface="宋体" panose="02010600030101010101" pitchFamily="2" charset="-122"/>
                  <a:sym typeface="+mn-ea"/>
                </a:rPr>
                <a:t>产业革命</a:t>
              </a:r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0895E87F-9B8A-464F-A4A9-EC2D5601C409}"/>
                </a:ext>
              </a:extLst>
            </p:cNvPr>
            <p:cNvSpPr/>
            <p:nvPr/>
          </p:nvSpPr>
          <p:spPr>
            <a:xfrm>
              <a:off x="2655442" y="3600671"/>
              <a:ext cx="3502932" cy="53975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dirty="0">
                  <a:latin typeface="宋体" panose="02010600030101010101" pitchFamily="2" charset="-122"/>
                  <a:sym typeface="+mn-ea"/>
                </a:rPr>
                <a:t>资本主义所有制</a:t>
              </a:r>
              <a:endParaRPr lang="zh-CN" altLang="en-US" sz="2000" dirty="0">
                <a:sym typeface="+mn-ea"/>
              </a:endParaRPr>
            </a:p>
          </p:txBody>
        </p:sp>
        <p:sp>
          <p:nvSpPr>
            <p:cNvPr id="31757" name="右箭头 5">
              <a:extLst>
                <a:ext uri="{FF2B5EF4-FFF2-40B4-BE49-F238E27FC236}">
                  <a16:creationId xmlns:a16="http://schemas.microsoft.com/office/drawing/2014/main" id="{97A52ABF-B246-415F-9827-5BC5C5879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876" y="2791945"/>
              <a:ext cx="358775" cy="4032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1758" name="右箭头 26">
              <a:extLst>
                <a:ext uri="{FF2B5EF4-FFF2-40B4-BE49-F238E27FC236}">
                  <a16:creationId xmlns:a16="http://schemas.microsoft.com/office/drawing/2014/main" id="{EF43EFCA-3D59-4F05-86C1-2772D7EA2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847" y="3668933"/>
              <a:ext cx="358775" cy="4032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1759" name="右箭头 27">
              <a:extLst>
                <a:ext uri="{FF2B5EF4-FFF2-40B4-BE49-F238E27FC236}">
                  <a16:creationId xmlns:a16="http://schemas.microsoft.com/office/drawing/2014/main" id="{3162AA92-48D1-4490-B75F-C2871F19D1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61028" y="3233722"/>
              <a:ext cx="250403" cy="4031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25" name="下箭头 7">
            <a:extLst>
              <a:ext uri="{FF2B5EF4-FFF2-40B4-BE49-F238E27FC236}">
                <a16:creationId xmlns:a16="http://schemas.microsoft.com/office/drawing/2014/main" id="{AEB12A64-775B-4C64-A824-2B31B2EF6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054" y="2247719"/>
            <a:ext cx="1279525" cy="3746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B9451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6" name="AutoShape 6">
            <a:extLst>
              <a:ext uri="{FF2B5EF4-FFF2-40B4-BE49-F238E27FC236}">
                <a16:creationId xmlns:a16="http://schemas.microsoft.com/office/drawing/2014/main" id="{89382E3E-3927-446C-9EE3-68F9D09DE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679" y="2124101"/>
            <a:ext cx="936625" cy="142875"/>
          </a:xfrm>
          <a:prstGeom prst="leftArrow">
            <a:avLst>
              <a:gd name="adj1" fmla="val 50000"/>
              <a:gd name="adj2" fmla="val 132750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A3425424-FA89-4E6E-AE22-A4DACFA9B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666" y="2196919"/>
            <a:ext cx="1008063" cy="144462"/>
          </a:xfrm>
          <a:prstGeom prst="leftArrow">
            <a:avLst>
              <a:gd name="adj1" fmla="val 50000"/>
              <a:gd name="adj2" fmla="val 131065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97E64D64-7314-4681-A755-4D66DE67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02" y="2844618"/>
            <a:ext cx="1100138" cy="3698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latin typeface="+mj-ea"/>
                <a:ea typeface="+mj-ea"/>
                <a:sym typeface="+mn-ea"/>
              </a:rPr>
              <a:t>核心</a:t>
            </a: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5657DF7F-80CD-4530-9DC1-01773B4E4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236" y="1754214"/>
            <a:ext cx="1223963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  <a:ea typeface="+mj-ea"/>
                <a:sym typeface="+mn-ea"/>
              </a:rPr>
              <a:t>反作用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2434298-80B8-4664-9B53-65F96E941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903" y="3214506"/>
            <a:ext cx="1381125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所有制</a:t>
            </a: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9795DDB1-7A3C-4C97-8AB3-39D7E18FF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7254" y="1857195"/>
            <a:ext cx="2384425" cy="966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（经济基础）</a:t>
            </a:r>
            <a:endParaRPr lang="en-US" altLang="zh-CN" sz="2400" dirty="0">
              <a:latin typeface="+mj-ea"/>
              <a:ea typeface="+mj-ea"/>
              <a:sym typeface="+mn-ea"/>
            </a:endParaRPr>
          </a:p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生产关系</a:t>
            </a:r>
          </a:p>
        </p:txBody>
      </p:sp>
      <p:sp>
        <p:nvSpPr>
          <p:cNvPr id="41" name="右箭头 15">
            <a:extLst>
              <a:ext uri="{FF2B5EF4-FFF2-40B4-BE49-F238E27FC236}">
                <a16:creationId xmlns:a16="http://schemas.microsoft.com/office/drawing/2014/main" id="{9BC3C5E9-CD84-42E9-A341-DDA42F9D6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666" y="2412819"/>
            <a:ext cx="1008063" cy="144462"/>
          </a:xfrm>
          <a:prstGeom prst="rightArrow">
            <a:avLst>
              <a:gd name="adj1" fmla="val 50000"/>
              <a:gd name="adj2" fmla="val 49686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右箭头 16">
            <a:extLst>
              <a:ext uri="{FF2B5EF4-FFF2-40B4-BE49-F238E27FC236}">
                <a16:creationId xmlns:a16="http://schemas.microsoft.com/office/drawing/2014/main" id="{3A2DD471-9351-4799-8659-1ADED12E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534" y="2417858"/>
            <a:ext cx="936625" cy="144462"/>
          </a:xfrm>
          <a:prstGeom prst="rightArrow">
            <a:avLst>
              <a:gd name="adj1" fmla="val 50000"/>
              <a:gd name="adj2" fmla="val 49707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TextBox 10">
            <a:extLst>
              <a:ext uri="{FF2B5EF4-FFF2-40B4-BE49-F238E27FC236}">
                <a16:creationId xmlns:a16="http://schemas.microsoft.com/office/drawing/2014/main" id="{AF0759B4-124F-4825-A2CD-2AFAA0F1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623" y="2003244"/>
            <a:ext cx="1381125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生产力</a:t>
            </a:r>
          </a:p>
        </p:txBody>
      </p:sp>
      <p:sp>
        <p:nvSpPr>
          <p:cNvPr id="44" name="AutoShape 7">
            <a:extLst>
              <a:ext uri="{FF2B5EF4-FFF2-40B4-BE49-F238E27FC236}">
                <a16:creationId xmlns:a16="http://schemas.microsoft.com/office/drawing/2014/main" id="{89363246-12F0-41CF-87FE-1B408972BE21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389016" y="2983546"/>
            <a:ext cx="468035" cy="111152"/>
          </a:xfrm>
          <a:prstGeom prst="leftArrow">
            <a:avLst>
              <a:gd name="adj1" fmla="val 50000"/>
              <a:gd name="adj2" fmla="val 131065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Text Box 9">
            <a:extLst>
              <a:ext uri="{FF2B5EF4-FFF2-40B4-BE49-F238E27FC236}">
                <a16:creationId xmlns:a16="http://schemas.microsoft.com/office/drawing/2014/main" id="{FBE39F6D-EAD6-4C51-842B-1CFE4F46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14" y="2589342"/>
            <a:ext cx="1223963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  <a:ea typeface="+mj-ea"/>
                <a:sym typeface="+mn-ea"/>
              </a:rPr>
              <a:t>决定</a:t>
            </a:r>
          </a:p>
        </p:txBody>
      </p:sp>
      <p:sp>
        <p:nvSpPr>
          <p:cNvPr id="46" name="Text Box 9">
            <a:extLst>
              <a:ext uri="{FF2B5EF4-FFF2-40B4-BE49-F238E27FC236}">
                <a16:creationId xmlns:a16="http://schemas.microsoft.com/office/drawing/2014/main" id="{D482B4D6-0052-4FA0-913B-B22D6342A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081" y="1766810"/>
            <a:ext cx="1223963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  <a:ea typeface="+mj-ea"/>
                <a:sym typeface="+mn-ea"/>
              </a:rPr>
              <a:t>反作用</a:t>
            </a: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B97AB4BA-DD56-4D5C-9C87-77BCF5F7C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014" y="1933601"/>
            <a:ext cx="1685925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上层建筑</a:t>
            </a:r>
          </a:p>
        </p:txBody>
      </p:sp>
      <p:sp>
        <p:nvSpPr>
          <p:cNvPr id="48" name="Text Box 9">
            <a:extLst>
              <a:ext uri="{FF2B5EF4-FFF2-40B4-BE49-F238E27FC236}">
                <a16:creationId xmlns:a16="http://schemas.microsoft.com/office/drawing/2014/main" id="{BACFCBF0-CDEA-4124-8B96-81914216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698" y="2600351"/>
            <a:ext cx="1223963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  <a:ea typeface="+mj-ea"/>
                <a:sym typeface="+mn-ea"/>
              </a:rPr>
              <a:t>决定</a:t>
            </a:r>
          </a:p>
        </p:txBody>
      </p:sp>
    </p:spTree>
    <p:extLst>
      <p:ext uri="{BB962C8B-B14F-4D97-AF65-F5344CB8AC3E}">
        <p14:creationId xmlns:p14="http://schemas.microsoft.com/office/powerpoint/2010/main" val="982393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>
            <a:extLst>
              <a:ext uri="{FF2B5EF4-FFF2-40B4-BE49-F238E27FC236}">
                <a16:creationId xmlns:a16="http://schemas.microsoft.com/office/drawing/2014/main" id="{C3FFB045-37CF-41BB-A560-C897F6586EFF}"/>
              </a:ext>
            </a:extLst>
          </p:cNvPr>
          <p:cNvSpPr/>
          <p:nvPr/>
        </p:nvSpPr>
        <p:spPr bwMode="auto">
          <a:xfrm>
            <a:off x="3063082" y="371702"/>
            <a:ext cx="5754687" cy="62071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资本主义所有制的本质</a:t>
            </a:r>
          </a:p>
        </p:txBody>
      </p:sp>
      <p:sp>
        <p:nvSpPr>
          <p:cNvPr id="33796" name="文本框 2">
            <a:extLst>
              <a:ext uri="{FF2B5EF4-FFF2-40B4-BE49-F238E27FC236}">
                <a16:creationId xmlns:a16="http://schemas.microsoft.com/office/drawing/2014/main" id="{649F658F-F7B8-45A3-B332-71EA4D89D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762" y="1473849"/>
            <a:ext cx="8823325" cy="296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/>
              <a:t>资本家凭借对生产资料的占有，在等价交换原则的掩盖下，雇佣工人从事劳动。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/>
              <a:t>雇佣关系一经确立，资本家就获得了劳动力的使用权</a:t>
            </a:r>
            <a:r>
              <a:rPr lang="zh-CN" altLang="en-US" sz="2400" b="1" dirty="0">
                <a:solidFill>
                  <a:srgbClr val="014D23"/>
                </a:solidFill>
              </a:rPr>
              <a:t>（</a:t>
            </a:r>
            <a:r>
              <a:rPr lang="zh-CN" altLang="en-US" sz="2400" b="1" dirty="0">
                <a:solidFill>
                  <a:srgbClr val="002060"/>
                </a:solidFill>
              </a:rPr>
              <a:t>工人获得了资本家对劳动力商品的价值认可</a:t>
            </a:r>
            <a:r>
              <a:rPr lang="zh-CN" altLang="en-US" sz="2400" b="1" dirty="0">
                <a:solidFill>
                  <a:srgbClr val="014D23"/>
                </a:solidFill>
              </a:rPr>
              <a:t>），</a:t>
            </a:r>
            <a:r>
              <a:rPr lang="zh-CN" altLang="en-US" sz="2400" dirty="0"/>
              <a:t>劳动力的使用就是劳动。</a:t>
            </a:r>
            <a:endParaRPr lang="en-US" altLang="zh-CN" sz="2400" dirty="0"/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/>
              <a:t>资本主义所有制是雇佣劳动赖以存在的基础，是资本与雇佣劳动之间剥削与被剥削的体现</a:t>
            </a:r>
          </a:p>
        </p:txBody>
      </p:sp>
      <p:grpSp>
        <p:nvGrpSpPr>
          <p:cNvPr id="12" name="组合 4">
            <a:extLst>
              <a:ext uri="{FF2B5EF4-FFF2-40B4-BE49-F238E27FC236}">
                <a16:creationId xmlns:a16="http://schemas.microsoft.com/office/drawing/2014/main" id="{578B0FCB-80C6-4B98-9EA8-EE326A3AA444}"/>
              </a:ext>
            </a:extLst>
          </p:cNvPr>
          <p:cNvGrpSpPr>
            <a:grpSpLocks/>
          </p:cNvGrpSpPr>
          <p:nvPr/>
        </p:nvGrpSpPr>
        <p:grpSpPr bwMode="auto">
          <a:xfrm>
            <a:off x="1528762" y="4762827"/>
            <a:ext cx="6731855" cy="509239"/>
            <a:chOff x="246741" y="4564264"/>
            <a:chExt cx="8511009" cy="2590880"/>
          </a:xfrm>
        </p:grpSpPr>
        <p:sp>
          <p:nvSpPr>
            <p:cNvPr id="13" name="ísḷïḍé">
              <a:extLst>
                <a:ext uri="{FF2B5EF4-FFF2-40B4-BE49-F238E27FC236}">
                  <a16:creationId xmlns:a16="http://schemas.microsoft.com/office/drawing/2014/main" id="{A35E3682-DDFC-4054-97EC-AE477B973F8A}"/>
                </a:ext>
              </a:extLst>
            </p:cNvPr>
            <p:cNvSpPr/>
            <p:nvPr/>
          </p:nvSpPr>
          <p:spPr bwMode="auto">
            <a:xfrm>
              <a:off x="246742" y="4564264"/>
              <a:ext cx="8511008" cy="2561127"/>
            </a:xfrm>
            <a:prstGeom prst="roundRect">
              <a:avLst>
                <a:gd name="adj" fmla="val 2415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9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endParaRPr>
            </a:p>
          </p:txBody>
        </p:sp>
        <p:sp>
          <p:nvSpPr>
            <p:cNvPr id="14" name="文本框 3">
              <a:extLst>
                <a:ext uri="{FF2B5EF4-FFF2-40B4-BE49-F238E27FC236}">
                  <a16:creationId xmlns:a16="http://schemas.microsoft.com/office/drawing/2014/main" id="{39E19EC4-779D-4466-9201-11C9355B5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41" y="4624925"/>
              <a:ext cx="8404296" cy="253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1400"/>
                </a:spcBef>
              </a:pPr>
              <a:r>
                <a:rPr lang="zh-CN" altLang="en-US" sz="2400" dirty="0"/>
                <a:t>一个</a:t>
              </a:r>
              <a:r>
                <a:rPr lang="zh-CN" altLang="en-US" sz="2400" u="sng" dirty="0">
                  <a:solidFill>
                    <a:srgbClr val="FF0000"/>
                  </a:solidFill>
                </a:rPr>
                <a:t>余额</a:t>
              </a:r>
              <a:r>
                <a:rPr lang="zh-CN" altLang="en-US" sz="2400" dirty="0"/>
                <a:t>，不归劳动者，而是被资本家无偿占有。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6705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7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>
            <a:extLst>
              <a:ext uri="{FF2B5EF4-FFF2-40B4-BE49-F238E27FC236}">
                <a16:creationId xmlns:a16="http://schemas.microsoft.com/office/drawing/2014/main" id="{5A97EF16-45E4-45B3-A605-4AE9CBFCAD2B}"/>
              </a:ext>
            </a:extLst>
          </p:cNvPr>
          <p:cNvSpPr/>
          <p:nvPr/>
        </p:nvSpPr>
        <p:spPr bwMode="auto">
          <a:xfrm>
            <a:off x="4347628" y="365717"/>
            <a:ext cx="3496744" cy="62071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劳动价值论</a:t>
            </a:r>
          </a:p>
        </p:txBody>
      </p:sp>
      <p:sp>
        <p:nvSpPr>
          <p:cNvPr id="5" name="圆角矩形 15">
            <a:extLst>
              <a:ext uri="{FF2B5EF4-FFF2-40B4-BE49-F238E27FC236}">
                <a16:creationId xmlns:a16="http://schemas.microsoft.com/office/drawing/2014/main" id="{449CA941-4CAC-4438-B07B-E59CF8F90D07}"/>
              </a:ext>
            </a:extLst>
          </p:cNvPr>
          <p:cNvSpPr/>
          <p:nvPr/>
        </p:nvSpPr>
        <p:spPr bwMode="auto">
          <a:xfrm>
            <a:off x="1419139" y="363686"/>
            <a:ext cx="1801139" cy="62071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价？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07EF8D4-3EAD-46FF-8E90-D746FF16F9D1}"/>
              </a:ext>
            </a:extLst>
          </p:cNvPr>
          <p:cNvGrpSpPr>
            <a:grpSpLocks/>
          </p:cNvGrpSpPr>
          <p:nvPr/>
        </p:nvGrpSpPr>
        <p:grpSpPr bwMode="auto">
          <a:xfrm>
            <a:off x="1419139" y="1870007"/>
            <a:ext cx="8861425" cy="2205037"/>
            <a:chOff x="142100" y="3196106"/>
            <a:chExt cx="8860613" cy="2204569"/>
          </a:xfrm>
        </p:grpSpPr>
        <p:sp>
          <p:nvSpPr>
            <p:cNvPr id="7" name="任意多边形 6">
              <a:extLst>
                <a:ext uri="{FF2B5EF4-FFF2-40B4-BE49-F238E27FC236}">
                  <a16:creationId xmlns:a16="http://schemas.microsoft.com/office/drawing/2014/main" id="{A94A77AF-F8A7-4EB4-A4B3-80057A64213F}"/>
                </a:ext>
              </a:extLst>
            </p:cNvPr>
            <p:cNvSpPr/>
            <p:nvPr/>
          </p:nvSpPr>
          <p:spPr>
            <a:xfrm>
              <a:off x="2178675" y="4311881"/>
              <a:ext cx="444459" cy="6031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22415" y="0"/>
                  </a:lnTo>
                  <a:lnTo>
                    <a:pt x="222415" y="602559"/>
                  </a:lnTo>
                  <a:lnTo>
                    <a:pt x="444831" y="602559"/>
                  </a:lnTo>
                </a:path>
              </a:pathLst>
            </a:custGeom>
            <a:noFill/>
            <a:ln>
              <a:solidFill>
                <a:srgbClr val="014D23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805DC5A1-D5BA-468B-8932-9707A4ABDC5D}"/>
                </a:ext>
              </a:extLst>
            </p:cNvPr>
            <p:cNvSpPr/>
            <p:nvPr/>
          </p:nvSpPr>
          <p:spPr>
            <a:xfrm>
              <a:off x="2178675" y="3697650"/>
              <a:ext cx="444459" cy="6142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615360"/>
                  </a:moveTo>
                  <a:lnTo>
                    <a:pt x="222415" y="615360"/>
                  </a:lnTo>
                  <a:lnTo>
                    <a:pt x="222415" y="0"/>
                  </a:lnTo>
                  <a:lnTo>
                    <a:pt x="444831" y="0"/>
                  </a:lnTo>
                </a:path>
              </a:pathLst>
            </a:custGeom>
            <a:noFill/>
            <a:ln>
              <a:solidFill>
                <a:srgbClr val="014D23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5B01C07C-CCD6-4264-BBA7-EE9C28B8F3D3}"/>
                </a:ext>
              </a:extLst>
            </p:cNvPr>
            <p:cNvSpPr/>
            <p:nvPr/>
          </p:nvSpPr>
          <p:spPr>
            <a:xfrm>
              <a:off x="275438" y="3973816"/>
              <a:ext cx="1903238" cy="67771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1430" tIns="11430" rIns="11430" bIns="1143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>
                  <a:solidFill>
                    <a:prstClr val="black"/>
                  </a:solidFill>
                  <a:cs typeface="Times New Roman" panose="02020603050405020304" pitchFamily="18" charset="0"/>
                  <a:sym typeface="+mn-ea"/>
                </a:rPr>
                <a:t>商品的二因素</a:t>
              </a:r>
              <a:endParaRPr lang="zh-CN" altLang="en-US" dirty="0">
                <a:solidFill>
                  <a:prstClr val="black"/>
                </a:solidFill>
                <a:sym typeface="+mn-ea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CD330F72-5C8A-4ABC-B05D-1E98AB9088F7}"/>
                </a:ext>
              </a:extLst>
            </p:cNvPr>
            <p:cNvSpPr/>
            <p:nvPr/>
          </p:nvSpPr>
          <p:spPr>
            <a:xfrm>
              <a:off x="2623135" y="3357997"/>
              <a:ext cx="1677834" cy="6158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1430" tIns="11430" rIns="11430" bIns="1143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>
                  <a:solidFill>
                    <a:prstClr val="black"/>
                  </a:solidFill>
                  <a:latin typeface="微软雅黑"/>
                  <a:sym typeface="黑体" panose="02010609060101010101" pitchFamily="49" charset="-122"/>
                </a:rPr>
                <a:t>使用价值</a:t>
              </a:r>
              <a:endParaRPr lang="zh-CN" altLang="en-US" dirty="0">
                <a:solidFill>
                  <a:prstClr val="black"/>
                </a:solidFill>
                <a:latin typeface="微软雅黑"/>
                <a:sym typeface="+mn-ea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DE4C41CF-CFDF-43E2-8C74-E1BD64B1C500}"/>
                </a:ext>
              </a:extLst>
            </p:cNvPr>
            <p:cNvSpPr/>
            <p:nvPr/>
          </p:nvSpPr>
          <p:spPr>
            <a:xfrm>
              <a:off x="2623135" y="4575350"/>
              <a:ext cx="1677834" cy="6158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1430" tIns="11430" rIns="11430" bIns="1143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>
                  <a:solidFill>
                    <a:prstClr val="black"/>
                  </a:solidFill>
                  <a:latin typeface="宋体" panose="02010600030101010101" pitchFamily="2" charset="-122"/>
                  <a:sym typeface="+mn-ea"/>
                </a:rPr>
                <a:t>价值</a:t>
              </a:r>
              <a:endParaRPr lang="zh-CN" altLang="en-US" dirty="0">
                <a:solidFill>
                  <a:prstClr val="black"/>
                </a:solidFill>
                <a:sym typeface="+mn-ea"/>
              </a:endParaRPr>
            </a:p>
          </p:txBody>
        </p:sp>
        <p:sp>
          <p:nvSpPr>
            <p:cNvPr id="12" name="圆角矩形 38">
              <a:extLst>
                <a:ext uri="{FF2B5EF4-FFF2-40B4-BE49-F238E27FC236}">
                  <a16:creationId xmlns:a16="http://schemas.microsoft.com/office/drawing/2014/main" id="{313D9522-57F5-4C08-A7B8-658B8A9879D2}"/>
                </a:ext>
              </a:extLst>
            </p:cNvPr>
            <p:cNvSpPr/>
            <p:nvPr/>
          </p:nvSpPr>
          <p:spPr>
            <a:xfrm>
              <a:off x="4824796" y="4589635"/>
              <a:ext cx="1677833" cy="6158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1430" tIns="11430" rIns="11430" bIns="1143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sym typeface="+mn-ea"/>
                </a:rPr>
                <a:t>交换价值</a:t>
              </a:r>
            </a:p>
          </p:txBody>
        </p:sp>
        <p:sp>
          <p:nvSpPr>
            <p:cNvPr id="13" name="右箭头 14">
              <a:extLst>
                <a:ext uri="{FF2B5EF4-FFF2-40B4-BE49-F238E27FC236}">
                  <a16:creationId xmlns:a16="http://schemas.microsoft.com/office/drawing/2014/main" id="{10D47E88-A812-4D8F-A867-461B2858B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588" y="4648201"/>
              <a:ext cx="231775" cy="4762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文本框 2">
              <a:extLst>
                <a:ext uri="{FF2B5EF4-FFF2-40B4-BE49-F238E27FC236}">
                  <a16:creationId xmlns:a16="http://schemas.microsoft.com/office/drawing/2014/main" id="{6135FF8B-8BA6-4EE5-ADD6-AC7972689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413" y="3327606"/>
              <a:ext cx="3179764" cy="728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1400"/>
                </a:spcBef>
              </a:pPr>
              <a:r>
                <a:rPr lang="zh-CN" altLang="en-US" dirty="0">
                  <a:solidFill>
                    <a:srgbClr val="7030A0"/>
                  </a:solidFill>
                </a:rPr>
                <a:t>反映的是人与自然之间的物质关系，是商品的自然属性。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B17E386-2691-45E1-AC06-AB3634CE708E}"/>
                </a:ext>
              </a:extLst>
            </p:cNvPr>
            <p:cNvSpPr txBox="1"/>
            <p:nvPr/>
          </p:nvSpPr>
          <p:spPr bwMode="auto">
            <a:xfrm>
              <a:off x="6648666" y="4589635"/>
              <a:ext cx="2354047" cy="5068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1400"/>
                </a:spcBef>
                <a:defRPr/>
              </a:pPr>
              <a:r>
                <a:rPr lang="zh-CN" altLang="en-US" sz="2400" b="1" dirty="0">
                  <a:solidFill>
                    <a:schemeClr val="accent5">
                      <a:lumMod val="50000"/>
                    </a:schemeClr>
                  </a:solidFill>
                  <a:sym typeface="+mn-ea"/>
                </a:rPr>
                <a:t>价值的表现形式</a:t>
              </a:r>
            </a:p>
          </p:txBody>
        </p:sp>
        <p:sp>
          <p:nvSpPr>
            <p:cNvPr id="16" name="圆角矩形 4">
              <a:extLst>
                <a:ext uri="{FF2B5EF4-FFF2-40B4-BE49-F238E27FC236}">
                  <a16:creationId xmlns:a16="http://schemas.microsoft.com/office/drawing/2014/main" id="{AC2660CF-6B23-4196-A11B-F1C286780FF3}"/>
                </a:ext>
              </a:extLst>
            </p:cNvPr>
            <p:cNvSpPr/>
            <p:nvPr/>
          </p:nvSpPr>
          <p:spPr bwMode="auto">
            <a:xfrm>
              <a:off x="142100" y="3196106"/>
              <a:ext cx="8860613" cy="2204569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lIns="91430" tIns="45716" rIns="91430" bIns="45716" anchor="ctr"/>
            <a:lstStyle/>
            <a:p>
              <a:pPr marL="0" lvl="2"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5890" algn="l"/>
                </a:tabLst>
                <a:defRPr/>
              </a:pPr>
              <a:endPara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8" name="文本框 3">
            <a:extLst>
              <a:ext uri="{FF2B5EF4-FFF2-40B4-BE49-F238E27FC236}">
                <a16:creationId xmlns:a16="http://schemas.microsoft.com/office/drawing/2014/main" id="{83FB49A2-1044-4114-8250-FC4AE6A51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733" y="4781450"/>
            <a:ext cx="63531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价值实体：凝结在商品中的</a:t>
            </a:r>
            <a:r>
              <a:rPr lang="zh-CN" altLang="en-US" sz="2400" b="1" dirty="0">
                <a:solidFill>
                  <a:srgbClr val="C00000"/>
                </a:solidFill>
              </a:rPr>
              <a:t>一般</a:t>
            </a:r>
            <a:r>
              <a:rPr lang="zh-CN" altLang="en-US" sz="2400" b="1" dirty="0">
                <a:solidFill>
                  <a:srgbClr val="002060"/>
                </a:solidFill>
              </a:rPr>
              <a:t>人类劳动，即人的脑力和体力的耗费。是商品的</a:t>
            </a:r>
            <a:r>
              <a:rPr lang="zh-CN" altLang="en-US" sz="2400" b="1" dirty="0">
                <a:solidFill>
                  <a:srgbClr val="C00000"/>
                </a:solidFill>
              </a:rPr>
              <a:t>社会属性</a:t>
            </a:r>
            <a:r>
              <a:rPr lang="zh-CN" altLang="en-US" sz="2400" b="1" dirty="0">
                <a:solidFill>
                  <a:srgbClr val="002060"/>
                </a:solidFill>
              </a:rPr>
              <a:t>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1889AC-67E7-4ED7-872B-CB69ED68F57C}"/>
              </a:ext>
            </a:extLst>
          </p:cNvPr>
          <p:cNvSpPr txBox="1"/>
          <p:nvPr/>
        </p:nvSpPr>
        <p:spPr bwMode="auto">
          <a:xfrm>
            <a:off x="8297363" y="4527983"/>
            <a:ext cx="3510325" cy="5069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  <a:defRPr/>
            </a:pPr>
            <a:r>
              <a:rPr lang="zh-CN" altLang="en-US" sz="2400" b="1" dirty="0">
                <a:solidFill>
                  <a:srgbClr val="00B0F0"/>
                </a:solidFill>
                <a:sym typeface="+mn-ea"/>
              </a:rPr>
              <a:t>使用价值与价值的矛盾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DD8306-5C2B-4389-B3D2-7CD4FDD694E4}"/>
              </a:ext>
            </a:extLst>
          </p:cNvPr>
          <p:cNvSpPr txBox="1"/>
          <p:nvPr/>
        </p:nvSpPr>
        <p:spPr bwMode="auto">
          <a:xfrm>
            <a:off x="8297363" y="5234389"/>
            <a:ext cx="3510325" cy="5069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  <a:defRPr/>
            </a:pPr>
            <a:r>
              <a:rPr lang="zh-CN" altLang="en-US" sz="2400" b="1" dirty="0">
                <a:solidFill>
                  <a:srgbClr val="00B0F0"/>
                </a:solidFill>
                <a:sym typeface="+mn-ea"/>
              </a:rPr>
              <a:t>价值与交换价值：赋形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72DEDB-08F6-415A-AD2F-0E9D06634644}"/>
              </a:ext>
            </a:extLst>
          </p:cNvPr>
          <p:cNvSpPr txBox="1"/>
          <p:nvPr/>
        </p:nvSpPr>
        <p:spPr bwMode="auto">
          <a:xfrm>
            <a:off x="8297363" y="5940795"/>
            <a:ext cx="3510325" cy="5069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  <a:defRPr/>
            </a:pPr>
            <a:r>
              <a:rPr lang="zh-CN" altLang="en-US" sz="2400" b="1" dirty="0">
                <a:solidFill>
                  <a:srgbClr val="00B0F0"/>
                </a:solidFill>
                <a:sym typeface="+mn-ea"/>
              </a:rPr>
              <a:t>孕育着的危机</a:t>
            </a:r>
          </a:p>
        </p:txBody>
      </p:sp>
    </p:spTree>
    <p:extLst>
      <p:ext uri="{BB962C8B-B14F-4D97-AF65-F5344CB8AC3E}">
        <p14:creationId xmlns:p14="http://schemas.microsoft.com/office/powerpoint/2010/main" val="23454421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8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330BD-37D0-4B15-948C-E8B4D203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531" y="3295650"/>
            <a:ext cx="1701800" cy="574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noFill/>
            <a:miter lim="800000"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>
                <a:latin typeface="+mj-ea"/>
                <a:ea typeface="+mj-ea"/>
                <a:sym typeface="Arial" panose="020B0604020202020204" pitchFamily="34" charset="0"/>
              </a:rPr>
              <a:t>私人劳动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F6B352E-644D-49BC-8E26-2A110D0F5F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2431" y="1100138"/>
            <a:ext cx="0" cy="2166937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86FCB5F3-2E9D-4731-A5F3-BDB84B923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531" y="525463"/>
            <a:ext cx="1701800" cy="574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noFill/>
            <a:miter lim="800000"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社会劳动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805DA5D3-C39C-477C-90BB-09E6363D9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231" y="1731963"/>
            <a:ext cx="865188" cy="7096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lIns="90170" tIns="46990" rIns="90170" bIns="469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latin typeface="+mj-ea"/>
                <a:ea typeface="+mj-ea"/>
                <a:sym typeface="+mn-ea"/>
              </a:rPr>
              <a:t>交换成功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19C82945-0961-4D96-BE86-6D3A8F141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131" y="1211263"/>
            <a:ext cx="431800" cy="1943100"/>
          </a:xfrm>
          <a:prstGeom prst="rect">
            <a:avLst/>
          </a:prstGeom>
          <a:noFill/>
          <a:ln>
            <a:noFill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4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商</a:t>
            </a:r>
          </a:p>
          <a:p>
            <a:pPr algn="ctr">
              <a:defRPr/>
            </a:pPr>
            <a:r>
              <a:rPr lang="zh-CN" altLang="en-US" sz="14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品</a:t>
            </a:r>
          </a:p>
          <a:p>
            <a:pPr algn="ctr">
              <a:defRPr/>
            </a:pPr>
            <a:r>
              <a:rPr lang="zh-CN" altLang="en-US" sz="14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经</a:t>
            </a:r>
            <a:endParaRPr lang="en-US" altLang="zh-CN" sz="1400" b="1" dirty="0">
              <a:solidFill>
                <a:srgbClr val="002060"/>
              </a:solidFill>
              <a:latin typeface="+mj-ea"/>
              <a:ea typeface="+mj-ea"/>
              <a:sym typeface="+mn-ea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济</a:t>
            </a:r>
            <a:endParaRPr lang="en-US" altLang="zh-CN" sz="1400" b="1" dirty="0">
              <a:solidFill>
                <a:srgbClr val="002060"/>
              </a:solidFill>
              <a:latin typeface="+mj-ea"/>
              <a:ea typeface="+mj-ea"/>
              <a:sym typeface="+mn-ea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的</a:t>
            </a:r>
            <a:endParaRPr lang="en-US" altLang="zh-CN" sz="1400" b="1" dirty="0">
              <a:solidFill>
                <a:srgbClr val="002060"/>
              </a:solidFill>
              <a:latin typeface="+mj-ea"/>
              <a:ea typeface="+mj-ea"/>
              <a:sym typeface="+mn-ea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基</a:t>
            </a:r>
            <a:endParaRPr lang="en-US" altLang="zh-CN" sz="1400" b="1" dirty="0">
              <a:solidFill>
                <a:srgbClr val="002060"/>
              </a:solidFill>
              <a:latin typeface="+mj-ea"/>
              <a:ea typeface="+mj-ea"/>
              <a:sym typeface="+mn-ea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本</a:t>
            </a:r>
            <a:endParaRPr lang="en-US" altLang="zh-CN" sz="1400" b="1" dirty="0">
              <a:solidFill>
                <a:srgbClr val="002060"/>
              </a:solidFill>
              <a:latin typeface="+mj-ea"/>
              <a:ea typeface="+mj-ea"/>
              <a:sym typeface="+mn-ea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矛</a:t>
            </a:r>
            <a:endParaRPr lang="en-US" altLang="zh-CN" sz="1400" b="1" dirty="0">
              <a:solidFill>
                <a:srgbClr val="002060"/>
              </a:solidFill>
              <a:latin typeface="+mj-ea"/>
              <a:ea typeface="+mj-ea"/>
              <a:sym typeface="+mn-ea"/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盾</a:t>
            </a:r>
          </a:p>
        </p:txBody>
      </p:sp>
      <p:sp>
        <p:nvSpPr>
          <p:cNvPr id="9" name="AutoShape 19">
            <a:extLst>
              <a:ext uri="{FF2B5EF4-FFF2-40B4-BE49-F238E27FC236}">
                <a16:creationId xmlns:a16="http://schemas.microsoft.com/office/drawing/2014/main" id="{0271E6A1-ED37-43B8-93B0-8C6B69A6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469" y="1690688"/>
            <a:ext cx="1368425" cy="79216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532726552 h 21600"/>
              <a:gd name="T4" fmla="*/ 2147483647 w 21600"/>
              <a:gd name="T5" fmla="*/ 1065453104 h 21600"/>
              <a:gd name="T6" fmla="*/ 2147483647 w 21600"/>
              <a:gd name="T7" fmla="*/ 53272655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wrap="none"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11" name="任意多边形 23">
            <a:extLst>
              <a:ext uri="{FF2B5EF4-FFF2-40B4-BE49-F238E27FC236}">
                <a16:creationId xmlns:a16="http://schemas.microsoft.com/office/drawing/2014/main" id="{7294F3EB-C8C7-4C18-A0AB-DF0DAFFBF8B4}"/>
              </a:ext>
            </a:extLst>
          </p:cNvPr>
          <p:cNvSpPr/>
          <p:nvPr/>
        </p:nvSpPr>
        <p:spPr>
          <a:xfrm>
            <a:off x="5244306" y="812800"/>
            <a:ext cx="1703388" cy="2616200"/>
          </a:xfrm>
          <a:custGeom>
            <a:avLst/>
            <a:gdLst>
              <a:gd name="connsiteX0" fmla="*/ 0 w 1703499"/>
              <a:gd name="connsiteY0" fmla="*/ 170350 h 2615346"/>
              <a:gd name="connsiteX1" fmla="*/ 170350 w 1703499"/>
              <a:gd name="connsiteY1" fmla="*/ 0 h 2615346"/>
              <a:gd name="connsiteX2" fmla="*/ 1533149 w 1703499"/>
              <a:gd name="connsiteY2" fmla="*/ 0 h 2615346"/>
              <a:gd name="connsiteX3" fmla="*/ 1703499 w 1703499"/>
              <a:gd name="connsiteY3" fmla="*/ 170350 h 2615346"/>
              <a:gd name="connsiteX4" fmla="*/ 1703499 w 1703499"/>
              <a:gd name="connsiteY4" fmla="*/ 2444996 h 2615346"/>
              <a:gd name="connsiteX5" fmla="*/ 1533149 w 1703499"/>
              <a:gd name="connsiteY5" fmla="*/ 2615346 h 2615346"/>
              <a:gd name="connsiteX6" fmla="*/ 170350 w 1703499"/>
              <a:gd name="connsiteY6" fmla="*/ 2615346 h 2615346"/>
              <a:gd name="connsiteX7" fmla="*/ 0 w 1703499"/>
              <a:gd name="connsiteY7" fmla="*/ 2444996 h 2615346"/>
              <a:gd name="connsiteX8" fmla="*/ 0 w 1703499"/>
              <a:gd name="connsiteY8" fmla="*/ 170350 h 261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3499" h="2615346">
                <a:moveTo>
                  <a:pt x="0" y="170350"/>
                </a:moveTo>
                <a:cubicBezTo>
                  <a:pt x="0" y="76268"/>
                  <a:pt x="76268" y="0"/>
                  <a:pt x="170350" y="0"/>
                </a:cubicBezTo>
                <a:lnTo>
                  <a:pt x="1533149" y="0"/>
                </a:lnTo>
                <a:cubicBezTo>
                  <a:pt x="1627231" y="0"/>
                  <a:pt x="1703499" y="76268"/>
                  <a:pt x="1703499" y="170350"/>
                </a:cubicBezTo>
                <a:lnTo>
                  <a:pt x="1703499" y="2444996"/>
                </a:lnTo>
                <a:cubicBezTo>
                  <a:pt x="1703499" y="2539078"/>
                  <a:pt x="1627231" y="2615346"/>
                  <a:pt x="1533149" y="2615346"/>
                </a:cubicBezTo>
                <a:lnTo>
                  <a:pt x="170350" y="2615346"/>
                </a:lnTo>
                <a:cubicBezTo>
                  <a:pt x="76268" y="2615346"/>
                  <a:pt x="0" y="2539078"/>
                  <a:pt x="0" y="2444996"/>
                </a:cubicBezTo>
                <a:lnTo>
                  <a:pt x="0" y="170350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580" tIns="68580" rIns="68580" bIns="1899322" anchor="ctr"/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微软雅黑"/>
                <a:sym typeface="+mn-ea"/>
              </a:rPr>
              <a:t>劳动</a:t>
            </a:r>
          </a:p>
        </p:txBody>
      </p:sp>
      <p:sp>
        <p:nvSpPr>
          <p:cNvPr id="12" name="任意多边形 24">
            <a:extLst>
              <a:ext uri="{FF2B5EF4-FFF2-40B4-BE49-F238E27FC236}">
                <a16:creationId xmlns:a16="http://schemas.microsoft.com/office/drawing/2014/main" id="{20CE5C3C-9EC8-47D6-869A-9B3217828771}"/>
              </a:ext>
            </a:extLst>
          </p:cNvPr>
          <p:cNvSpPr/>
          <p:nvPr/>
        </p:nvSpPr>
        <p:spPr>
          <a:xfrm>
            <a:off x="5441156" y="1568450"/>
            <a:ext cx="1362075" cy="788988"/>
          </a:xfrm>
          <a:custGeom>
            <a:avLst/>
            <a:gdLst>
              <a:gd name="connsiteX0" fmla="*/ 0 w 1362799"/>
              <a:gd name="connsiteY0" fmla="*/ 78856 h 788562"/>
              <a:gd name="connsiteX1" fmla="*/ 78856 w 1362799"/>
              <a:gd name="connsiteY1" fmla="*/ 0 h 788562"/>
              <a:gd name="connsiteX2" fmla="*/ 1283943 w 1362799"/>
              <a:gd name="connsiteY2" fmla="*/ 0 h 788562"/>
              <a:gd name="connsiteX3" fmla="*/ 1362799 w 1362799"/>
              <a:gd name="connsiteY3" fmla="*/ 78856 h 788562"/>
              <a:gd name="connsiteX4" fmla="*/ 1362799 w 1362799"/>
              <a:gd name="connsiteY4" fmla="*/ 709706 h 788562"/>
              <a:gd name="connsiteX5" fmla="*/ 1283943 w 1362799"/>
              <a:gd name="connsiteY5" fmla="*/ 788562 h 788562"/>
              <a:gd name="connsiteX6" fmla="*/ 78856 w 1362799"/>
              <a:gd name="connsiteY6" fmla="*/ 788562 h 788562"/>
              <a:gd name="connsiteX7" fmla="*/ 0 w 1362799"/>
              <a:gd name="connsiteY7" fmla="*/ 709706 h 788562"/>
              <a:gd name="connsiteX8" fmla="*/ 0 w 1362799"/>
              <a:gd name="connsiteY8" fmla="*/ 78856 h 78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799" h="788562">
                <a:moveTo>
                  <a:pt x="0" y="78856"/>
                </a:moveTo>
                <a:cubicBezTo>
                  <a:pt x="0" y="35305"/>
                  <a:pt x="35305" y="0"/>
                  <a:pt x="78856" y="0"/>
                </a:cubicBezTo>
                <a:lnTo>
                  <a:pt x="1283943" y="0"/>
                </a:lnTo>
                <a:cubicBezTo>
                  <a:pt x="1327494" y="0"/>
                  <a:pt x="1362799" y="35305"/>
                  <a:pt x="1362799" y="78856"/>
                </a:cubicBezTo>
                <a:lnTo>
                  <a:pt x="1362799" y="709706"/>
                </a:lnTo>
                <a:cubicBezTo>
                  <a:pt x="1362799" y="753257"/>
                  <a:pt x="1327494" y="788562"/>
                  <a:pt x="1283943" y="788562"/>
                </a:cubicBezTo>
                <a:lnTo>
                  <a:pt x="78856" y="788562"/>
                </a:lnTo>
                <a:cubicBezTo>
                  <a:pt x="35305" y="788562"/>
                  <a:pt x="0" y="753257"/>
                  <a:pt x="0" y="709706"/>
                </a:cubicBezTo>
                <a:lnTo>
                  <a:pt x="0" y="7885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8816" tIns="57386" rIns="68816" bIns="57386" spcCol="1270" anchor="ctr"/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>
                <a:solidFill>
                  <a:prstClr val="black"/>
                </a:solidFill>
                <a:latin typeface="微软雅黑"/>
                <a:sym typeface="黑体" panose="02010609060101010101" pitchFamily="49" charset="-122"/>
              </a:rPr>
              <a:t>具体劳动</a:t>
            </a:r>
            <a:endParaRPr lang="zh-CN" altLang="en-US" sz="2000" dirty="0">
              <a:solidFill>
                <a:prstClr val="black"/>
              </a:solidFill>
              <a:latin typeface="微软雅黑"/>
              <a:sym typeface="+mn-ea"/>
            </a:endParaRPr>
          </a:p>
        </p:txBody>
      </p:sp>
      <p:sp>
        <p:nvSpPr>
          <p:cNvPr id="13" name="任意多边形 25">
            <a:extLst>
              <a:ext uri="{FF2B5EF4-FFF2-40B4-BE49-F238E27FC236}">
                <a16:creationId xmlns:a16="http://schemas.microsoft.com/office/drawing/2014/main" id="{1EB01B1D-0767-43BA-821E-4ADE7A9857E1}"/>
              </a:ext>
            </a:extLst>
          </p:cNvPr>
          <p:cNvSpPr/>
          <p:nvPr/>
        </p:nvSpPr>
        <p:spPr>
          <a:xfrm>
            <a:off x="5441156" y="2478088"/>
            <a:ext cx="1362075" cy="788987"/>
          </a:xfrm>
          <a:custGeom>
            <a:avLst/>
            <a:gdLst>
              <a:gd name="connsiteX0" fmla="*/ 0 w 1362799"/>
              <a:gd name="connsiteY0" fmla="*/ 78856 h 788562"/>
              <a:gd name="connsiteX1" fmla="*/ 78856 w 1362799"/>
              <a:gd name="connsiteY1" fmla="*/ 0 h 788562"/>
              <a:gd name="connsiteX2" fmla="*/ 1283943 w 1362799"/>
              <a:gd name="connsiteY2" fmla="*/ 0 h 788562"/>
              <a:gd name="connsiteX3" fmla="*/ 1362799 w 1362799"/>
              <a:gd name="connsiteY3" fmla="*/ 78856 h 788562"/>
              <a:gd name="connsiteX4" fmla="*/ 1362799 w 1362799"/>
              <a:gd name="connsiteY4" fmla="*/ 709706 h 788562"/>
              <a:gd name="connsiteX5" fmla="*/ 1283943 w 1362799"/>
              <a:gd name="connsiteY5" fmla="*/ 788562 h 788562"/>
              <a:gd name="connsiteX6" fmla="*/ 78856 w 1362799"/>
              <a:gd name="connsiteY6" fmla="*/ 788562 h 788562"/>
              <a:gd name="connsiteX7" fmla="*/ 0 w 1362799"/>
              <a:gd name="connsiteY7" fmla="*/ 709706 h 788562"/>
              <a:gd name="connsiteX8" fmla="*/ 0 w 1362799"/>
              <a:gd name="connsiteY8" fmla="*/ 78856 h 78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799" h="788562">
                <a:moveTo>
                  <a:pt x="0" y="78856"/>
                </a:moveTo>
                <a:cubicBezTo>
                  <a:pt x="0" y="35305"/>
                  <a:pt x="35305" y="0"/>
                  <a:pt x="78856" y="0"/>
                </a:cubicBezTo>
                <a:lnTo>
                  <a:pt x="1283943" y="0"/>
                </a:lnTo>
                <a:cubicBezTo>
                  <a:pt x="1327494" y="0"/>
                  <a:pt x="1362799" y="35305"/>
                  <a:pt x="1362799" y="78856"/>
                </a:cubicBezTo>
                <a:lnTo>
                  <a:pt x="1362799" y="709706"/>
                </a:lnTo>
                <a:cubicBezTo>
                  <a:pt x="1362799" y="753257"/>
                  <a:pt x="1327494" y="788562"/>
                  <a:pt x="1283943" y="788562"/>
                </a:cubicBezTo>
                <a:lnTo>
                  <a:pt x="78856" y="788562"/>
                </a:lnTo>
                <a:cubicBezTo>
                  <a:pt x="35305" y="788562"/>
                  <a:pt x="0" y="753257"/>
                  <a:pt x="0" y="709706"/>
                </a:cubicBezTo>
                <a:lnTo>
                  <a:pt x="0" y="7885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8816" tIns="57386" rIns="68816" bIns="57386" spcCol="1270" anchor="ctr"/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>
                <a:solidFill>
                  <a:prstClr val="black"/>
                </a:solidFill>
                <a:latin typeface="微软雅黑"/>
                <a:sym typeface="黑体" panose="02010609060101010101" pitchFamily="49" charset="-122"/>
              </a:rPr>
              <a:t>抽象劳动</a:t>
            </a:r>
            <a:endParaRPr lang="zh-CN" altLang="en-US" sz="2000" dirty="0">
              <a:solidFill>
                <a:prstClr val="black"/>
              </a:solidFill>
              <a:latin typeface="微软雅黑"/>
              <a:sym typeface="+mn-ea"/>
            </a:endParaRPr>
          </a:p>
        </p:txBody>
      </p:sp>
      <p:sp>
        <p:nvSpPr>
          <p:cNvPr id="14" name="任意多边形 26">
            <a:extLst>
              <a:ext uri="{FF2B5EF4-FFF2-40B4-BE49-F238E27FC236}">
                <a16:creationId xmlns:a16="http://schemas.microsoft.com/office/drawing/2014/main" id="{CEC7CE44-773D-4712-A6AB-17562C659B48}"/>
              </a:ext>
            </a:extLst>
          </p:cNvPr>
          <p:cNvSpPr/>
          <p:nvPr/>
        </p:nvSpPr>
        <p:spPr>
          <a:xfrm>
            <a:off x="7705924" y="743859"/>
            <a:ext cx="1703388" cy="2616200"/>
          </a:xfrm>
          <a:custGeom>
            <a:avLst/>
            <a:gdLst>
              <a:gd name="connsiteX0" fmla="*/ 0 w 1703499"/>
              <a:gd name="connsiteY0" fmla="*/ 170350 h 2615346"/>
              <a:gd name="connsiteX1" fmla="*/ 170350 w 1703499"/>
              <a:gd name="connsiteY1" fmla="*/ 0 h 2615346"/>
              <a:gd name="connsiteX2" fmla="*/ 1533149 w 1703499"/>
              <a:gd name="connsiteY2" fmla="*/ 0 h 2615346"/>
              <a:gd name="connsiteX3" fmla="*/ 1703499 w 1703499"/>
              <a:gd name="connsiteY3" fmla="*/ 170350 h 2615346"/>
              <a:gd name="connsiteX4" fmla="*/ 1703499 w 1703499"/>
              <a:gd name="connsiteY4" fmla="*/ 2444996 h 2615346"/>
              <a:gd name="connsiteX5" fmla="*/ 1533149 w 1703499"/>
              <a:gd name="connsiteY5" fmla="*/ 2615346 h 2615346"/>
              <a:gd name="connsiteX6" fmla="*/ 170350 w 1703499"/>
              <a:gd name="connsiteY6" fmla="*/ 2615346 h 2615346"/>
              <a:gd name="connsiteX7" fmla="*/ 0 w 1703499"/>
              <a:gd name="connsiteY7" fmla="*/ 2444996 h 2615346"/>
              <a:gd name="connsiteX8" fmla="*/ 0 w 1703499"/>
              <a:gd name="connsiteY8" fmla="*/ 170350 h 261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3499" h="2615346">
                <a:moveTo>
                  <a:pt x="0" y="170350"/>
                </a:moveTo>
                <a:cubicBezTo>
                  <a:pt x="0" y="76268"/>
                  <a:pt x="76268" y="0"/>
                  <a:pt x="170350" y="0"/>
                </a:cubicBezTo>
                <a:lnTo>
                  <a:pt x="1533149" y="0"/>
                </a:lnTo>
                <a:cubicBezTo>
                  <a:pt x="1627231" y="0"/>
                  <a:pt x="1703499" y="76268"/>
                  <a:pt x="1703499" y="170350"/>
                </a:cubicBezTo>
                <a:lnTo>
                  <a:pt x="1703499" y="2444996"/>
                </a:lnTo>
                <a:cubicBezTo>
                  <a:pt x="1703499" y="2539078"/>
                  <a:pt x="1627231" y="2615346"/>
                  <a:pt x="1533149" y="2615346"/>
                </a:cubicBezTo>
                <a:lnTo>
                  <a:pt x="170350" y="2615346"/>
                </a:lnTo>
                <a:cubicBezTo>
                  <a:pt x="76268" y="2615346"/>
                  <a:pt x="0" y="2539078"/>
                  <a:pt x="0" y="2444996"/>
                </a:cubicBezTo>
                <a:lnTo>
                  <a:pt x="0" y="170350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580" tIns="68580" rIns="68580" bIns="1899322" anchor="ctr"/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微软雅黑"/>
                <a:sym typeface="+mn-ea"/>
              </a:rPr>
              <a:t>商品</a:t>
            </a:r>
          </a:p>
        </p:txBody>
      </p:sp>
      <p:sp>
        <p:nvSpPr>
          <p:cNvPr id="15" name="任意多边形 27">
            <a:extLst>
              <a:ext uri="{FF2B5EF4-FFF2-40B4-BE49-F238E27FC236}">
                <a16:creationId xmlns:a16="http://schemas.microsoft.com/office/drawing/2014/main" id="{8D2458E3-3BC1-4E30-AFA4-0C441D9AD7D3}"/>
              </a:ext>
            </a:extLst>
          </p:cNvPr>
          <p:cNvSpPr/>
          <p:nvPr/>
        </p:nvSpPr>
        <p:spPr>
          <a:xfrm>
            <a:off x="7792244" y="1597025"/>
            <a:ext cx="1363662" cy="788988"/>
          </a:xfrm>
          <a:custGeom>
            <a:avLst/>
            <a:gdLst>
              <a:gd name="connsiteX0" fmla="*/ 0 w 1362799"/>
              <a:gd name="connsiteY0" fmla="*/ 78856 h 788562"/>
              <a:gd name="connsiteX1" fmla="*/ 78856 w 1362799"/>
              <a:gd name="connsiteY1" fmla="*/ 0 h 788562"/>
              <a:gd name="connsiteX2" fmla="*/ 1283943 w 1362799"/>
              <a:gd name="connsiteY2" fmla="*/ 0 h 788562"/>
              <a:gd name="connsiteX3" fmla="*/ 1362799 w 1362799"/>
              <a:gd name="connsiteY3" fmla="*/ 78856 h 788562"/>
              <a:gd name="connsiteX4" fmla="*/ 1362799 w 1362799"/>
              <a:gd name="connsiteY4" fmla="*/ 709706 h 788562"/>
              <a:gd name="connsiteX5" fmla="*/ 1283943 w 1362799"/>
              <a:gd name="connsiteY5" fmla="*/ 788562 h 788562"/>
              <a:gd name="connsiteX6" fmla="*/ 78856 w 1362799"/>
              <a:gd name="connsiteY6" fmla="*/ 788562 h 788562"/>
              <a:gd name="connsiteX7" fmla="*/ 0 w 1362799"/>
              <a:gd name="connsiteY7" fmla="*/ 709706 h 788562"/>
              <a:gd name="connsiteX8" fmla="*/ 0 w 1362799"/>
              <a:gd name="connsiteY8" fmla="*/ 78856 h 78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799" h="788562">
                <a:moveTo>
                  <a:pt x="0" y="78856"/>
                </a:moveTo>
                <a:cubicBezTo>
                  <a:pt x="0" y="35305"/>
                  <a:pt x="35305" y="0"/>
                  <a:pt x="78856" y="0"/>
                </a:cubicBezTo>
                <a:lnTo>
                  <a:pt x="1283943" y="0"/>
                </a:lnTo>
                <a:cubicBezTo>
                  <a:pt x="1327494" y="0"/>
                  <a:pt x="1362799" y="35305"/>
                  <a:pt x="1362799" y="78856"/>
                </a:cubicBezTo>
                <a:lnTo>
                  <a:pt x="1362799" y="709706"/>
                </a:lnTo>
                <a:cubicBezTo>
                  <a:pt x="1362799" y="753257"/>
                  <a:pt x="1327494" y="788562"/>
                  <a:pt x="1283943" y="788562"/>
                </a:cubicBezTo>
                <a:lnTo>
                  <a:pt x="78856" y="788562"/>
                </a:lnTo>
                <a:cubicBezTo>
                  <a:pt x="35305" y="788562"/>
                  <a:pt x="0" y="753257"/>
                  <a:pt x="0" y="709706"/>
                </a:cubicBezTo>
                <a:lnTo>
                  <a:pt x="0" y="7885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8816" tIns="57386" rIns="68816" bIns="57386" spcCol="1270" anchor="ctr"/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/>
                <a:sym typeface="黑体" panose="02010609060101010101" pitchFamily="49" charset="-122"/>
              </a:rPr>
              <a:t>使用价值</a:t>
            </a:r>
            <a:endParaRPr lang="zh-CN" altLang="en-US" sz="2000" dirty="0">
              <a:solidFill>
                <a:prstClr val="black"/>
              </a:solidFill>
              <a:latin typeface="微软雅黑"/>
              <a:sym typeface="+mn-ea"/>
            </a:endParaRPr>
          </a:p>
        </p:txBody>
      </p:sp>
      <p:sp>
        <p:nvSpPr>
          <p:cNvPr id="16" name="任意多边形 28">
            <a:extLst>
              <a:ext uri="{FF2B5EF4-FFF2-40B4-BE49-F238E27FC236}">
                <a16:creationId xmlns:a16="http://schemas.microsoft.com/office/drawing/2014/main" id="{9C7DDEC2-B799-4001-B877-523FCC120C0E}"/>
              </a:ext>
            </a:extLst>
          </p:cNvPr>
          <p:cNvSpPr/>
          <p:nvPr/>
        </p:nvSpPr>
        <p:spPr>
          <a:xfrm>
            <a:off x="7792244" y="2506663"/>
            <a:ext cx="1363662" cy="788987"/>
          </a:xfrm>
          <a:custGeom>
            <a:avLst/>
            <a:gdLst>
              <a:gd name="connsiteX0" fmla="*/ 0 w 1362799"/>
              <a:gd name="connsiteY0" fmla="*/ 78856 h 788562"/>
              <a:gd name="connsiteX1" fmla="*/ 78856 w 1362799"/>
              <a:gd name="connsiteY1" fmla="*/ 0 h 788562"/>
              <a:gd name="connsiteX2" fmla="*/ 1283943 w 1362799"/>
              <a:gd name="connsiteY2" fmla="*/ 0 h 788562"/>
              <a:gd name="connsiteX3" fmla="*/ 1362799 w 1362799"/>
              <a:gd name="connsiteY3" fmla="*/ 78856 h 788562"/>
              <a:gd name="connsiteX4" fmla="*/ 1362799 w 1362799"/>
              <a:gd name="connsiteY4" fmla="*/ 709706 h 788562"/>
              <a:gd name="connsiteX5" fmla="*/ 1283943 w 1362799"/>
              <a:gd name="connsiteY5" fmla="*/ 788562 h 788562"/>
              <a:gd name="connsiteX6" fmla="*/ 78856 w 1362799"/>
              <a:gd name="connsiteY6" fmla="*/ 788562 h 788562"/>
              <a:gd name="connsiteX7" fmla="*/ 0 w 1362799"/>
              <a:gd name="connsiteY7" fmla="*/ 709706 h 788562"/>
              <a:gd name="connsiteX8" fmla="*/ 0 w 1362799"/>
              <a:gd name="connsiteY8" fmla="*/ 78856 h 78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799" h="788562">
                <a:moveTo>
                  <a:pt x="0" y="78856"/>
                </a:moveTo>
                <a:cubicBezTo>
                  <a:pt x="0" y="35305"/>
                  <a:pt x="35305" y="0"/>
                  <a:pt x="78856" y="0"/>
                </a:cubicBezTo>
                <a:lnTo>
                  <a:pt x="1283943" y="0"/>
                </a:lnTo>
                <a:cubicBezTo>
                  <a:pt x="1327494" y="0"/>
                  <a:pt x="1362799" y="35305"/>
                  <a:pt x="1362799" y="78856"/>
                </a:cubicBezTo>
                <a:lnTo>
                  <a:pt x="1362799" y="709706"/>
                </a:lnTo>
                <a:cubicBezTo>
                  <a:pt x="1362799" y="753257"/>
                  <a:pt x="1327494" y="788562"/>
                  <a:pt x="1283943" y="788562"/>
                </a:cubicBezTo>
                <a:lnTo>
                  <a:pt x="78856" y="788562"/>
                </a:lnTo>
                <a:cubicBezTo>
                  <a:pt x="35305" y="788562"/>
                  <a:pt x="0" y="753257"/>
                  <a:pt x="0" y="709706"/>
                </a:cubicBezTo>
                <a:lnTo>
                  <a:pt x="0" y="7885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8816" tIns="57386" rIns="68816" bIns="57386" spcCol="1270" anchor="ctr"/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>
                <a:solidFill>
                  <a:prstClr val="black"/>
                </a:solidFill>
                <a:latin typeface="微软雅黑"/>
                <a:sym typeface="黑体" panose="02010609060101010101" pitchFamily="49" charset="-122"/>
              </a:rPr>
              <a:t>价值</a:t>
            </a:r>
            <a:endParaRPr lang="zh-CN" altLang="en-US" sz="2000" dirty="0">
              <a:solidFill>
                <a:prstClr val="black"/>
              </a:solidFill>
              <a:latin typeface="微软雅黑"/>
              <a:sym typeface="+mn-ea"/>
            </a:endParaRPr>
          </a:p>
        </p:txBody>
      </p:sp>
      <p:sp>
        <p:nvSpPr>
          <p:cNvPr id="17" name="右箭头 29">
            <a:extLst>
              <a:ext uri="{FF2B5EF4-FFF2-40B4-BE49-F238E27FC236}">
                <a16:creationId xmlns:a16="http://schemas.microsoft.com/office/drawing/2014/main" id="{830D5A9B-8A43-4046-B7EB-61C0F972B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006" y="1743075"/>
            <a:ext cx="358775" cy="403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noFill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19" name="右箭头 30">
            <a:extLst>
              <a:ext uri="{FF2B5EF4-FFF2-40B4-BE49-F238E27FC236}">
                <a16:creationId xmlns:a16="http://schemas.microsoft.com/office/drawing/2014/main" id="{1675E627-98F1-4FA8-A8E7-84DFD585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006" y="2670968"/>
            <a:ext cx="358775" cy="403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noFill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20" name="文本框 1">
            <a:extLst>
              <a:ext uri="{FF2B5EF4-FFF2-40B4-BE49-F238E27FC236}">
                <a16:creationId xmlns:a16="http://schemas.microsoft.com/office/drawing/2014/main" id="{9C26E463-4152-4BB5-8F09-5B42CB049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306" y="3711387"/>
            <a:ext cx="3528053" cy="94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价值规律：</a:t>
            </a:r>
            <a:r>
              <a:rPr lang="zh-CN" altLang="en-US" sz="2400" dirty="0">
                <a:solidFill>
                  <a:srgbClr val="002060"/>
                </a:solidFill>
              </a:rPr>
              <a:t>商品的价格围绕价值自发波动。</a:t>
            </a:r>
          </a:p>
        </p:txBody>
      </p:sp>
      <p:grpSp>
        <p:nvGrpSpPr>
          <p:cNvPr id="21" name="组合 2">
            <a:extLst>
              <a:ext uri="{FF2B5EF4-FFF2-40B4-BE49-F238E27FC236}">
                <a16:creationId xmlns:a16="http://schemas.microsoft.com/office/drawing/2014/main" id="{3C5D027F-0802-4200-B316-F3782C4E1CBA}"/>
              </a:ext>
            </a:extLst>
          </p:cNvPr>
          <p:cNvGrpSpPr>
            <a:grpSpLocks/>
          </p:cNvGrpSpPr>
          <p:nvPr/>
        </p:nvGrpSpPr>
        <p:grpSpPr bwMode="auto">
          <a:xfrm>
            <a:off x="8562947" y="3548063"/>
            <a:ext cx="2860058" cy="2003840"/>
            <a:chOff x="575070" y="4284663"/>
            <a:chExt cx="7668818" cy="2078037"/>
          </a:xfrm>
        </p:grpSpPr>
        <p:sp>
          <p:nvSpPr>
            <p:cNvPr id="22" name="Line 2">
              <a:extLst>
                <a:ext uri="{FF2B5EF4-FFF2-40B4-BE49-F238E27FC236}">
                  <a16:creationId xmlns:a16="http://schemas.microsoft.com/office/drawing/2014/main" id="{91AAE10B-1353-40A4-A984-2E8DE438E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725" y="5283200"/>
              <a:ext cx="688816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89B5E615-925B-4908-B2F4-25374649E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70" y="5121004"/>
              <a:ext cx="1328764" cy="3420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1400" b="1" dirty="0">
                  <a:latin typeface="+mj-ea"/>
                  <a:ea typeface="+mj-ea"/>
                  <a:sym typeface="+mn-ea"/>
                </a:rPr>
                <a:t>价值</a:t>
              </a:r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A00367D7-4897-446F-B01C-ED8787A6C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4284663"/>
              <a:ext cx="5903912" cy="2078037"/>
            </a:xfrm>
            <a:custGeom>
              <a:avLst/>
              <a:gdLst>
                <a:gd name="T0" fmla="*/ 0 w 4224"/>
                <a:gd name="T1" fmla="*/ 2147483646 h 1696"/>
                <a:gd name="T2" fmla="*/ 2147483646 w 4224"/>
                <a:gd name="T3" fmla="*/ 2147483646 h 1696"/>
                <a:gd name="T4" fmla="*/ 2147483646 w 4224"/>
                <a:gd name="T5" fmla="*/ 2147483646 h 1696"/>
                <a:gd name="T6" fmla="*/ 2147483646 w 4224"/>
                <a:gd name="T7" fmla="*/ 2147483646 h 1696"/>
                <a:gd name="T8" fmla="*/ 2147483646 w 4224"/>
                <a:gd name="T9" fmla="*/ 2147483646 h 1696"/>
                <a:gd name="T10" fmla="*/ 2147483646 w 4224"/>
                <a:gd name="T11" fmla="*/ 2147483646 h 1696"/>
                <a:gd name="T12" fmla="*/ 2147483646 w 4224"/>
                <a:gd name="T13" fmla="*/ 2147483646 h 1696"/>
                <a:gd name="T14" fmla="*/ 2147483646 w 4224"/>
                <a:gd name="T15" fmla="*/ 2147483646 h 1696"/>
                <a:gd name="T16" fmla="*/ 2147483646 w 4224"/>
                <a:gd name="T17" fmla="*/ 2147483646 h 1696"/>
                <a:gd name="T18" fmla="*/ 2147483646 w 4224"/>
                <a:gd name="T19" fmla="*/ 2147483646 h 1696"/>
                <a:gd name="T20" fmla="*/ 2147483646 w 4224"/>
                <a:gd name="T21" fmla="*/ 2147483646 h 1696"/>
                <a:gd name="T22" fmla="*/ 2147483646 w 4224"/>
                <a:gd name="T23" fmla="*/ 2147483646 h 16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24"/>
                <a:gd name="T37" fmla="*/ 0 h 1696"/>
                <a:gd name="T38" fmla="*/ 4224 w 4224"/>
                <a:gd name="T39" fmla="*/ 1696 h 16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24" h="1696">
                  <a:moveTo>
                    <a:pt x="0" y="880"/>
                  </a:moveTo>
                  <a:cubicBezTo>
                    <a:pt x="60" y="640"/>
                    <a:pt x="120" y="400"/>
                    <a:pt x="192" y="400"/>
                  </a:cubicBezTo>
                  <a:cubicBezTo>
                    <a:pt x="264" y="400"/>
                    <a:pt x="368" y="736"/>
                    <a:pt x="432" y="880"/>
                  </a:cubicBezTo>
                  <a:cubicBezTo>
                    <a:pt x="496" y="1024"/>
                    <a:pt x="464" y="1352"/>
                    <a:pt x="576" y="1264"/>
                  </a:cubicBezTo>
                  <a:cubicBezTo>
                    <a:pt x="688" y="1176"/>
                    <a:pt x="936" y="344"/>
                    <a:pt x="1104" y="352"/>
                  </a:cubicBezTo>
                  <a:cubicBezTo>
                    <a:pt x="1272" y="360"/>
                    <a:pt x="1400" y="1360"/>
                    <a:pt x="1584" y="1312"/>
                  </a:cubicBezTo>
                  <a:cubicBezTo>
                    <a:pt x="1768" y="1264"/>
                    <a:pt x="2024" y="0"/>
                    <a:pt x="2208" y="64"/>
                  </a:cubicBezTo>
                  <a:cubicBezTo>
                    <a:pt x="2392" y="128"/>
                    <a:pt x="2496" y="1696"/>
                    <a:pt x="2688" y="1696"/>
                  </a:cubicBezTo>
                  <a:cubicBezTo>
                    <a:pt x="2880" y="1696"/>
                    <a:pt x="3168" y="88"/>
                    <a:pt x="3360" y="64"/>
                  </a:cubicBezTo>
                  <a:cubicBezTo>
                    <a:pt x="3552" y="40"/>
                    <a:pt x="3712" y="1416"/>
                    <a:pt x="3840" y="1552"/>
                  </a:cubicBezTo>
                  <a:cubicBezTo>
                    <a:pt x="3968" y="1688"/>
                    <a:pt x="4064" y="1088"/>
                    <a:pt x="4128" y="880"/>
                  </a:cubicBezTo>
                  <a:cubicBezTo>
                    <a:pt x="4192" y="672"/>
                    <a:pt x="4208" y="488"/>
                    <a:pt x="4224" y="304"/>
                  </a:cubicBezTo>
                </a:path>
              </a:pathLst>
            </a:custGeom>
            <a:noFill/>
            <a:ln w="222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">
              <a:extLst>
                <a:ext uri="{FF2B5EF4-FFF2-40B4-BE49-F238E27FC236}">
                  <a16:creationId xmlns:a16="http://schemas.microsoft.com/office/drawing/2014/main" id="{3E7F1143-E4F4-45B0-AC11-CBA0C7EC4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0664" y="4466436"/>
              <a:ext cx="722664" cy="5032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zh-CN" altLang="en-US" sz="1400" b="1" dirty="0">
                  <a:latin typeface="+mj-ea"/>
                  <a:ea typeface="+mj-ea"/>
                  <a:sym typeface="+mn-ea"/>
                </a:rPr>
                <a:t>价格</a:t>
              </a:r>
            </a:p>
          </p:txBody>
        </p:sp>
      </p:grpSp>
      <p:sp>
        <p:nvSpPr>
          <p:cNvPr id="27" name="文本框 1">
            <a:extLst>
              <a:ext uri="{FF2B5EF4-FFF2-40B4-BE49-F238E27FC236}">
                <a16:creationId xmlns:a16="http://schemas.microsoft.com/office/drawing/2014/main" id="{1190E06F-8185-4861-9C58-DAE8CFB0C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77" y="493926"/>
            <a:ext cx="570311" cy="359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价值具有社会属性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文本框 1">
            <a:extLst>
              <a:ext uri="{FF2B5EF4-FFF2-40B4-BE49-F238E27FC236}">
                <a16:creationId xmlns:a16="http://schemas.microsoft.com/office/drawing/2014/main" id="{A1904BE1-30FA-4FA5-9A30-8EBA7371F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59" y="4719450"/>
            <a:ext cx="797560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商品价值量：</a:t>
            </a:r>
            <a:r>
              <a:rPr lang="zh-CN" altLang="en-US" sz="2400" dirty="0">
                <a:solidFill>
                  <a:srgbClr val="002060"/>
                </a:solidFill>
              </a:rPr>
              <a:t>由社会必要劳动时间决定</a:t>
            </a:r>
          </a:p>
        </p:txBody>
      </p:sp>
      <p:sp>
        <p:nvSpPr>
          <p:cNvPr id="30" name="流程图: 资料带 29">
            <a:extLst>
              <a:ext uri="{FF2B5EF4-FFF2-40B4-BE49-F238E27FC236}">
                <a16:creationId xmlns:a16="http://schemas.microsoft.com/office/drawing/2014/main" id="{7C5C1D22-1DBC-4C0D-B2D6-0AAE96031106}"/>
              </a:ext>
            </a:extLst>
          </p:cNvPr>
          <p:cNvSpPr/>
          <p:nvPr/>
        </p:nvSpPr>
        <p:spPr>
          <a:xfrm>
            <a:off x="825188" y="5226492"/>
            <a:ext cx="3582892" cy="1475374"/>
          </a:xfrm>
          <a:prstGeom prst="flowChartPunchedTap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D632D38-8F4E-40CE-9365-45E149440941}"/>
              </a:ext>
            </a:extLst>
          </p:cNvPr>
          <p:cNvSpPr txBox="1"/>
          <p:nvPr/>
        </p:nvSpPr>
        <p:spPr bwMode="auto">
          <a:xfrm>
            <a:off x="792267" y="5511582"/>
            <a:ext cx="3648734" cy="11097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1400" dirty="0"/>
              <a:t>社会必要劳动时间：</a:t>
            </a:r>
            <a:r>
              <a:rPr lang="zh-CN" altLang="zh-CN" sz="1400" dirty="0"/>
              <a:t>在</a:t>
            </a:r>
            <a:r>
              <a:rPr lang="zh-CN" altLang="zh-CN" sz="1400" dirty="0">
                <a:solidFill>
                  <a:srgbClr val="FF0000"/>
                </a:solidFill>
              </a:rPr>
              <a:t>现有的社会正常的生产条件</a:t>
            </a:r>
            <a:r>
              <a:rPr lang="zh-CN" altLang="zh-CN" sz="1400" dirty="0"/>
              <a:t>下，在</a:t>
            </a:r>
            <a:r>
              <a:rPr lang="zh-CN" altLang="zh-CN" sz="1400" dirty="0">
                <a:solidFill>
                  <a:srgbClr val="FF0000"/>
                </a:solidFill>
              </a:rPr>
              <a:t>社会平均的劳动熟练程度和劳动强度</a:t>
            </a:r>
            <a:r>
              <a:rPr lang="zh-CN" altLang="zh-CN" sz="1400" dirty="0"/>
              <a:t>下制造某种使用价值所需要的劳动时间。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26870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7" grpId="1" animBg="1"/>
      <p:bldP spid="19" grpId="0" animBg="1"/>
      <p:bldP spid="19" grpId="1" animBg="1"/>
      <p:bldP spid="20" grpId="0"/>
      <p:bldP spid="27" grpId="0"/>
      <p:bldP spid="28" grpId="0"/>
      <p:bldP spid="30" grpId="0" animBg="1"/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901</Words>
  <Application>Microsoft Office PowerPoint</Application>
  <PresentationFormat>宽屏</PresentationFormat>
  <Paragraphs>199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Monotype Sorts</vt:lpstr>
      <vt:lpstr>等线</vt:lpstr>
      <vt:lpstr>等线 Light</vt:lpstr>
      <vt:lpstr>黑体</vt:lpstr>
      <vt:lpstr>华文新魏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ZJF</cp:lastModifiedBy>
  <cp:revision>31</cp:revision>
  <dcterms:created xsi:type="dcterms:W3CDTF">2022-10-31T08:00:39Z</dcterms:created>
  <dcterms:modified xsi:type="dcterms:W3CDTF">2023-12-01T13:27:43Z</dcterms:modified>
</cp:coreProperties>
</file>