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6" r:id="rId2"/>
    <p:sldId id="2089" r:id="rId3"/>
    <p:sldId id="2092" r:id="rId4"/>
    <p:sldId id="2093" r:id="rId5"/>
    <p:sldId id="346" r:id="rId6"/>
    <p:sldId id="347" r:id="rId7"/>
    <p:sldId id="2094" r:id="rId8"/>
    <p:sldId id="2095" r:id="rId9"/>
    <p:sldId id="2097" r:id="rId10"/>
    <p:sldId id="2096" r:id="rId11"/>
    <p:sldId id="2098" r:id="rId12"/>
    <p:sldId id="2099" r:id="rId13"/>
    <p:sldId id="2100" r:id="rId14"/>
    <p:sldId id="2101" r:id="rId15"/>
    <p:sldId id="2103" r:id="rId16"/>
    <p:sldId id="2102" r:id="rId17"/>
    <p:sldId id="20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80CA4-7FBC-4AAC-B234-02EE222D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15F12-6814-4711-BA71-3EA165A4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A69B0-CE9D-4CC8-B369-A4DD7C73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C9541-5E41-4087-94A7-8BBD4EDF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7A38A-FEE2-4A12-BA73-FD303A2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4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5D869-53D1-4114-ADEE-A8DE1CE2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D8D2E-D608-42E2-8F31-EAA6BF07D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EFDD-BC5D-4B91-871D-F19B80A2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5CDE4-0E96-4E28-92D7-E116581B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8358D-97CE-4076-9199-AD772637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054EC-1D5B-44EA-B5C6-697858EE9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8678A-0BBC-46DB-8800-B3B46663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278F3-C9E5-402D-B8C1-789C742E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62FAF-07E2-4D87-8312-B23EFE01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90E90-0F10-42C1-A9C8-53812B22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4A0C-7651-4F89-A9E4-F337941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25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DC24-7A77-4D0C-BAC6-B23AA02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499A1-2E27-4548-94F2-4802EA07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7A9F2-76F1-4326-B59A-0987F6DD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D0511-E8E9-4309-A5B8-756F3572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402CC-BEBC-4ED0-A43B-2FC49088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5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19811-54EA-4D56-B6F8-B807AEC6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DDA7A-8E62-41BE-B48D-46AD70A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330FA-8FE8-414C-B8EB-094B9D1C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E26C-37DD-45CB-8CC0-6C4D303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E9058-DFAE-4E1A-B460-39B62F9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8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0B1E-490B-4E35-B21B-1BAE2A67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D53B2-124A-49DE-AC2E-D6ADDF5E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FBCDB-FA1C-4D6B-87A4-98ACCA54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8FCA9-0338-4794-B0AC-120A7CC3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60F2A-82E7-4428-A011-4B134E0E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7A732-F366-4BD5-9D95-55DA810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1E92-2622-480F-8A65-C1D4DD26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C9B83-49A2-491C-9DE8-99B1A28A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92D6A-C7AE-474A-A7BF-BA3A9853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B7412C-AC25-4CB6-942B-5544D678D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73455-98BC-41CD-AEB6-8E355BCE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83E24-5BC8-4E95-A2A2-A984005F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BAED7-2A78-4CD8-A24F-411BDA3F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46553-F244-4A9D-B57F-F3489536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264F-DF3F-4E4C-9ECA-ECC4C89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A66C-7B7C-4148-B83D-8CA3FF59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B365C-B718-45C8-8A27-4704C6F4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04EF33-2D63-450D-B6A1-60BB9F4D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CFA56-B165-45D2-9533-A1714C24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5C0129-C743-4EA4-8378-AB67E0F5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D8C83-190B-4513-9F76-41703495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FD81-67BD-4C3B-9C85-287B7866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A47B-3825-4D65-8AA8-9911DC7E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5C981-59D6-4EDA-8BA5-66B8371B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5C319-E7AE-434B-8243-E060DF3C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C0A0D-CE30-47F6-B5A5-E35A0AFF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CC6F8-4757-49DC-BE64-D3E0EBDA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9CF8-8BC5-4451-9E64-B95A464A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020A2-38CC-40B9-AC79-C0089EF1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F8D77-8CFA-4332-91DB-F0A6F59F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748A-A593-42BF-BC2B-2957834B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245B7-A8D2-450E-BF7C-BB16E78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3CB0E-1A08-4CE5-A4F2-9873E5A7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DA39B-947D-4E6A-9318-ED53357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64D88-5B85-48EF-81A2-6546BB65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1B3C3-183D-4340-B81C-F612E514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AD68-A730-42AF-861C-39F03F458C8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F99C4-A074-4394-96B7-4F8DDFD0A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ACD89-EB9A-448B-AA7E-93BEF957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D8AB-4BDE-4F20-B504-A1465E4C6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2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7AD91-504D-4577-AADC-1D5B69F9993C}"/>
              </a:ext>
            </a:extLst>
          </p:cNvPr>
          <p:cNvSpPr/>
          <p:nvPr/>
        </p:nvSpPr>
        <p:spPr>
          <a:xfrm>
            <a:off x="2839279" y="53794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b="1" dirty="0">
                <a:solidFill>
                  <a:srgbClr val="002060"/>
                </a:solidFill>
                <a:latin typeface="+mn-ea"/>
                <a:sym typeface="Arial" panose="020B0604020202020204" pitchFamily="34" charset="0"/>
              </a:rPr>
              <a:t>Introduction to Marxism</a:t>
            </a:r>
            <a:endParaRPr lang="zh-CN" altLang="en-US" sz="4000" b="1" dirty="0">
              <a:solidFill>
                <a:srgbClr val="002060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F31CC7-06CE-452A-8C3F-E83E6F7E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4FE9AC4F-E729-4192-B9D0-0C82F0516C30}"/>
              </a:ext>
            </a:extLst>
          </p:cNvPr>
          <p:cNvSpPr/>
          <p:nvPr/>
        </p:nvSpPr>
        <p:spPr bwMode="auto">
          <a:xfrm>
            <a:off x="2521837" y="358740"/>
            <a:ext cx="6578059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个别资本增大的形式：资本积聚与资本集中</a:t>
            </a: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84807DDA-8E8E-4051-A4E2-E0B3A4DB6FFA}"/>
              </a:ext>
            </a:extLst>
          </p:cNvPr>
          <p:cNvGrpSpPr>
            <a:grpSpLocks/>
          </p:cNvGrpSpPr>
          <p:nvPr/>
        </p:nvGrpSpPr>
        <p:grpSpPr bwMode="auto">
          <a:xfrm>
            <a:off x="2140296" y="1623599"/>
            <a:ext cx="8004175" cy="1565275"/>
            <a:chOff x="850330" y="2025650"/>
            <a:chExt cx="8003998" cy="1563688"/>
          </a:xfrm>
        </p:grpSpPr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BE3E9F77-93CA-487E-B7A8-3F92DF1D8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912" y="2242916"/>
              <a:ext cx="1627152" cy="464666"/>
            </a:xfrm>
            <a:prstGeom prst="rect">
              <a:avLst/>
            </a:prstGeom>
            <a:noFill/>
            <a:ln w="25400">
              <a:solidFill>
                <a:srgbClr val="00206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资本积聚</a:t>
              </a:r>
              <a:endParaRPr lang="zh-CN" altLang="en-US" sz="2400" dirty="0">
                <a:solidFill>
                  <a:srgbClr val="002060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4BADA0AE-8292-4EFE-BFBF-04B208BDA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912" y="3035862"/>
              <a:ext cx="1627152" cy="463080"/>
            </a:xfrm>
            <a:prstGeom prst="rect">
              <a:avLst/>
            </a:prstGeom>
            <a:noFill/>
            <a:ln w="25400">
              <a:solidFill>
                <a:srgbClr val="00206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资本集中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B0154243-EA63-4517-BE71-07115ADD5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30" y="2025650"/>
              <a:ext cx="550850" cy="1563688"/>
            </a:xfrm>
            <a:prstGeom prst="rect">
              <a:avLst/>
            </a:prstGeom>
            <a:noFill/>
            <a:ln w="25400">
              <a:solidFill>
                <a:srgbClr val="002060"/>
              </a:solidFill>
              <a:miter lim="800000"/>
            </a:ln>
            <a:extLst/>
          </p:spPr>
          <p:txBody>
            <a:bodyPr vert="eaVert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dirty="0">
                  <a:solidFill>
                    <a:srgbClr val="0A0A0E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资本积累</a:t>
              </a:r>
            </a:p>
          </p:txBody>
        </p:sp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D26581CA-D8E8-495A-B115-98CFBFED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001" y="2314282"/>
              <a:ext cx="1509679" cy="93726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2060"/>
              </a:solidFill>
              <a:round/>
            </a:ln>
            <a:extLst/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dirty="0">
                  <a:latin typeface="+mj-ea"/>
                  <a:ea typeface="+mj-ea"/>
                  <a:sym typeface="+mn-ea"/>
                </a:rPr>
                <a:t>个别资本</a:t>
              </a:r>
            </a:p>
            <a:p>
              <a:pPr algn="ctr">
                <a:defRPr/>
              </a:pPr>
              <a:r>
                <a:rPr lang="zh-CN" altLang="en-US" sz="2400" dirty="0">
                  <a:latin typeface="+mj-ea"/>
                  <a:ea typeface="+mj-ea"/>
                  <a:sym typeface="+mn-ea"/>
                </a:rPr>
                <a:t>总额增大</a:t>
              </a: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1F909260-2444-483C-87B1-DFCA8C61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335" y="2314575"/>
              <a:ext cx="360363" cy="215900"/>
            </a:xfrm>
            <a:custGeom>
              <a:avLst/>
              <a:gdLst>
                <a:gd name="T0" fmla="*/ 75226984 w 21600"/>
                <a:gd name="T1" fmla="*/ 0 h 21600"/>
                <a:gd name="T2" fmla="*/ 75226984 w 21600"/>
                <a:gd name="T3" fmla="*/ 5392503 h 21600"/>
                <a:gd name="T4" fmla="*/ 15672386 w 21600"/>
                <a:gd name="T5" fmla="*/ 5392503 h 21600"/>
                <a:gd name="T6" fmla="*/ 15672386 w 21600"/>
                <a:gd name="T7" fmla="*/ 16177506 h 21600"/>
                <a:gd name="T8" fmla="*/ 75226984 w 21600"/>
                <a:gd name="T9" fmla="*/ 16177506 h 21600"/>
                <a:gd name="T10" fmla="*/ 75226984 w 21600"/>
                <a:gd name="T11" fmla="*/ 21570011 h 21600"/>
                <a:gd name="T12" fmla="*/ 100302767 w 21600"/>
                <a:gd name="T13" fmla="*/ 10785006 h 21600"/>
                <a:gd name="T14" fmla="*/ 75226984 w 21600"/>
                <a:gd name="T15" fmla="*/ 0 h 21600"/>
                <a:gd name="T16" fmla="*/ 6269015 w 21600"/>
                <a:gd name="T17" fmla="*/ 5392503 h 21600"/>
                <a:gd name="T18" fmla="*/ 6269015 w 21600"/>
                <a:gd name="T19" fmla="*/ 16177506 h 21600"/>
                <a:gd name="T20" fmla="*/ 12537746 w 21600"/>
                <a:gd name="T21" fmla="*/ 16177506 h 21600"/>
                <a:gd name="T22" fmla="*/ 12537746 w 21600"/>
                <a:gd name="T23" fmla="*/ 5392503 h 21600"/>
                <a:gd name="T24" fmla="*/ 6269015 w 21600"/>
                <a:gd name="T25" fmla="*/ 5392503 h 21600"/>
                <a:gd name="T26" fmla="*/ 0 w 21600"/>
                <a:gd name="T27" fmla="*/ 5392503 h 21600"/>
                <a:gd name="T28" fmla="*/ 0 w 21600"/>
                <a:gd name="T29" fmla="*/ 16177506 h 21600"/>
                <a:gd name="T30" fmla="*/ 3134374 w 21600"/>
                <a:gd name="T31" fmla="*/ 16177506 h 21600"/>
                <a:gd name="T32" fmla="*/ 3134374 w 21600"/>
                <a:gd name="T33" fmla="*/ 5392503 h 21600"/>
                <a:gd name="T34" fmla="*/ 0 w 21600"/>
                <a:gd name="T35" fmla="*/ 5392503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3">
              <a:extLst>
                <a:ext uri="{FF2B5EF4-FFF2-40B4-BE49-F238E27FC236}">
                  <a16:creationId xmlns:a16="http://schemas.microsoft.com/office/drawing/2014/main" id="{C613D9AB-E7B2-4FC5-AAB1-01E1C9C1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335" y="3108325"/>
              <a:ext cx="360363" cy="215900"/>
            </a:xfrm>
            <a:custGeom>
              <a:avLst/>
              <a:gdLst>
                <a:gd name="T0" fmla="*/ 75226984 w 21600"/>
                <a:gd name="T1" fmla="*/ 0 h 21600"/>
                <a:gd name="T2" fmla="*/ 75226984 w 21600"/>
                <a:gd name="T3" fmla="*/ 5392503 h 21600"/>
                <a:gd name="T4" fmla="*/ 15672386 w 21600"/>
                <a:gd name="T5" fmla="*/ 5392503 h 21600"/>
                <a:gd name="T6" fmla="*/ 15672386 w 21600"/>
                <a:gd name="T7" fmla="*/ 16177506 h 21600"/>
                <a:gd name="T8" fmla="*/ 75226984 w 21600"/>
                <a:gd name="T9" fmla="*/ 16177506 h 21600"/>
                <a:gd name="T10" fmla="*/ 75226984 w 21600"/>
                <a:gd name="T11" fmla="*/ 21570011 h 21600"/>
                <a:gd name="T12" fmla="*/ 100302767 w 21600"/>
                <a:gd name="T13" fmla="*/ 10785006 h 21600"/>
                <a:gd name="T14" fmla="*/ 75226984 w 21600"/>
                <a:gd name="T15" fmla="*/ 0 h 21600"/>
                <a:gd name="T16" fmla="*/ 6269015 w 21600"/>
                <a:gd name="T17" fmla="*/ 5392503 h 21600"/>
                <a:gd name="T18" fmla="*/ 6269015 w 21600"/>
                <a:gd name="T19" fmla="*/ 16177506 h 21600"/>
                <a:gd name="T20" fmla="*/ 12537746 w 21600"/>
                <a:gd name="T21" fmla="*/ 16177506 h 21600"/>
                <a:gd name="T22" fmla="*/ 12537746 w 21600"/>
                <a:gd name="T23" fmla="*/ 5392503 h 21600"/>
                <a:gd name="T24" fmla="*/ 6269015 w 21600"/>
                <a:gd name="T25" fmla="*/ 5392503 h 21600"/>
                <a:gd name="T26" fmla="*/ 0 w 21600"/>
                <a:gd name="T27" fmla="*/ 5392503 h 21600"/>
                <a:gd name="T28" fmla="*/ 0 w 21600"/>
                <a:gd name="T29" fmla="*/ 16177506 h 21600"/>
                <a:gd name="T30" fmla="*/ 3134374 w 21600"/>
                <a:gd name="T31" fmla="*/ 16177506 h 21600"/>
                <a:gd name="T32" fmla="*/ 3134374 w 21600"/>
                <a:gd name="T33" fmla="*/ 5392503 h 21600"/>
                <a:gd name="T34" fmla="*/ 0 w 21600"/>
                <a:gd name="T35" fmla="*/ 5392503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CE03636-FD69-4452-9430-A3D59317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883" y="3108325"/>
              <a:ext cx="360363" cy="215900"/>
            </a:xfrm>
            <a:custGeom>
              <a:avLst/>
              <a:gdLst>
                <a:gd name="T0" fmla="*/ 75226984 w 21600"/>
                <a:gd name="T1" fmla="*/ 0 h 21600"/>
                <a:gd name="T2" fmla="*/ 75226984 w 21600"/>
                <a:gd name="T3" fmla="*/ 5392503 h 21600"/>
                <a:gd name="T4" fmla="*/ 15672386 w 21600"/>
                <a:gd name="T5" fmla="*/ 5392503 h 21600"/>
                <a:gd name="T6" fmla="*/ 15672386 w 21600"/>
                <a:gd name="T7" fmla="*/ 16177506 h 21600"/>
                <a:gd name="T8" fmla="*/ 75226984 w 21600"/>
                <a:gd name="T9" fmla="*/ 16177506 h 21600"/>
                <a:gd name="T10" fmla="*/ 75226984 w 21600"/>
                <a:gd name="T11" fmla="*/ 21570011 h 21600"/>
                <a:gd name="T12" fmla="*/ 100302767 w 21600"/>
                <a:gd name="T13" fmla="*/ 10785006 h 21600"/>
                <a:gd name="T14" fmla="*/ 75226984 w 21600"/>
                <a:gd name="T15" fmla="*/ 0 h 21600"/>
                <a:gd name="T16" fmla="*/ 6269015 w 21600"/>
                <a:gd name="T17" fmla="*/ 5392503 h 21600"/>
                <a:gd name="T18" fmla="*/ 6269015 w 21600"/>
                <a:gd name="T19" fmla="*/ 16177506 h 21600"/>
                <a:gd name="T20" fmla="*/ 12537746 w 21600"/>
                <a:gd name="T21" fmla="*/ 16177506 h 21600"/>
                <a:gd name="T22" fmla="*/ 12537746 w 21600"/>
                <a:gd name="T23" fmla="*/ 5392503 h 21600"/>
                <a:gd name="T24" fmla="*/ 6269015 w 21600"/>
                <a:gd name="T25" fmla="*/ 5392503 h 21600"/>
                <a:gd name="T26" fmla="*/ 0 w 21600"/>
                <a:gd name="T27" fmla="*/ 5392503 h 21600"/>
                <a:gd name="T28" fmla="*/ 0 w 21600"/>
                <a:gd name="T29" fmla="*/ 16177506 h 21600"/>
                <a:gd name="T30" fmla="*/ 3134374 w 21600"/>
                <a:gd name="T31" fmla="*/ 16177506 h 21600"/>
                <a:gd name="T32" fmla="*/ 3134374 w 21600"/>
                <a:gd name="T33" fmla="*/ 5392503 h 21600"/>
                <a:gd name="T34" fmla="*/ 0 w 21600"/>
                <a:gd name="T35" fmla="*/ 5392503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C4365F64-1A64-4DB7-841F-FBDA881B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883" y="2314575"/>
              <a:ext cx="339725" cy="268288"/>
            </a:xfrm>
            <a:custGeom>
              <a:avLst/>
              <a:gdLst>
                <a:gd name="T0" fmla="*/ 63028449 w 21600"/>
                <a:gd name="T1" fmla="*/ 0 h 21600"/>
                <a:gd name="T2" fmla="*/ 63028449 w 21600"/>
                <a:gd name="T3" fmla="*/ 10347520 h 21600"/>
                <a:gd name="T4" fmla="*/ 13130905 w 21600"/>
                <a:gd name="T5" fmla="*/ 10347520 h 21600"/>
                <a:gd name="T6" fmla="*/ 13130905 w 21600"/>
                <a:gd name="T7" fmla="*/ 31042562 h 21600"/>
                <a:gd name="T8" fmla="*/ 63028449 w 21600"/>
                <a:gd name="T9" fmla="*/ 31042562 h 21600"/>
                <a:gd name="T10" fmla="*/ 63028449 w 21600"/>
                <a:gd name="T11" fmla="*/ 41390079 h 21600"/>
                <a:gd name="T12" fmla="*/ 84037837 w 21600"/>
                <a:gd name="T13" fmla="*/ 20695039 h 21600"/>
                <a:gd name="T14" fmla="*/ 63028449 w 21600"/>
                <a:gd name="T15" fmla="*/ 0 h 21600"/>
                <a:gd name="T16" fmla="*/ 5252416 w 21600"/>
                <a:gd name="T17" fmla="*/ 10347520 h 21600"/>
                <a:gd name="T18" fmla="*/ 5252416 w 21600"/>
                <a:gd name="T19" fmla="*/ 31042562 h 21600"/>
                <a:gd name="T20" fmla="*/ 10504832 w 21600"/>
                <a:gd name="T21" fmla="*/ 31042562 h 21600"/>
                <a:gd name="T22" fmla="*/ 10504832 w 21600"/>
                <a:gd name="T23" fmla="*/ 10347520 h 21600"/>
                <a:gd name="T24" fmla="*/ 5252416 w 21600"/>
                <a:gd name="T25" fmla="*/ 10347520 h 21600"/>
                <a:gd name="T26" fmla="*/ 0 w 21600"/>
                <a:gd name="T27" fmla="*/ 10347520 h 21600"/>
                <a:gd name="T28" fmla="*/ 0 w 21600"/>
                <a:gd name="T29" fmla="*/ 31042562 h 21600"/>
                <a:gd name="T30" fmla="*/ 2626090 w 21600"/>
                <a:gd name="T31" fmla="*/ 31042562 h 21600"/>
                <a:gd name="T32" fmla="*/ 2626090 w 21600"/>
                <a:gd name="T33" fmla="*/ 10347520 h 21600"/>
                <a:gd name="T34" fmla="*/ 0 w 21600"/>
                <a:gd name="T35" fmla="*/ 1034752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2B63B0AC-EA51-4E14-8716-993CA4E58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224" y="2106530"/>
              <a:ext cx="2089104" cy="1202105"/>
            </a:xfrm>
            <a:prstGeom prst="rect">
              <a:avLst/>
            </a:prstGeom>
            <a:noFill/>
            <a:ln w="25400">
              <a:solidFill>
                <a:srgbClr val="00206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+mj-ea"/>
                  <a:ea typeface="+mj-ea"/>
                  <a:sym typeface="Arial" panose="020B0604020202020204" pitchFamily="34" charset="0"/>
                </a:rPr>
                <a:t>社会财富日益集中到资本家手中</a:t>
              </a:r>
              <a:endParaRPr lang="zh-CN" altLang="en-US" sz="2400" dirty="0">
                <a:solidFill>
                  <a:srgbClr val="C00000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08175E64-3369-4750-B477-BE1786A2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040" y="2603500"/>
              <a:ext cx="574675" cy="268288"/>
            </a:xfrm>
            <a:custGeom>
              <a:avLst/>
              <a:gdLst>
                <a:gd name="T0" fmla="*/ 305084524 w 21600"/>
                <a:gd name="T1" fmla="*/ 0 h 21600"/>
                <a:gd name="T2" fmla="*/ 305084524 w 21600"/>
                <a:gd name="T3" fmla="*/ 10347520 h 21600"/>
                <a:gd name="T4" fmla="*/ 63559378 w 21600"/>
                <a:gd name="T5" fmla="*/ 10347520 h 21600"/>
                <a:gd name="T6" fmla="*/ 63559378 w 21600"/>
                <a:gd name="T7" fmla="*/ 31042562 h 21600"/>
                <a:gd name="T8" fmla="*/ 305084524 w 21600"/>
                <a:gd name="T9" fmla="*/ 31042562 h 21600"/>
                <a:gd name="T10" fmla="*/ 305084524 w 21600"/>
                <a:gd name="T11" fmla="*/ 41390079 h 21600"/>
                <a:gd name="T12" fmla="*/ 406779614 w 21600"/>
                <a:gd name="T13" fmla="*/ 20695039 h 21600"/>
                <a:gd name="T14" fmla="*/ 305084524 w 21600"/>
                <a:gd name="T15" fmla="*/ 0 h 21600"/>
                <a:gd name="T16" fmla="*/ 25423593 w 21600"/>
                <a:gd name="T17" fmla="*/ 10347520 h 21600"/>
                <a:gd name="T18" fmla="*/ 25423593 w 21600"/>
                <a:gd name="T19" fmla="*/ 31042562 h 21600"/>
                <a:gd name="T20" fmla="*/ 50847212 w 21600"/>
                <a:gd name="T21" fmla="*/ 31042562 h 21600"/>
                <a:gd name="T22" fmla="*/ 50847212 w 21600"/>
                <a:gd name="T23" fmla="*/ 10347520 h 21600"/>
                <a:gd name="T24" fmla="*/ 25423593 w 21600"/>
                <a:gd name="T25" fmla="*/ 10347520 h 21600"/>
                <a:gd name="T26" fmla="*/ 0 w 21600"/>
                <a:gd name="T27" fmla="*/ 10347520 h 21600"/>
                <a:gd name="T28" fmla="*/ 0 w 21600"/>
                <a:gd name="T29" fmla="*/ 31042562 h 21600"/>
                <a:gd name="T30" fmla="*/ 12712156 w 21600"/>
                <a:gd name="T31" fmla="*/ 31042562 h 21600"/>
                <a:gd name="T32" fmla="*/ 12712156 w 21600"/>
                <a:gd name="T33" fmla="*/ 10347520 h 21600"/>
                <a:gd name="T34" fmla="*/ 0 w 21600"/>
                <a:gd name="T35" fmla="*/ 1034752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" name="图片 2">
            <a:extLst>
              <a:ext uri="{FF2B5EF4-FFF2-40B4-BE49-F238E27FC236}">
                <a16:creationId xmlns:a16="http://schemas.microsoft.com/office/drawing/2014/main" id="{0A79277B-07AA-4990-A43D-E58E1EC0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7"/>
          <a:stretch>
            <a:fillRect/>
          </a:stretch>
        </p:blipFill>
        <p:spPr bwMode="auto">
          <a:xfrm>
            <a:off x="1828800" y="3759615"/>
            <a:ext cx="42672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5">
            <a:extLst>
              <a:ext uri="{FF2B5EF4-FFF2-40B4-BE49-F238E27FC236}">
                <a16:creationId xmlns:a16="http://schemas.microsoft.com/office/drawing/2014/main" id="{9440C240-8542-4C87-A7BF-48C155152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059" y="3634582"/>
            <a:ext cx="4528665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资本主义积累的一般规律：</a:t>
            </a:r>
            <a:r>
              <a:rPr lang="zh-CN" altLang="en-US" sz="2400" u="sng" dirty="0">
                <a:solidFill>
                  <a:srgbClr val="002060"/>
                </a:solidFill>
              </a:rPr>
              <a:t>造成严重的贫富两极分化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F62AD604-4508-4189-BE96-DA67DCF6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059" y="4815597"/>
            <a:ext cx="4722063" cy="138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资本主义的基本矛盾：</a:t>
            </a:r>
            <a:r>
              <a:rPr lang="zh-CN" altLang="en-US" sz="2400" u="sng" dirty="0">
                <a:solidFill>
                  <a:srgbClr val="002060"/>
                </a:solidFill>
              </a:rPr>
              <a:t>造成生产社会化和生产资料资本主义私人占有的矛盾</a:t>
            </a:r>
          </a:p>
        </p:txBody>
      </p:sp>
      <p:sp>
        <p:nvSpPr>
          <p:cNvPr id="18" name="动作按钮: 上一张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2CA61E3-DE07-42D2-96ED-526C0F69AA41}"/>
              </a:ext>
            </a:extLst>
          </p:cNvPr>
          <p:cNvSpPr/>
          <p:nvPr/>
        </p:nvSpPr>
        <p:spPr>
          <a:xfrm>
            <a:off x="11111948" y="6291470"/>
            <a:ext cx="586409" cy="37768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D6A3252A-DAD0-4F1C-ADF1-ECEFB9DE4B2D}"/>
              </a:ext>
            </a:extLst>
          </p:cNvPr>
          <p:cNvSpPr/>
          <p:nvPr/>
        </p:nvSpPr>
        <p:spPr bwMode="auto">
          <a:xfrm>
            <a:off x="2611289" y="348800"/>
            <a:ext cx="6578059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产业资本循环</a:t>
            </a:r>
          </a:p>
        </p:txBody>
      </p:sp>
      <p:sp>
        <p:nvSpPr>
          <p:cNvPr id="3" name="Line 17">
            <a:extLst>
              <a:ext uri="{FF2B5EF4-FFF2-40B4-BE49-F238E27FC236}">
                <a16:creationId xmlns:a16="http://schemas.microsoft.com/office/drawing/2014/main" id="{68A1505F-32E0-4805-892C-586260BC2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637" y="2982085"/>
            <a:ext cx="827087" cy="0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22">
            <a:extLst>
              <a:ext uri="{FF2B5EF4-FFF2-40B4-BE49-F238E27FC236}">
                <a16:creationId xmlns:a16="http://schemas.microsoft.com/office/drawing/2014/main" id="{D0CAE7CD-BD60-4A12-9ECD-E57C82AD5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299" y="4133022"/>
            <a:ext cx="792163" cy="0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AECD502-9AC6-43A4-AE4C-D45D770ED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362" y="1900997"/>
            <a:ext cx="719137" cy="0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472C013-B27F-45DD-8C98-65FB40D6F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14102"/>
              </p:ext>
            </p:extLst>
          </p:nvPr>
        </p:nvGraphicFramePr>
        <p:xfrm>
          <a:off x="1442762" y="1588260"/>
          <a:ext cx="1371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3" imgW="636935" imgH="343945" progId="Equation.3">
                  <p:embed/>
                </p:oleObj>
              </mc:Choice>
              <mc:Fallback>
                <p:oleObj r:id="rId3" imgW="636935" imgH="343945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7BED0E66-31CF-41F0-BF39-8B449C0C9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762" y="1588260"/>
                        <a:ext cx="1371600" cy="739775"/>
                      </a:xfrm>
                      <a:prstGeom prst="rect">
                        <a:avLst/>
                      </a:prstGeom>
                      <a:solidFill>
                        <a:srgbClr val="FFE6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DF1956F-C57A-41BF-9A25-DC3A76AE5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37580"/>
              </p:ext>
            </p:extLst>
          </p:nvPr>
        </p:nvGraphicFramePr>
        <p:xfrm>
          <a:off x="1442762" y="2678872"/>
          <a:ext cx="16398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5" imgW="993619" imgH="343945" progId="Equation.3">
                  <p:embed/>
                </p:oleObj>
              </mc:Choice>
              <mc:Fallback>
                <p:oleObj r:id="rId5" imgW="993619" imgH="343945" progId="Equation.3">
                  <p:embed/>
                  <p:pic>
                    <p:nvPicPr>
                      <p:cNvPr id="4099" name="Object 5">
                        <a:extLst>
                          <a:ext uri="{FF2B5EF4-FFF2-40B4-BE49-F238E27FC236}">
                            <a16:creationId xmlns:a16="http://schemas.microsoft.com/office/drawing/2014/main" id="{7782FB60-066B-426F-96AF-C49E469DA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762" y="2678872"/>
                        <a:ext cx="1639887" cy="719138"/>
                      </a:xfrm>
                      <a:prstGeom prst="rect">
                        <a:avLst/>
                      </a:prstGeom>
                      <a:solidFill>
                        <a:srgbClr val="FFE6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1D18F85-EE3B-4901-9293-38A2B396F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280542"/>
              </p:ext>
            </p:extLst>
          </p:nvPr>
        </p:nvGraphicFramePr>
        <p:xfrm>
          <a:off x="1442762" y="4007610"/>
          <a:ext cx="10937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7" imgW="496377" imgH="178187" progId="Equation.3">
                  <p:embed/>
                </p:oleObj>
              </mc:Choice>
              <mc:Fallback>
                <p:oleObj r:id="rId7" imgW="496377" imgH="178187" progId="Equation.3">
                  <p:embed/>
                  <p:pic>
                    <p:nvPicPr>
                      <p:cNvPr id="4100" name="Object 6">
                        <a:extLst>
                          <a:ext uri="{FF2B5EF4-FFF2-40B4-BE49-F238E27FC236}">
                            <a16:creationId xmlns:a16="http://schemas.microsoft.com/office/drawing/2014/main" id="{85E346FB-8696-4EAE-8D1B-19A70914E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762" y="4007610"/>
                        <a:ext cx="1093787" cy="390525"/>
                      </a:xfrm>
                      <a:prstGeom prst="rect">
                        <a:avLst/>
                      </a:prstGeom>
                      <a:solidFill>
                        <a:srgbClr val="FFE6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A93797A4-491D-4DCE-912D-68353684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49" y="1666047"/>
            <a:ext cx="2698750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Arial" panose="020B0604020202020204" pitchFamily="34" charset="0"/>
              </a:rPr>
              <a:t>准备生产剩余价值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6A393B32-AE63-4DC9-9CE7-7FF97414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12" y="1540635"/>
            <a:ext cx="809625" cy="83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购买阶段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7DA02EA6-71A0-425D-9609-FB1C9E05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824" y="1540635"/>
            <a:ext cx="719138" cy="71596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Dot"/>
            <a:miter lim="800000"/>
          </a:ln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latin typeface="+mj-ea"/>
                <a:ea typeface="+mj-ea"/>
                <a:sym typeface="Arial" panose="020B0604020202020204" pitchFamily="34" charset="0"/>
              </a:rPr>
              <a:t>货币资本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6BB28434-03B0-4711-A845-0AEACA88A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399" y="1900997"/>
            <a:ext cx="504825" cy="0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4A93618-5CAD-42B9-8D4D-7A7409AB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587" y="2782060"/>
            <a:ext cx="220027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Arial" panose="020B0604020202020204" pitchFamily="34" charset="0"/>
              </a:rPr>
              <a:t>生产剩余价值</a:t>
            </a:r>
            <a:endParaRPr lang="zh-CN" altLang="en-US" sz="2400" dirty="0">
              <a:latin typeface="+mj-ea"/>
              <a:ea typeface="+mj-ea"/>
              <a:sym typeface="+mn-ea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F1312840-3057-4DAE-87D9-C46A966E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12" y="2621722"/>
            <a:ext cx="809625" cy="83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生产阶段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EE236FDE-6F38-4578-83FB-B04F7A67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162" y="2621722"/>
            <a:ext cx="720725" cy="71596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Dot"/>
            <a:miter lim="800000"/>
          </a:ln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latin typeface="+mj-ea"/>
                <a:ea typeface="+mj-ea"/>
                <a:sym typeface="Arial" panose="020B0604020202020204" pitchFamily="34" charset="0"/>
              </a:rPr>
              <a:t>生产资本</a:t>
            </a: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00A8C40-5D1B-4560-9AE3-2D3D1376A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112" y="2980497"/>
            <a:ext cx="503237" cy="1588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33B90629-06F1-4767-806E-50CECEAC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762" y="3894897"/>
            <a:ext cx="239077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Arial" panose="020B0604020202020204" pitchFamily="34" charset="0"/>
              </a:rPr>
              <a:t>实现剩余价值</a:t>
            </a:r>
            <a:endParaRPr lang="zh-CN" altLang="en-US" sz="2400" dirty="0">
              <a:latin typeface="+mj-ea"/>
              <a:ea typeface="+mj-ea"/>
              <a:sym typeface="+mn-ea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1CF5F129-4B29-432E-94BE-2A3EB28A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12" y="3772660"/>
            <a:ext cx="809625" cy="83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销售阶段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FEF571BC-E1E0-45C0-BA42-92431151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924" y="3772660"/>
            <a:ext cx="719138" cy="71596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Dot"/>
            <a:miter lim="800000"/>
          </a:ln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latin typeface="+mj-ea"/>
                <a:ea typeface="+mj-ea"/>
                <a:sym typeface="Arial" panose="020B0604020202020204" pitchFamily="34" charset="0"/>
              </a:rPr>
              <a:t>商品资本</a:t>
            </a: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E0B604AD-807E-4228-9E20-6C22E4D8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499" y="4133022"/>
            <a:ext cx="504825" cy="0"/>
          </a:xfrm>
          <a:prstGeom prst="line">
            <a:avLst/>
          </a:prstGeom>
          <a:noFill/>
          <a:ln w="38100">
            <a:solidFill>
              <a:srgbClr val="014D2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D6FF1CDA-D942-45D0-BE50-3569E798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784" y="1664046"/>
            <a:ext cx="3579812" cy="833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75000"/>
              </a:schemeClr>
            </a:solidFill>
            <a:miter lim="800000"/>
          </a:ln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三种职能形式空间上并存</a:t>
            </a:r>
          </a:p>
          <a:p>
            <a:pPr algn="ctr"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三种职能形式时间上继起</a:t>
            </a:r>
          </a:p>
        </p:txBody>
      </p:sp>
      <p:sp>
        <p:nvSpPr>
          <p:cNvPr id="23" name="AutoShape 28">
            <a:extLst>
              <a:ext uri="{FF2B5EF4-FFF2-40B4-BE49-F238E27FC236}">
                <a16:creationId xmlns:a16="http://schemas.microsoft.com/office/drawing/2014/main" id="{E147FC99-FDF8-473E-A5E8-745EB86E75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33462" y="1248535"/>
            <a:ext cx="1438275" cy="3529012"/>
          </a:xfrm>
          <a:prstGeom prst="flowChartTerminator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" name="Picture 4" descr="马克思">
            <a:extLst>
              <a:ext uri="{FF2B5EF4-FFF2-40B4-BE49-F238E27FC236}">
                <a16:creationId xmlns:a16="http://schemas.microsoft.com/office/drawing/2014/main" id="{283B48E7-C679-48D1-B059-C5080D8F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51666" y="4862858"/>
            <a:ext cx="173672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3" name="AutoShape 12">
            <a:extLst>
              <a:ext uri="{FF2B5EF4-FFF2-40B4-BE49-F238E27FC236}">
                <a16:creationId xmlns:a16="http://schemas.microsoft.com/office/drawing/2014/main" id="{D4E8EBFE-D8DD-42DF-97A3-1F86A6B1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391" y="3309125"/>
            <a:ext cx="4034597" cy="1453556"/>
          </a:xfrm>
          <a:prstGeom prst="wedgeRectCallout">
            <a:avLst>
              <a:gd name="adj1" fmla="val -44051"/>
              <a:gd name="adj2" fmla="val 69958"/>
            </a:avLst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0170" tIns="46990" rIns="90170" bIns="46990" anchor="ctr"/>
          <a:lstStyle/>
          <a:p>
            <a:pPr>
              <a:defRPr/>
            </a:pPr>
            <a:r>
              <a:rPr lang="zh-CN" altLang="zh-CN" sz="2000" dirty="0">
                <a:latin typeface="+mj-ea"/>
                <a:ea typeface="+mj-ea"/>
                <a:sym typeface="+mn-ea"/>
              </a:rPr>
              <a:t>产业资本连续进行的现实循环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，</a:t>
            </a:r>
            <a:r>
              <a:rPr lang="zh-CN" altLang="zh-CN" sz="2000" dirty="0">
                <a:latin typeface="+mj-ea"/>
                <a:ea typeface="+mj-ea"/>
                <a:sym typeface="+mn-ea"/>
              </a:rPr>
              <a:t>不</a:t>
            </a: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>
              <a:defRPr/>
            </a:pPr>
            <a:r>
              <a:rPr lang="zh-CN" altLang="zh-CN" sz="2000" dirty="0">
                <a:latin typeface="+mj-ea"/>
                <a:ea typeface="+mj-ea"/>
                <a:sym typeface="+mn-ea"/>
              </a:rPr>
              <a:t>仅是</a:t>
            </a:r>
            <a:r>
              <a:rPr lang="zh-CN" altLang="zh-CN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流通过程和生产过程的统一</a:t>
            </a:r>
            <a:r>
              <a:rPr lang="zh-CN" altLang="zh-CN" sz="2000" b="1" dirty="0">
                <a:latin typeface="+mj-ea"/>
                <a:ea typeface="+mj-ea"/>
                <a:sym typeface="+mn-ea"/>
              </a:rPr>
              <a:t>，</a:t>
            </a:r>
            <a:endParaRPr lang="en-US" altLang="zh-CN" sz="2000" b="1" dirty="0">
              <a:latin typeface="+mj-ea"/>
              <a:ea typeface="+mj-ea"/>
              <a:sym typeface="+mn-ea"/>
            </a:endParaRPr>
          </a:p>
          <a:p>
            <a:pPr>
              <a:defRPr/>
            </a:pPr>
            <a:r>
              <a:rPr lang="zh-CN" altLang="zh-CN" sz="2000" dirty="0">
                <a:latin typeface="+mj-ea"/>
                <a:ea typeface="+mj-ea"/>
                <a:sym typeface="+mn-ea"/>
              </a:rPr>
              <a:t>而且是它的所有</a:t>
            </a:r>
            <a:r>
              <a:rPr lang="zh-CN" altLang="zh-CN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三个循环的统一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sym typeface="+mn-ea"/>
              </a:rPr>
              <a:t>。</a:t>
            </a:r>
            <a:r>
              <a:rPr lang="zh-CN" altLang="zh-CN" sz="2000" b="1" dirty="0">
                <a:solidFill>
                  <a:schemeClr val="tx2"/>
                </a:solidFill>
                <a:latin typeface="+mj-ea"/>
                <a:ea typeface="+mj-ea"/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16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F7264143-E55E-443F-918F-73699189BEE8}"/>
              </a:ext>
            </a:extLst>
          </p:cNvPr>
          <p:cNvSpPr/>
          <p:nvPr/>
        </p:nvSpPr>
        <p:spPr bwMode="auto">
          <a:xfrm>
            <a:off x="2591411" y="299104"/>
            <a:ext cx="6578059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货币商品论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717453-9A31-494F-B7D4-FBD4CF3F220B}"/>
              </a:ext>
            </a:extLst>
          </p:cNvPr>
          <p:cNvGrpSpPr>
            <a:grpSpLocks/>
          </p:cNvGrpSpPr>
          <p:nvPr/>
        </p:nvGrpSpPr>
        <p:grpSpPr bwMode="auto">
          <a:xfrm>
            <a:off x="248409" y="2226089"/>
            <a:ext cx="8578850" cy="1014413"/>
            <a:chOff x="268805" y="2709863"/>
            <a:chExt cx="8578333" cy="1014206"/>
          </a:xfrm>
        </p:grpSpPr>
        <p:sp>
          <p:nvSpPr>
            <p:cNvPr id="4" name="任意多边形 4">
              <a:extLst>
                <a:ext uri="{FF2B5EF4-FFF2-40B4-BE49-F238E27FC236}">
                  <a16:creationId xmlns:a16="http://schemas.microsoft.com/office/drawing/2014/main" id="{B9DE44A7-DA06-4F48-86AD-8263EB0E6F5A}"/>
                </a:ext>
              </a:extLst>
            </p:cNvPr>
            <p:cNvSpPr/>
            <p:nvPr/>
          </p:nvSpPr>
          <p:spPr>
            <a:xfrm>
              <a:off x="268805" y="2709863"/>
              <a:ext cx="1688998" cy="1014206"/>
            </a:xfrm>
            <a:custGeom>
              <a:avLst/>
              <a:gdLst>
                <a:gd name="connsiteX0" fmla="*/ 0 w 1438894"/>
                <a:gd name="connsiteY0" fmla="*/ 86334 h 863336"/>
                <a:gd name="connsiteX1" fmla="*/ 86334 w 1438894"/>
                <a:gd name="connsiteY1" fmla="*/ 0 h 863336"/>
                <a:gd name="connsiteX2" fmla="*/ 1352560 w 1438894"/>
                <a:gd name="connsiteY2" fmla="*/ 0 h 863336"/>
                <a:gd name="connsiteX3" fmla="*/ 1438894 w 1438894"/>
                <a:gd name="connsiteY3" fmla="*/ 86334 h 863336"/>
                <a:gd name="connsiteX4" fmla="*/ 1438894 w 1438894"/>
                <a:gd name="connsiteY4" fmla="*/ 777002 h 863336"/>
                <a:gd name="connsiteX5" fmla="*/ 1352560 w 1438894"/>
                <a:gd name="connsiteY5" fmla="*/ 863336 h 863336"/>
                <a:gd name="connsiteX6" fmla="*/ 86334 w 1438894"/>
                <a:gd name="connsiteY6" fmla="*/ 863336 h 863336"/>
                <a:gd name="connsiteX7" fmla="*/ 0 w 1438894"/>
                <a:gd name="connsiteY7" fmla="*/ 777002 h 863336"/>
                <a:gd name="connsiteX8" fmla="*/ 0 w 1438894"/>
                <a:gd name="connsiteY8" fmla="*/ 86334 h 86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894" h="863336">
                  <a:moveTo>
                    <a:pt x="0" y="86334"/>
                  </a:moveTo>
                  <a:cubicBezTo>
                    <a:pt x="0" y="38653"/>
                    <a:pt x="38653" y="0"/>
                    <a:pt x="86334" y="0"/>
                  </a:cubicBezTo>
                  <a:lnTo>
                    <a:pt x="1352560" y="0"/>
                  </a:lnTo>
                  <a:cubicBezTo>
                    <a:pt x="1400241" y="0"/>
                    <a:pt x="1438894" y="38653"/>
                    <a:pt x="1438894" y="86334"/>
                  </a:cubicBezTo>
                  <a:lnTo>
                    <a:pt x="1438894" y="777002"/>
                  </a:lnTo>
                  <a:cubicBezTo>
                    <a:pt x="1438894" y="824683"/>
                    <a:pt x="1400241" y="863336"/>
                    <a:pt x="1352560" y="863336"/>
                  </a:cubicBezTo>
                  <a:lnTo>
                    <a:pt x="86334" y="863336"/>
                  </a:lnTo>
                  <a:cubicBezTo>
                    <a:pt x="38653" y="863336"/>
                    <a:pt x="0" y="824683"/>
                    <a:pt x="0" y="777002"/>
                  </a:cubicBezTo>
                  <a:lnTo>
                    <a:pt x="0" y="863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3866" tIns="93866" rIns="93866" bIns="9386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j-ea"/>
                  <a:ea typeface="+mj-ea"/>
                  <a:sym typeface="Arial" panose="020B0604020202020204" pitchFamily="34" charset="0"/>
                </a:rPr>
                <a:t>简单偶然的货币形式</a:t>
              </a:r>
              <a:endParaRPr lang="zh-CN" altLang="en-US" sz="2000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" name="任意多边形 5">
              <a:extLst>
                <a:ext uri="{FF2B5EF4-FFF2-40B4-BE49-F238E27FC236}">
                  <a16:creationId xmlns:a16="http://schemas.microsoft.com/office/drawing/2014/main" id="{E3D1F101-5F99-4129-9D77-2755093B28E3}"/>
                </a:ext>
              </a:extLst>
            </p:cNvPr>
            <p:cNvSpPr/>
            <p:nvPr/>
          </p:nvSpPr>
          <p:spPr>
            <a:xfrm>
              <a:off x="2099082" y="3038409"/>
              <a:ext cx="304782" cy="357114"/>
            </a:xfrm>
            <a:custGeom>
              <a:avLst/>
              <a:gdLst>
                <a:gd name="connsiteX0" fmla="*/ 0 w 305045"/>
                <a:gd name="connsiteY0" fmla="*/ 71369 h 356845"/>
                <a:gd name="connsiteX1" fmla="*/ 152523 w 305045"/>
                <a:gd name="connsiteY1" fmla="*/ 71369 h 356845"/>
                <a:gd name="connsiteX2" fmla="*/ 152523 w 305045"/>
                <a:gd name="connsiteY2" fmla="*/ 0 h 356845"/>
                <a:gd name="connsiteX3" fmla="*/ 305045 w 305045"/>
                <a:gd name="connsiteY3" fmla="*/ 178423 h 356845"/>
                <a:gd name="connsiteX4" fmla="*/ 152523 w 305045"/>
                <a:gd name="connsiteY4" fmla="*/ 356845 h 356845"/>
                <a:gd name="connsiteX5" fmla="*/ 152523 w 305045"/>
                <a:gd name="connsiteY5" fmla="*/ 285476 h 356845"/>
                <a:gd name="connsiteX6" fmla="*/ 0 w 305045"/>
                <a:gd name="connsiteY6" fmla="*/ 285476 h 356845"/>
                <a:gd name="connsiteX7" fmla="*/ 0 w 305045"/>
                <a:gd name="connsiteY7" fmla="*/ 71369 h 3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045" h="356845">
                  <a:moveTo>
                    <a:pt x="0" y="71369"/>
                  </a:moveTo>
                  <a:lnTo>
                    <a:pt x="152523" y="71369"/>
                  </a:lnTo>
                  <a:lnTo>
                    <a:pt x="152523" y="0"/>
                  </a:lnTo>
                  <a:lnTo>
                    <a:pt x="305045" y="178423"/>
                  </a:lnTo>
                  <a:lnTo>
                    <a:pt x="152523" y="356845"/>
                  </a:lnTo>
                  <a:lnTo>
                    <a:pt x="152523" y="285476"/>
                  </a:lnTo>
                  <a:lnTo>
                    <a:pt x="0" y="285476"/>
                  </a:lnTo>
                  <a:lnTo>
                    <a:pt x="0" y="71369"/>
                  </a:lnTo>
                  <a:close/>
                </a:path>
              </a:pathLst>
            </a:custGeom>
            <a:solidFill>
              <a:srgbClr val="1B945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71369" rIns="91513" bIns="71369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任意多边形 6">
              <a:extLst>
                <a:ext uri="{FF2B5EF4-FFF2-40B4-BE49-F238E27FC236}">
                  <a16:creationId xmlns:a16="http://schemas.microsoft.com/office/drawing/2014/main" id="{E8E7ECD6-F514-4C79-8150-AA843480F989}"/>
                </a:ext>
              </a:extLst>
            </p:cNvPr>
            <p:cNvSpPr/>
            <p:nvPr/>
          </p:nvSpPr>
          <p:spPr>
            <a:xfrm>
              <a:off x="2564192" y="2709863"/>
              <a:ext cx="1688998" cy="1014206"/>
            </a:xfrm>
            <a:custGeom>
              <a:avLst/>
              <a:gdLst>
                <a:gd name="connsiteX0" fmla="*/ 0 w 1438894"/>
                <a:gd name="connsiteY0" fmla="*/ 86334 h 863336"/>
                <a:gd name="connsiteX1" fmla="*/ 86334 w 1438894"/>
                <a:gd name="connsiteY1" fmla="*/ 0 h 863336"/>
                <a:gd name="connsiteX2" fmla="*/ 1352560 w 1438894"/>
                <a:gd name="connsiteY2" fmla="*/ 0 h 863336"/>
                <a:gd name="connsiteX3" fmla="*/ 1438894 w 1438894"/>
                <a:gd name="connsiteY3" fmla="*/ 86334 h 863336"/>
                <a:gd name="connsiteX4" fmla="*/ 1438894 w 1438894"/>
                <a:gd name="connsiteY4" fmla="*/ 777002 h 863336"/>
                <a:gd name="connsiteX5" fmla="*/ 1352560 w 1438894"/>
                <a:gd name="connsiteY5" fmla="*/ 863336 h 863336"/>
                <a:gd name="connsiteX6" fmla="*/ 86334 w 1438894"/>
                <a:gd name="connsiteY6" fmla="*/ 863336 h 863336"/>
                <a:gd name="connsiteX7" fmla="*/ 0 w 1438894"/>
                <a:gd name="connsiteY7" fmla="*/ 777002 h 863336"/>
                <a:gd name="connsiteX8" fmla="*/ 0 w 1438894"/>
                <a:gd name="connsiteY8" fmla="*/ 86334 h 86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894" h="863336">
                  <a:moveTo>
                    <a:pt x="0" y="86334"/>
                  </a:moveTo>
                  <a:cubicBezTo>
                    <a:pt x="0" y="38653"/>
                    <a:pt x="38653" y="0"/>
                    <a:pt x="86334" y="0"/>
                  </a:cubicBezTo>
                  <a:lnTo>
                    <a:pt x="1352560" y="0"/>
                  </a:lnTo>
                  <a:cubicBezTo>
                    <a:pt x="1400241" y="0"/>
                    <a:pt x="1438894" y="38653"/>
                    <a:pt x="1438894" y="86334"/>
                  </a:cubicBezTo>
                  <a:lnTo>
                    <a:pt x="1438894" y="777002"/>
                  </a:lnTo>
                  <a:cubicBezTo>
                    <a:pt x="1438894" y="824683"/>
                    <a:pt x="1400241" y="863336"/>
                    <a:pt x="1352560" y="863336"/>
                  </a:cubicBezTo>
                  <a:lnTo>
                    <a:pt x="86334" y="863336"/>
                  </a:lnTo>
                  <a:cubicBezTo>
                    <a:pt x="38653" y="863336"/>
                    <a:pt x="0" y="824683"/>
                    <a:pt x="0" y="777002"/>
                  </a:cubicBezTo>
                  <a:lnTo>
                    <a:pt x="0" y="863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3866" tIns="93866" rIns="93866" bIns="9386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j-ea"/>
                  <a:ea typeface="+mj-ea"/>
                  <a:sym typeface="Arial" panose="020B0604020202020204" pitchFamily="34" charset="0"/>
                </a:rPr>
                <a:t>扩大的货币形式</a:t>
              </a:r>
              <a:endParaRPr lang="zh-CN" altLang="en-US" sz="2000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7" name="任意多边形 7">
              <a:extLst>
                <a:ext uri="{FF2B5EF4-FFF2-40B4-BE49-F238E27FC236}">
                  <a16:creationId xmlns:a16="http://schemas.microsoft.com/office/drawing/2014/main" id="{3E8897CB-E83E-465A-B416-CB78C5E98956}"/>
                </a:ext>
              </a:extLst>
            </p:cNvPr>
            <p:cNvSpPr/>
            <p:nvPr/>
          </p:nvSpPr>
          <p:spPr>
            <a:xfrm>
              <a:off x="4419867" y="3038409"/>
              <a:ext cx="304782" cy="357114"/>
            </a:xfrm>
            <a:custGeom>
              <a:avLst/>
              <a:gdLst>
                <a:gd name="connsiteX0" fmla="*/ 0 w 305045"/>
                <a:gd name="connsiteY0" fmla="*/ 71369 h 356845"/>
                <a:gd name="connsiteX1" fmla="*/ 152523 w 305045"/>
                <a:gd name="connsiteY1" fmla="*/ 71369 h 356845"/>
                <a:gd name="connsiteX2" fmla="*/ 152523 w 305045"/>
                <a:gd name="connsiteY2" fmla="*/ 0 h 356845"/>
                <a:gd name="connsiteX3" fmla="*/ 305045 w 305045"/>
                <a:gd name="connsiteY3" fmla="*/ 178423 h 356845"/>
                <a:gd name="connsiteX4" fmla="*/ 152523 w 305045"/>
                <a:gd name="connsiteY4" fmla="*/ 356845 h 356845"/>
                <a:gd name="connsiteX5" fmla="*/ 152523 w 305045"/>
                <a:gd name="connsiteY5" fmla="*/ 285476 h 356845"/>
                <a:gd name="connsiteX6" fmla="*/ 0 w 305045"/>
                <a:gd name="connsiteY6" fmla="*/ 285476 h 356845"/>
                <a:gd name="connsiteX7" fmla="*/ 0 w 305045"/>
                <a:gd name="connsiteY7" fmla="*/ 71369 h 3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045" h="356845">
                  <a:moveTo>
                    <a:pt x="0" y="71369"/>
                  </a:moveTo>
                  <a:lnTo>
                    <a:pt x="152523" y="71369"/>
                  </a:lnTo>
                  <a:lnTo>
                    <a:pt x="152523" y="0"/>
                  </a:lnTo>
                  <a:lnTo>
                    <a:pt x="305045" y="178423"/>
                  </a:lnTo>
                  <a:lnTo>
                    <a:pt x="152523" y="356845"/>
                  </a:lnTo>
                  <a:lnTo>
                    <a:pt x="152523" y="285476"/>
                  </a:lnTo>
                  <a:lnTo>
                    <a:pt x="0" y="285476"/>
                  </a:lnTo>
                  <a:lnTo>
                    <a:pt x="0" y="71369"/>
                  </a:lnTo>
                  <a:close/>
                </a:path>
              </a:pathLst>
            </a:custGeom>
            <a:solidFill>
              <a:srgbClr val="1B945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71369" rIns="91513" bIns="71369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任意多边形 9">
              <a:extLst>
                <a:ext uri="{FF2B5EF4-FFF2-40B4-BE49-F238E27FC236}">
                  <a16:creationId xmlns:a16="http://schemas.microsoft.com/office/drawing/2014/main" id="{EC2DCF45-9E54-4228-B8E8-3BC44548C714}"/>
                </a:ext>
              </a:extLst>
            </p:cNvPr>
            <p:cNvSpPr/>
            <p:nvPr/>
          </p:nvSpPr>
          <p:spPr>
            <a:xfrm>
              <a:off x="4859578" y="2709863"/>
              <a:ext cx="1690585" cy="1014206"/>
            </a:xfrm>
            <a:custGeom>
              <a:avLst/>
              <a:gdLst>
                <a:gd name="connsiteX0" fmla="*/ 0 w 1438894"/>
                <a:gd name="connsiteY0" fmla="*/ 86334 h 863336"/>
                <a:gd name="connsiteX1" fmla="*/ 86334 w 1438894"/>
                <a:gd name="connsiteY1" fmla="*/ 0 h 863336"/>
                <a:gd name="connsiteX2" fmla="*/ 1352560 w 1438894"/>
                <a:gd name="connsiteY2" fmla="*/ 0 h 863336"/>
                <a:gd name="connsiteX3" fmla="*/ 1438894 w 1438894"/>
                <a:gd name="connsiteY3" fmla="*/ 86334 h 863336"/>
                <a:gd name="connsiteX4" fmla="*/ 1438894 w 1438894"/>
                <a:gd name="connsiteY4" fmla="*/ 777002 h 863336"/>
                <a:gd name="connsiteX5" fmla="*/ 1352560 w 1438894"/>
                <a:gd name="connsiteY5" fmla="*/ 863336 h 863336"/>
                <a:gd name="connsiteX6" fmla="*/ 86334 w 1438894"/>
                <a:gd name="connsiteY6" fmla="*/ 863336 h 863336"/>
                <a:gd name="connsiteX7" fmla="*/ 0 w 1438894"/>
                <a:gd name="connsiteY7" fmla="*/ 777002 h 863336"/>
                <a:gd name="connsiteX8" fmla="*/ 0 w 1438894"/>
                <a:gd name="connsiteY8" fmla="*/ 86334 h 86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894" h="863336">
                  <a:moveTo>
                    <a:pt x="0" y="86334"/>
                  </a:moveTo>
                  <a:cubicBezTo>
                    <a:pt x="0" y="38653"/>
                    <a:pt x="38653" y="0"/>
                    <a:pt x="86334" y="0"/>
                  </a:cubicBezTo>
                  <a:lnTo>
                    <a:pt x="1352560" y="0"/>
                  </a:lnTo>
                  <a:cubicBezTo>
                    <a:pt x="1400241" y="0"/>
                    <a:pt x="1438894" y="38653"/>
                    <a:pt x="1438894" y="86334"/>
                  </a:cubicBezTo>
                  <a:lnTo>
                    <a:pt x="1438894" y="777002"/>
                  </a:lnTo>
                  <a:cubicBezTo>
                    <a:pt x="1438894" y="824683"/>
                    <a:pt x="1400241" y="863336"/>
                    <a:pt x="1352560" y="863336"/>
                  </a:cubicBezTo>
                  <a:lnTo>
                    <a:pt x="86334" y="863336"/>
                  </a:lnTo>
                  <a:cubicBezTo>
                    <a:pt x="38653" y="863336"/>
                    <a:pt x="0" y="824683"/>
                    <a:pt x="0" y="777002"/>
                  </a:cubicBezTo>
                  <a:lnTo>
                    <a:pt x="0" y="863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3866" tIns="93866" rIns="93866" bIns="9386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j-ea"/>
                  <a:ea typeface="+mj-ea"/>
                  <a:sym typeface="Arial" panose="020B0604020202020204" pitchFamily="34" charset="0"/>
                </a:rPr>
                <a:t>一般的价值形式</a:t>
              </a:r>
              <a:endParaRPr lang="zh-CN" altLang="en-US" sz="2000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9" name="任意多边形 10">
              <a:extLst>
                <a:ext uri="{FF2B5EF4-FFF2-40B4-BE49-F238E27FC236}">
                  <a16:creationId xmlns:a16="http://schemas.microsoft.com/office/drawing/2014/main" id="{F6BA6510-8CB2-49FD-8A6D-7B81A4FEEC67}"/>
                </a:ext>
              </a:extLst>
            </p:cNvPr>
            <p:cNvSpPr/>
            <p:nvPr/>
          </p:nvSpPr>
          <p:spPr>
            <a:xfrm>
              <a:off x="6700967" y="3076501"/>
              <a:ext cx="304782" cy="357114"/>
            </a:xfrm>
            <a:custGeom>
              <a:avLst/>
              <a:gdLst>
                <a:gd name="connsiteX0" fmla="*/ 0 w 305045"/>
                <a:gd name="connsiteY0" fmla="*/ 71369 h 356845"/>
                <a:gd name="connsiteX1" fmla="*/ 152523 w 305045"/>
                <a:gd name="connsiteY1" fmla="*/ 71369 h 356845"/>
                <a:gd name="connsiteX2" fmla="*/ 152523 w 305045"/>
                <a:gd name="connsiteY2" fmla="*/ 0 h 356845"/>
                <a:gd name="connsiteX3" fmla="*/ 305045 w 305045"/>
                <a:gd name="connsiteY3" fmla="*/ 178423 h 356845"/>
                <a:gd name="connsiteX4" fmla="*/ 152523 w 305045"/>
                <a:gd name="connsiteY4" fmla="*/ 356845 h 356845"/>
                <a:gd name="connsiteX5" fmla="*/ 152523 w 305045"/>
                <a:gd name="connsiteY5" fmla="*/ 285476 h 356845"/>
                <a:gd name="connsiteX6" fmla="*/ 0 w 305045"/>
                <a:gd name="connsiteY6" fmla="*/ 285476 h 356845"/>
                <a:gd name="connsiteX7" fmla="*/ 0 w 305045"/>
                <a:gd name="connsiteY7" fmla="*/ 71369 h 3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045" h="356845">
                  <a:moveTo>
                    <a:pt x="0" y="71369"/>
                  </a:moveTo>
                  <a:lnTo>
                    <a:pt x="152523" y="71369"/>
                  </a:lnTo>
                  <a:lnTo>
                    <a:pt x="152523" y="0"/>
                  </a:lnTo>
                  <a:lnTo>
                    <a:pt x="305045" y="178423"/>
                  </a:lnTo>
                  <a:lnTo>
                    <a:pt x="152523" y="356845"/>
                  </a:lnTo>
                  <a:lnTo>
                    <a:pt x="152523" y="285476"/>
                  </a:lnTo>
                  <a:lnTo>
                    <a:pt x="0" y="285476"/>
                  </a:lnTo>
                  <a:lnTo>
                    <a:pt x="0" y="71369"/>
                  </a:lnTo>
                  <a:close/>
                </a:path>
              </a:pathLst>
            </a:custGeom>
            <a:solidFill>
              <a:srgbClr val="1B945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71369" rIns="91513" bIns="71369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C511317E-915C-4DF6-B4DC-F77E32E02A9E}"/>
                </a:ext>
              </a:extLst>
            </p:cNvPr>
            <p:cNvSpPr/>
            <p:nvPr/>
          </p:nvSpPr>
          <p:spPr>
            <a:xfrm>
              <a:off x="7156552" y="2709863"/>
              <a:ext cx="1690586" cy="1014206"/>
            </a:xfrm>
            <a:custGeom>
              <a:avLst/>
              <a:gdLst>
                <a:gd name="connsiteX0" fmla="*/ 0 w 1438894"/>
                <a:gd name="connsiteY0" fmla="*/ 86334 h 863336"/>
                <a:gd name="connsiteX1" fmla="*/ 86334 w 1438894"/>
                <a:gd name="connsiteY1" fmla="*/ 0 h 863336"/>
                <a:gd name="connsiteX2" fmla="*/ 1352560 w 1438894"/>
                <a:gd name="connsiteY2" fmla="*/ 0 h 863336"/>
                <a:gd name="connsiteX3" fmla="*/ 1438894 w 1438894"/>
                <a:gd name="connsiteY3" fmla="*/ 86334 h 863336"/>
                <a:gd name="connsiteX4" fmla="*/ 1438894 w 1438894"/>
                <a:gd name="connsiteY4" fmla="*/ 777002 h 863336"/>
                <a:gd name="connsiteX5" fmla="*/ 1352560 w 1438894"/>
                <a:gd name="connsiteY5" fmla="*/ 863336 h 863336"/>
                <a:gd name="connsiteX6" fmla="*/ 86334 w 1438894"/>
                <a:gd name="connsiteY6" fmla="*/ 863336 h 863336"/>
                <a:gd name="connsiteX7" fmla="*/ 0 w 1438894"/>
                <a:gd name="connsiteY7" fmla="*/ 777002 h 863336"/>
                <a:gd name="connsiteX8" fmla="*/ 0 w 1438894"/>
                <a:gd name="connsiteY8" fmla="*/ 86334 h 86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894" h="863336">
                  <a:moveTo>
                    <a:pt x="0" y="86334"/>
                  </a:moveTo>
                  <a:cubicBezTo>
                    <a:pt x="0" y="38653"/>
                    <a:pt x="38653" y="0"/>
                    <a:pt x="86334" y="0"/>
                  </a:cubicBezTo>
                  <a:lnTo>
                    <a:pt x="1352560" y="0"/>
                  </a:lnTo>
                  <a:cubicBezTo>
                    <a:pt x="1400241" y="0"/>
                    <a:pt x="1438894" y="38653"/>
                    <a:pt x="1438894" y="86334"/>
                  </a:cubicBezTo>
                  <a:lnTo>
                    <a:pt x="1438894" y="777002"/>
                  </a:lnTo>
                  <a:cubicBezTo>
                    <a:pt x="1438894" y="824683"/>
                    <a:pt x="1400241" y="863336"/>
                    <a:pt x="1352560" y="863336"/>
                  </a:cubicBezTo>
                  <a:lnTo>
                    <a:pt x="86334" y="863336"/>
                  </a:lnTo>
                  <a:cubicBezTo>
                    <a:pt x="38653" y="863336"/>
                    <a:pt x="0" y="824683"/>
                    <a:pt x="0" y="777002"/>
                  </a:cubicBezTo>
                  <a:lnTo>
                    <a:pt x="0" y="863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3866" tIns="93866" rIns="93866" bIns="9386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货币</a:t>
              </a:r>
            </a:p>
          </p:txBody>
        </p:sp>
      </p:grpSp>
      <p:sp>
        <p:nvSpPr>
          <p:cNvPr id="11" name="文本框 1">
            <a:extLst>
              <a:ext uri="{FF2B5EF4-FFF2-40B4-BE49-F238E27FC236}">
                <a16:creationId xmlns:a16="http://schemas.microsoft.com/office/drawing/2014/main" id="{1986484A-A664-470F-BD59-C9B79CA6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09" y="1417378"/>
            <a:ext cx="67627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002060"/>
                </a:solidFill>
              </a:rPr>
              <a:t>货币</a:t>
            </a:r>
            <a:r>
              <a:rPr lang="zh-CN" altLang="en-US" sz="2400" dirty="0"/>
              <a:t>是固定地充当一般等价物的特殊商品。</a:t>
            </a:r>
          </a:p>
        </p:txBody>
      </p:sp>
      <p:pic>
        <p:nvPicPr>
          <p:cNvPr id="12" name="Picture 5" descr="http://img.bzcm.net/wenhua/attachement/jpg/site2/20120207/00221908694c109ad2e901.jpg">
            <a:extLst>
              <a:ext uri="{FF2B5EF4-FFF2-40B4-BE49-F238E27FC236}">
                <a16:creationId xmlns:a16="http://schemas.microsoft.com/office/drawing/2014/main" id="{3613D662-8AE8-44C0-856A-0865DD4D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84" y="1288360"/>
            <a:ext cx="2429495" cy="20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">
            <a:extLst>
              <a:ext uri="{FF2B5EF4-FFF2-40B4-BE49-F238E27FC236}">
                <a16:creationId xmlns:a16="http://schemas.microsoft.com/office/drawing/2014/main" id="{C1672133-B27C-4DC7-BDD9-E86564BAB2BB}"/>
              </a:ext>
            </a:extLst>
          </p:cNvPr>
          <p:cNvGrpSpPr>
            <a:grpSpLocks/>
          </p:cNvGrpSpPr>
          <p:nvPr/>
        </p:nvGrpSpPr>
        <p:grpSpPr bwMode="auto">
          <a:xfrm>
            <a:off x="3003462" y="3596759"/>
            <a:ext cx="3402117" cy="2962137"/>
            <a:chOff x="1716101" y="1424404"/>
            <a:chExt cx="5377462" cy="4679371"/>
          </a:xfrm>
        </p:grpSpPr>
        <p:sp>
          <p:nvSpPr>
            <p:cNvPr id="14" name="任意多边形 22">
              <a:extLst>
                <a:ext uri="{FF2B5EF4-FFF2-40B4-BE49-F238E27FC236}">
                  <a16:creationId xmlns:a16="http://schemas.microsoft.com/office/drawing/2014/main" id="{0B1CA7AA-430A-46D8-80A7-3E13884DAC62}"/>
                </a:ext>
              </a:extLst>
            </p:cNvPr>
            <p:cNvSpPr/>
            <p:nvPr/>
          </p:nvSpPr>
          <p:spPr>
            <a:xfrm rot="1080000">
              <a:off x="3004914" y="3540279"/>
              <a:ext cx="592029" cy="333334"/>
            </a:xfrm>
            <a:custGeom>
              <a:avLst/>
              <a:gdLst>
                <a:gd name="connsiteX0" fmla="*/ 0 w 96402"/>
                <a:gd name="connsiteY0" fmla="*/ 17266 h 34532"/>
                <a:gd name="connsiteX1" fmla="*/ 96402 w 96402"/>
                <a:gd name="connsiteY1" fmla="*/ 17266 h 3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02" h="34532">
                  <a:moveTo>
                    <a:pt x="96402" y="17266"/>
                  </a:moveTo>
                  <a:lnTo>
                    <a:pt x="0" y="1726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8491" tIns="14856" rIns="58491" bIns="1485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任意多边形 16">
              <a:extLst>
                <a:ext uri="{FF2B5EF4-FFF2-40B4-BE49-F238E27FC236}">
                  <a16:creationId xmlns:a16="http://schemas.microsoft.com/office/drawing/2014/main" id="{5F19963F-E15D-4A8F-9DBE-413CEE24FDC0}"/>
                </a:ext>
              </a:extLst>
            </p:cNvPr>
            <p:cNvSpPr/>
            <p:nvPr/>
          </p:nvSpPr>
          <p:spPr>
            <a:xfrm rot="20520000">
              <a:off x="5219070" y="3633931"/>
              <a:ext cx="560284" cy="100000"/>
            </a:xfrm>
            <a:custGeom>
              <a:avLst/>
              <a:gdLst>
                <a:gd name="connsiteX0" fmla="*/ 0 w 96402"/>
                <a:gd name="connsiteY0" fmla="*/ 17266 h 34532"/>
                <a:gd name="connsiteX1" fmla="*/ 96402 w 96402"/>
                <a:gd name="connsiteY1" fmla="*/ 17266 h 3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02" h="34532">
                  <a:moveTo>
                    <a:pt x="0" y="17266"/>
                  </a:moveTo>
                  <a:lnTo>
                    <a:pt x="96402" y="1726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8491" tIns="14856" rIns="58490" bIns="1485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任意多边形 20">
              <a:extLst>
                <a:ext uri="{FF2B5EF4-FFF2-40B4-BE49-F238E27FC236}">
                  <a16:creationId xmlns:a16="http://schemas.microsoft.com/office/drawing/2014/main" id="{63C54721-3376-455A-BF47-5AF8CE89D7B5}"/>
                </a:ext>
              </a:extLst>
            </p:cNvPr>
            <p:cNvSpPr/>
            <p:nvPr/>
          </p:nvSpPr>
          <p:spPr>
            <a:xfrm rot="18360000" flipH="1" flipV="1">
              <a:off x="3295355" y="4741876"/>
              <a:ext cx="593652" cy="253953"/>
            </a:xfrm>
            <a:custGeom>
              <a:avLst/>
              <a:gdLst>
                <a:gd name="connsiteX0" fmla="*/ 0 w 96402"/>
                <a:gd name="connsiteY0" fmla="*/ 17266 h 34532"/>
                <a:gd name="connsiteX1" fmla="*/ 96402 w 96402"/>
                <a:gd name="connsiteY1" fmla="*/ 17266 h 3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02" h="34532">
                  <a:moveTo>
                    <a:pt x="96402" y="17266"/>
                  </a:moveTo>
                  <a:lnTo>
                    <a:pt x="0" y="1726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8490" tIns="14856" rIns="58492" bIns="1485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任意多边形 18">
              <a:extLst>
                <a:ext uri="{FF2B5EF4-FFF2-40B4-BE49-F238E27FC236}">
                  <a16:creationId xmlns:a16="http://schemas.microsoft.com/office/drawing/2014/main" id="{BDA72233-92F3-45B6-A3C2-3B5E514ACC07}"/>
                </a:ext>
              </a:extLst>
            </p:cNvPr>
            <p:cNvSpPr/>
            <p:nvPr/>
          </p:nvSpPr>
          <p:spPr>
            <a:xfrm rot="2574999" flipV="1">
              <a:off x="5122250" y="4595837"/>
              <a:ext cx="476163" cy="319048"/>
            </a:xfrm>
            <a:custGeom>
              <a:avLst/>
              <a:gdLst>
                <a:gd name="connsiteX0" fmla="*/ 0 w 96402"/>
                <a:gd name="connsiteY0" fmla="*/ 17266 h 34532"/>
                <a:gd name="connsiteX1" fmla="*/ 96402 w 96402"/>
                <a:gd name="connsiteY1" fmla="*/ 17266 h 3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02" h="34532">
                  <a:moveTo>
                    <a:pt x="0" y="17266"/>
                  </a:moveTo>
                  <a:lnTo>
                    <a:pt x="96402" y="1726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8491" tIns="14856" rIns="58490" bIns="14855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任意多边形 13">
              <a:extLst>
                <a:ext uri="{FF2B5EF4-FFF2-40B4-BE49-F238E27FC236}">
                  <a16:creationId xmlns:a16="http://schemas.microsoft.com/office/drawing/2014/main" id="{EAA3AB74-E766-4677-949E-89C0790A841C}"/>
                </a:ext>
              </a:extLst>
            </p:cNvPr>
            <p:cNvSpPr/>
            <p:nvPr/>
          </p:nvSpPr>
          <p:spPr>
            <a:xfrm>
              <a:off x="3468379" y="3197422"/>
              <a:ext cx="1939569" cy="1936510"/>
            </a:xfrm>
            <a:custGeom>
              <a:avLst/>
              <a:gdLst>
                <a:gd name="connsiteX0" fmla="*/ 0 w 1454454"/>
                <a:gd name="connsiteY0" fmla="*/ 727227 h 1454454"/>
                <a:gd name="connsiteX1" fmla="*/ 727227 w 1454454"/>
                <a:gd name="connsiteY1" fmla="*/ 0 h 1454454"/>
                <a:gd name="connsiteX2" fmla="*/ 1454454 w 1454454"/>
                <a:gd name="connsiteY2" fmla="*/ 727227 h 1454454"/>
                <a:gd name="connsiteX3" fmla="*/ 727227 w 1454454"/>
                <a:gd name="connsiteY3" fmla="*/ 1454454 h 1454454"/>
                <a:gd name="connsiteX4" fmla="*/ 0 w 1454454"/>
                <a:gd name="connsiteY4" fmla="*/ 727227 h 14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454" h="1454454">
                  <a:moveTo>
                    <a:pt x="0" y="727227"/>
                  </a:moveTo>
                  <a:cubicBezTo>
                    <a:pt x="0" y="325591"/>
                    <a:pt x="325591" y="0"/>
                    <a:pt x="727227" y="0"/>
                  </a:cubicBezTo>
                  <a:cubicBezTo>
                    <a:pt x="1128863" y="0"/>
                    <a:pt x="1454454" y="325591"/>
                    <a:pt x="1454454" y="727227"/>
                  </a:cubicBezTo>
                  <a:cubicBezTo>
                    <a:pt x="1454454" y="1128863"/>
                    <a:pt x="1128863" y="1454454"/>
                    <a:pt x="727227" y="1454454"/>
                  </a:cubicBezTo>
                  <a:cubicBezTo>
                    <a:pt x="325591" y="1454454"/>
                    <a:pt x="0" y="1128863"/>
                    <a:pt x="0" y="727227"/>
                  </a:cubicBezTo>
                  <a:close/>
                </a:path>
              </a:pathLst>
            </a:custGeom>
            <a:solidFill>
              <a:srgbClr val="FC6E04">
                <a:alpha val="77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4430" tIns="224430" rIns="224430" bIns="22443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货币的</a:t>
              </a:r>
              <a:endPara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职能</a:t>
              </a:r>
            </a:p>
          </p:txBody>
        </p:sp>
        <p:sp>
          <p:nvSpPr>
            <p:cNvPr id="19" name="任意多边形 14">
              <a:extLst>
                <a:ext uri="{FF2B5EF4-FFF2-40B4-BE49-F238E27FC236}">
                  <a16:creationId xmlns:a16="http://schemas.microsoft.com/office/drawing/2014/main" id="{43668886-39F6-4678-9D24-EACE0DB20FA6}"/>
                </a:ext>
              </a:extLst>
            </p:cNvPr>
            <p:cNvSpPr/>
            <p:nvPr/>
          </p:nvSpPr>
          <p:spPr>
            <a:xfrm rot="16200000">
              <a:off x="4138166" y="3014884"/>
              <a:ext cx="500001" cy="52377"/>
            </a:xfrm>
            <a:custGeom>
              <a:avLst/>
              <a:gdLst>
                <a:gd name="connsiteX0" fmla="*/ 0 w 96402"/>
                <a:gd name="connsiteY0" fmla="*/ 17266 h 34532"/>
                <a:gd name="connsiteX1" fmla="*/ 96402 w 96402"/>
                <a:gd name="connsiteY1" fmla="*/ 17266 h 3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02" h="34532">
                  <a:moveTo>
                    <a:pt x="0" y="17266"/>
                  </a:moveTo>
                  <a:lnTo>
                    <a:pt x="96402" y="1726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8491" tIns="14856" rIns="58491" bIns="14856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任意多边形 15">
              <a:extLst>
                <a:ext uri="{FF2B5EF4-FFF2-40B4-BE49-F238E27FC236}">
                  <a16:creationId xmlns:a16="http://schemas.microsoft.com/office/drawing/2014/main" id="{65D1D0A5-D669-4521-A755-2A24774033D3}"/>
                </a:ext>
              </a:extLst>
            </p:cNvPr>
            <p:cNvSpPr/>
            <p:nvPr/>
          </p:nvSpPr>
          <p:spPr>
            <a:xfrm>
              <a:off x="3760425" y="1424404"/>
              <a:ext cx="1369761" cy="1366668"/>
            </a:xfrm>
            <a:custGeom>
              <a:avLst/>
              <a:gdLst>
                <a:gd name="connsiteX0" fmla="*/ 0 w 1026823"/>
                <a:gd name="connsiteY0" fmla="*/ 513412 h 1026823"/>
                <a:gd name="connsiteX1" fmla="*/ 513412 w 1026823"/>
                <a:gd name="connsiteY1" fmla="*/ 0 h 1026823"/>
                <a:gd name="connsiteX2" fmla="*/ 1026824 w 1026823"/>
                <a:gd name="connsiteY2" fmla="*/ 513412 h 1026823"/>
                <a:gd name="connsiteX3" fmla="*/ 513412 w 1026823"/>
                <a:gd name="connsiteY3" fmla="*/ 1026824 h 1026823"/>
                <a:gd name="connsiteX4" fmla="*/ 0 w 1026823"/>
                <a:gd name="connsiteY4" fmla="*/ 513412 h 10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823" h="1026823">
                  <a:moveTo>
                    <a:pt x="0" y="513412"/>
                  </a:moveTo>
                  <a:cubicBezTo>
                    <a:pt x="0" y="229862"/>
                    <a:pt x="229862" y="0"/>
                    <a:pt x="513412" y="0"/>
                  </a:cubicBezTo>
                  <a:cubicBezTo>
                    <a:pt x="796962" y="0"/>
                    <a:pt x="1026824" y="229862"/>
                    <a:pt x="1026824" y="513412"/>
                  </a:cubicBezTo>
                  <a:cubicBezTo>
                    <a:pt x="1026824" y="796962"/>
                    <a:pt x="796962" y="1026824"/>
                    <a:pt x="513412" y="1026824"/>
                  </a:cubicBezTo>
                  <a:cubicBezTo>
                    <a:pt x="229862" y="1026824"/>
                    <a:pt x="0" y="796962"/>
                    <a:pt x="0" y="513412"/>
                  </a:cubicBez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8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0375" tIns="161805" rIns="150375" bIns="161805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价值尺度</a:t>
              </a:r>
            </a:p>
          </p:txBody>
        </p:sp>
        <p:sp>
          <p:nvSpPr>
            <p:cNvPr id="21" name="任意多边形 17">
              <a:extLst>
                <a:ext uri="{FF2B5EF4-FFF2-40B4-BE49-F238E27FC236}">
                  <a16:creationId xmlns:a16="http://schemas.microsoft.com/office/drawing/2014/main" id="{EAE0E4B5-F9C3-4CCB-A944-9F356B49305D}"/>
                </a:ext>
              </a:extLst>
            </p:cNvPr>
            <p:cNvSpPr/>
            <p:nvPr/>
          </p:nvSpPr>
          <p:spPr>
            <a:xfrm>
              <a:off x="5725389" y="2799009"/>
              <a:ext cx="1368174" cy="1366668"/>
            </a:xfrm>
            <a:custGeom>
              <a:avLst/>
              <a:gdLst>
                <a:gd name="connsiteX0" fmla="*/ 0 w 1026823"/>
                <a:gd name="connsiteY0" fmla="*/ 513412 h 1026823"/>
                <a:gd name="connsiteX1" fmla="*/ 513412 w 1026823"/>
                <a:gd name="connsiteY1" fmla="*/ 0 h 1026823"/>
                <a:gd name="connsiteX2" fmla="*/ 1026824 w 1026823"/>
                <a:gd name="connsiteY2" fmla="*/ 513412 h 1026823"/>
                <a:gd name="connsiteX3" fmla="*/ 513412 w 1026823"/>
                <a:gd name="connsiteY3" fmla="*/ 1026824 h 1026823"/>
                <a:gd name="connsiteX4" fmla="*/ 0 w 1026823"/>
                <a:gd name="connsiteY4" fmla="*/ 513412 h 10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823" h="1026823">
                  <a:moveTo>
                    <a:pt x="0" y="513412"/>
                  </a:moveTo>
                  <a:cubicBezTo>
                    <a:pt x="0" y="229862"/>
                    <a:pt x="229862" y="0"/>
                    <a:pt x="513412" y="0"/>
                  </a:cubicBezTo>
                  <a:cubicBezTo>
                    <a:pt x="796962" y="0"/>
                    <a:pt x="1026824" y="229862"/>
                    <a:pt x="1026824" y="513412"/>
                  </a:cubicBezTo>
                  <a:cubicBezTo>
                    <a:pt x="1026824" y="796962"/>
                    <a:pt x="796962" y="1026824"/>
                    <a:pt x="513412" y="1026824"/>
                  </a:cubicBezTo>
                  <a:cubicBezTo>
                    <a:pt x="229862" y="1026824"/>
                    <a:pt x="0" y="796962"/>
                    <a:pt x="0" y="513412"/>
                  </a:cubicBez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8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0375" tIns="161805" rIns="150375" bIns="161805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流通手段</a:t>
              </a:r>
            </a:p>
          </p:txBody>
        </p:sp>
        <p:sp>
          <p:nvSpPr>
            <p:cNvPr id="22" name="任意多边形 19">
              <a:extLst>
                <a:ext uri="{FF2B5EF4-FFF2-40B4-BE49-F238E27FC236}">
                  <a16:creationId xmlns:a16="http://schemas.microsoft.com/office/drawing/2014/main" id="{D6E33803-C382-4CC7-972D-5D6FFEBB5A22}"/>
                </a:ext>
              </a:extLst>
            </p:cNvPr>
            <p:cNvSpPr/>
            <p:nvPr/>
          </p:nvSpPr>
          <p:spPr>
            <a:xfrm>
              <a:off x="5292082" y="4732345"/>
              <a:ext cx="1368174" cy="1368256"/>
            </a:xfrm>
            <a:custGeom>
              <a:avLst/>
              <a:gdLst>
                <a:gd name="connsiteX0" fmla="*/ 0 w 1026823"/>
                <a:gd name="connsiteY0" fmla="*/ 513412 h 1026823"/>
                <a:gd name="connsiteX1" fmla="*/ 513412 w 1026823"/>
                <a:gd name="connsiteY1" fmla="*/ 0 h 1026823"/>
                <a:gd name="connsiteX2" fmla="*/ 1026824 w 1026823"/>
                <a:gd name="connsiteY2" fmla="*/ 513412 h 1026823"/>
                <a:gd name="connsiteX3" fmla="*/ 513412 w 1026823"/>
                <a:gd name="connsiteY3" fmla="*/ 1026824 h 1026823"/>
                <a:gd name="connsiteX4" fmla="*/ 0 w 1026823"/>
                <a:gd name="connsiteY4" fmla="*/ 513412 h 10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823" h="1026823">
                  <a:moveTo>
                    <a:pt x="0" y="513412"/>
                  </a:moveTo>
                  <a:cubicBezTo>
                    <a:pt x="0" y="229862"/>
                    <a:pt x="229862" y="0"/>
                    <a:pt x="513412" y="0"/>
                  </a:cubicBezTo>
                  <a:cubicBezTo>
                    <a:pt x="796962" y="0"/>
                    <a:pt x="1026824" y="229862"/>
                    <a:pt x="1026824" y="513412"/>
                  </a:cubicBezTo>
                  <a:cubicBezTo>
                    <a:pt x="1026824" y="796962"/>
                    <a:pt x="796962" y="1026824"/>
                    <a:pt x="513412" y="1026824"/>
                  </a:cubicBezTo>
                  <a:cubicBezTo>
                    <a:pt x="229862" y="1026824"/>
                    <a:pt x="0" y="796962"/>
                    <a:pt x="0" y="513412"/>
                  </a:cubicBez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8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0375" tIns="161805" rIns="150375" bIns="161805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支付手段</a:t>
              </a:r>
            </a:p>
          </p:txBody>
        </p:sp>
        <p:sp>
          <p:nvSpPr>
            <p:cNvPr id="23" name="任意多边形 21">
              <a:extLst>
                <a:ext uri="{FF2B5EF4-FFF2-40B4-BE49-F238E27FC236}">
                  <a16:creationId xmlns:a16="http://schemas.microsoft.com/office/drawing/2014/main" id="{7D920EFE-B90B-4104-8399-59134ACE8528}"/>
                </a:ext>
              </a:extLst>
            </p:cNvPr>
            <p:cNvSpPr/>
            <p:nvPr/>
          </p:nvSpPr>
          <p:spPr>
            <a:xfrm>
              <a:off x="2139886" y="4735519"/>
              <a:ext cx="1368174" cy="1368256"/>
            </a:xfrm>
            <a:custGeom>
              <a:avLst/>
              <a:gdLst>
                <a:gd name="connsiteX0" fmla="*/ 0 w 1026823"/>
                <a:gd name="connsiteY0" fmla="*/ 513412 h 1026823"/>
                <a:gd name="connsiteX1" fmla="*/ 513412 w 1026823"/>
                <a:gd name="connsiteY1" fmla="*/ 0 h 1026823"/>
                <a:gd name="connsiteX2" fmla="*/ 1026824 w 1026823"/>
                <a:gd name="connsiteY2" fmla="*/ 513412 h 1026823"/>
                <a:gd name="connsiteX3" fmla="*/ 513412 w 1026823"/>
                <a:gd name="connsiteY3" fmla="*/ 1026824 h 1026823"/>
                <a:gd name="connsiteX4" fmla="*/ 0 w 1026823"/>
                <a:gd name="connsiteY4" fmla="*/ 513412 h 10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823" h="1026823">
                  <a:moveTo>
                    <a:pt x="0" y="513412"/>
                  </a:moveTo>
                  <a:cubicBezTo>
                    <a:pt x="0" y="229862"/>
                    <a:pt x="229862" y="0"/>
                    <a:pt x="513412" y="0"/>
                  </a:cubicBezTo>
                  <a:cubicBezTo>
                    <a:pt x="796962" y="0"/>
                    <a:pt x="1026824" y="229862"/>
                    <a:pt x="1026824" y="513412"/>
                  </a:cubicBezTo>
                  <a:cubicBezTo>
                    <a:pt x="1026824" y="796962"/>
                    <a:pt x="796962" y="1026824"/>
                    <a:pt x="513412" y="1026824"/>
                  </a:cubicBezTo>
                  <a:cubicBezTo>
                    <a:pt x="229862" y="1026824"/>
                    <a:pt x="0" y="796962"/>
                    <a:pt x="0" y="513412"/>
                  </a:cubicBez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8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0375" tIns="161805" rIns="150375" bIns="161805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贮藏手段</a:t>
              </a:r>
            </a:p>
          </p:txBody>
        </p:sp>
        <p:sp>
          <p:nvSpPr>
            <p:cNvPr id="24" name="任意多边形 23">
              <a:extLst>
                <a:ext uri="{FF2B5EF4-FFF2-40B4-BE49-F238E27FC236}">
                  <a16:creationId xmlns:a16="http://schemas.microsoft.com/office/drawing/2014/main" id="{33166C12-BE6F-4858-A058-6690AECC16A5}"/>
                </a:ext>
              </a:extLst>
            </p:cNvPr>
            <p:cNvSpPr/>
            <p:nvPr/>
          </p:nvSpPr>
          <p:spPr>
            <a:xfrm>
              <a:off x="1716101" y="2867262"/>
              <a:ext cx="1368174" cy="1365081"/>
            </a:xfrm>
            <a:custGeom>
              <a:avLst/>
              <a:gdLst>
                <a:gd name="connsiteX0" fmla="*/ 0 w 1026823"/>
                <a:gd name="connsiteY0" fmla="*/ 513412 h 1026823"/>
                <a:gd name="connsiteX1" fmla="*/ 513412 w 1026823"/>
                <a:gd name="connsiteY1" fmla="*/ 0 h 1026823"/>
                <a:gd name="connsiteX2" fmla="*/ 1026824 w 1026823"/>
                <a:gd name="connsiteY2" fmla="*/ 513412 h 1026823"/>
                <a:gd name="connsiteX3" fmla="*/ 513412 w 1026823"/>
                <a:gd name="connsiteY3" fmla="*/ 1026824 h 1026823"/>
                <a:gd name="connsiteX4" fmla="*/ 0 w 1026823"/>
                <a:gd name="connsiteY4" fmla="*/ 513412 h 10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823" h="1026823">
                  <a:moveTo>
                    <a:pt x="0" y="513412"/>
                  </a:moveTo>
                  <a:cubicBezTo>
                    <a:pt x="0" y="229862"/>
                    <a:pt x="229862" y="0"/>
                    <a:pt x="513412" y="0"/>
                  </a:cubicBezTo>
                  <a:cubicBezTo>
                    <a:pt x="796962" y="0"/>
                    <a:pt x="1026824" y="229862"/>
                    <a:pt x="1026824" y="513412"/>
                  </a:cubicBezTo>
                  <a:cubicBezTo>
                    <a:pt x="1026824" y="796962"/>
                    <a:pt x="796962" y="1026824"/>
                    <a:pt x="513412" y="1026824"/>
                  </a:cubicBezTo>
                  <a:cubicBezTo>
                    <a:pt x="229862" y="1026824"/>
                    <a:pt x="0" y="796962"/>
                    <a:pt x="0" y="513412"/>
                  </a:cubicBez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8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0375" tIns="161805" rIns="150375" bIns="161805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世界货币</a:t>
              </a:r>
            </a:p>
          </p:txBody>
        </p:sp>
      </p:grpSp>
      <p:sp>
        <p:nvSpPr>
          <p:cNvPr id="25" name="文本框 5">
            <a:extLst>
              <a:ext uri="{FF2B5EF4-FFF2-40B4-BE49-F238E27FC236}">
                <a16:creationId xmlns:a16="http://schemas.microsoft.com/office/drawing/2014/main" id="{5EACFA4F-B29F-4ABB-AED8-4A6B874A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615" y="4301974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货币债权说</a:t>
            </a:r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78B9C294-7C8C-4939-A3F4-B776C12D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160" y="5219729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货币中性论？</a:t>
            </a:r>
          </a:p>
        </p:txBody>
      </p:sp>
    </p:spTree>
    <p:extLst>
      <p:ext uri="{BB962C8B-B14F-4D97-AF65-F5344CB8AC3E}">
        <p14:creationId xmlns:p14="http://schemas.microsoft.com/office/powerpoint/2010/main" val="2241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F34C34-2CB6-4283-9A4A-E71FC482F834}"/>
              </a:ext>
            </a:extLst>
          </p:cNvPr>
          <p:cNvGrpSpPr>
            <a:grpSpLocks/>
          </p:cNvGrpSpPr>
          <p:nvPr/>
        </p:nvGrpSpPr>
        <p:grpSpPr bwMode="auto">
          <a:xfrm>
            <a:off x="1818585" y="912191"/>
            <a:ext cx="7912100" cy="2138363"/>
            <a:chOff x="755650" y="1603375"/>
            <a:chExt cx="7912100" cy="213836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46AD91C2-5224-4BD3-9A0C-AE6B2C7FD22E}"/>
                </a:ext>
              </a:extLst>
            </p:cNvPr>
            <p:cNvSpPr>
              <a:spLocks/>
            </p:cNvSpPr>
            <p:nvPr/>
          </p:nvSpPr>
          <p:spPr bwMode="auto">
            <a:xfrm rot="-5353442">
              <a:off x="2439985" y="1360486"/>
              <a:ext cx="384175" cy="3175000"/>
            </a:xfrm>
            <a:prstGeom prst="leftBrace">
              <a:avLst>
                <a:gd name="adj1" fmla="val 6867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AEDAC4E-BA3B-48FA-BBE7-2F7B596EBEA3}"/>
                </a:ext>
              </a:extLst>
            </p:cNvPr>
            <p:cNvSpPr>
              <a:spLocks/>
            </p:cNvSpPr>
            <p:nvPr/>
          </p:nvSpPr>
          <p:spPr bwMode="auto">
            <a:xfrm rot="5383319" flipV="1">
              <a:off x="4164013" y="354013"/>
              <a:ext cx="304800" cy="3810000"/>
            </a:xfrm>
            <a:prstGeom prst="leftBrace">
              <a:avLst>
                <a:gd name="adj1" fmla="val 103877"/>
                <a:gd name="adj2" fmla="val 50000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C6BF111E-4297-4F13-85D2-2D67556C4BA6}"/>
                </a:ext>
              </a:extLst>
            </p:cNvPr>
            <p:cNvSpPr>
              <a:spLocks/>
            </p:cNvSpPr>
            <p:nvPr/>
          </p:nvSpPr>
          <p:spPr bwMode="auto">
            <a:xfrm rot="16246558" flipV="1">
              <a:off x="4570413" y="1312863"/>
              <a:ext cx="361950" cy="3384550"/>
            </a:xfrm>
            <a:prstGeom prst="leftBrace">
              <a:avLst>
                <a:gd name="adj1" fmla="val 77708"/>
                <a:gd name="adj2" fmla="val 50000"/>
              </a:avLst>
            </a:prstGeom>
            <a:noFill/>
            <a:ln w="38100">
              <a:solidFill>
                <a:srgbClr val="014D2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B6A17D8-093C-4A17-AC30-2219BA88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38" y="1603375"/>
              <a:ext cx="2022475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+mn-ea"/>
                </a:rPr>
                <a:t>生产资本循环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BDF408B-D9E0-4880-A8CA-CA2BA61F8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3284538"/>
              <a:ext cx="2189162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400" b="1" dirty="0">
                  <a:latin typeface="+mj-ea"/>
                  <a:ea typeface="+mj-ea"/>
                  <a:sym typeface="+mn-ea"/>
                </a:rPr>
                <a:t>货币资本循环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1818E12-9A46-4F25-B82D-D0A59EB1C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863" y="3284538"/>
              <a:ext cx="2087562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400" b="1" dirty="0">
                  <a:solidFill>
                    <a:srgbClr val="00B0F0"/>
                  </a:solidFill>
                  <a:latin typeface="+mj-ea"/>
                  <a:ea typeface="+mj-ea"/>
                  <a:sym typeface="+mn-ea"/>
                </a:rPr>
                <a:t>商品资本循环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69E8B2D-B283-4B4A-BE49-F69DB3373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" y="2316163"/>
              <a:ext cx="7912100" cy="60801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996633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+mn-ea"/>
                </a:rPr>
                <a:t>G—W…P…W′—G′· G—W…P…W′— G′</a:t>
              </a: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54CA74-A166-4C18-BDB6-B32D943C5E80}"/>
              </a:ext>
            </a:extLst>
          </p:cNvPr>
          <p:cNvCxnSpPr>
            <a:cxnSpLocks/>
          </p:cNvCxnSpPr>
          <p:nvPr/>
        </p:nvCxnSpPr>
        <p:spPr>
          <a:xfrm flipH="1">
            <a:off x="1689652" y="2313954"/>
            <a:ext cx="755375" cy="1115046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">
            <a:extLst>
              <a:ext uri="{FF2B5EF4-FFF2-40B4-BE49-F238E27FC236}">
                <a16:creationId xmlns:a16="http://schemas.microsoft.com/office/drawing/2014/main" id="{7B550EC5-7F42-40DB-A870-ED780B35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5430" y="3429000"/>
            <a:ext cx="5373688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“资本家组织生产要素”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F9A83CB6-ABD6-4636-A4C8-14AD0B19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249" y="3429000"/>
            <a:ext cx="5373688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“企业家精神”</a:t>
            </a: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4B70981D-FEE2-4424-90AF-A93178A0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31595" y="3807446"/>
            <a:ext cx="5373688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  <a:latin typeface="+mj-ea"/>
                <a:ea typeface="+mj-ea"/>
                <a:sym typeface="+mn-ea"/>
              </a:rPr>
              <a:t>熊彼特</a:t>
            </a: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34EE8328-5EFA-41B8-9CE9-D312C484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50" y="3807446"/>
            <a:ext cx="358725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创新理论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40B25AF-6A76-4BFA-99FB-62DB9D6B460C}"/>
              </a:ext>
            </a:extLst>
          </p:cNvPr>
          <p:cNvCxnSpPr>
            <a:cxnSpLocks/>
          </p:cNvCxnSpPr>
          <p:nvPr/>
        </p:nvCxnSpPr>
        <p:spPr>
          <a:xfrm flipV="1">
            <a:off x="6528937" y="1025582"/>
            <a:ext cx="378101" cy="47522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">
            <a:extLst>
              <a:ext uri="{FF2B5EF4-FFF2-40B4-BE49-F238E27FC236}">
                <a16:creationId xmlns:a16="http://schemas.microsoft.com/office/drawing/2014/main" id="{EF190930-DB16-4382-9809-E71C5DBA4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910" y="723094"/>
            <a:ext cx="5373688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价值增殖</a:t>
            </a: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463A5700-F24F-44E8-AACC-4DC49966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09127"/>
            <a:ext cx="5373688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马克思</a:t>
            </a:r>
            <a:r>
              <a:rPr lang="zh-CN" altLang="en-US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剩余价值理论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1F402F2-8C7D-45A5-A6EC-C472D30CD5A1}"/>
              </a:ext>
            </a:extLst>
          </p:cNvPr>
          <p:cNvCxnSpPr>
            <a:cxnSpLocks/>
          </p:cNvCxnSpPr>
          <p:nvPr/>
        </p:nvCxnSpPr>
        <p:spPr>
          <a:xfrm>
            <a:off x="7003360" y="2371618"/>
            <a:ext cx="1415368" cy="63391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C1678B2-5A0C-4B20-B2CC-F87D68772ECF}"/>
              </a:ext>
            </a:extLst>
          </p:cNvPr>
          <p:cNvSpPr/>
          <p:nvPr/>
        </p:nvSpPr>
        <p:spPr>
          <a:xfrm>
            <a:off x="9385728" y="2692890"/>
            <a:ext cx="2472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“这个跳跃如果不成功，摔坏的不是商品，但一定是商品占有者”</a:t>
            </a: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5C7590A2-AAE7-49AE-ADC6-67CDAF12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382" y="3127601"/>
            <a:ext cx="5373688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“惊险的跳跃”</a:t>
            </a: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8BF915F6-C98B-40A0-B2DE-C66D2986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02" y="3575981"/>
            <a:ext cx="5373688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7030A0"/>
                </a:solidFill>
                <a:latin typeface="+mj-ea"/>
                <a:ea typeface="+mj-ea"/>
                <a:sym typeface="+mn-ea"/>
              </a:rPr>
              <a:t>凯恩斯</a:t>
            </a:r>
            <a:r>
              <a:rPr lang="zh-CN" altLang="en-US" b="1" dirty="0">
                <a:solidFill>
                  <a:srgbClr val="7030A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有效需求不足</a:t>
            </a:r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639BF71A-FDD1-4102-ADE8-1B09D4EEC35F}"/>
              </a:ext>
            </a:extLst>
          </p:cNvPr>
          <p:cNvSpPr/>
          <p:nvPr/>
        </p:nvSpPr>
        <p:spPr bwMode="auto">
          <a:xfrm>
            <a:off x="351398" y="5142250"/>
            <a:ext cx="2349761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资本周转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192393-3BC7-412A-8713-82AF7FBFFD25}"/>
              </a:ext>
            </a:extLst>
          </p:cNvPr>
          <p:cNvSpPr/>
          <p:nvPr/>
        </p:nvSpPr>
        <p:spPr>
          <a:xfrm>
            <a:off x="3134206" y="5221380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sym typeface="Arial" panose="020B0604020202020204" pitchFamily="34" charset="0"/>
              </a:rPr>
              <a:t>多次循环</a:t>
            </a:r>
            <a:endParaRPr lang="zh-CN" altLang="en-US" sz="2400" dirty="0">
              <a:solidFill>
                <a:srgbClr val="002060"/>
              </a:solidFill>
              <a:latin typeface="+mj-ea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532A35-CBD6-4714-AA7F-2F4A8D99F7DC}"/>
              </a:ext>
            </a:extLst>
          </p:cNvPr>
          <p:cNvSpPr/>
          <p:nvPr/>
        </p:nvSpPr>
        <p:spPr>
          <a:xfrm>
            <a:off x="4687367" y="5203051"/>
            <a:ext cx="295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sym typeface="Arial" panose="020B0604020202020204" pitchFamily="34" charset="0"/>
              </a:rPr>
              <a:t>固定资本和流动资本</a:t>
            </a:r>
            <a:endParaRPr lang="zh-CN" altLang="en-US" sz="2400" dirty="0">
              <a:solidFill>
                <a:srgbClr val="002060"/>
              </a:solidFill>
              <a:latin typeface="+mj-ea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0A7A71-D1EE-4F3D-8697-ED97DD64FDA4}"/>
              </a:ext>
            </a:extLst>
          </p:cNvPr>
          <p:cNvSpPr/>
          <p:nvPr/>
        </p:nvSpPr>
        <p:spPr>
          <a:xfrm>
            <a:off x="4936706" y="5683045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－原材料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BBC858-5EDE-466B-987B-1A73C3AAF6DF}"/>
              </a:ext>
            </a:extLst>
          </p:cNvPr>
          <p:cNvSpPr/>
          <p:nvPr/>
        </p:nvSpPr>
        <p:spPr>
          <a:xfrm>
            <a:off x="6371214" y="5685984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＋原材料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038E9D2-051F-4BF8-9845-1BA260AC6F51}"/>
              </a:ext>
            </a:extLst>
          </p:cNvPr>
          <p:cNvSpPr/>
          <p:nvPr/>
        </p:nvSpPr>
        <p:spPr>
          <a:xfrm>
            <a:off x="7960146" y="5183805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sym typeface="Arial" panose="020B0604020202020204" pitchFamily="34" charset="0"/>
              </a:rPr>
              <a:t>年剩余价值率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sym typeface="Arial" panose="020B0604020202020204" pitchFamily="34" charset="0"/>
              </a:rPr>
              <a:t>M’=m’ ×n</a:t>
            </a:r>
            <a:endParaRPr lang="zh-CN" altLang="en-US" sz="2400" dirty="0">
              <a:solidFill>
                <a:srgbClr val="002060"/>
              </a:solidFill>
              <a:latin typeface="+mj-ea"/>
              <a:sym typeface="+mn-ea"/>
            </a:endParaRPr>
          </a:p>
        </p:txBody>
      </p:sp>
      <p:sp>
        <p:nvSpPr>
          <p:cNvPr id="33" name="动作按钮: 上一张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7AB1208-925B-4280-B78E-7DA1184CBAED}"/>
              </a:ext>
            </a:extLst>
          </p:cNvPr>
          <p:cNvSpPr/>
          <p:nvPr/>
        </p:nvSpPr>
        <p:spPr>
          <a:xfrm>
            <a:off x="11197070" y="6243145"/>
            <a:ext cx="661558" cy="46166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AA3F5FFA-0B2D-4100-A23A-D47AA356DE98}"/>
              </a:ext>
            </a:extLst>
          </p:cNvPr>
          <p:cNvSpPr/>
          <p:nvPr/>
        </p:nvSpPr>
        <p:spPr bwMode="auto">
          <a:xfrm>
            <a:off x="2541715" y="269287"/>
            <a:ext cx="6578059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社会总资本的再生产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FF22C-C057-415B-B5AA-E3AC961A4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0" y="1283598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/>
              <a:t>社会资本再生产的核心问题是</a:t>
            </a:r>
            <a:r>
              <a:rPr lang="zh-CN" altLang="en-US" sz="2400" b="1" dirty="0">
                <a:solidFill>
                  <a:srgbClr val="002060"/>
                </a:solidFill>
              </a:rPr>
              <a:t>社会总产品的实现。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A17D3-62E0-4E5D-9742-9D0838D6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50" y="1283597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卖的出去，买的回来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9E2742AE-A08C-49FE-9BCD-DEA1197EFAE1}"/>
              </a:ext>
            </a:extLst>
          </p:cNvPr>
          <p:cNvGrpSpPr>
            <a:grpSpLocks/>
          </p:cNvGrpSpPr>
          <p:nvPr/>
        </p:nvGrpSpPr>
        <p:grpSpPr bwMode="auto">
          <a:xfrm>
            <a:off x="407090" y="2215356"/>
            <a:ext cx="7489825" cy="2427288"/>
            <a:chOff x="963613" y="1422400"/>
            <a:chExt cx="7489731" cy="242728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0AF0157-AA06-4782-A052-FAC191BB9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73" y="1565275"/>
              <a:ext cx="1222360" cy="412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/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000">
                  <a:latin typeface="+mj-ea"/>
                  <a:ea typeface="+mj-ea"/>
                  <a:sym typeface="+mn-ea"/>
                </a:rPr>
                <a:t>价值构成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36AEBFB-8E6A-4EF7-99F3-59580381B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35" y="1422400"/>
              <a:ext cx="1506519" cy="587375"/>
            </a:xfrm>
            <a:prstGeom prst="rect">
              <a:avLst/>
            </a:prstGeom>
            <a:noFill/>
            <a:ln>
              <a:noFill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32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_GB2312" pitchFamily="49" charset="-122"/>
                  <a:sym typeface="+mn-ea"/>
                </a:rPr>
                <a:t>c+v+m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05FE365-85A5-40B6-8F13-741108B9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73" y="2933699"/>
              <a:ext cx="1222360" cy="412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/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000">
                  <a:latin typeface="+mj-ea"/>
                  <a:ea typeface="+mj-ea"/>
                  <a:sym typeface="Arial" panose="020B0604020202020204" pitchFamily="34" charset="0"/>
                </a:rPr>
                <a:t>实物构成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546F169E-1BEA-44BC-8E8A-D70A538F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35" y="2428875"/>
              <a:ext cx="1223948" cy="412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/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000">
                  <a:latin typeface="+mj-ea"/>
                  <a:ea typeface="+mj-ea"/>
                  <a:sym typeface="+mn-ea"/>
                </a:rPr>
                <a:t>生产资料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50FA07F-71AF-4867-848C-7D11B16C7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35" y="3436937"/>
              <a:ext cx="1223948" cy="412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/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996633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zh-CN" sz="2000">
                  <a:latin typeface="+mj-ea"/>
                  <a:ea typeface="+mj-ea"/>
                  <a:sym typeface="Arial" panose="020B0604020202020204" pitchFamily="34" charset="0"/>
                </a:rPr>
                <a:t>消费资料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CC87F9F-FCA6-4AB6-AB2D-2E1234CDF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1471613"/>
              <a:ext cx="503231" cy="19335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/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zh-CN" altLang="zh-CN" sz="2400" b="1" dirty="0">
                  <a:latin typeface="+mj-ea"/>
                  <a:ea typeface="+mj-ea"/>
                  <a:sym typeface="+mn-ea"/>
                </a:rPr>
                <a:t>社会总产品</a:t>
              </a: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4B9C242C-5727-42FA-B72C-4F6924F04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2428875"/>
              <a:ext cx="288925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3925825-1164-4B1F-975B-3D1F16097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188" y="1781175"/>
              <a:ext cx="1587" cy="136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BB2A4252-1F49-4BAA-A24F-128DDF96B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188" y="1781175"/>
              <a:ext cx="431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C15B8912-36F2-48F1-8D47-F3EF49F38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188" y="3149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02FE3711-FB3E-4A64-BF9B-2C0FF005A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950" y="1781175"/>
              <a:ext cx="719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174AB195-F4C8-4558-9C78-21D3DE8D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398" y="2397125"/>
              <a:ext cx="2339946" cy="43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170" tIns="46990" rIns="90170" bIns="4699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>
                  <a:latin typeface="+mj-ea"/>
                  <a:ea typeface="+mj-ea"/>
                  <a:sym typeface="+mn-ea"/>
                </a:rPr>
                <a:t>第一部类(</a:t>
              </a:r>
              <a:r>
                <a: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  <a:sym typeface="+mn-ea"/>
                </a:rPr>
                <a:t>Ⅰ)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720E7729-C00C-4BA8-AC98-B3B79DE2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398" y="3405187"/>
              <a:ext cx="2260572" cy="43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170" tIns="46990" rIns="90170" bIns="4699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dirty="0">
                  <a:latin typeface="+mj-ea"/>
                  <a:ea typeface="+mj-ea"/>
                  <a:sym typeface="+mn-ea"/>
                </a:rPr>
                <a:t>第二部类(</a:t>
              </a:r>
              <a:r>
                <a:rPr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  <a:sym typeface="+mn-ea"/>
                </a:rPr>
                <a:t>Ⅱ)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394533A3-4E62-4ED0-B7C6-21AA3D807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398" y="1565275"/>
              <a:ext cx="1636691" cy="387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zh-CN" sz="2400" dirty="0">
                  <a:latin typeface="+mj-ea"/>
                  <a:ea typeface="+mj-ea"/>
                  <a:sym typeface="+mn-ea"/>
                </a:rPr>
                <a:t>三个部分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B97C232-4775-40BD-B431-F944D880F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950" y="3149600"/>
              <a:ext cx="288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FB69A445-F840-46EF-AC95-7C1196A0B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75" y="2644775"/>
              <a:ext cx="0" cy="1008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7EF2FD9-A16D-4732-9DE6-9167A5628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75" y="3652837"/>
              <a:ext cx="431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DA6D52CB-BE62-4C6A-BAF3-38D667EAA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75" y="2644775"/>
              <a:ext cx="431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E1F77609-F340-430B-8AB8-ABA01866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9" y="1636712"/>
              <a:ext cx="433387" cy="288925"/>
            </a:xfrm>
            <a:custGeom>
              <a:avLst/>
              <a:gdLst>
                <a:gd name="T0" fmla="*/ 130852209 w 21600"/>
                <a:gd name="T1" fmla="*/ 0 h 21600"/>
                <a:gd name="T2" fmla="*/ 130852209 w 21600"/>
                <a:gd name="T3" fmla="*/ 12923681 h 21600"/>
                <a:gd name="T4" fmla="*/ 27261006 w 21600"/>
                <a:gd name="T5" fmla="*/ 12923681 h 21600"/>
                <a:gd name="T6" fmla="*/ 27261006 w 21600"/>
                <a:gd name="T7" fmla="*/ 38771220 h 21600"/>
                <a:gd name="T8" fmla="*/ 130852209 w 21600"/>
                <a:gd name="T9" fmla="*/ 38771220 h 21600"/>
                <a:gd name="T10" fmla="*/ 130852209 w 21600"/>
                <a:gd name="T11" fmla="*/ 51694910 h 21600"/>
                <a:gd name="T12" fmla="*/ 174469745 w 21600"/>
                <a:gd name="T13" fmla="*/ 25847549 h 21600"/>
                <a:gd name="T14" fmla="*/ 130852209 w 21600"/>
                <a:gd name="T15" fmla="*/ 0 h 21600"/>
                <a:gd name="T16" fmla="*/ 10904479 w 21600"/>
                <a:gd name="T17" fmla="*/ 12923681 h 21600"/>
                <a:gd name="T18" fmla="*/ 10904479 w 21600"/>
                <a:gd name="T19" fmla="*/ 38771220 h 21600"/>
                <a:gd name="T20" fmla="*/ 21808578 w 21600"/>
                <a:gd name="T21" fmla="*/ 38771220 h 21600"/>
                <a:gd name="T22" fmla="*/ 21808578 w 21600"/>
                <a:gd name="T23" fmla="*/ 12923681 h 21600"/>
                <a:gd name="T24" fmla="*/ 10904479 w 21600"/>
                <a:gd name="T25" fmla="*/ 12923681 h 21600"/>
                <a:gd name="T26" fmla="*/ 0 w 21600"/>
                <a:gd name="T27" fmla="*/ 12923681 h 21600"/>
                <a:gd name="T28" fmla="*/ 0 w 21600"/>
                <a:gd name="T29" fmla="*/ 38771220 h 21600"/>
                <a:gd name="T30" fmla="*/ 5452049 w 21600"/>
                <a:gd name="T31" fmla="*/ 38771220 h 21600"/>
                <a:gd name="T32" fmla="*/ 5452049 w 21600"/>
                <a:gd name="T33" fmla="*/ 12923681 h 21600"/>
                <a:gd name="T34" fmla="*/ 0 w 21600"/>
                <a:gd name="T35" fmla="*/ 12923681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866C94F9-F74A-4132-BE90-0A6942C2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9" y="3509962"/>
              <a:ext cx="431800" cy="287338"/>
            </a:xfrm>
            <a:custGeom>
              <a:avLst/>
              <a:gdLst>
                <a:gd name="T0" fmla="*/ 129420049 w 21600"/>
                <a:gd name="T1" fmla="*/ 0 h 21600"/>
                <a:gd name="T2" fmla="*/ 129420049 w 21600"/>
                <a:gd name="T3" fmla="*/ 12712018 h 21600"/>
                <a:gd name="T4" fmla="*/ 26962612 w 21600"/>
                <a:gd name="T5" fmla="*/ 12712018 h 21600"/>
                <a:gd name="T6" fmla="*/ 26962612 w 21600"/>
                <a:gd name="T7" fmla="*/ 38135898 h 21600"/>
                <a:gd name="T8" fmla="*/ 129420049 w 21600"/>
                <a:gd name="T9" fmla="*/ 38135898 h 21600"/>
                <a:gd name="T10" fmla="*/ 129420049 w 21600"/>
                <a:gd name="T11" fmla="*/ 50847726 h 21600"/>
                <a:gd name="T12" fmla="*/ 172560092 w 21600"/>
                <a:gd name="T13" fmla="*/ 25423863 h 21600"/>
                <a:gd name="T14" fmla="*/ 129420049 w 21600"/>
                <a:gd name="T15" fmla="*/ 0 h 21600"/>
                <a:gd name="T16" fmla="*/ 10785206 w 21600"/>
                <a:gd name="T17" fmla="*/ 12712018 h 21600"/>
                <a:gd name="T18" fmla="*/ 10785206 w 21600"/>
                <a:gd name="T19" fmla="*/ 38135898 h 21600"/>
                <a:gd name="T20" fmla="*/ 21570011 w 21600"/>
                <a:gd name="T21" fmla="*/ 38135898 h 21600"/>
                <a:gd name="T22" fmla="*/ 21570011 w 21600"/>
                <a:gd name="T23" fmla="*/ 12712018 h 21600"/>
                <a:gd name="T24" fmla="*/ 10785206 w 21600"/>
                <a:gd name="T25" fmla="*/ 12712018 h 21600"/>
                <a:gd name="T26" fmla="*/ 0 w 21600"/>
                <a:gd name="T27" fmla="*/ 12712018 h 21600"/>
                <a:gd name="T28" fmla="*/ 0 w 21600"/>
                <a:gd name="T29" fmla="*/ 38135898 h 21600"/>
                <a:gd name="T30" fmla="*/ 5392603 w 21600"/>
                <a:gd name="T31" fmla="*/ 38135898 h 21600"/>
                <a:gd name="T32" fmla="*/ 5392603 w 21600"/>
                <a:gd name="T33" fmla="*/ 12712018 h 21600"/>
                <a:gd name="T34" fmla="*/ 0 w 21600"/>
                <a:gd name="T35" fmla="*/ 12712018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D40066AF-EC96-4EBF-A9E8-F05892FB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9" y="2470150"/>
              <a:ext cx="431800" cy="288925"/>
            </a:xfrm>
            <a:custGeom>
              <a:avLst/>
              <a:gdLst>
                <a:gd name="T0" fmla="*/ 129420049 w 21600"/>
                <a:gd name="T1" fmla="*/ 0 h 21600"/>
                <a:gd name="T2" fmla="*/ 129420049 w 21600"/>
                <a:gd name="T3" fmla="*/ 12923681 h 21600"/>
                <a:gd name="T4" fmla="*/ 26962612 w 21600"/>
                <a:gd name="T5" fmla="*/ 12923681 h 21600"/>
                <a:gd name="T6" fmla="*/ 26962612 w 21600"/>
                <a:gd name="T7" fmla="*/ 38771220 h 21600"/>
                <a:gd name="T8" fmla="*/ 129420049 w 21600"/>
                <a:gd name="T9" fmla="*/ 38771220 h 21600"/>
                <a:gd name="T10" fmla="*/ 129420049 w 21600"/>
                <a:gd name="T11" fmla="*/ 51694910 h 21600"/>
                <a:gd name="T12" fmla="*/ 172560092 w 21600"/>
                <a:gd name="T13" fmla="*/ 25847549 h 21600"/>
                <a:gd name="T14" fmla="*/ 129420049 w 21600"/>
                <a:gd name="T15" fmla="*/ 0 h 21600"/>
                <a:gd name="T16" fmla="*/ 10785206 w 21600"/>
                <a:gd name="T17" fmla="*/ 12923681 h 21600"/>
                <a:gd name="T18" fmla="*/ 10785206 w 21600"/>
                <a:gd name="T19" fmla="*/ 38771220 h 21600"/>
                <a:gd name="T20" fmla="*/ 21570011 w 21600"/>
                <a:gd name="T21" fmla="*/ 38771220 h 21600"/>
                <a:gd name="T22" fmla="*/ 21570011 w 21600"/>
                <a:gd name="T23" fmla="*/ 12923681 h 21600"/>
                <a:gd name="T24" fmla="*/ 10785206 w 21600"/>
                <a:gd name="T25" fmla="*/ 12923681 h 21600"/>
                <a:gd name="T26" fmla="*/ 0 w 21600"/>
                <a:gd name="T27" fmla="*/ 12923681 h 21600"/>
                <a:gd name="T28" fmla="*/ 0 w 21600"/>
                <a:gd name="T29" fmla="*/ 38771220 h 21600"/>
                <a:gd name="T30" fmla="*/ 5392603 w 21600"/>
                <a:gd name="T31" fmla="*/ 38771220 h 21600"/>
                <a:gd name="T32" fmla="*/ 5392603 w 21600"/>
                <a:gd name="T33" fmla="*/ 12923681 h 21600"/>
                <a:gd name="T34" fmla="*/ 0 w 21600"/>
                <a:gd name="T35" fmla="*/ 12923681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E2CFF0A-1F40-4693-AD10-06A73783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742" y="1950226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</a:rPr>
              <a:t>简单再生产</a:t>
            </a:r>
            <a:endParaRPr lang="zh-CN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DFFC51F-CE1D-4B4B-9B63-0F7D44EA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288" y="2486478"/>
            <a:ext cx="3146771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c+v+m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)=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Ⅰc+ⅠⅠc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E360B44-ED02-49A8-BD3F-2DEBA72F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288" y="3087801"/>
            <a:ext cx="3877525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c+v+m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)= Ⅰ(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)+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697027-9755-4EA8-941D-A89B457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038" y="4197350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</a:rPr>
              <a:t>扩大再生产</a:t>
            </a:r>
            <a:endParaRPr lang="zh-CN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B3BBA81-3470-424F-B775-D6EF1A25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861" y="3662150"/>
            <a:ext cx="3146771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)=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ⅠⅠc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75BBF2A-CB44-47B7-87C1-DB26AF77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575" y="4694237"/>
            <a:ext cx="3146771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Ⅰ= Ⅰ(c+△c)+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(c+△c)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2ED6932-42BE-4996-940D-1538A7F9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575" y="5275333"/>
            <a:ext cx="4352076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Ⅰ(v+△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v+mx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)+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(v+△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v+mx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25FEC73-8498-4531-A1CD-1C4B7693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88" y="5940879"/>
            <a:ext cx="3583523" cy="46423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v+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△v +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x)=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ⅠⅠ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(c+△c)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5">
            <a:extLst>
              <a:ext uri="{FF2B5EF4-FFF2-40B4-BE49-F238E27FC236}">
                <a16:creationId xmlns:a16="http://schemas.microsoft.com/office/drawing/2014/main" id="{30C9B3A0-C2A5-41CF-A38A-59144820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08" y="5605725"/>
            <a:ext cx="813093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资本主义经济危机实质上是生产相对过剩的危机</a:t>
            </a:r>
          </a:p>
        </p:txBody>
      </p:sp>
    </p:spTree>
    <p:extLst>
      <p:ext uri="{BB962C8B-B14F-4D97-AF65-F5344CB8AC3E}">
        <p14:creationId xmlns:p14="http://schemas.microsoft.com/office/powerpoint/2010/main" val="14154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29" grpId="0"/>
      <p:bldP spid="31" grpId="0"/>
      <p:bldP spid="32" grpId="0"/>
      <p:bldP spid="35" grpId="0"/>
      <p:bldP spid="36" grpId="0"/>
      <p:bldP spid="3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59C1E7-3D12-4746-800E-D5C60E904FE0}"/>
              </a:ext>
            </a:extLst>
          </p:cNvPr>
          <p:cNvGrpSpPr>
            <a:grpSpLocks/>
          </p:cNvGrpSpPr>
          <p:nvPr/>
        </p:nvGrpSpPr>
        <p:grpSpPr bwMode="auto">
          <a:xfrm>
            <a:off x="2287587" y="1188615"/>
            <a:ext cx="7021512" cy="5129213"/>
            <a:chOff x="1011496" y="1371726"/>
            <a:chExt cx="7020369" cy="5129449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279EE965-A523-400A-9EE0-80CAA02B0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412" y="1405066"/>
              <a:ext cx="2736404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追求更多剩余价值</a:t>
              </a:r>
              <a:r>
                <a:rPr lang="zh-CN" altLang="en-US" sz="2400" dirty="0"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46F8057-F43D-47B7-9FD1-84F09293A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367" y="2597332"/>
              <a:ext cx="2015797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改进技术</a:t>
              </a:r>
              <a:r>
                <a:rPr lang="zh-CN" altLang="en-US" sz="240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9927B5C-B3B9-47CE-89B8-2D1FF0CA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107" y="3554639"/>
              <a:ext cx="2676089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C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的比重愈来愈大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FF1F3FC-CF13-4807-BC13-FFF9E7892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290" y="3554639"/>
              <a:ext cx="2839575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V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的比重愈来愈小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E859595-273F-4BA8-8CE6-642B4ED0F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702" y="5007268"/>
              <a:ext cx="4810929" cy="4651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资本有机构成（</a:t>
              </a: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C:V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）不断提高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CD023BE4-E662-4822-AD33-DCD0281622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608603">
              <a:off x="2952233" y="2982216"/>
              <a:ext cx="418888" cy="43334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FB5B1EE-6C39-4238-A4E0-0982001AF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6376">
              <a:off x="5582699" y="3002390"/>
              <a:ext cx="469193" cy="454452"/>
            </a:xfrm>
            <a:prstGeom prst="rightArrow">
              <a:avLst>
                <a:gd name="adj1" fmla="val 50000"/>
                <a:gd name="adj2" fmla="val 24989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3DDA63BB-1486-4A83-B8CC-696186C4C2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1754">
              <a:off x="4277890" y="2048593"/>
              <a:ext cx="508913" cy="472969"/>
            </a:xfrm>
            <a:prstGeom prst="rightArrow">
              <a:avLst>
                <a:gd name="adj1" fmla="val 50000"/>
                <a:gd name="adj2" fmla="val 43867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8282E291-E8EA-433E-B817-5BF157E675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5179">
              <a:off x="2790325" y="4134439"/>
              <a:ext cx="452077" cy="405814"/>
            </a:xfrm>
            <a:prstGeom prst="rightArrow">
              <a:avLst>
                <a:gd name="adj1" fmla="val 50000"/>
                <a:gd name="adj2" fmla="val 24988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46CC8D34-CC0F-457B-A9A5-D3120885A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496" y="1405066"/>
              <a:ext cx="1512641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资本积累</a:t>
              </a:r>
              <a:endParaRPr lang="zh-CN" altLang="en-US" sz="2400" dirty="0">
                <a:solidFill>
                  <a:schemeClr val="tx2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3E05666D-2A13-4199-A27E-BB574A068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5179">
              <a:off x="6449625" y="4136630"/>
              <a:ext cx="459912" cy="409321"/>
            </a:xfrm>
            <a:prstGeom prst="rightArrow">
              <a:avLst>
                <a:gd name="adj1" fmla="val 50000"/>
                <a:gd name="adj2" fmla="val 2499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5486E11B-6154-46D0-8F94-38D4C01B5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6376">
              <a:off x="3035228" y="1371726"/>
              <a:ext cx="376177" cy="65408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/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30912FF1-FF1A-4EF4-9BA3-9E1C0D34DA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6376">
              <a:off x="4376193" y="5557954"/>
              <a:ext cx="434279" cy="420635"/>
            </a:xfrm>
            <a:prstGeom prst="rightArrow">
              <a:avLst>
                <a:gd name="adj1" fmla="val 50000"/>
                <a:gd name="adj2" fmla="val 24989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8919EE8B-D234-4E25-892A-5FC943100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137" y="6037604"/>
              <a:ext cx="2447526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资本主义失业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18" name="文本框 1">
              <a:extLst>
                <a:ext uri="{FF2B5EF4-FFF2-40B4-BE49-F238E27FC236}">
                  <a16:creationId xmlns:a16="http://schemas.microsoft.com/office/drawing/2014/main" id="{472F7871-FA1C-4415-B43A-C3C4EFC88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799" y="4518296"/>
              <a:ext cx="5372813" cy="4619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C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为不变资本，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V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为可变资本</a:t>
              </a:r>
            </a:p>
          </p:txBody>
        </p:sp>
      </p:grpSp>
      <p:sp>
        <p:nvSpPr>
          <p:cNvPr id="36" name="文本框 5">
            <a:extLst>
              <a:ext uri="{FF2B5EF4-FFF2-40B4-BE49-F238E27FC236}">
                <a16:creationId xmlns:a16="http://schemas.microsoft.com/office/drawing/2014/main" id="{EBF8B3CF-C2E8-4823-9218-92643282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17" y="5837931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相对过剩人口</a:t>
            </a:r>
          </a:p>
        </p:txBody>
      </p:sp>
      <p:sp>
        <p:nvSpPr>
          <p:cNvPr id="38" name="圆角矩形 15">
            <a:extLst>
              <a:ext uri="{FF2B5EF4-FFF2-40B4-BE49-F238E27FC236}">
                <a16:creationId xmlns:a16="http://schemas.microsoft.com/office/drawing/2014/main" id="{E071388B-798E-4A0D-A003-EB109A8D1C6A}"/>
              </a:ext>
            </a:extLst>
          </p:cNvPr>
          <p:cNvSpPr/>
          <p:nvPr/>
        </p:nvSpPr>
        <p:spPr bwMode="auto">
          <a:xfrm>
            <a:off x="3472069" y="123295"/>
            <a:ext cx="4986337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资本积累与相对过剩人口</a:t>
            </a:r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F69EBE3E-30BB-467D-9D97-02343CCC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236" y="4823990"/>
            <a:ext cx="2014538" cy="1008063"/>
          </a:xfrm>
          <a:prstGeom prst="wedgeEllipseCallout">
            <a:avLst>
              <a:gd name="adj1" fmla="val -56963"/>
              <a:gd name="adj2" fmla="val -44037"/>
            </a:avLst>
          </a:prstGeom>
          <a:noFill/>
          <a:ln w="50800">
            <a:solidFill>
              <a:schemeClr val="bg2">
                <a:lumMod val="90000"/>
              </a:schemeClr>
            </a:solidFill>
            <a:miter lim="800000"/>
          </a:ln>
          <a:extLst/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机器排挤工人</a:t>
            </a:r>
          </a:p>
        </p:txBody>
      </p:sp>
    </p:spTree>
    <p:extLst>
      <p:ext uri="{BB962C8B-B14F-4D97-AF65-F5344CB8AC3E}">
        <p14:creationId xmlns:p14="http://schemas.microsoft.com/office/powerpoint/2010/main" val="26862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3013D869-90F1-412A-9AF3-DECC8B65A4E5}"/>
              </a:ext>
            </a:extLst>
          </p:cNvPr>
          <p:cNvSpPr/>
          <p:nvPr/>
        </p:nvSpPr>
        <p:spPr bwMode="auto">
          <a:xfrm>
            <a:off x="858293" y="351589"/>
            <a:ext cx="3167055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资本的运动规律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AF20993-67C6-4674-B92C-023DC6BD8A38}"/>
              </a:ext>
            </a:extLst>
          </p:cNvPr>
          <p:cNvCxnSpPr/>
          <p:nvPr/>
        </p:nvCxnSpPr>
        <p:spPr>
          <a:xfrm flipV="1">
            <a:off x="4025348" y="661151"/>
            <a:ext cx="1689652" cy="31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15">
            <a:extLst>
              <a:ext uri="{FF2B5EF4-FFF2-40B4-BE49-F238E27FC236}">
                <a16:creationId xmlns:a16="http://schemas.microsoft.com/office/drawing/2014/main" id="{FE92AF26-7246-46A1-ADE1-E05381FB96A6}"/>
              </a:ext>
            </a:extLst>
          </p:cNvPr>
          <p:cNvSpPr/>
          <p:nvPr/>
        </p:nvSpPr>
        <p:spPr bwMode="auto">
          <a:xfrm>
            <a:off x="5715001" y="351589"/>
            <a:ext cx="1600200" cy="6191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异化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04E5F-2A9C-4E43-9976-D1D406D2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8664" y="1494316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劳动异化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F91C67-91B0-4627-9E35-EDFF4B087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98969" y="2627983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资本家异化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A7318-C344-47D6-94A2-64AB6522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23" y="2627983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人格化的资本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4195A-9ECD-4C44-9EE4-725F9F06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98968" y="3901543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商品拜物教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52889F-095F-48A2-8A9B-C3DD29B7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413" y="3929129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人与人的关系被物与物的关系掩盖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2A8408-63CF-4649-9344-4537F7FB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98967" y="5088535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货币拜物教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B0DE8C-28AA-4BA4-8125-5B6BBDA2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3" y="5088535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资本拜物教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ECFFA4-1BDC-4FCA-BA70-1DC137FD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98969" y="6027083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回到具体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1A6319-94F9-49D1-8444-1C2311520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2" y="6027083"/>
            <a:ext cx="71040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价值转形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0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谢谢观看（</a:t>
            </a:r>
            <a:r>
              <a:rPr lang="en-US" altLang="zh-CN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Thanks for watching</a:t>
            </a: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308026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2.96296E-6 L 0.3158 -2.96296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资本的运动规律</a:t>
            </a:r>
          </a:p>
        </p:txBody>
      </p:sp>
    </p:spTree>
    <p:extLst>
      <p:ext uri="{BB962C8B-B14F-4D97-AF65-F5344CB8AC3E}">
        <p14:creationId xmlns:p14="http://schemas.microsoft.com/office/powerpoint/2010/main" val="353890652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1.11111E-6 L 0.3157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C7C33EFB-EB10-4A53-9CDB-7912111C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893" y="1554093"/>
            <a:ext cx="2549525" cy="527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</a:ln>
          <a:extLst/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latin typeface="+mj-ea"/>
                <a:ea typeface="+mj-ea"/>
                <a:sym typeface="+mn-ea"/>
              </a:rPr>
              <a:t>工人的劳动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75F5DD-6122-45CA-B6BC-089F52FA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043" y="3909943"/>
            <a:ext cx="3598862" cy="143986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"/>
            <a:miter lim="800000"/>
          </a:ln>
          <a:extLst/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①新价值等于资本家所预付的劳动力价值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价值形成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>
              <a:defRPr/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②新价值大于资本家所预付的劳动力价值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价值增殖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948728-96D3-4480-A0BC-545D0F15C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418" y="4235381"/>
            <a:ext cx="2809875" cy="74771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"/>
            <a:miter lim="800000"/>
          </a:ln>
          <a:extLst/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只是为资本家追求价值增殖提供了物质基础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8CDD5086-CA69-4DD9-BC7F-C98D840C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430" y="2644706"/>
            <a:ext cx="2589213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/>
        </p:spPr>
        <p:txBody>
          <a:bodyPr wrap="none"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抽象劳动：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创造新价值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AEB0B03D-D86D-479B-A193-B2E54D39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418" y="2644706"/>
            <a:ext cx="2809875" cy="10080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/>
        </p:spPr>
        <p:txBody>
          <a:bodyPr wrap="none"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具体劳动：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转移生产资料的价</a:t>
            </a: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值到新产品中去</a:t>
            </a:r>
          </a:p>
        </p:txBody>
      </p:sp>
      <p:sp>
        <p:nvSpPr>
          <p:cNvPr id="8" name="下箭头 12">
            <a:extLst>
              <a:ext uri="{FF2B5EF4-FFF2-40B4-BE49-F238E27FC236}">
                <a16:creationId xmlns:a16="http://schemas.microsoft.com/office/drawing/2014/main" id="{7ECF38CE-FB20-43D9-9C85-499358D3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205" y="2338318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下箭头 13">
            <a:extLst>
              <a:ext uri="{FF2B5EF4-FFF2-40B4-BE49-F238E27FC236}">
                <a16:creationId xmlns:a16="http://schemas.microsoft.com/office/drawing/2014/main" id="{FCC3FEA7-F9F7-4356-B17E-CC37DA24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805" y="2355781"/>
            <a:ext cx="285750" cy="27305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下箭头 14">
            <a:extLst>
              <a:ext uri="{FF2B5EF4-FFF2-40B4-BE49-F238E27FC236}">
                <a16:creationId xmlns:a16="http://schemas.microsoft.com/office/drawing/2014/main" id="{76550E8B-08BB-4EA2-AEEF-E21C4435C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480" y="3765481"/>
            <a:ext cx="285750" cy="357187"/>
          </a:xfrm>
          <a:prstGeom prst="down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下箭头 15">
            <a:extLst>
              <a:ext uri="{FF2B5EF4-FFF2-40B4-BE49-F238E27FC236}">
                <a16:creationId xmlns:a16="http://schemas.microsoft.com/office/drawing/2014/main" id="{82E0246C-8ADD-4CBD-BB14-4EBD6EE2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393" y="3478143"/>
            <a:ext cx="285750" cy="357188"/>
          </a:xfrm>
          <a:prstGeom prst="down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91C1BC-04BA-49B4-A9DE-808155FE2B3A}"/>
              </a:ext>
            </a:extLst>
          </p:cNvPr>
          <p:cNvSpPr txBox="1"/>
          <p:nvPr/>
        </p:nvSpPr>
        <p:spPr>
          <a:xfrm>
            <a:off x="1262271" y="361881"/>
            <a:ext cx="9144000" cy="555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+mn-ea"/>
              </a:rPr>
              <a:t>生产剩余价值是资本主义生产方式的绝对规律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D283E6-9FA4-4068-A831-8D398137A6A5}"/>
              </a:ext>
            </a:extLst>
          </p:cNvPr>
          <p:cNvSpPr/>
          <p:nvPr/>
        </p:nvSpPr>
        <p:spPr>
          <a:xfrm>
            <a:off x="1360281" y="2968692"/>
            <a:ext cx="394176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物化劳动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3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CC662-A892-4EEB-9894-E69651CA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9" y="1813339"/>
            <a:ext cx="1008062" cy="473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lIns="90170" tIns="46990" rIns="90170" bIns="469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400" b="1" dirty="0">
                <a:latin typeface="+mj-ea"/>
                <a:ea typeface="+mj-ea"/>
                <a:sym typeface="+mn-ea"/>
              </a:rPr>
              <a:t>资本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46D66-058D-4449-87C1-D69A1FBD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6" y="3480214"/>
            <a:ext cx="1800225" cy="44132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</a:ln>
          <a:extLst/>
        </p:spPr>
        <p:txBody>
          <a:bodyPr lIns="90170" tIns="46990" rIns="90170" bIns="469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200">
                <a:latin typeface="+mj-ea"/>
                <a:ea typeface="+mj-ea"/>
                <a:sym typeface="+mn-ea"/>
              </a:rPr>
              <a:t>可变资本</a:t>
            </a:r>
            <a:r>
              <a:rPr lang="en-US" altLang="zh-CN" sz="2200">
                <a:latin typeface="+mj-ea"/>
                <a:ea typeface="+mj-ea"/>
                <a:sym typeface="+mn-ea"/>
              </a:rPr>
              <a:t>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F9394-AAB6-4AFB-99B4-51904E14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49" y="3480214"/>
            <a:ext cx="1657350" cy="44132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</a:ln>
          <a:extLst/>
        </p:spPr>
        <p:txBody>
          <a:bodyPr lIns="90170" tIns="46990" rIns="90170" bIns="469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200">
                <a:latin typeface="+mj-ea"/>
                <a:ea typeface="+mj-ea"/>
                <a:sym typeface="+mn-ea"/>
              </a:rPr>
              <a:t>不变资本</a:t>
            </a:r>
            <a:r>
              <a:rPr lang="en-US" altLang="zh-CN" sz="2200">
                <a:latin typeface="+mj-ea"/>
                <a:ea typeface="+mj-ea"/>
                <a:sym typeface="+mn-ea"/>
              </a:rPr>
              <a:t>c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22689E5-5745-4CE8-A888-84B114BD9FED}"/>
              </a:ext>
            </a:extLst>
          </p:cNvPr>
          <p:cNvSpPr txBox="1">
            <a:spLocks noChangeArrowheads="1"/>
          </p:cNvSpPr>
          <p:nvPr/>
        </p:nvSpPr>
        <p:spPr bwMode="auto">
          <a:xfrm rot="19680000">
            <a:off x="1911349" y="1930044"/>
            <a:ext cx="808037" cy="38254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购买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F84DF6A-9CE8-4512-8558-BAA29C651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0874" y="2065752"/>
            <a:ext cx="850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DF74A76-2BF1-4881-8C6B-92071882A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999" y="2065752"/>
            <a:ext cx="8636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F0F199E-F759-4773-B980-D894C990FBDC}"/>
              </a:ext>
            </a:extLst>
          </p:cNvPr>
          <p:cNvSpPr txBox="1">
            <a:spLocks noChangeArrowheads="1"/>
          </p:cNvSpPr>
          <p:nvPr/>
        </p:nvSpPr>
        <p:spPr bwMode="auto">
          <a:xfrm rot="2220000">
            <a:off x="4090986" y="2003069"/>
            <a:ext cx="779463" cy="38254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购买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B5E85C84-5A89-445C-AB6D-789FBDDE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49" y="4073939"/>
            <a:ext cx="2735262" cy="9207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</a:ln>
          <a:extLst/>
        </p:spPr>
        <p:txBody>
          <a:bodyPr lIns="90170" tIns="90000" rIns="90170" bIns="9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000" b="1" dirty="0">
                <a:solidFill>
                  <a:srgbClr val="140E14"/>
                </a:solidFill>
                <a:latin typeface="+mj-ea"/>
                <a:ea typeface="+mj-ea"/>
                <a:sym typeface="+mn-ea"/>
              </a:rPr>
              <a:t>原有价值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转移</a:t>
            </a:r>
            <a:r>
              <a:rPr lang="zh-CN" altLang="en-US" sz="2000" b="1" dirty="0">
                <a:solidFill>
                  <a:srgbClr val="140E14"/>
                </a:solidFill>
                <a:latin typeface="+mj-ea"/>
                <a:ea typeface="+mj-ea"/>
                <a:sym typeface="+mn-ea"/>
              </a:rPr>
              <a:t>，价值量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没有变化</a:t>
            </a:r>
            <a:endParaRPr lang="zh-CN" altLang="en-US" sz="28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1BAD7EDB-D787-4A3D-83A0-DAF95F89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999" y="4073939"/>
            <a:ext cx="2520950" cy="9207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</a:ln>
          <a:extLst/>
        </p:spPr>
        <p:txBody>
          <a:bodyPr lIns="90170" tIns="90000" rIns="90170" bIns="9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zh-CN" altLang="en-US" sz="2000" b="1" dirty="0">
                <a:solidFill>
                  <a:srgbClr val="140E14"/>
                </a:solidFill>
                <a:latin typeface="+mj-ea"/>
                <a:ea typeface="+mj-ea"/>
                <a:sym typeface="+mn-ea"/>
              </a:rPr>
              <a:t>使原有价值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增值</a:t>
            </a:r>
            <a:r>
              <a:rPr lang="zh-CN" altLang="en-US" sz="2000" b="1" dirty="0">
                <a:solidFill>
                  <a:srgbClr val="140E14"/>
                </a:solidFill>
                <a:latin typeface="+mj-ea"/>
                <a:ea typeface="+mj-ea"/>
                <a:sym typeface="+mn-ea"/>
              </a:rPr>
              <a:t>， 产生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剩余价值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m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26CC9AF-76D5-4418-BE32-FD7A9FE0A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4" y="2570577"/>
            <a:ext cx="1584325" cy="43021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200" dirty="0">
                <a:latin typeface="+mj-ea"/>
                <a:ea typeface="+mj-ea"/>
                <a:sym typeface="+mn-ea"/>
              </a:rPr>
              <a:t>生产资料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841523B-0E3D-4ED7-AA04-D73CDD6E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1" y="2570577"/>
            <a:ext cx="1295400" cy="43021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200" dirty="0">
                <a:latin typeface="+mj-ea"/>
                <a:ea typeface="+mj-ea"/>
                <a:sym typeface="+mn-ea"/>
              </a:rPr>
              <a:t>劳动力</a:t>
            </a: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9087485A-4037-4CF7-AA0B-75D88DAF044D}"/>
              </a:ext>
            </a:extLst>
          </p:cNvPr>
          <p:cNvSpPr/>
          <p:nvPr/>
        </p:nvSpPr>
        <p:spPr bwMode="auto">
          <a:xfrm>
            <a:off x="5221286" y="1592676"/>
            <a:ext cx="2250179" cy="582613"/>
          </a:xfrm>
          <a:prstGeom prst="borderCallout1">
            <a:avLst>
              <a:gd name="adj1" fmla="val 15875"/>
              <a:gd name="adj2" fmla="val -2940"/>
              <a:gd name="adj3" fmla="val 77690"/>
              <a:gd name="adj4" fmla="val -2672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依据：</a:t>
            </a:r>
            <a:r>
              <a:rPr lang="zh-CN" altLang="en-US" sz="1600" dirty="0">
                <a:latin typeface="+mj-ea"/>
                <a:ea typeface="+mj-ea"/>
                <a:sym typeface="+mn-ea"/>
              </a:rPr>
              <a:t>资本在剩余价值</a:t>
            </a:r>
          </a:p>
          <a:p>
            <a:pPr algn="ctr">
              <a:defRPr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生产中的不同作用</a:t>
            </a:r>
          </a:p>
        </p:txBody>
      </p:sp>
      <p:sp>
        <p:nvSpPr>
          <p:cNvPr id="16" name="下箭头 20">
            <a:extLst>
              <a:ext uri="{FF2B5EF4-FFF2-40B4-BE49-F238E27FC236}">
                <a16:creationId xmlns:a16="http://schemas.microsoft.com/office/drawing/2014/main" id="{6807C532-565E-445C-9DA6-E6D16CE9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6" y="3076989"/>
            <a:ext cx="285750" cy="357188"/>
          </a:xfrm>
          <a:prstGeom prst="downArrow">
            <a:avLst>
              <a:gd name="adj1" fmla="val 50000"/>
              <a:gd name="adj2" fmla="val 49983"/>
            </a:avLst>
          </a:prstGeom>
          <a:solidFill>
            <a:srgbClr val="FFC000"/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下箭头 21">
            <a:extLst>
              <a:ext uri="{FF2B5EF4-FFF2-40B4-BE49-F238E27FC236}">
                <a16:creationId xmlns:a16="http://schemas.microsoft.com/office/drawing/2014/main" id="{60B7517D-56D4-4D62-802D-5266C5CE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6" y="3076989"/>
            <a:ext cx="285750" cy="357188"/>
          </a:xfrm>
          <a:prstGeom prst="downArrow">
            <a:avLst>
              <a:gd name="adj1" fmla="val 50000"/>
              <a:gd name="adj2" fmla="val 49983"/>
            </a:avLst>
          </a:prstGeom>
          <a:solidFill>
            <a:srgbClr val="FFC000"/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8" name="组合 2">
            <a:extLst>
              <a:ext uri="{FF2B5EF4-FFF2-40B4-BE49-F238E27FC236}">
                <a16:creationId xmlns:a16="http://schemas.microsoft.com/office/drawing/2014/main" id="{C4362254-8152-453A-BCA2-5F5109AB3662}"/>
              </a:ext>
            </a:extLst>
          </p:cNvPr>
          <p:cNvGrpSpPr>
            <a:grpSpLocks/>
          </p:cNvGrpSpPr>
          <p:nvPr/>
        </p:nvGrpSpPr>
        <p:grpSpPr bwMode="auto">
          <a:xfrm>
            <a:off x="458786" y="5487592"/>
            <a:ext cx="6956425" cy="941387"/>
            <a:chOff x="1094080" y="5399798"/>
            <a:chExt cx="6955841" cy="940514"/>
          </a:xfrm>
        </p:grpSpPr>
        <p:sp>
          <p:nvSpPr>
            <p:cNvPr id="19" name="ísḷïḍé">
              <a:extLst>
                <a:ext uri="{FF2B5EF4-FFF2-40B4-BE49-F238E27FC236}">
                  <a16:creationId xmlns:a16="http://schemas.microsoft.com/office/drawing/2014/main" id="{290BB5C5-F8EE-4778-9DAF-6C2C5A7B050E}"/>
                </a:ext>
              </a:extLst>
            </p:cNvPr>
            <p:cNvSpPr/>
            <p:nvPr/>
          </p:nvSpPr>
          <p:spPr bwMode="auto">
            <a:xfrm>
              <a:off x="1094080" y="5409314"/>
              <a:ext cx="6955841" cy="921482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6">
                    <a:lumMod val="75000"/>
                    <a:alpha val="30000"/>
                  </a:schemeClr>
                </a:gs>
                <a:gs pos="100000">
                  <a:srgbClr val="014D23">
                    <a:alpha val="0"/>
                  </a:srgbClr>
                </a:gs>
              </a:gsLst>
              <a:lin ang="5400000" scaled="1"/>
              <a:tileRect/>
            </a:gra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20" name="文本框 1">
              <a:extLst>
                <a:ext uri="{FF2B5EF4-FFF2-40B4-BE49-F238E27FC236}">
                  <a16:creationId xmlns:a16="http://schemas.microsoft.com/office/drawing/2014/main" id="{4EBB226A-BFB8-41F4-AAB8-EF574B5AA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5399798"/>
              <a:ext cx="5629275" cy="94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dirty="0"/>
                <a:t>可变资本是剩余价值的源泉</a:t>
              </a:r>
            </a:p>
            <a:p>
              <a:pPr algn="just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dirty="0"/>
                <a:t>不变资本是生产剩余价值的物质条件</a:t>
              </a:r>
            </a:p>
          </p:txBody>
        </p:sp>
      </p:grp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CD89C248-622F-4589-BB13-BC58999FC207}"/>
              </a:ext>
            </a:extLst>
          </p:cNvPr>
          <p:cNvSpPr/>
          <p:nvPr/>
        </p:nvSpPr>
        <p:spPr bwMode="auto">
          <a:xfrm>
            <a:off x="364331" y="402122"/>
            <a:ext cx="4986337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可变资本与不变资本的划分</a:t>
            </a:r>
          </a:p>
        </p:txBody>
      </p:sp>
      <p:sp>
        <p:nvSpPr>
          <p:cNvPr id="22" name="圆角矩形 15">
            <a:extLst>
              <a:ext uri="{FF2B5EF4-FFF2-40B4-BE49-F238E27FC236}">
                <a16:creationId xmlns:a16="http://schemas.microsoft.com/office/drawing/2014/main" id="{6544DE96-B3BC-457E-8B40-E571760A59D7}"/>
              </a:ext>
            </a:extLst>
          </p:cNvPr>
          <p:cNvSpPr/>
          <p:nvPr/>
        </p:nvSpPr>
        <p:spPr bwMode="auto">
          <a:xfrm>
            <a:off x="8160026" y="370337"/>
            <a:ext cx="3744394" cy="652498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资本的有机构成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750E16-68D0-4AE9-B607-6B7C05F891DF}"/>
              </a:ext>
            </a:extLst>
          </p:cNvPr>
          <p:cNvSpPr/>
          <p:nvPr/>
        </p:nvSpPr>
        <p:spPr>
          <a:xfrm>
            <a:off x="7962515" y="1844571"/>
            <a:ext cx="3941765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资本技术构成</a:t>
            </a:r>
            <a:r>
              <a:rPr lang="zh-CN" altLang="en-US" sz="2000" dirty="0"/>
              <a:t>：反映技术水平的生产资料和劳动力的比例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05A2BE-2034-4C91-BEB3-77275FA59B2F}"/>
              </a:ext>
            </a:extLst>
          </p:cNvPr>
          <p:cNvSpPr/>
          <p:nvPr/>
        </p:nvSpPr>
        <p:spPr>
          <a:xfrm>
            <a:off x="7962515" y="3069911"/>
            <a:ext cx="3941765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资本价值构成</a:t>
            </a:r>
            <a:r>
              <a:rPr lang="zh-CN" altLang="en-US" sz="2000" dirty="0"/>
              <a:t>：不变资本和可变资本的比例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4EDEDD-F16B-4680-BA5B-DBBFCBB0FA91}"/>
              </a:ext>
            </a:extLst>
          </p:cNvPr>
          <p:cNvSpPr/>
          <p:nvPr/>
        </p:nvSpPr>
        <p:spPr>
          <a:xfrm>
            <a:off x="7935911" y="4483762"/>
            <a:ext cx="3941765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资本有机构成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2060"/>
                </a:solidFill>
              </a:rPr>
              <a:t>由资本技术构成决定并反映其变化的资本价值构成（</a:t>
            </a:r>
            <a:r>
              <a:rPr lang="en-US" altLang="zh-CN" sz="2400" dirty="0" err="1">
                <a:solidFill>
                  <a:srgbClr val="002060"/>
                </a:solidFill>
              </a:rPr>
              <a:t>C:V</a:t>
            </a:r>
            <a:r>
              <a:rPr lang="zh-CN" altLang="en-US" sz="2400" dirty="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28" name="动作按钮: 前进或下一项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9BEB95F-702C-4777-A317-2B40C3C384EE}"/>
              </a:ext>
            </a:extLst>
          </p:cNvPr>
          <p:cNvSpPr/>
          <p:nvPr/>
        </p:nvSpPr>
        <p:spPr>
          <a:xfrm>
            <a:off x="2788042" y="3672531"/>
            <a:ext cx="352840" cy="22943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动作按钮: 前进或下一项 2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8D4829-8EBD-451B-B1EB-66E328CEF4A3}"/>
              </a:ext>
            </a:extLst>
          </p:cNvPr>
          <p:cNvSpPr/>
          <p:nvPr/>
        </p:nvSpPr>
        <p:spPr>
          <a:xfrm>
            <a:off x="6172440" y="3638234"/>
            <a:ext cx="347870" cy="25920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动作按钮: 转到结尾 3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9F6A676-ECFF-470A-AE2A-40454DC9F749}"/>
              </a:ext>
            </a:extLst>
          </p:cNvPr>
          <p:cNvSpPr/>
          <p:nvPr/>
        </p:nvSpPr>
        <p:spPr>
          <a:xfrm>
            <a:off x="11141765" y="6390861"/>
            <a:ext cx="735911" cy="327991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3021BC7-22D2-4DE5-B14F-D18F1D678D4D}"/>
              </a:ext>
            </a:extLst>
          </p:cNvPr>
          <p:cNvSpPr/>
          <p:nvPr/>
        </p:nvSpPr>
        <p:spPr>
          <a:xfrm>
            <a:off x="3720253" y="5031466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ea"/>
                <a:sym typeface="+mn-ea"/>
              </a:rPr>
              <a:t>剩余价值率（剥削率）</a:t>
            </a:r>
            <a:r>
              <a:rPr lang="en-US" altLang="zh-CN" b="1" dirty="0">
                <a:latin typeface="+mj-ea"/>
                <a:sym typeface="+mn-ea"/>
              </a:rPr>
              <a:t>m’=m/v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8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3BE97BE4-1057-4EF0-AEC6-AA9BECA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70" y="483421"/>
            <a:ext cx="2605088" cy="672685"/>
          </a:xfrm>
          <a:prstGeom prst="rect">
            <a:avLst/>
          </a:prstGeom>
          <a:solidFill>
            <a:srgbClr val="000066"/>
          </a:solidFill>
          <a:ln w="76200" cmpd="tri">
            <a:solidFill>
              <a:srgbClr val="80008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3600" dirty="0">
                <a:solidFill>
                  <a:schemeClr val="bg1"/>
                </a:solidFill>
                <a:latin typeface="+mn-ea"/>
                <a:ea typeface="+mn-ea"/>
              </a:rPr>
              <a:t>不变资本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2D7772B-1E7E-4E16-A183-9C8905325BE9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1374775"/>
            <a:ext cx="7185025" cy="4502150"/>
            <a:chOff x="657" y="821"/>
            <a:chExt cx="4526" cy="2836"/>
          </a:xfrm>
        </p:grpSpPr>
        <p:pic>
          <p:nvPicPr>
            <p:cNvPr id="94212" name="Picture 6" descr="jiqi4">
              <a:extLst>
                <a:ext uri="{FF2B5EF4-FFF2-40B4-BE49-F238E27FC236}">
                  <a16:creationId xmlns:a16="http://schemas.microsoft.com/office/drawing/2014/main" id="{82CB939E-39ED-4858-9C14-7DA534897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7"/>
            <a:stretch>
              <a:fillRect/>
            </a:stretch>
          </p:blipFill>
          <p:spPr bwMode="auto">
            <a:xfrm>
              <a:off x="2925" y="1999"/>
              <a:ext cx="1988" cy="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3" name="Text Box 7">
              <a:extLst>
                <a:ext uri="{FF2B5EF4-FFF2-40B4-BE49-F238E27FC236}">
                  <a16:creationId xmlns:a16="http://schemas.microsoft.com/office/drawing/2014/main" id="{E437BC45-C335-4DCE-995F-1EC57F31F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3249"/>
              <a:ext cx="131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zh-CN" altLang="en-US" b="1" dirty="0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机器设备</a:t>
              </a:r>
            </a:p>
          </p:txBody>
        </p:sp>
        <p:grpSp>
          <p:nvGrpSpPr>
            <p:cNvPr id="94214" name="Group 8">
              <a:extLst>
                <a:ext uri="{FF2B5EF4-FFF2-40B4-BE49-F238E27FC236}">
                  <a16:creationId xmlns:a16="http://schemas.microsoft.com/office/drawing/2014/main" id="{BCCB5921-931D-47BB-A062-4D7D89EE3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821"/>
              <a:ext cx="4380" cy="2836"/>
              <a:chOff x="657" y="821"/>
              <a:chExt cx="4380" cy="2836"/>
            </a:xfrm>
          </p:grpSpPr>
          <p:grpSp>
            <p:nvGrpSpPr>
              <p:cNvPr id="94215" name="Group 9">
                <a:extLst>
                  <a:ext uri="{FF2B5EF4-FFF2-40B4-BE49-F238E27FC236}">
                    <a16:creationId xmlns:a16="http://schemas.microsoft.com/office/drawing/2014/main" id="{F1AD57C4-F407-4F48-8C62-460400742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1992"/>
                <a:ext cx="1998" cy="1665"/>
                <a:chOff x="657" y="1992"/>
                <a:chExt cx="1998" cy="1665"/>
              </a:xfrm>
            </p:grpSpPr>
            <p:pic>
              <p:nvPicPr>
                <p:cNvPr id="94218" name="Picture 10" descr="jiqi2">
                  <a:extLst>
                    <a:ext uri="{FF2B5EF4-FFF2-40B4-BE49-F238E27FC236}">
                      <a16:creationId xmlns:a16="http://schemas.microsoft.com/office/drawing/2014/main" id="{2B6E1CEB-2659-4FDF-8DBA-D631E1CB56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027"/>
                <a:stretch>
                  <a:fillRect/>
                </a:stretch>
              </p:blipFill>
              <p:spPr bwMode="auto">
                <a:xfrm>
                  <a:off x="657" y="1992"/>
                  <a:ext cx="1998" cy="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219" name="Text Box 11">
                  <a:extLst>
                    <a:ext uri="{FF2B5EF4-FFF2-40B4-BE49-F238E27FC236}">
                      <a16:creationId xmlns:a16="http://schemas.microsoft.com/office/drawing/2014/main" id="{2590E0B1-F9E1-4C83-803E-69FFA7C28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3249"/>
                  <a:ext cx="704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buSzPct val="70000"/>
                    <a:buFont typeface="Monotype Sorts"/>
                    <a:buNone/>
                  </a:pPr>
                  <a:r>
                    <a:rPr kumimoji="1" lang="zh-CN" altLang="en-US" b="1" dirty="0">
                      <a:solidFill>
                        <a:srgbClr val="FFFF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厂房</a:t>
                  </a:r>
                </a:p>
              </p:txBody>
            </p:sp>
          </p:grpSp>
          <p:pic>
            <p:nvPicPr>
              <p:cNvPr id="94216" name="Picture 12" descr="qihuo1">
                <a:extLst>
                  <a:ext uri="{FF2B5EF4-FFF2-40B4-BE49-F238E27FC236}">
                    <a16:creationId xmlns:a16="http://schemas.microsoft.com/office/drawing/2014/main" id="{03404278-2903-4568-B1C3-DC7630A4BB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" y="821"/>
                <a:ext cx="1958" cy="1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17" name="Text Box 13">
                <a:extLst>
                  <a:ext uri="{FF2B5EF4-FFF2-40B4-BE49-F238E27FC236}">
                    <a16:creationId xmlns:a16="http://schemas.microsoft.com/office/drawing/2014/main" id="{220F7FA7-A129-488A-B358-060649422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9" y="1490"/>
                <a:ext cx="1088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Monotype Sorts"/>
                  <a:buNone/>
                </a:pPr>
                <a:r>
                  <a:rPr kumimoji="1" lang="zh-CN" altLang="en-US" b="1" dirty="0">
                    <a:solidFill>
                      <a:srgbClr val="FFFF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原材料</a:t>
                </a:r>
              </a:p>
            </p:txBody>
          </p:sp>
        </p:grpSp>
      </p:grpSp>
      <p:pic>
        <p:nvPicPr>
          <p:cNvPr id="46082" name="Picture 2" descr="https://timgsa.baidu.com/timg?image&amp;quality=80&amp;size=b9999_10000&amp;sec=1603866136604&amp;di=ee71533588f98e97306420fa6b9cc670&amp;imgtype=0&amp;src=http%3A%2F%2Fimg04.hc360.cn%2F04%2Fbusin%2F905%2F979%2Fb%2F04-9059799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06" y="1670456"/>
            <a:ext cx="2404433" cy="15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2590E0B1-F9E1-4C83-803E-69FFA7C2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949" y="1576388"/>
            <a:ext cx="1117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工具</a:t>
            </a:r>
          </a:p>
        </p:txBody>
      </p:sp>
      <p:sp>
        <p:nvSpPr>
          <p:cNvPr id="3" name="动作按钮: 上一张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ACA32ED-658F-47DA-A0CC-B2237B44C98E}"/>
              </a:ext>
            </a:extLst>
          </p:cNvPr>
          <p:cNvSpPr/>
          <p:nvPr/>
        </p:nvSpPr>
        <p:spPr>
          <a:xfrm>
            <a:off x="11141765" y="6162261"/>
            <a:ext cx="606287" cy="4572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6FF31EF-E68D-42F1-A629-944193906C33}"/>
              </a:ext>
            </a:extLst>
          </p:cNvPr>
          <p:cNvGrpSpPr>
            <a:grpSpLocks/>
          </p:cNvGrpSpPr>
          <p:nvPr/>
        </p:nvGrpSpPr>
        <p:grpSpPr bwMode="auto">
          <a:xfrm>
            <a:off x="2999479" y="2035176"/>
            <a:ext cx="5976937" cy="3744913"/>
            <a:chOff x="2842" y="2188"/>
            <a:chExt cx="2779" cy="2096"/>
          </a:xfrm>
        </p:grpSpPr>
        <p:pic>
          <p:nvPicPr>
            <p:cNvPr id="95236" name="Picture 5" descr="worker1">
              <a:extLst>
                <a:ext uri="{FF2B5EF4-FFF2-40B4-BE49-F238E27FC236}">
                  <a16:creationId xmlns:a16="http://schemas.microsoft.com/office/drawing/2014/main" id="{914FD4F3-A42A-4CB6-9AD7-A47417FA5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" y="2188"/>
              <a:ext cx="2779" cy="2096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37" name="Rectangle 6">
              <a:extLst>
                <a:ext uri="{FF2B5EF4-FFF2-40B4-BE49-F238E27FC236}">
                  <a16:creationId xmlns:a16="http://schemas.microsoft.com/office/drawing/2014/main" id="{D9C01B06-ABC5-45D7-A873-E49D4872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818"/>
              <a:ext cx="65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zh-CN" altLang="en-US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劳动力</a:t>
              </a:r>
            </a:p>
          </p:txBody>
        </p:sp>
      </p:grp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03614C37-6F40-4403-9467-6135CA458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2" y="488441"/>
            <a:ext cx="2605087" cy="672685"/>
          </a:xfrm>
          <a:prstGeom prst="rect">
            <a:avLst/>
          </a:prstGeom>
          <a:solidFill>
            <a:srgbClr val="000066"/>
          </a:solidFill>
          <a:ln w="76200" cmpd="tri">
            <a:solidFill>
              <a:srgbClr val="80008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3600" dirty="0">
                <a:solidFill>
                  <a:schemeClr val="bg1"/>
                </a:solidFill>
                <a:latin typeface="+mn-ea"/>
                <a:ea typeface="+mn-ea"/>
              </a:rPr>
              <a:t>可变资本</a:t>
            </a:r>
          </a:p>
        </p:txBody>
      </p:sp>
      <p:sp>
        <p:nvSpPr>
          <p:cNvPr id="3" name="动作按钮: 上一张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61352AB-95D2-42E9-8B1D-F751BF0DD39C}"/>
              </a:ext>
            </a:extLst>
          </p:cNvPr>
          <p:cNvSpPr/>
          <p:nvPr/>
        </p:nvSpPr>
        <p:spPr>
          <a:xfrm>
            <a:off x="11072191" y="6192078"/>
            <a:ext cx="675861" cy="43732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FB419B0-ABAC-4729-9A49-82F0ECA36B32}"/>
              </a:ext>
            </a:extLst>
          </p:cNvPr>
          <p:cNvSpPr/>
          <p:nvPr/>
        </p:nvSpPr>
        <p:spPr>
          <a:xfrm>
            <a:off x="3402634" y="2503621"/>
            <a:ext cx="1507295" cy="128318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157171C-AE4E-4350-8216-3106D001847B}"/>
              </a:ext>
            </a:extLst>
          </p:cNvPr>
          <p:cNvSpPr/>
          <p:nvPr/>
        </p:nvSpPr>
        <p:spPr>
          <a:xfrm>
            <a:off x="3410846" y="2111297"/>
            <a:ext cx="2998165" cy="21316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产业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4EB394-0867-4D7C-8627-8987DC309281}"/>
              </a:ext>
            </a:extLst>
          </p:cNvPr>
          <p:cNvSpPr/>
          <p:nvPr/>
        </p:nvSpPr>
        <p:spPr>
          <a:xfrm>
            <a:off x="3410845" y="1651476"/>
            <a:ext cx="4669667" cy="310936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1E9969-977A-4A9C-A53F-A97EB164264C}"/>
              </a:ext>
            </a:extLst>
          </p:cNvPr>
          <p:cNvSpPr txBox="1"/>
          <p:nvPr/>
        </p:nvSpPr>
        <p:spPr>
          <a:xfrm>
            <a:off x="6587987" y="2992467"/>
            <a:ext cx="90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社会</a:t>
            </a:r>
          </a:p>
        </p:txBody>
      </p:sp>
      <p:sp>
        <p:nvSpPr>
          <p:cNvPr id="7" name="动作按钮: 前进或下一项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05B9BF-7059-4CF3-BA1D-E5B864AA9A14}"/>
              </a:ext>
            </a:extLst>
          </p:cNvPr>
          <p:cNvSpPr/>
          <p:nvPr/>
        </p:nvSpPr>
        <p:spPr>
          <a:xfrm>
            <a:off x="4462667" y="3033016"/>
            <a:ext cx="337933" cy="24689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B38F1A66-74AE-4BD1-931E-704F40FD537E}"/>
              </a:ext>
            </a:extLst>
          </p:cNvPr>
          <p:cNvSpPr/>
          <p:nvPr/>
        </p:nvSpPr>
        <p:spPr bwMode="auto">
          <a:xfrm>
            <a:off x="3995530" y="308999"/>
            <a:ext cx="3744394" cy="652498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不同层面的资本</a:t>
            </a:r>
          </a:p>
        </p:txBody>
      </p:sp>
      <p:sp>
        <p:nvSpPr>
          <p:cNvPr id="9" name="动作按钮: 前进或下一项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9BFA97-C100-4D13-8FEC-CA2602110DB4}"/>
              </a:ext>
            </a:extLst>
          </p:cNvPr>
          <p:cNvSpPr/>
          <p:nvPr/>
        </p:nvSpPr>
        <p:spPr>
          <a:xfrm>
            <a:off x="5655365" y="3031435"/>
            <a:ext cx="306385" cy="24847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前进或下一项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39030C5-7938-4C20-A580-A8A25FD87078}"/>
              </a:ext>
            </a:extLst>
          </p:cNvPr>
          <p:cNvSpPr/>
          <p:nvPr/>
        </p:nvSpPr>
        <p:spPr>
          <a:xfrm>
            <a:off x="7395469" y="3027254"/>
            <a:ext cx="392667" cy="2997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4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BA5B92EE-93B8-4509-A473-1A7B1768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3190670"/>
            <a:ext cx="925405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u="sng" dirty="0"/>
              <a:t>剩余价值是资本积累的源泉；资本积累又是扩大再生产的源泉。</a:t>
            </a:r>
          </a:p>
        </p:txBody>
      </p:sp>
      <p:sp>
        <p:nvSpPr>
          <p:cNvPr id="3" name="圆角矩形 15">
            <a:extLst>
              <a:ext uri="{FF2B5EF4-FFF2-40B4-BE49-F238E27FC236}">
                <a16:creationId xmlns:a16="http://schemas.microsoft.com/office/drawing/2014/main" id="{B836E18C-CEFE-4413-AFF1-4A12C675A015}"/>
              </a:ext>
            </a:extLst>
          </p:cNvPr>
          <p:cNvSpPr/>
          <p:nvPr/>
        </p:nvSpPr>
        <p:spPr bwMode="auto">
          <a:xfrm>
            <a:off x="3602831" y="282853"/>
            <a:ext cx="4986337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资本积累与扩大再生产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E1551948-BD22-49F5-8845-83FB26AC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091" y="2090740"/>
            <a:ext cx="7438508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资本的扩大再生产</a:t>
            </a:r>
            <a:r>
              <a:rPr lang="zh-CN" altLang="en-US" sz="2400" dirty="0"/>
              <a:t>：剩余价值不全用于资本家个人消费，进而扩大生产规模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B94685CB-6D53-407F-9E8C-098C596F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2090740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资本的简单再生产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16D993-551F-41FF-B5F9-3CBACD37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1248495"/>
            <a:ext cx="74385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资本积累</a:t>
            </a:r>
            <a:r>
              <a:rPr lang="zh-CN" altLang="en-US" sz="2400" dirty="0"/>
              <a:t>：剩余价值的资本化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B12C2184-B6C4-4E43-A6B5-882C9D04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3971052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动机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870D3F29-79B3-43BE-A296-CF1C58B5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101" y="3971052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资本家追求剩余价值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92BB89A-0B79-46B2-A3E7-C7222329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665" y="3971051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资本家竞争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BCF0CFA1-F2A6-4757-B245-33DDD0570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5216756"/>
            <a:ext cx="813093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资本主义再生产是资本主义生产关系的再生产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46155C43-6E00-4FED-8242-6F4BFC21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43" y="5723083"/>
            <a:ext cx="404595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生产力对于集中化的需求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EE9386A2-98C5-407F-AFCE-DADF3FF6F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34" y="5723083"/>
            <a:ext cx="560344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降低劳动比重稳固剥削与被剥削的关系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39169F9B-739D-47B5-B876-28C740A2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27" y="6192039"/>
            <a:ext cx="404595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生产力对于规模化的需求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C205BA1C-7D6D-4190-8CDE-B2B27892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34" y="6192039"/>
            <a:ext cx="560344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使更多人处于剥削与被剥削的关系中</a:t>
            </a:r>
          </a:p>
        </p:txBody>
      </p:sp>
    </p:spTree>
    <p:extLst>
      <p:ext uri="{BB962C8B-B14F-4D97-AF65-F5344CB8AC3E}">
        <p14:creationId xmlns:p14="http://schemas.microsoft.com/office/powerpoint/2010/main" val="36075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59C1E7-3D12-4746-800E-D5C60E904FE0}"/>
              </a:ext>
            </a:extLst>
          </p:cNvPr>
          <p:cNvGrpSpPr>
            <a:grpSpLocks/>
          </p:cNvGrpSpPr>
          <p:nvPr/>
        </p:nvGrpSpPr>
        <p:grpSpPr bwMode="auto">
          <a:xfrm>
            <a:off x="425657" y="864393"/>
            <a:ext cx="7021512" cy="5129213"/>
            <a:chOff x="1011496" y="1371726"/>
            <a:chExt cx="7020369" cy="5129449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279EE965-A523-400A-9EE0-80CAA02B0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412" y="1405066"/>
              <a:ext cx="2736404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追求更多剩余价值</a:t>
              </a:r>
              <a:r>
                <a:rPr lang="zh-CN" altLang="en-US" sz="2400" dirty="0"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46F8057-F43D-47B7-9FD1-84F09293A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367" y="2597332"/>
              <a:ext cx="2015797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改进技术</a:t>
              </a:r>
              <a:r>
                <a:rPr lang="zh-CN" altLang="en-US" sz="240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9927B5C-B3B9-47CE-89B8-2D1FF0CA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107" y="3554639"/>
              <a:ext cx="2676089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C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的比重愈来愈大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FF1F3FC-CF13-4807-BC13-FFF9E7892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290" y="3554639"/>
              <a:ext cx="2839575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V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的比重愈来愈小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E859595-273F-4BA8-8CE6-642B4ED0F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702" y="5007268"/>
              <a:ext cx="4810929" cy="4651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资本有机构成（</a:t>
              </a:r>
              <a:r>
                <a:rPr lang="en-US" altLang="zh-CN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C:V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）不断提高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CD023BE4-E662-4822-AD33-DCD0281622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608603">
              <a:off x="2952233" y="2982216"/>
              <a:ext cx="418888" cy="43334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FB5B1EE-6C39-4238-A4E0-0982001AF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6376">
              <a:off x="5582699" y="3002390"/>
              <a:ext cx="469193" cy="454452"/>
            </a:xfrm>
            <a:prstGeom prst="rightArrow">
              <a:avLst>
                <a:gd name="adj1" fmla="val 50000"/>
                <a:gd name="adj2" fmla="val 24989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3DDA63BB-1486-4A83-B8CC-696186C4C2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1754">
              <a:off x="4277890" y="2048593"/>
              <a:ext cx="508913" cy="472969"/>
            </a:xfrm>
            <a:prstGeom prst="rightArrow">
              <a:avLst>
                <a:gd name="adj1" fmla="val 50000"/>
                <a:gd name="adj2" fmla="val 43867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8282E291-E8EA-433E-B817-5BF157E675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5179">
              <a:off x="2790325" y="4134439"/>
              <a:ext cx="452077" cy="405814"/>
            </a:xfrm>
            <a:prstGeom prst="rightArrow">
              <a:avLst>
                <a:gd name="adj1" fmla="val 50000"/>
                <a:gd name="adj2" fmla="val 24988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46CC8D34-CC0F-457B-A9A5-D3120885A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496" y="1405066"/>
              <a:ext cx="1512641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资本积累</a:t>
              </a:r>
              <a:endParaRPr lang="zh-CN" altLang="en-US" sz="2400" dirty="0">
                <a:solidFill>
                  <a:schemeClr val="tx2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3E05666D-2A13-4199-A27E-BB574A068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5179">
              <a:off x="6449625" y="4136630"/>
              <a:ext cx="459912" cy="409321"/>
            </a:xfrm>
            <a:prstGeom prst="rightArrow">
              <a:avLst>
                <a:gd name="adj1" fmla="val 50000"/>
                <a:gd name="adj2" fmla="val 2499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5486E11B-6154-46D0-8F94-38D4C01B5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6376">
              <a:off x="3035228" y="1371726"/>
              <a:ext cx="376177" cy="65408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/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30912FF1-FF1A-4EF4-9BA3-9E1C0D34DA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56376">
              <a:off x="4376193" y="5557954"/>
              <a:ext cx="434279" cy="420635"/>
            </a:xfrm>
            <a:prstGeom prst="rightArrow">
              <a:avLst>
                <a:gd name="adj1" fmla="val 50000"/>
                <a:gd name="adj2" fmla="val 24989"/>
              </a:avLst>
            </a:prstGeom>
            <a:solidFill>
              <a:srgbClr val="FC6E04">
                <a:alpha val="6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8919EE8B-D234-4E25-892A-5FC943100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137" y="6037604"/>
              <a:ext cx="2447526" cy="463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mpd="sng">
              <a:noFill/>
              <a:miter lim="800000"/>
            </a:ln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Arial" panose="020B0604020202020204" pitchFamily="34" charset="0"/>
                </a:rPr>
                <a:t>资本主义失业</a:t>
              </a: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  <a:sym typeface="+mn-ea"/>
                </a:rPr>
                <a:t> </a:t>
              </a:r>
            </a:p>
          </p:txBody>
        </p:sp>
        <p:sp>
          <p:nvSpPr>
            <p:cNvPr id="18" name="文本框 1">
              <a:extLst>
                <a:ext uri="{FF2B5EF4-FFF2-40B4-BE49-F238E27FC236}">
                  <a16:creationId xmlns:a16="http://schemas.microsoft.com/office/drawing/2014/main" id="{472F7871-FA1C-4415-B43A-C3C4EFC88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799" y="4518296"/>
              <a:ext cx="5372813" cy="4619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C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为不变资本，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V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为可变资本</a:t>
              </a:r>
            </a:p>
          </p:txBody>
        </p:sp>
      </p:grpSp>
      <p:sp>
        <p:nvSpPr>
          <p:cNvPr id="36" name="文本框 5">
            <a:extLst>
              <a:ext uri="{FF2B5EF4-FFF2-40B4-BE49-F238E27FC236}">
                <a16:creationId xmlns:a16="http://schemas.microsoft.com/office/drawing/2014/main" id="{EBF8B3CF-C2E8-4823-9218-92643282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387" y="5539757"/>
            <a:ext cx="344556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相对过剩人口</a:t>
            </a:r>
          </a:p>
        </p:txBody>
      </p:sp>
      <p:sp>
        <p:nvSpPr>
          <p:cNvPr id="37" name="文本框 1">
            <a:extLst>
              <a:ext uri="{FF2B5EF4-FFF2-40B4-BE49-F238E27FC236}">
                <a16:creationId xmlns:a16="http://schemas.microsoft.com/office/drawing/2014/main" id="{846EC4FA-1E68-42CF-A94A-81461031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889" y="5572843"/>
            <a:ext cx="5373688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+mj-ea"/>
                <a:ea typeface="+mj-ea"/>
                <a:sym typeface="+mn-ea"/>
              </a:rPr>
              <a:t>无产阶级革命的来源</a:t>
            </a:r>
          </a:p>
        </p:txBody>
      </p:sp>
      <p:sp>
        <p:nvSpPr>
          <p:cNvPr id="38" name="圆角矩形 15">
            <a:extLst>
              <a:ext uri="{FF2B5EF4-FFF2-40B4-BE49-F238E27FC236}">
                <a16:creationId xmlns:a16="http://schemas.microsoft.com/office/drawing/2014/main" id="{E071388B-798E-4A0D-A003-EB109A8D1C6A}"/>
              </a:ext>
            </a:extLst>
          </p:cNvPr>
          <p:cNvSpPr/>
          <p:nvPr/>
        </p:nvSpPr>
        <p:spPr bwMode="auto">
          <a:xfrm>
            <a:off x="3472069" y="123295"/>
            <a:ext cx="4986337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资本积累与相对过剩人口</a:t>
            </a:r>
          </a:p>
        </p:txBody>
      </p:sp>
    </p:spTree>
    <p:extLst>
      <p:ext uri="{BB962C8B-B14F-4D97-AF65-F5344CB8AC3E}">
        <p14:creationId xmlns:p14="http://schemas.microsoft.com/office/powerpoint/2010/main" val="29178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808</Words>
  <Application>Microsoft Office PowerPoint</Application>
  <PresentationFormat>宽屏</PresentationFormat>
  <Paragraphs>169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Monotype Sorts</vt:lpstr>
      <vt:lpstr>等线</vt:lpstr>
      <vt:lpstr>等线 Light</vt:lpstr>
      <vt:lpstr>华文新魏</vt:lpstr>
      <vt:lpstr>楷体</vt:lpstr>
      <vt:lpstr>楷体_GB2312</vt:lpstr>
      <vt:lpstr>宋体</vt:lpstr>
      <vt:lpstr>微软雅黑</vt:lpstr>
      <vt:lpstr>Arial</vt:lpstr>
      <vt:lpstr>Times New Roman</vt:lpstr>
      <vt:lpstr>Wingdings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ZJF</cp:lastModifiedBy>
  <cp:revision>44</cp:revision>
  <dcterms:created xsi:type="dcterms:W3CDTF">2022-11-06T10:39:19Z</dcterms:created>
  <dcterms:modified xsi:type="dcterms:W3CDTF">2023-12-01T13:25:12Z</dcterms:modified>
</cp:coreProperties>
</file>