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046" r:id="rId2"/>
    <p:sldId id="2069" r:id="rId3"/>
    <p:sldId id="2071" r:id="rId4"/>
    <p:sldId id="2070" r:id="rId5"/>
    <p:sldId id="2072" r:id="rId6"/>
    <p:sldId id="2073" r:id="rId7"/>
    <p:sldId id="2074" r:id="rId8"/>
    <p:sldId id="2075" r:id="rId9"/>
    <p:sldId id="207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DC276-4EC0-454B-B30E-0AEE22A9A975}" type="datetimeFigureOut">
              <a:rPr lang="zh-CN" altLang="en-US" smtClean="0"/>
              <a:t>2024/3/21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2D030-A706-4BBF-8341-0A9C40637E68}" type="slidenum">
              <a:rPr lang="zh-CN" altLang="en-US" smtClean="0"/>
              <a:t>‹#›</a:t>
            </a:fld>
            <a:endParaRPr lang="zh-CN" altLang="en-US"/>
          </a:p>
        </p:txBody>
      </p:sp>
    </p:spTree>
    <p:extLst>
      <p:ext uri="{BB962C8B-B14F-4D97-AF65-F5344CB8AC3E}">
        <p14:creationId xmlns:p14="http://schemas.microsoft.com/office/powerpoint/2010/main" val="1432228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英国来自对外贸易</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AB92D030-A706-4BBF-8341-0A9C40637E68}" type="slidenum">
              <a:rPr lang="zh-CN" altLang="en-US" smtClean="0"/>
              <a:t>5</a:t>
            </a:fld>
            <a:endParaRPr lang="zh-CN" altLang="en-US"/>
          </a:p>
        </p:txBody>
      </p:sp>
    </p:spTree>
    <p:extLst>
      <p:ext uri="{BB962C8B-B14F-4D97-AF65-F5344CB8AC3E}">
        <p14:creationId xmlns:p14="http://schemas.microsoft.com/office/powerpoint/2010/main" val="321442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F4F30-019D-4F43-A3DD-67742574A2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A3624E-2DC3-4181-BF1F-F9834F04D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3B4F72-A855-47A6-8BE9-359BCAC02D65}"/>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5031FB7A-DF9B-49CE-AB74-D4F4AF50CA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CD9BD9-A393-437A-844C-02AD2A9E5379}"/>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263852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416FC-CC37-4CDA-80BC-CCB2E114CA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55127E-B656-4E63-80A1-1FD5A015C18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2B7A13-0547-43E5-8277-8585DE4C87B4}"/>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F04AF872-55AD-4C5D-B404-31E9402F96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E6F0B2-723E-4ABA-A05D-5A678F2D99D2}"/>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180742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A0D373-862C-49C9-BB51-943ADA5555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D4897CA-ABDA-4D69-87D4-E21B1828757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5E388C2-B18F-4D5F-B1FC-E8C1EC4D0FD3}"/>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10017E82-DBFA-4F5C-8D98-EF9AB28F5B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AFD5A1-C5C4-4924-B1B5-F0FA166DACB8}"/>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278512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54A0C-7651-4F89-A9E4-F337941E09AD}"/>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6735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6A93E-284B-446B-AF5E-CDF4EA6E8C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CD6ED6-5B11-4332-8177-BE9E09E41EF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F9833C-133B-44EB-85D0-2ACB628A3344}"/>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39052ABC-9B2C-4F53-AED4-5183DA51A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859970-C907-4802-A5D7-5DE668D48515}"/>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112029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EB530-2E64-49E3-ACBB-95D97A3AD9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2F9808-AC9F-4975-9617-DA5EF7E29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7370776-7370-47D3-8094-22C1B353A50D}"/>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1F919A94-E4FB-4A0D-937E-4756DD64A7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F8EFA2-F876-4A17-925A-2C76C2B4DFE1}"/>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294216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555D2-C0DB-4674-AA80-D797DCAE4A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7B8508-A3C6-4719-BB7F-49FF732E428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05EC38F-A4A6-480E-A277-C5BA87A14FD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0672317-17FD-43AD-9525-28C21184BE88}"/>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9C9BEC57-6D0C-484C-A612-317340A513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A72013-606B-4E60-9FCB-FED8C721FDB3}"/>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194555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90F5F-814C-4E93-8498-B7ECA56134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385815-4DEA-4FFD-8EB0-38CAF8E19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510DEF2-E940-466D-9783-89BD63D2329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BF35DC4-EF8F-4F98-92C9-2E7B02E1D1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49EDD0B-39CE-430F-9C77-6A1E9160C17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79372E3-E78A-4FDA-BB83-2515EE60F67F}"/>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8" name="页脚占位符 7">
            <a:extLst>
              <a:ext uri="{FF2B5EF4-FFF2-40B4-BE49-F238E27FC236}">
                <a16:creationId xmlns:a16="http://schemas.microsoft.com/office/drawing/2014/main" id="{FFB8A597-F145-49AD-B719-CD19A3B335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A43A9E-8320-485F-B7F9-3F920D90DD34}"/>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166770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97E14-A6BE-42A9-A81B-9D3D276A6A9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E61F09-24D1-4F0E-BE3F-7797AA34E0B7}"/>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4" name="页脚占位符 3">
            <a:extLst>
              <a:ext uri="{FF2B5EF4-FFF2-40B4-BE49-F238E27FC236}">
                <a16:creationId xmlns:a16="http://schemas.microsoft.com/office/drawing/2014/main" id="{783558D8-4DFD-4E76-8205-7F0FBEC87D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8EA13EA-F126-4CBD-9374-1DBDF39E9D41}"/>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65194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373EDC-0218-487D-8D5F-331A98FA2F9E}"/>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3" name="页脚占位符 2">
            <a:extLst>
              <a:ext uri="{FF2B5EF4-FFF2-40B4-BE49-F238E27FC236}">
                <a16:creationId xmlns:a16="http://schemas.microsoft.com/office/drawing/2014/main" id="{1DCE5BEE-1857-4CEE-BC68-53B4AFC885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C12748-F4AB-4D60-B166-203E23315BBA}"/>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390793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39E86-F3B3-4A51-8999-6C7328FFD3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7C6F75-3A80-46C6-9E77-64B5E4F8C6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E0301E7-D48F-42E3-AEA5-E29835CD2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25795C2-2ACA-4EF1-A997-0CE762481B63}"/>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82D1F588-C555-4D07-9311-75BFC2CE4B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344EAE-D97C-405E-912D-5B986339D279}"/>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202274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08E9F-6873-4BF3-9DC3-9EEAF38DBF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E1EFDA-6F31-4222-9C89-43EF9EAA46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524398-BB21-439E-8E9C-D74831257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AEAD2D8-8D97-4F03-AD8A-449A89C56681}"/>
              </a:ext>
            </a:extLst>
          </p:cNvPr>
          <p:cNvSpPr>
            <a:spLocks noGrp="1"/>
          </p:cNvSpPr>
          <p:nvPr>
            <p:ph type="dt" sz="half" idx="10"/>
          </p:nvPr>
        </p:nvSpPr>
        <p:spPr/>
        <p:txBody>
          <a:bodyPr/>
          <a:lstStyle/>
          <a:p>
            <a:fld id="{AB17D09C-8D19-4975-BE29-0491D8854F17}"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294561E1-1659-4E38-825F-DDBFB8F5DB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7D873D-5894-406C-A592-D1C867603A5C}"/>
              </a:ext>
            </a:extLst>
          </p:cNvPr>
          <p:cNvSpPr>
            <a:spLocks noGrp="1"/>
          </p:cNvSpPr>
          <p:nvPr>
            <p:ph type="sldNum" sz="quarter" idx="12"/>
          </p:nvPr>
        </p:nvSpPr>
        <p:spPr/>
        <p:txBody>
          <a:body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1985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6AF002-8927-460D-AC2A-BC441D75A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E84C7E-5427-4B43-A1E4-FC5EE2C856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704BA8-23A1-4AB0-B9DF-411DD3628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7D09C-8D19-4975-BE29-0491D8854F17}"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30DEFEF8-813B-4011-86DB-055F52714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DED482-625A-43AB-A1FC-0538BE0F2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BDC00-7668-4E5D-8A17-03DA2104D37D}" type="slidenum">
              <a:rPr lang="zh-CN" altLang="en-US" smtClean="0"/>
              <a:t>‹#›</a:t>
            </a:fld>
            <a:endParaRPr lang="zh-CN" altLang="en-US"/>
          </a:p>
        </p:txBody>
      </p:sp>
    </p:spTree>
    <p:extLst>
      <p:ext uri="{BB962C8B-B14F-4D97-AF65-F5344CB8AC3E}">
        <p14:creationId xmlns:p14="http://schemas.microsoft.com/office/powerpoint/2010/main" val="197358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image" Target="../media/image3.wmf"/><Relationship Id="rId5" Type="http://schemas.openxmlformats.org/officeDocument/2006/relationships/image" Target="../media/image6.png"/><Relationship Id="rId10" Type="http://schemas.openxmlformats.org/officeDocument/2006/relationships/oleObject" Target="../embeddings/oleObject1.bin"/><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3D7AD91-504D-4577-AADC-1D5B69F9993C}"/>
              </a:ext>
            </a:extLst>
          </p:cNvPr>
          <p:cNvSpPr/>
          <p:nvPr/>
        </p:nvSpPr>
        <p:spPr>
          <a:xfrm>
            <a:off x="2839279" y="5379481"/>
            <a:ext cx="6096000" cy="707886"/>
          </a:xfrm>
          <a:prstGeom prst="rect">
            <a:avLst/>
          </a:prstGeom>
        </p:spPr>
        <p:txBody>
          <a:bodyPr>
            <a:spAutoFit/>
          </a:bodyPr>
          <a:lstStyle/>
          <a:p>
            <a:pPr algn="ctr">
              <a:lnSpc>
                <a:spcPct val="100000"/>
              </a:lnSpc>
              <a:spcBef>
                <a:spcPct val="0"/>
              </a:spcBef>
              <a:buNone/>
              <a:defRPr/>
            </a:pPr>
            <a:r>
              <a:rPr lang="en-US" altLang="zh-CN" sz="4000" b="1" dirty="0">
                <a:solidFill>
                  <a:srgbClr val="002060"/>
                </a:solidFill>
                <a:latin typeface="+mn-ea"/>
                <a:sym typeface="Arial" panose="020B0604020202020204" pitchFamily="34" charset="0"/>
              </a:rPr>
              <a:t>Introduction to Marxism</a:t>
            </a:r>
            <a:endParaRPr lang="zh-CN" altLang="en-US" sz="4000" b="1" dirty="0">
              <a:solidFill>
                <a:srgbClr val="002060"/>
              </a:solidFill>
              <a:latin typeface="+mn-ea"/>
              <a:sym typeface="Arial" panose="020B0604020202020204" pitchFamily="34" charset="0"/>
            </a:endParaRPr>
          </a:p>
        </p:txBody>
      </p:sp>
      <p:pic>
        <p:nvPicPr>
          <p:cNvPr id="5" name="Picture 2">
            <a:extLst>
              <a:ext uri="{FF2B5EF4-FFF2-40B4-BE49-F238E27FC236}">
                <a16:creationId xmlns:a16="http://schemas.microsoft.com/office/drawing/2014/main" id="{51F31CC7-06CE-452A-8C3F-E83E6F7E8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992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C16BB37-903A-488D-9B7B-8C824A048169}"/>
              </a:ext>
            </a:extLst>
          </p:cNvPr>
          <p:cNvSpPr/>
          <p:nvPr/>
        </p:nvSpPr>
        <p:spPr>
          <a:xfrm>
            <a:off x="1524000" y="0"/>
            <a:ext cx="9144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pic>
        <p:nvPicPr>
          <p:cNvPr id="25603" name="图片 10">
            <a:extLst>
              <a:ext uri="{FF2B5EF4-FFF2-40B4-BE49-F238E27FC236}">
                <a16:creationId xmlns:a16="http://schemas.microsoft.com/office/drawing/2014/main" id="{5EB4D32B-35F6-4E4D-9E1C-13B4387C4DC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525587"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D40465F1-9118-43CE-BFF5-693AECB91087}"/>
              </a:ext>
            </a:extLst>
          </p:cNvPr>
          <p:cNvSpPr>
            <a:spLocks noChangeArrowheads="1"/>
          </p:cNvSpPr>
          <p:nvPr/>
        </p:nvSpPr>
        <p:spPr bwMode="auto">
          <a:xfrm>
            <a:off x="1523999" y="1791530"/>
            <a:ext cx="8521285" cy="892552"/>
          </a:xfrm>
          <a:prstGeom prst="rect">
            <a:avLst/>
          </a:prstGeom>
          <a:noFill/>
          <a:ln>
            <a:noFill/>
          </a:ln>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a:lnSpc>
                <a:spcPct val="100000"/>
              </a:lnSpc>
              <a:spcBef>
                <a:spcPct val="0"/>
              </a:spcBef>
              <a:buNone/>
              <a:defRPr/>
            </a:pPr>
            <a:r>
              <a:rPr lang="zh-CN" altLang="en-US" sz="5200" b="1" dirty="0">
                <a:solidFill>
                  <a:srgbClr val="002060"/>
                </a:solidFill>
                <a:latin typeface="+mn-ea"/>
                <a:ea typeface="+mn-ea"/>
                <a:sym typeface="Arial" panose="020B0604020202020204" pitchFamily="34" charset="0"/>
              </a:rPr>
              <a:t>回到经济思想史</a:t>
            </a:r>
          </a:p>
        </p:txBody>
      </p:sp>
    </p:spTree>
    <p:extLst>
      <p:ext uri="{BB962C8B-B14F-4D97-AF65-F5344CB8AC3E}">
        <p14:creationId xmlns:p14="http://schemas.microsoft.com/office/powerpoint/2010/main" val="593080267"/>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AF74E9C-6069-4061-9E51-1C5351DAE6A2}"/>
              </a:ext>
            </a:extLst>
          </p:cNvPr>
          <p:cNvSpPr txBox="1">
            <a:spLocks noChangeArrowheads="1"/>
          </p:cNvSpPr>
          <p:nvPr/>
        </p:nvSpPr>
        <p:spPr bwMode="auto">
          <a:xfrm>
            <a:off x="4791720" y="836763"/>
            <a:ext cx="4278708" cy="56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800" dirty="0">
                <a:solidFill>
                  <a:srgbClr val="002060"/>
                </a:solidFill>
              </a:rPr>
              <a:t>经济学？</a:t>
            </a:r>
          </a:p>
        </p:txBody>
      </p:sp>
      <p:sp>
        <p:nvSpPr>
          <p:cNvPr id="6" name="矩形 5">
            <a:extLst>
              <a:ext uri="{FF2B5EF4-FFF2-40B4-BE49-F238E27FC236}">
                <a16:creationId xmlns:a16="http://schemas.microsoft.com/office/drawing/2014/main" id="{BC81BFF7-8D35-4647-96D8-12561A3CCA86}"/>
              </a:ext>
            </a:extLst>
          </p:cNvPr>
          <p:cNvSpPr/>
          <p:nvPr/>
        </p:nvSpPr>
        <p:spPr>
          <a:xfrm>
            <a:off x="2769993" y="1767443"/>
            <a:ext cx="3836713" cy="461665"/>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财富</a:t>
            </a:r>
          </a:p>
        </p:txBody>
      </p:sp>
      <p:sp>
        <p:nvSpPr>
          <p:cNvPr id="7" name="矩形 6">
            <a:extLst>
              <a:ext uri="{FF2B5EF4-FFF2-40B4-BE49-F238E27FC236}">
                <a16:creationId xmlns:a16="http://schemas.microsoft.com/office/drawing/2014/main" id="{E4D5EA9E-75C7-4EA6-9884-9935A981B669}"/>
              </a:ext>
            </a:extLst>
          </p:cNvPr>
          <p:cNvSpPr/>
          <p:nvPr/>
        </p:nvSpPr>
        <p:spPr>
          <a:xfrm>
            <a:off x="9574924" y="1751123"/>
            <a:ext cx="3836713" cy="461665"/>
          </a:xfrm>
          <a:prstGeom prst="rect">
            <a:avLst/>
          </a:prstGeom>
        </p:spPr>
        <p:txBody>
          <a:bodyPr wrap="square">
            <a:spAutoFit/>
          </a:bodyPr>
          <a:lstStyle/>
          <a:p>
            <a:r>
              <a:rPr lang="zh-CN" altLang="en-US" sz="2400" b="1" dirty="0">
                <a:solidFill>
                  <a:srgbClr val="002060"/>
                </a:solidFill>
                <a:latin typeface="微软雅黑" panose="020B0503020204020204" pitchFamily="34" charset="-122"/>
                <a:ea typeface="微软雅黑" panose="020B0503020204020204" pitchFamily="34" charset="-122"/>
              </a:rPr>
              <a:t>资源配置</a:t>
            </a:r>
          </a:p>
        </p:txBody>
      </p:sp>
      <p:sp>
        <p:nvSpPr>
          <p:cNvPr id="9" name="文本框 8">
            <a:extLst>
              <a:ext uri="{FF2B5EF4-FFF2-40B4-BE49-F238E27FC236}">
                <a16:creationId xmlns:a16="http://schemas.microsoft.com/office/drawing/2014/main" id="{F5EC49ED-0396-45B9-B465-1389EFD473F8}"/>
              </a:ext>
            </a:extLst>
          </p:cNvPr>
          <p:cNvSpPr txBox="1">
            <a:spLocks noChangeArrowheads="1"/>
          </p:cNvSpPr>
          <p:nvPr/>
        </p:nvSpPr>
        <p:spPr bwMode="auto">
          <a:xfrm>
            <a:off x="4881355" y="3412935"/>
            <a:ext cx="4278708" cy="56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800" dirty="0">
                <a:solidFill>
                  <a:srgbClr val="002060"/>
                </a:solidFill>
              </a:rPr>
              <a:t>思想史</a:t>
            </a:r>
          </a:p>
        </p:txBody>
      </p:sp>
      <p:sp>
        <p:nvSpPr>
          <p:cNvPr id="10" name="矩形 9">
            <a:extLst>
              <a:ext uri="{FF2B5EF4-FFF2-40B4-BE49-F238E27FC236}">
                <a16:creationId xmlns:a16="http://schemas.microsoft.com/office/drawing/2014/main" id="{52A52647-8293-4496-8E17-36366865472A}"/>
              </a:ext>
            </a:extLst>
          </p:cNvPr>
          <p:cNvSpPr/>
          <p:nvPr/>
        </p:nvSpPr>
        <p:spPr>
          <a:xfrm>
            <a:off x="3099913" y="4300546"/>
            <a:ext cx="3836713" cy="369332"/>
          </a:xfrm>
          <a:prstGeom prst="rect">
            <a:avLst/>
          </a:prstGeom>
        </p:spPr>
        <p:txBody>
          <a:bodyPr wrap="square">
            <a:spAutoFit/>
          </a:bodyPr>
          <a:lstStyle/>
          <a:p>
            <a:r>
              <a:rPr lang="zh-CN" altLang="en-US" dirty="0">
                <a:solidFill>
                  <a:srgbClr val="002060"/>
                </a:solidFill>
                <a:latin typeface="微软雅黑" panose="020B0503020204020204" pitchFamily="34" charset="-122"/>
                <a:ea typeface="微软雅黑" panose="020B0503020204020204" pitchFamily="34" charset="-122"/>
              </a:rPr>
              <a:t>教材：成体系的知识</a:t>
            </a:r>
          </a:p>
        </p:txBody>
      </p:sp>
      <p:sp>
        <p:nvSpPr>
          <p:cNvPr id="12" name="矩形 11">
            <a:extLst>
              <a:ext uri="{FF2B5EF4-FFF2-40B4-BE49-F238E27FC236}">
                <a16:creationId xmlns:a16="http://schemas.microsoft.com/office/drawing/2014/main" id="{2330268C-D92B-426F-8B84-D0A87E44FDF8}"/>
              </a:ext>
            </a:extLst>
          </p:cNvPr>
          <p:cNvSpPr/>
          <p:nvPr/>
        </p:nvSpPr>
        <p:spPr>
          <a:xfrm>
            <a:off x="6161306" y="4362101"/>
            <a:ext cx="3836713" cy="369332"/>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思想史：理解体系</a:t>
            </a:r>
          </a:p>
        </p:txBody>
      </p:sp>
      <p:sp>
        <p:nvSpPr>
          <p:cNvPr id="13" name="文本框 2">
            <a:extLst>
              <a:ext uri="{FF2B5EF4-FFF2-40B4-BE49-F238E27FC236}">
                <a16:creationId xmlns:a16="http://schemas.microsoft.com/office/drawing/2014/main" id="{9432350D-9914-4008-98BE-85597DFCD2CD}"/>
              </a:ext>
            </a:extLst>
          </p:cNvPr>
          <p:cNvSpPr txBox="1">
            <a:spLocks noChangeArrowheads="1"/>
          </p:cNvSpPr>
          <p:nvPr/>
        </p:nvSpPr>
        <p:spPr bwMode="auto">
          <a:xfrm>
            <a:off x="4456837" y="1777835"/>
            <a:ext cx="903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dirty="0">
                <a:solidFill>
                  <a:srgbClr val="002060"/>
                </a:solidFill>
                <a:latin typeface="微软雅黑" panose="020B0503020204020204" pitchFamily="34" charset="-122"/>
              </a:rPr>
              <a:t>生产</a:t>
            </a:r>
            <a:endParaRPr lang="en-US" altLang="zh-CN" sz="2400" dirty="0">
              <a:solidFill>
                <a:srgbClr val="002060"/>
              </a:solidFill>
              <a:latin typeface="微软雅黑" panose="020B0503020204020204" pitchFamily="34" charset="-122"/>
            </a:endParaRPr>
          </a:p>
        </p:txBody>
      </p:sp>
      <p:sp>
        <p:nvSpPr>
          <p:cNvPr id="14" name="文本框 2">
            <a:extLst>
              <a:ext uri="{FF2B5EF4-FFF2-40B4-BE49-F238E27FC236}">
                <a16:creationId xmlns:a16="http://schemas.microsoft.com/office/drawing/2014/main" id="{F21601A8-7586-4A2E-8F14-8A7B16D9136D}"/>
              </a:ext>
            </a:extLst>
          </p:cNvPr>
          <p:cNvSpPr txBox="1">
            <a:spLocks noChangeArrowheads="1"/>
          </p:cNvSpPr>
          <p:nvPr/>
        </p:nvSpPr>
        <p:spPr bwMode="auto">
          <a:xfrm>
            <a:off x="4547039" y="2405482"/>
            <a:ext cx="723036" cy="82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微软雅黑" panose="020B0503020204020204" pitchFamily="34" charset="-122"/>
              </a:rPr>
              <a:t>产量</a:t>
            </a:r>
            <a:endParaRPr lang="en-US" altLang="zh-CN" dirty="0">
              <a:solidFill>
                <a:srgbClr val="002060"/>
              </a:solidFill>
              <a:latin typeface="微软雅黑" panose="020B0503020204020204" pitchFamily="34" charset="-122"/>
            </a:endParaRPr>
          </a:p>
          <a:p>
            <a:pPr algn="just">
              <a:spcBef>
                <a:spcPts val="1400"/>
              </a:spcBef>
            </a:pPr>
            <a:r>
              <a:rPr lang="zh-CN" altLang="en-US" dirty="0">
                <a:solidFill>
                  <a:srgbClr val="002060"/>
                </a:solidFill>
                <a:latin typeface="微软雅黑" panose="020B0503020204020204" pitchFamily="34" charset="-122"/>
              </a:rPr>
              <a:t>增长</a:t>
            </a:r>
            <a:endParaRPr lang="en-US" altLang="zh-CN" dirty="0">
              <a:solidFill>
                <a:srgbClr val="002060"/>
              </a:solidFill>
              <a:latin typeface="微软雅黑" panose="020B0503020204020204" pitchFamily="34" charset="-122"/>
            </a:endParaRPr>
          </a:p>
        </p:txBody>
      </p:sp>
      <p:sp>
        <p:nvSpPr>
          <p:cNvPr id="15" name="文本框 2">
            <a:extLst>
              <a:ext uri="{FF2B5EF4-FFF2-40B4-BE49-F238E27FC236}">
                <a16:creationId xmlns:a16="http://schemas.microsoft.com/office/drawing/2014/main" id="{DAE59364-D72D-4B00-9F81-7540EDEA79CF}"/>
              </a:ext>
            </a:extLst>
          </p:cNvPr>
          <p:cNvSpPr txBox="1">
            <a:spLocks noChangeArrowheads="1"/>
          </p:cNvSpPr>
          <p:nvPr/>
        </p:nvSpPr>
        <p:spPr bwMode="auto">
          <a:xfrm>
            <a:off x="5886471" y="1777834"/>
            <a:ext cx="1659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dirty="0">
                <a:solidFill>
                  <a:srgbClr val="002060"/>
                </a:solidFill>
                <a:latin typeface="微软雅黑" panose="020B0503020204020204" pitchFamily="34" charset="-122"/>
              </a:rPr>
              <a:t>消费</a:t>
            </a:r>
            <a:endParaRPr lang="en-US" altLang="zh-CN" sz="2400" dirty="0">
              <a:solidFill>
                <a:srgbClr val="002060"/>
              </a:solidFill>
              <a:latin typeface="微软雅黑" panose="020B0503020204020204" pitchFamily="34" charset="-122"/>
            </a:endParaRPr>
          </a:p>
        </p:txBody>
      </p:sp>
      <p:sp>
        <p:nvSpPr>
          <p:cNvPr id="16" name="文本框 2">
            <a:extLst>
              <a:ext uri="{FF2B5EF4-FFF2-40B4-BE49-F238E27FC236}">
                <a16:creationId xmlns:a16="http://schemas.microsoft.com/office/drawing/2014/main" id="{F571092B-2CA1-42ED-9D94-C54C9F2EC9F3}"/>
              </a:ext>
            </a:extLst>
          </p:cNvPr>
          <p:cNvSpPr txBox="1">
            <a:spLocks noChangeArrowheads="1"/>
          </p:cNvSpPr>
          <p:nvPr/>
        </p:nvSpPr>
        <p:spPr bwMode="auto">
          <a:xfrm>
            <a:off x="5823010" y="2426320"/>
            <a:ext cx="55910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微软雅黑" panose="020B0503020204020204" pitchFamily="34" charset="-122"/>
              </a:rPr>
              <a:t>产品价格</a:t>
            </a:r>
            <a:endParaRPr lang="en-US" altLang="zh-CN" dirty="0">
              <a:solidFill>
                <a:srgbClr val="002060"/>
              </a:solidFill>
              <a:latin typeface="微软雅黑" panose="020B0503020204020204" pitchFamily="34" charset="-122"/>
            </a:endParaRPr>
          </a:p>
        </p:txBody>
      </p:sp>
      <p:sp>
        <p:nvSpPr>
          <p:cNvPr id="17" name="文本框 2">
            <a:extLst>
              <a:ext uri="{FF2B5EF4-FFF2-40B4-BE49-F238E27FC236}">
                <a16:creationId xmlns:a16="http://schemas.microsoft.com/office/drawing/2014/main" id="{00450C97-D230-44B6-8AA1-35F390AE4ED7}"/>
              </a:ext>
            </a:extLst>
          </p:cNvPr>
          <p:cNvSpPr txBox="1">
            <a:spLocks noChangeArrowheads="1"/>
          </p:cNvSpPr>
          <p:nvPr/>
        </p:nvSpPr>
        <p:spPr bwMode="auto">
          <a:xfrm>
            <a:off x="7432048" y="1763362"/>
            <a:ext cx="8615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dirty="0">
                <a:solidFill>
                  <a:srgbClr val="002060"/>
                </a:solidFill>
                <a:latin typeface="微软雅黑" panose="020B0503020204020204" pitchFamily="34" charset="-122"/>
              </a:rPr>
              <a:t>分配</a:t>
            </a:r>
            <a:endParaRPr lang="en-US" altLang="zh-CN" sz="2400" dirty="0">
              <a:solidFill>
                <a:srgbClr val="002060"/>
              </a:solidFill>
              <a:latin typeface="微软雅黑" panose="020B0503020204020204" pitchFamily="34" charset="-122"/>
            </a:endParaRPr>
          </a:p>
        </p:txBody>
      </p:sp>
      <p:sp>
        <p:nvSpPr>
          <p:cNvPr id="18" name="文本框 2">
            <a:extLst>
              <a:ext uri="{FF2B5EF4-FFF2-40B4-BE49-F238E27FC236}">
                <a16:creationId xmlns:a16="http://schemas.microsoft.com/office/drawing/2014/main" id="{E27F1809-713E-4AB3-90C9-8D61D351EE56}"/>
              </a:ext>
            </a:extLst>
          </p:cNvPr>
          <p:cNvSpPr txBox="1">
            <a:spLocks noChangeArrowheads="1"/>
          </p:cNvSpPr>
          <p:nvPr/>
        </p:nvSpPr>
        <p:spPr bwMode="auto">
          <a:xfrm>
            <a:off x="7179735" y="2414423"/>
            <a:ext cx="1366128" cy="82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ts val="1400"/>
              </a:spcBef>
            </a:pPr>
            <a:r>
              <a:rPr lang="zh-CN" altLang="en-US" dirty="0">
                <a:solidFill>
                  <a:srgbClr val="002060"/>
                </a:solidFill>
                <a:latin typeface="微软雅黑" panose="020B0503020204020204" pitchFamily="34" charset="-122"/>
              </a:rPr>
              <a:t>要素价格</a:t>
            </a:r>
            <a:endParaRPr lang="en-US" altLang="zh-CN" dirty="0">
              <a:solidFill>
                <a:srgbClr val="002060"/>
              </a:solidFill>
              <a:latin typeface="微软雅黑" panose="020B0503020204020204" pitchFamily="34" charset="-122"/>
            </a:endParaRPr>
          </a:p>
          <a:p>
            <a:pPr algn="ctr">
              <a:spcBef>
                <a:spcPts val="1400"/>
              </a:spcBef>
            </a:pPr>
            <a:r>
              <a:rPr lang="zh-CN" altLang="en-US" dirty="0">
                <a:solidFill>
                  <a:srgbClr val="002060"/>
                </a:solidFill>
                <a:latin typeface="微软雅黑" panose="020B0503020204020204" pitchFamily="34" charset="-122"/>
              </a:rPr>
              <a:t>制度</a:t>
            </a:r>
            <a:endParaRPr lang="en-US" altLang="zh-CN" dirty="0">
              <a:solidFill>
                <a:srgbClr val="002060"/>
              </a:solidFill>
              <a:latin typeface="微软雅黑" panose="020B0503020204020204" pitchFamily="34" charset="-122"/>
            </a:endParaRPr>
          </a:p>
        </p:txBody>
      </p:sp>
      <p:sp>
        <p:nvSpPr>
          <p:cNvPr id="19" name="文本框 2">
            <a:extLst>
              <a:ext uri="{FF2B5EF4-FFF2-40B4-BE49-F238E27FC236}">
                <a16:creationId xmlns:a16="http://schemas.microsoft.com/office/drawing/2014/main" id="{6FE7FE85-7E1D-45DE-B93D-EAB389FD90A6}"/>
              </a:ext>
            </a:extLst>
          </p:cNvPr>
          <p:cNvSpPr txBox="1">
            <a:spLocks noChangeArrowheads="1"/>
          </p:cNvSpPr>
          <p:nvPr/>
        </p:nvSpPr>
        <p:spPr bwMode="auto">
          <a:xfrm>
            <a:off x="9574924" y="2489394"/>
            <a:ext cx="55910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微软雅黑" panose="020B0503020204020204" pitchFamily="34" charset="-122"/>
              </a:rPr>
              <a:t>市场与政府</a:t>
            </a:r>
            <a:endParaRPr lang="en-US" altLang="zh-CN" dirty="0">
              <a:solidFill>
                <a:srgbClr val="002060"/>
              </a:solidFill>
              <a:latin typeface="微软雅黑" panose="020B0503020204020204" pitchFamily="34" charset="-122"/>
            </a:endParaRPr>
          </a:p>
        </p:txBody>
      </p:sp>
      <p:sp>
        <p:nvSpPr>
          <p:cNvPr id="20" name="矩形 19">
            <a:extLst>
              <a:ext uri="{FF2B5EF4-FFF2-40B4-BE49-F238E27FC236}">
                <a16:creationId xmlns:a16="http://schemas.microsoft.com/office/drawing/2014/main" id="{05DDB9FF-D4F5-431A-97D0-270877052B4E}"/>
              </a:ext>
            </a:extLst>
          </p:cNvPr>
          <p:cNvSpPr/>
          <p:nvPr/>
        </p:nvSpPr>
        <p:spPr>
          <a:xfrm>
            <a:off x="1918729" y="5111876"/>
            <a:ext cx="7808562" cy="369332"/>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理解马克思劳动价值论与剩余价值论的理论渊源及其在经济学发展中的意义</a:t>
            </a:r>
          </a:p>
        </p:txBody>
      </p:sp>
      <p:sp>
        <p:nvSpPr>
          <p:cNvPr id="21" name="矩形 20">
            <a:extLst>
              <a:ext uri="{FF2B5EF4-FFF2-40B4-BE49-F238E27FC236}">
                <a16:creationId xmlns:a16="http://schemas.microsoft.com/office/drawing/2014/main" id="{ED2E33D5-F822-4445-9558-F5A01D84734A}"/>
              </a:ext>
            </a:extLst>
          </p:cNvPr>
          <p:cNvSpPr/>
          <p:nvPr/>
        </p:nvSpPr>
        <p:spPr>
          <a:xfrm>
            <a:off x="2733322" y="5661596"/>
            <a:ext cx="3836713" cy="400110"/>
          </a:xfrm>
          <a:prstGeom prst="rect">
            <a:avLst/>
          </a:prstGeom>
        </p:spPr>
        <p:txBody>
          <a:bodyPr wrap="square">
            <a:spAutoFit/>
          </a:bodyPr>
          <a:lstStyle/>
          <a:p>
            <a:r>
              <a:rPr lang="zh-CN" altLang="en-US" sz="2000" dirty="0">
                <a:solidFill>
                  <a:srgbClr val="002060"/>
                </a:solidFill>
                <a:latin typeface="微软雅黑" panose="020B0503020204020204" pitchFamily="34" charset="-122"/>
                <a:ea typeface="微软雅黑" panose="020B0503020204020204" pitchFamily="34" charset="-122"/>
              </a:rPr>
              <a:t>劳动价值论→价格</a:t>
            </a:r>
          </a:p>
        </p:txBody>
      </p:sp>
      <p:sp>
        <p:nvSpPr>
          <p:cNvPr id="22" name="矩形 21">
            <a:extLst>
              <a:ext uri="{FF2B5EF4-FFF2-40B4-BE49-F238E27FC236}">
                <a16:creationId xmlns:a16="http://schemas.microsoft.com/office/drawing/2014/main" id="{3DDC707D-FFDF-4C9F-9B93-B66CC9AC7580}"/>
              </a:ext>
            </a:extLst>
          </p:cNvPr>
          <p:cNvSpPr/>
          <p:nvPr/>
        </p:nvSpPr>
        <p:spPr>
          <a:xfrm>
            <a:off x="5782402" y="5674817"/>
            <a:ext cx="3836713" cy="400110"/>
          </a:xfrm>
          <a:prstGeom prst="rect">
            <a:avLst/>
          </a:prstGeom>
        </p:spPr>
        <p:txBody>
          <a:bodyPr wrap="square">
            <a:spAutoFit/>
          </a:bodyPr>
          <a:lstStyle/>
          <a:p>
            <a:r>
              <a:rPr lang="zh-CN" altLang="en-US" sz="2000" dirty="0">
                <a:solidFill>
                  <a:srgbClr val="002060"/>
                </a:solidFill>
                <a:latin typeface="微软雅黑" panose="020B0503020204020204" pitchFamily="34" charset="-122"/>
                <a:ea typeface="微软雅黑" panose="020B0503020204020204" pitchFamily="34" charset="-122"/>
              </a:rPr>
              <a:t>剩余价值论→剥削</a:t>
            </a:r>
          </a:p>
        </p:txBody>
      </p:sp>
    </p:spTree>
    <p:extLst>
      <p:ext uri="{BB962C8B-B14F-4D97-AF65-F5344CB8AC3E}">
        <p14:creationId xmlns:p14="http://schemas.microsoft.com/office/powerpoint/2010/main" val="340668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2" grpId="0"/>
      <p:bldP spid="13" grpId="0"/>
      <p:bldP spid="14" grpId="0"/>
      <p:bldP spid="15" grpId="0"/>
      <p:bldP spid="16" grpId="0"/>
      <p:bldP spid="17" grpId="0"/>
      <p:bldP spid="18" grpId="0"/>
      <p:bldP spid="19" grpId="0"/>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15">
            <a:extLst>
              <a:ext uri="{FF2B5EF4-FFF2-40B4-BE49-F238E27FC236}">
                <a16:creationId xmlns:a16="http://schemas.microsoft.com/office/drawing/2014/main" id="{C408F4E6-683C-4878-97F3-104696B477A4}"/>
              </a:ext>
            </a:extLst>
          </p:cNvPr>
          <p:cNvSpPr/>
          <p:nvPr/>
        </p:nvSpPr>
        <p:spPr bwMode="auto">
          <a:xfrm>
            <a:off x="4158677" y="280572"/>
            <a:ext cx="3236036" cy="706006"/>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三次革命与三次综合</a:t>
            </a:r>
          </a:p>
        </p:txBody>
      </p:sp>
      <p:sp>
        <p:nvSpPr>
          <p:cNvPr id="4" name="矩形 3">
            <a:extLst>
              <a:ext uri="{FF2B5EF4-FFF2-40B4-BE49-F238E27FC236}">
                <a16:creationId xmlns:a16="http://schemas.microsoft.com/office/drawing/2014/main" id="{A4AE5540-71D7-41F1-9F0F-ED01458F1EB0}"/>
              </a:ext>
            </a:extLst>
          </p:cNvPr>
          <p:cNvSpPr/>
          <p:nvPr/>
        </p:nvSpPr>
        <p:spPr>
          <a:xfrm>
            <a:off x="7598542" y="617246"/>
            <a:ext cx="3836713" cy="369332"/>
          </a:xfrm>
          <a:prstGeom prst="rect">
            <a:avLst/>
          </a:prstGeom>
        </p:spPr>
        <p:txBody>
          <a:bodyPr wrap="square">
            <a:spAutoFit/>
          </a:bodyPr>
          <a:lstStyle/>
          <a:p>
            <a:r>
              <a:rPr lang="zh-CN" altLang="en-US" dirty="0">
                <a:solidFill>
                  <a:srgbClr val="002060"/>
                </a:solidFill>
                <a:latin typeface="微软雅黑" panose="020B0503020204020204" pitchFamily="34" charset="-122"/>
                <a:ea typeface="微软雅黑" panose="020B0503020204020204" pitchFamily="34" charset="-122"/>
              </a:rPr>
              <a:t>综合：权威的教科书</a:t>
            </a:r>
          </a:p>
        </p:txBody>
      </p:sp>
      <p:sp>
        <p:nvSpPr>
          <p:cNvPr id="5" name="文本框 2">
            <a:extLst>
              <a:ext uri="{FF2B5EF4-FFF2-40B4-BE49-F238E27FC236}">
                <a16:creationId xmlns:a16="http://schemas.microsoft.com/office/drawing/2014/main" id="{0412859A-F9ED-4619-8784-BC9F0BDC8823}"/>
              </a:ext>
            </a:extLst>
          </p:cNvPr>
          <p:cNvSpPr txBox="1">
            <a:spLocks noChangeArrowheads="1"/>
          </p:cNvSpPr>
          <p:nvPr/>
        </p:nvSpPr>
        <p:spPr bwMode="auto">
          <a:xfrm>
            <a:off x="229246" y="1446337"/>
            <a:ext cx="1133105" cy="110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重商主义</a:t>
            </a:r>
            <a:endParaRPr lang="en-US" altLang="zh-CN" dirty="0">
              <a:solidFill>
                <a:srgbClr val="002060"/>
              </a:solidFill>
            </a:endParaRPr>
          </a:p>
          <a:p>
            <a:pPr algn="just">
              <a:spcBef>
                <a:spcPts val="1400"/>
              </a:spcBef>
            </a:pPr>
            <a:r>
              <a:rPr lang="en-US" altLang="zh-CN" dirty="0">
                <a:solidFill>
                  <a:srgbClr val="002060"/>
                </a:solidFill>
              </a:rPr>
              <a:t>(1500-1775</a:t>
            </a:r>
            <a:r>
              <a:rPr lang="zh-CN" altLang="en-US" dirty="0">
                <a:solidFill>
                  <a:srgbClr val="002060"/>
                </a:solidFill>
              </a:rPr>
              <a:t>）</a:t>
            </a:r>
          </a:p>
        </p:txBody>
      </p:sp>
      <p:cxnSp>
        <p:nvCxnSpPr>
          <p:cNvPr id="7" name="直接箭头连接符 6">
            <a:extLst>
              <a:ext uri="{FF2B5EF4-FFF2-40B4-BE49-F238E27FC236}">
                <a16:creationId xmlns:a16="http://schemas.microsoft.com/office/drawing/2014/main" id="{F5A91CD7-C95E-46E9-9825-D679A94B64A0}"/>
              </a:ext>
            </a:extLst>
          </p:cNvPr>
          <p:cNvCxnSpPr/>
          <p:nvPr/>
        </p:nvCxnSpPr>
        <p:spPr>
          <a:xfrm>
            <a:off x="1286932" y="1650987"/>
            <a:ext cx="516835"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2">
            <a:extLst>
              <a:ext uri="{FF2B5EF4-FFF2-40B4-BE49-F238E27FC236}">
                <a16:creationId xmlns:a16="http://schemas.microsoft.com/office/drawing/2014/main" id="{4DEDF2D4-4F34-4C37-90F2-D1D3C639F6CE}"/>
              </a:ext>
            </a:extLst>
          </p:cNvPr>
          <p:cNvSpPr txBox="1">
            <a:spLocks noChangeArrowheads="1"/>
          </p:cNvSpPr>
          <p:nvPr/>
        </p:nvSpPr>
        <p:spPr bwMode="auto">
          <a:xfrm>
            <a:off x="1841428" y="1439580"/>
            <a:ext cx="1574521" cy="82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rPr>
              <a:t>斯密革命</a:t>
            </a:r>
            <a:endParaRPr lang="en-US" altLang="zh-CN" b="1" dirty="0">
              <a:solidFill>
                <a:srgbClr val="002060"/>
              </a:solidFill>
            </a:endParaRPr>
          </a:p>
          <a:p>
            <a:pPr algn="just">
              <a:spcBef>
                <a:spcPts val="1400"/>
              </a:spcBef>
            </a:pPr>
            <a:r>
              <a:rPr lang="zh-CN" altLang="en-US" dirty="0">
                <a:solidFill>
                  <a:srgbClr val="002060"/>
                </a:solidFill>
              </a:rPr>
              <a:t>（</a:t>
            </a:r>
            <a:r>
              <a:rPr lang="en-US" altLang="zh-CN" dirty="0">
                <a:solidFill>
                  <a:srgbClr val="002060"/>
                </a:solidFill>
              </a:rPr>
              <a:t>1776</a:t>
            </a:r>
            <a:r>
              <a:rPr lang="zh-CN" altLang="en-US" dirty="0">
                <a:solidFill>
                  <a:srgbClr val="002060"/>
                </a:solidFill>
              </a:rPr>
              <a:t>）</a:t>
            </a:r>
          </a:p>
        </p:txBody>
      </p:sp>
      <p:sp>
        <p:nvSpPr>
          <p:cNvPr id="9" name="文本框 2">
            <a:extLst>
              <a:ext uri="{FF2B5EF4-FFF2-40B4-BE49-F238E27FC236}">
                <a16:creationId xmlns:a16="http://schemas.microsoft.com/office/drawing/2014/main" id="{10EAE487-AD6E-4F53-BDD6-60D9DE22DE70}"/>
              </a:ext>
            </a:extLst>
          </p:cNvPr>
          <p:cNvSpPr txBox="1">
            <a:spLocks noChangeArrowheads="1"/>
          </p:cNvSpPr>
          <p:nvPr/>
        </p:nvSpPr>
        <p:spPr bwMode="auto">
          <a:xfrm>
            <a:off x="3378191" y="1439243"/>
            <a:ext cx="1574521" cy="82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i="1" dirty="0">
                <a:solidFill>
                  <a:srgbClr val="002060"/>
                </a:solidFill>
              </a:rPr>
              <a:t>穆勒综合</a:t>
            </a:r>
            <a:endParaRPr lang="en-US" altLang="zh-CN" i="1" dirty="0">
              <a:solidFill>
                <a:srgbClr val="002060"/>
              </a:solidFill>
            </a:endParaRPr>
          </a:p>
          <a:p>
            <a:pPr algn="just">
              <a:spcBef>
                <a:spcPts val="1400"/>
              </a:spcBef>
            </a:pPr>
            <a:r>
              <a:rPr lang="zh-CN" altLang="en-US" dirty="0">
                <a:solidFill>
                  <a:srgbClr val="002060"/>
                </a:solidFill>
              </a:rPr>
              <a:t>（</a:t>
            </a:r>
            <a:r>
              <a:rPr lang="en-US" altLang="zh-CN" dirty="0">
                <a:solidFill>
                  <a:srgbClr val="002060"/>
                </a:solidFill>
              </a:rPr>
              <a:t>1848</a:t>
            </a:r>
            <a:r>
              <a:rPr lang="zh-CN" altLang="en-US" dirty="0">
                <a:solidFill>
                  <a:srgbClr val="002060"/>
                </a:solidFill>
              </a:rPr>
              <a:t>）</a:t>
            </a:r>
          </a:p>
        </p:txBody>
      </p:sp>
      <p:cxnSp>
        <p:nvCxnSpPr>
          <p:cNvPr id="10" name="直接箭头连接符 9">
            <a:extLst>
              <a:ext uri="{FF2B5EF4-FFF2-40B4-BE49-F238E27FC236}">
                <a16:creationId xmlns:a16="http://schemas.microsoft.com/office/drawing/2014/main" id="{F9A72794-3E88-4891-9F6E-819B289EAEB7}"/>
              </a:ext>
            </a:extLst>
          </p:cNvPr>
          <p:cNvCxnSpPr/>
          <p:nvPr/>
        </p:nvCxnSpPr>
        <p:spPr>
          <a:xfrm>
            <a:off x="2899114" y="1644402"/>
            <a:ext cx="516835"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2">
            <a:extLst>
              <a:ext uri="{FF2B5EF4-FFF2-40B4-BE49-F238E27FC236}">
                <a16:creationId xmlns:a16="http://schemas.microsoft.com/office/drawing/2014/main" id="{7333A66F-F76C-4B0A-977E-0D06AAA0E545}"/>
              </a:ext>
            </a:extLst>
          </p:cNvPr>
          <p:cNvSpPr txBox="1">
            <a:spLocks noChangeArrowheads="1"/>
          </p:cNvSpPr>
          <p:nvPr/>
        </p:nvSpPr>
        <p:spPr bwMode="auto">
          <a:xfrm>
            <a:off x="4990673" y="1435152"/>
            <a:ext cx="1574521" cy="82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rPr>
              <a:t>边际革命</a:t>
            </a:r>
            <a:endParaRPr lang="en-US" altLang="zh-CN" b="1" dirty="0">
              <a:solidFill>
                <a:srgbClr val="002060"/>
              </a:solidFill>
            </a:endParaRPr>
          </a:p>
          <a:p>
            <a:pPr algn="just">
              <a:spcBef>
                <a:spcPts val="1400"/>
              </a:spcBef>
            </a:pPr>
            <a:r>
              <a:rPr lang="en-US" altLang="zh-CN" dirty="0">
                <a:solidFill>
                  <a:srgbClr val="002060"/>
                </a:solidFill>
              </a:rPr>
              <a:t>(1871)</a:t>
            </a:r>
            <a:endParaRPr lang="zh-CN" altLang="en-US" dirty="0">
              <a:solidFill>
                <a:srgbClr val="002060"/>
              </a:solidFill>
            </a:endParaRPr>
          </a:p>
        </p:txBody>
      </p:sp>
      <p:cxnSp>
        <p:nvCxnSpPr>
          <p:cNvPr id="12" name="直接箭头连接符 11">
            <a:extLst>
              <a:ext uri="{FF2B5EF4-FFF2-40B4-BE49-F238E27FC236}">
                <a16:creationId xmlns:a16="http://schemas.microsoft.com/office/drawing/2014/main" id="{58317D66-CB61-46E2-9893-F70D5CCB063A}"/>
              </a:ext>
            </a:extLst>
          </p:cNvPr>
          <p:cNvCxnSpPr/>
          <p:nvPr/>
        </p:nvCxnSpPr>
        <p:spPr>
          <a:xfrm>
            <a:off x="4435877" y="1637310"/>
            <a:ext cx="516835"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3599CF2-55AC-4C71-8C45-AABC6A76F7AB}"/>
              </a:ext>
            </a:extLst>
          </p:cNvPr>
          <p:cNvCxnSpPr/>
          <p:nvPr/>
        </p:nvCxnSpPr>
        <p:spPr>
          <a:xfrm>
            <a:off x="6048359" y="1653816"/>
            <a:ext cx="516835"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2">
            <a:extLst>
              <a:ext uri="{FF2B5EF4-FFF2-40B4-BE49-F238E27FC236}">
                <a16:creationId xmlns:a16="http://schemas.microsoft.com/office/drawing/2014/main" id="{EF7ACE32-BBBA-4BA6-9AC2-FE20BD70C975}"/>
              </a:ext>
            </a:extLst>
          </p:cNvPr>
          <p:cNvSpPr txBox="1">
            <a:spLocks noChangeArrowheads="1"/>
          </p:cNvSpPr>
          <p:nvPr/>
        </p:nvSpPr>
        <p:spPr bwMode="auto">
          <a:xfrm>
            <a:off x="6565194" y="1424605"/>
            <a:ext cx="1969201" cy="82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i="1" dirty="0">
                <a:solidFill>
                  <a:srgbClr val="002060"/>
                </a:solidFill>
              </a:rPr>
              <a:t>马歇尔综合</a:t>
            </a:r>
            <a:endParaRPr lang="en-US" altLang="zh-CN" i="1" dirty="0">
              <a:solidFill>
                <a:srgbClr val="002060"/>
              </a:solidFill>
            </a:endParaRPr>
          </a:p>
          <a:p>
            <a:pPr algn="just">
              <a:spcBef>
                <a:spcPts val="1400"/>
              </a:spcBef>
            </a:pPr>
            <a:r>
              <a:rPr lang="en-US" altLang="zh-CN" dirty="0">
                <a:solidFill>
                  <a:srgbClr val="002060"/>
                </a:solidFill>
              </a:rPr>
              <a:t>(1890)</a:t>
            </a:r>
            <a:endParaRPr lang="zh-CN" altLang="en-US" dirty="0">
              <a:solidFill>
                <a:srgbClr val="002060"/>
              </a:solidFill>
            </a:endParaRPr>
          </a:p>
        </p:txBody>
      </p:sp>
      <p:sp>
        <p:nvSpPr>
          <p:cNvPr id="15" name="文本框 2">
            <a:extLst>
              <a:ext uri="{FF2B5EF4-FFF2-40B4-BE49-F238E27FC236}">
                <a16:creationId xmlns:a16="http://schemas.microsoft.com/office/drawing/2014/main" id="{FDE0094C-B2D2-4C78-9787-195E1FE22E4F}"/>
              </a:ext>
            </a:extLst>
          </p:cNvPr>
          <p:cNvSpPr txBox="1">
            <a:spLocks noChangeArrowheads="1"/>
          </p:cNvSpPr>
          <p:nvPr/>
        </p:nvSpPr>
        <p:spPr bwMode="auto">
          <a:xfrm>
            <a:off x="8526765" y="1452523"/>
            <a:ext cx="1442486" cy="130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rPr>
              <a:t>凯恩斯革命</a:t>
            </a:r>
            <a:endParaRPr lang="en-US" altLang="zh-CN" b="1" dirty="0">
              <a:solidFill>
                <a:srgbClr val="002060"/>
              </a:solidFill>
            </a:endParaRPr>
          </a:p>
          <a:p>
            <a:pPr algn="just">
              <a:spcBef>
                <a:spcPts val="1400"/>
              </a:spcBef>
            </a:pPr>
            <a:r>
              <a:rPr lang="zh-CN" altLang="en-US" dirty="0">
                <a:solidFill>
                  <a:srgbClr val="002060"/>
                </a:solidFill>
              </a:rPr>
              <a:t>（</a:t>
            </a:r>
            <a:r>
              <a:rPr lang="en-US" altLang="zh-CN" dirty="0">
                <a:solidFill>
                  <a:srgbClr val="002060"/>
                </a:solidFill>
              </a:rPr>
              <a:t>1936</a:t>
            </a:r>
            <a:r>
              <a:rPr lang="zh-CN" altLang="en-US" dirty="0">
                <a:solidFill>
                  <a:srgbClr val="002060"/>
                </a:solidFill>
              </a:rPr>
              <a:t>）</a:t>
            </a:r>
            <a:endParaRPr lang="en-US" altLang="zh-CN" dirty="0">
              <a:solidFill>
                <a:srgbClr val="002060"/>
              </a:solidFill>
            </a:endParaRPr>
          </a:p>
          <a:p>
            <a:pPr algn="just">
              <a:lnSpc>
                <a:spcPct val="120000"/>
              </a:lnSpc>
              <a:spcBef>
                <a:spcPts val="1400"/>
              </a:spcBef>
            </a:pPr>
            <a:endParaRPr lang="zh-CN" altLang="en-US" dirty="0">
              <a:solidFill>
                <a:srgbClr val="002060"/>
              </a:solidFill>
            </a:endParaRPr>
          </a:p>
        </p:txBody>
      </p:sp>
      <p:cxnSp>
        <p:nvCxnSpPr>
          <p:cNvPr id="16" name="直接箭头连接符 15">
            <a:extLst>
              <a:ext uri="{FF2B5EF4-FFF2-40B4-BE49-F238E27FC236}">
                <a16:creationId xmlns:a16="http://schemas.microsoft.com/office/drawing/2014/main" id="{E2DBD530-7B76-421F-B354-4ED1EDCCE3C2}"/>
              </a:ext>
            </a:extLst>
          </p:cNvPr>
          <p:cNvCxnSpPr/>
          <p:nvPr/>
        </p:nvCxnSpPr>
        <p:spPr>
          <a:xfrm>
            <a:off x="7942807" y="1644402"/>
            <a:ext cx="516835"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4CDE60C-9942-4053-A64A-85B3F7C74966}"/>
              </a:ext>
            </a:extLst>
          </p:cNvPr>
          <p:cNvCxnSpPr/>
          <p:nvPr/>
        </p:nvCxnSpPr>
        <p:spPr>
          <a:xfrm>
            <a:off x="9761091" y="1622672"/>
            <a:ext cx="516835"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2">
            <a:extLst>
              <a:ext uri="{FF2B5EF4-FFF2-40B4-BE49-F238E27FC236}">
                <a16:creationId xmlns:a16="http://schemas.microsoft.com/office/drawing/2014/main" id="{1015581F-F84B-47CD-9638-6F4640F9E854}"/>
              </a:ext>
            </a:extLst>
          </p:cNvPr>
          <p:cNvSpPr txBox="1">
            <a:spLocks noChangeArrowheads="1"/>
          </p:cNvSpPr>
          <p:nvPr/>
        </p:nvSpPr>
        <p:spPr bwMode="auto">
          <a:xfrm>
            <a:off x="10222799" y="1424605"/>
            <a:ext cx="1969201" cy="82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i="1" dirty="0">
                <a:solidFill>
                  <a:srgbClr val="002060"/>
                </a:solidFill>
              </a:rPr>
              <a:t>萨缪尔森综合</a:t>
            </a:r>
            <a:endParaRPr lang="en-US" altLang="zh-CN" i="1" dirty="0">
              <a:solidFill>
                <a:srgbClr val="002060"/>
              </a:solidFill>
            </a:endParaRPr>
          </a:p>
          <a:p>
            <a:pPr algn="just">
              <a:spcBef>
                <a:spcPts val="1400"/>
              </a:spcBef>
            </a:pPr>
            <a:r>
              <a:rPr lang="zh-CN" altLang="en-US" dirty="0">
                <a:solidFill>
                  <a:srgbClr val="002060"/>
                </a:solidFill>
              </a:rPr>
              <a:t>（</a:t>
            </a:r>
            <a:r>
              <a:rPr lang="en-US" altLang="zh-CN" dirty="0">
                <a:solidFill>
                  <a:srgbClr val="002060"/>
                </a:solidFill>
              </a:rPr>
              <a:t>1948</a:t>
            </a:r>
            <a:r>
              <a:rPr lang="zh-CN" altLang="en-US" dirty="0">
                <a:solidFill>
                  <a:srgbClr val="002060"/>
                </a:solidFill>
              </a:rPr>
              <a:t>）</a:t>
            </a:r>
          </a:p>
        </p:txBody>
      </p:sp>
      <p:sp>
        <p:nvSpPr>
          <p:cNvPr id="19" name="左大括号 18">
            <a:extLst>
              <a:ext uri="{FF2B5EF4-FFF2-40B4-BE49-F238E27FC236}">
                <a16:creationId xmlns:a16="http://schemas.microsoft.com/office/drawing/2014/main" id="{5930FC56-559B-47FF-B437-C78231444EFA}"/>
              </a:ext>
            </a:extLst>
          </p:cNvPr>
          <p:cNvSpPr/>
          <p:nvPr/>
        </p:nvSpPr>
        <p:spPr>
          <a:xfrm rot="16200000">
            <a:off x="3475608" y="1254776"/>
            <a:ext cx="398554" cy="2555657"/>
          </a:xfrm>
          <a:prstGeom prst="leftBrace">
            <a:avLst>
              <a:gd name="adj1" fmla="val 8333"/>
              <a:gd name="adj2" fmla="val 47782"/>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2">
            <a:extLst>
              <a:ext uri="{FF2B5EF4-FFF2-40B4-BE49-F238E27FC236}">
                <a16:creationId xmlns:a16="http://schemas.microsoft.com/office/drawing/2014/main" id="{B22B9D52-00CE-4E24-B01B-4AACC799C12B}"/>
              </a:ext>
            </a:extLst>
          </p:cNvPr>
          <p:cNvSpPr txBox="1">
            <a:spLocks noChangeArrowheads="1"/>
          </p:cNvSpPr>
          <p:nvPr/>
        </p:nvSpPr>
        <p:spPr bwMode="auto">
          <a:xfrm>
            <a:off x="3217174" y="2717775"/>
            <a:ext cx="15745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b="1" dirty="0">
                <a:solidFill>
                  <a:srgbClr val="002060"/>
                </a:solidFill>
                <a:latin typeface="楷体" panose="02010609060101010101" pitchFamily="49" charset="-122"/>
                <a:ea typeface="楷体" panose="02010609060101010101" pitchFamily="49" charset="-122"/>
              </a:rPr>
              <a:t>古典</a:t>
            </a:r>
            <a:endParaRPr lang="en-US" altLang="zh-CN" sz="2400" b="1" dirty="0">
              <a:solidFill>
                <a:srgbClr val="002060"/>
              </a:solidFill>
              <a:latin typeface="楷体" panose="02010609060101010101" pitchFamily="49" charset="-122"/>
              <a:ea typeface="楷体" panose="02010609060101010101" pitchFamily="49" charset="-122"/>
            </a:endParaRPr>
          </a:p>
        </p:txBody>
      </p:sp>
      <p:sp>
        <p:nvSpPr>
          <p:cNvPr id="21" name="左大括号 20">
            <a:extLst>
              <a:ext uri="{FF2B5EF4-FFF2-40B4-BE49-F238E27FC236}">
                <a16:creationId xmlns:a16="http://schemas.microsoft.com/office/drawing/2014/main" id="{7A84A811-065A-4D9A-A74F-CECF24368453}"/>
              </a:ext>
            </a:extLst>
          </p:cNvPr>
          <p:cNvSpPr/>
          <p:nvPr/>
        </p:nvSpPr>
        <p:spPr>
          <a:xfrm rot="16200000">
            <a:off x="8433115" y="-557618"/>
            <a:ext cx="398556" cy="6243534"/>
          </a:xfrm>
          <a:prstGeom prst="leftBrace">
            <a:avLst>
              <a:gd name="adj1" fmla="val 8333"/>
              <a:gd name="adj2" fmla="val 47782"/>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
            <a:extLst>
              <a:ext uri="{FF2B5EF4-FFF2-40B4-BE49-F238E27FC236}">
                <a16:creationId xmlns:a16="http://schemas.microsoft.com/office/drawing/2014/main" id="{AEECFFD3-7A00-445F-8E85-B37B03362646}"/>
              </a:ext>
            </a:extLst>
          </p:cNvPr>
          <p:cNvSpPr txBox="1">
            <a:spLocks noChangeArrowheads="1"/>
          </p:cNvSpPr>
          <p:nvPr/>
        </p:nvSpPr>
        <p:spPr bwMode="auto">
          <a:xfrm>
            <a:off x="7072253" y="2732486"/>
            <a:ext cx="3366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b="1" dirty="0">
                <a:solidFill>
                  <a:srgbClr val="002060"/>
                </a:solidFill>
                <a:latin typeface="华文楷体" panose="02010600040101010101" pitchFamily="2" charset="-122"/>
                <a:ea typeface="华文楷体" panose="02010600040101010101" pitchFamily="2" charset="-122"/>
              </a:rPr>
              <a:t>新古典（</a:t>
            </a:r>
            <a:r>
              <a:rPr lang="en-US" altLang="zh-CN" sz="2400" b="1" dirty="0">
                <a:solidFill>
                  <a:srgbClr val="002060"/>
                </a:solidFill>
                <a:latin typeface="华文楷体" panose="02010600040101010101" pitchFamily="2" charset="-122"/>
                <a:ea typeface="华文楷体" panose="02010600040101010101" pitchFamily="2" charset="-122"/>
              </a:rPr>
              <a:t>Neo Classical</a:t>
            </a:r>
            <a:r>
              <a:rPr lang="zh-CN" altLang="en-US" sz="2400" b="1" dirty="0">
                <a:solidFill>
                  <a:srgbClr val="002060"/>
                </a:solidFill>
                <a:latin typeface="华文楷体" panose="02010600040101010101" pitchFamily="2" charset="-122"/>
                <a:ea typeface="华文楷体" panose="02010600040101010101" pitchFamily="2" charset="-122"/>
              </a:rPr>
              <a:t>）</a:t>
            </a:r>
            <a:endParaRPr lang="en-US" altLang="zh-CN" sz="2400" b="1" dirty="0">
              <a:solidFill>
                <a:srgbClr val="002060"/>
              </a:solidFill>
              <a:latin typeface="华文楷体" panose="02010600040101010101" pitchFamily="2" charset="-122"/>
              <a:ea typeface="华文楷体" panose="02010600040101010101" pitchFamily="2" charset="-122"/>
            </a:endParaRPr>
          </a:p>
        </p:txBody>
      </p:sp>
      <p:cxnSp>
        <p:nvCxnSpPr>
          <p:cNvPr id="23" name="直接连接符 22">
            <a:extLst>
              <a:ext uri="{FF2B5EF4-FFF2-40B4-BE49-F238E27FC236}">
                <a16:creationId xmlns:a16="http://schemas.microsoft.com/office/drawing/2014/main" id="{1EEFAD45-AF35-4A35-AE79-F02E81250E49}"/>
              </a:ext>
            </a:extLst>
          </p:cNvPr>
          <p:cNvCxnSpPr>
            <a:cxnSpLocks/>
          </p:cNvCxnSpPr>
          <p:nvPr/>
        </p:nvCxnSpPr>
        <p:spPr>
          <a:xfrm>
            <a:off x="8656182" y="2528594"/>
            <a:ext cx="1104909" cy="0"/>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文本框 2">
            <a:extLst>
              <a:ext uri="{FF2B5EF4-FFF2-40B4-BE49-F238E27FC236}">
                <a16:creationId xmlns:a16="http://schemas.microsoft.com/office/drawing/2014/main" id="{2CC8302D-886B-4130-A1B5-02FA1058D96C}"/>
              </a:ext>
            </a:extLst>
          </p:cNvPr>
          <p:cNvSpPr txBox="1">
            <a:spLocks noChangeArrowheads="1"/>
          </p:cNvSpPr>
          <p:nvPr/>
        </p:nvSpPr>
        <p:spPr bwMode="auto">
          <a:xfrm>
            <a:off x="4203412" y="3178936"/>
            <a:ext cx="15745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b="1" dirty="0">
                <a:solidFill>
                  <a:srgbClr val="002060"/>
                </a:solidFill>
                <a:latin typeface="微软雅黑" panose="020B0503020204020204" pitchFamily="34" charset="-122"/>
              </a:rPr>
              <a:t>马克思</a:t>
            </a:r>
            <a:endParaRPr lang="en-US" altLang="zh-CN" sz="2400" b="1" dirty="0">
              <a:solidFill>
                <a:srgbClr val="002060"/>
              </a:solidFill>
              <a:latin typeface="微软雅黑" panose="020B0503020204020204" pitchFamily="34" charset="-122"/>
            </a:endParaRPr>
          </a:p>
        </p:txBody>
      </p:sp>
      <p:cxnSp>
        <p:nvCxnSpPr>
          <p:cNvPr id="34" name="直接连接符 33">
            <a:extLst>
              <a:ext uri="{FF2B5EF4-FFF2-40B4-BE49-F238E27FC236}">
                <a16:creationId xmlns:a16="http://schemas.microsoft.com/office/drawing/2014/main" id="{D0F6A5CE-4244-456E-BC2A-66F2243ACD70}"/>
              </a:ext>
            </a:extLst>
          </p:cNvPr>
          <p:cNvCxnSpPr>
            <a:cxnSpLocks/>
          </p:cNvCxnSpPr>
          <p:nvPr/>
        </p:nvCxnSpPr>
        <p:spPr>
          <a:xfrm>
            <a:off x="4791695" y="1754487"/>
            <a:ext cx="0" cy="1439664"/>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19CEFCB-1564-4905-99F1-88EBFC77AEE3}"/>
              </a:ext>
            </a:extLst>
          </p:cNvPr>
          <p:cNvCxnSpPr>
            <a:cxnSpLocks/>
          </p:cNvCxnSpPr>
          <p:nvPr/>
        </p:nvCxnSpPr>
        <p:spPr>
          <a:xfrm>
            <a:off x="2397056" y="2305909"/>
            <a:ext cx="0" cy="1759195"/>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38" name="文本框 2">
            <a:extLst>
              <a:ext uri="{FF2B5EF4-FFF2-40B4-BE49-F238E27FC236}">
                <a16:creationId xmlns:a16="http://schemas.microsoft.com/office/drawing/2014/main" id="{6701B161-D691-4C70-BEB8-FA0D3C1F0F35}"/>
              </a:ext>
            </a:extLst>
          </p:cNvPr>
          <p:cNvSpPr txBox="1">
            <a:spLocks noChangeArrowheads="1"/>
          </p:cNvSpPr>
          <p:nvPr/>
        </p:nvSpPr>
        <p:spPr bwMode="auto">
          <a:xfrm>
            <a:off x="1640357" y="4087655"/>
            <a:ext cx="5591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dirty="0">
                <a:solidFill>
                  <a:srgbClr val="002060"/>
                </a:solidFill>
                <a:latin typeface="微软雅黑" panose="020B0503020204020204" pitchFamily="34" charset="-122"/>
              </a:rPr>
              <a:t>市场、看不见的手、守夜人、自由主义</a:t>
            </a:r>
            <a:endParaRPr lang="en-US" altLang="zh-CN" sz="2400" dirty="0">
              <a:solidFill>
                <a:srgbClr val="002060"/>
              </a:solidFill>
              <a:latin typeface="微软雅黑" panose="020B0503020204020204" pitchFamily="34" charset="-122"/>
            </a:endParaRPr>
          </a:p>
        </p:txBody>
      </p:sp>
      <p:cxnSp>
        <p:nvCxnSpPr>
          <p:cNvPr id="39" name="直接连接符 38">
            <a:extLst>
              <a:ext uri="{FF2B5EF4-FFF2-40B4-BE49-F238E27FC236}">
                <a16:creationId xmlns:a16="http://schemas.microsoft.com/office/drawing/2014/main" id="{CB4ADD38-9F41-4C48-B21A-2002057982C0}"/>
              </a:ext>
            </a:extLst>
          </p:cNvPr>
          <p:cNvCxnSpPr>
            <a:cxnSpLocks/>
          </p:cNvCxnSpPr>
          <p:nvPr/>
        </p:nvCxnSpPr>
        <p:spPr>
          <a:xfrm>
            <a:off x="5510626" y="1739272"/>
            <a:ext cx="0" cy="3031511"/>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41" name="文本框 2">
            <a:extLst>
              <a:ext uri="{FF2B5EF4-FFF2-40B4-BE49-F238E27FC236}">
                <a16:creationId xmlns:a16="http://schemas.microsoft.com/office/drawing/2014/main" id="{8D1CEFAB-6BE7-43D0-801F-E991ED6E35E0}"/>
              </a:ext>
            </a:extLst>
          </p:cNvPr>
          <p:cNvSpPr txBox="1">
            <a:spLocks noChangeArrowheads="1"/>
          </p:cNvSpPr>
          <p:nvPr/>
        </p:nvSpPr>
        <p:spPr bwMode="auto">
          <a:xfrm>
            <a:off x="7942807" y="5384321"/>
            <a:ext cx="5591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dirty="0">
                <a:solidFill>
                  <a:srgbClr val="002060"/>
                </a:solidFill>
                <a:latin typeface="微软雅黑" panose="020B0503020204020204" pitchFamily="34" charset="-122"/>
              </a:rPr>
              <a:t>政府的宏观调控</a:t>
            </a:r>
            <a:endParaRPr lang="en-US" altLang="zh-CN" sz="2400" dirty="0">
              <a:solidFill>
                <a:srgbClr val="002060"/>
              </a:solidFill>
              <a:latin typeface="微软雅黑" panose="020B0503020204020204" pitchFamily="34" charset="-122"/>
            </a:endParaRPr>
          </a:p>
        </p:txBody>
      </p:sp>
      <p:cxnSp>
        <p:nvCxnSpPr>
          <p:cNvPr id="42" name="直接连接符 41">
            <a:extLst>
              <a:ext uri="{FF2B5EF4-FFF2-40B4-BE49-F238E27FC236}">
                <a16:creationId xmlns:a16="http://schemas.microsoft.com/office/drawing/2014/main" id="{24B0018C-E171-41D7-B475-EA1CB91C3435}"/>
              </a:ext>
            </a:extLst>
          </p:cNvPr>
          <p:cNvCxnSpPr>
            <a:cxnSpLocks/>
          </p:cNvCxnSpPr>
          <p:nvPr/>
        </p:nvCxnSpPr>
        <p:spPr>
          <a:xfrm>
            <a:off x="9082087" y="1761823"/>
            <a:ext cx="0" cy="3645576"/>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44" name="文本框 2">
            <a:extLst>
              <a:ext uri="{FF2B5EF4-FFF2-40B4-BE49-F238E27FC236}">
                <a16:creationId xmlns:a16="http://schemas.microsoft.com/office/drawing/2014/main" id="{5958D091-54C2-43C6-8B12-F3FBAE0C4BBA}"/>
              </a:ext>
            </a:extLst>
          </p:cNvPr>
          <p:cNvSpPr txBox="1">
            <a:spLocks noChangeArrowheads="1"/>
          </p:cNvSpPr>
          <p:nvPr/>
        </p:nvSpPr>
        <p:spPr bwMode="auto">
          <a:xfrm>
            <a:off x="4990672" y="4755313"/>
            <a:ext cx="5591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dirty="0">
                <a:solidFill>
                  <a:srgbClr val="002060"/>
                </a:solidFill>
                <a:latin typeface="微软雅黑" panose="020B0503020204020204" pitchFamily="34" charset="-122"/>
              </a:rPr>
              <a:t>最优化的数学方法</a:t>
            </a:r>
            <a:endParaRPr lang="en-US" altLang="zh-CN" sz="2400" dirty="0">
              <a:solidFill>
                <a:srgbClr val="002060"/>
              </a:solidFill>
              <a:latin typeface="微软雅黑" panose="020B0503020204020204" pitchFamily="34" charset="-122"/>
            </a:endParaRPr>
          </a:p>
        </p:txBody>
      </p:sp>
    </p:spTree>
    <p:extLst>
      <p:ext uri="{BB962C8B-B14F-4D97-AF65-F5344CB8AC3E}">
        <p14:creationId xmlns:p14="http://schemas.microsoft.com/office/powerpoint/2010/main" val="87453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1" grpId="0"/>
      <p:bldP spid="14" grpId="0"/>
      <p:bldP spid="15" grpId="0"/>
      <p:bldP spid="18" grpId="0"/>
      <p:bldP spid="19" grpId="0" animBg="1"/>
      <p:bldP spid="20" grpId="0"/>
      <p:bldP spid="21" grpId="0" animBg="1"/>
      <p:bldP spid="22" grpId="0"/>
      <p:bldP spid="32" grpId="0"/>
      <p:bldP spid="38" grpId="0"/>
      <p:bldP spid="41"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15">
            <a:extLst>
              <a:ext uri="{FF2B5EF4-FFF2-40B4-BE49-F238E27FC236}">
                <a16:creationId xmlns:a16="http://schemas.microsoft.com/office/drawing/2014/main" id="{D43D0ACE-92E2-49BD-A9D1-6C8D46290497}"/>
              </a:ext>
            </a:extLst>
          </p:cNvPr>
          <p:cNvSpPr/>
          <p:nvPr/>
        </p:nvSpPr>
        <p:spPr bwMode="auto">
          <a:xfrm>
            <a:off x="3810807" y="2328033"/>
            <a:ext cx="3693236" cy="706006"/>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斯密革命→穆勒综合</a:t>
            </a:r>
          </a:p>
        </p:txBody>
      </p:sp>
      <p:sp>
        <p:nvSpPr>
          <p:cNvPr id="4" name="文本框 2">
            <a:extLst>
              <a:ext uri="{FF2B5EF4-FFF2-40B4-BE49-F238E27FC236}">
                <a16:creationId xmlns:a16="http://schemas.microsoft.com/office/drawing/2014/main" id="{C1433167-45CC-4F9C-B157-CB066138FBD8}"/>
              </a:ext>
            </a:extLst>
          </p:cNvPr>
          <p:cNvSpPr txBox="1">
            <a:spLocks noChangeArrowheads="1"/>
          </p:cNvSpPr>
          <p:nvPr/>
        </p:nvSpPr>
        <p:spPr bwMode="auto">
          <a:xfrm>
            <a:off x="1014437" y="561755"/>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重商主义</a:t>
            </a:r>
            <a:endParaRPr lang="zh-CN" altLang="en-US" sz="2000" dirty="0">
              <a:solidFill>
                <a:srgbClr val="002060"/>
              </a:solidFill>
            </a:endParaRPr>
          </a:p>
        </p:txBody>
      </p:sp>
      <p:sp>
        <p:nvSpPr>
          <p:cNvPr id="5" name="文本框 2">
            <a:extLst>
              <a:ext uri="{FF2B5EF4-FFF2-40B4-BE49-F238E27FC236}">
                <a16:creationId xmlns:a16="http://schemas.microsoft.com/office/drawing/2014/main" id="{5CD5936E-BEB3-49D6-8ED0-34EFD5FB2FA6}"/>
              </a:ext>
            </a:extLst>
          </p:cNvPr>
          <p:cNvSpPr txBox="1">
            <a:spLocks noChangeArrowheads="1"/>
          </p:cNvSpPr>
          <p:nvPr/>
        </p:nvSpPr>
        <p:spPr bwMode="auto">
          <a:xfrm>
            <a:off x="2336342" y="592533"/>
            <a:ext cx="1251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重视金银</a:t>
            </a:r>
            <a:endParaRPr lang="en-US" altLang="zh-CN" dirty="0">
              <a:solidFill>
                <a:srgbClr val="002060"/>
              </a:solidFill>
            </a:endParaRPr>
          </a:p>
        </p:txBody>
      </p:sp>
      <p:sp>
        <p:nvSpPr>
          <p:cNvPr id="6" name="文本框 2">
            <a:extLst>
              <a:ext uri="{FF2B5EF4-FFF2-40B4-BE49-F238E27FC236}">
                <a16:creationId xmlns:a16="http://schemas.microsoft.com/office/drawing/2014/main" id="{60901A88-F9B2-4E7E-867C-3438536872DA}"/>
              </a:ext>
            </a:extLst>
          </p:cNvPr>
          <p:cNvSpPr txBox="1">
            <a:spLocks noChangeArrowheads="1"/>
          </p:cNvSpPr>
          <p:nvPr/>
        </p:nvSpPr>
        <p:spPr bwMode="auto">
          <a:xfrm>
            <a:off x="3588026" y="592533"/>
            <a:ext cx="1251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强政府</a:t>
            </a:r>
            <a:endParaRPr lang="en-US" altLang="zh-CN" dirty="0">
              <a:solidFill>
                <a:srgbClr val="002060"/>
              </a:solidFill>
            </a:endParaRPr>
          </a:p>
        </p:txBody>
      </p:sp>
      <p:sp>
        <p:nvSpPr>
          <p:cNvPr id="7" name="文本框 2">
            <a:extLst>
              <a:ext uri="{FF2B5EF4-FFF2-40B4-BE49-F238E27FC236}">
                <a16:creationId xmlns:a16="http://schemas.microsoft.com/office/drawing/2014/main" id="{A2B28FED-05C1-471E-A091-6FF29D7DCFD9}"/>
              </a:ext>
            </a:extLst>
          </p:cNvPr>
          <p:cNvSpPr txBox="1">
            <a:spLocks noChangeArrowheads="1"/>
          </p:cNvSpPr>
          <p:nvPr/>
        </p:nvSpPr>
        <p:spPr bwMode="auto">
          <a:xfrm>
            <a:off x="4506142" y="592533"/>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贸易保护主义</a:t>
            </a:r>
            <a:endParaRPr lang="en-US" altLang="zh-CN" dirty="0">
              <a:solidFill>
                <a:srgbClr val="002060"/>
              </a:solidFill>
            </a:endParaRPr>
          </a:p>
        </p:txBody>
      </p:sp>
      <p:grpSp>
        <p:nvGrpSpPr>
          <p:cNvPr id="8" name="组合 7">
            <a:extLst>
              <a:ext uri="{FF2B5EF4-FFF2-40B4-BE49-F238E27FC236}">
                <a16:creationId xmlns:a16="http://schemas.microsoft.com/office/drawing/2014/main" id="{3165F1BC-4974-4942-81C6-C4AC4D6E0F1F}"/>
              </a:ext>
            </a:extLst>
          </p:cNvPr>
          <p:cNvGrpSpPr/>
          <p:nvPr/>
        </p:nvGrpSpPr>
        <p:grpSpPr>
          <a:xfrm>
            <a:off x="6091394" y="377282"/>
            <a:ext cx="5487044" cy="636655"/>
            <a:chOff x="1092532" y="2766471"/>
            <a:chExt cx="8547674" cy="761257"/>
          </a:xfrm>
        </p:grpSpPr>
        <p:sp>
          <p:nvSpPr>
            <p:cNvPr id="9" name="矩形: 圆角 8">
              <a:extLst>
                <a:ext uri="{FF2B5EF4-FFF2-40B4-BE49-F238E27FC236}">
                  <a16:creationId xmlns:a16="http://schemas.microsoft.com/office/drawing/2014/main" id="{609EB2C7-7CBC-4B07-AEFD-860B79356A47}"/>
                </a:ext>
              </a:extLst>
            </p:cNvPr>
            <p:cNvSpPr/>
            <p:nvPr/>
          </p:nvSpPr>
          <p:spPr>
            <a:xfrm>
              <a:off x="1092532" y="2766471"/>
              <a:ext cx="8182611" cy="744365"/>
            </a:xfrm>
            <a:prstGeom prst="roundRect">
              <a:avLst/>
            </a:prstGeom>
            <a:solidFill>
              <a:srgbClr val="FFC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1EDE4DB-0A1E-4B65-A317-087C60C48113}"/>
                </a:ext>
              </a:extLst>
            </p:cNvPr>
            <p:cNvSpPr txBox="1"/>
            <p:nvPr/>
          </p:nvSpPr>
          <p:spPr>
            <a:xfrm>
              <a:off x="1306026" y="2828505"/>
              <a:ext cx="8334180" cy="699223"/>
            </a:xfrm>
            <a:prstGeom prst="rect">
              <a:avLst/>
            </a:prstGeom>
            <a:noFill/>
          </p:spPr>
          <p:txBody>
            <a:bodyPr wrap="square">
              <a:spAutoFit/>
            </a:bodyPr>
            <a:lstStyle/>
            <a:p>
              <a:r>
                <a:rPr lang="zh-CN" altLang="en-US" sz="1600" dirty="0">
                  <a:latin typeface="楷体" panose="02010609060101010101" pitchFamily="49" charset="-122"/>
                  <a:ea typeface="楷体" panose="02010609060101010101" pitchFamily="49" charset="-122"/>
                </a:rPr>
                <a:t>伊丽莎白女王统治时期（</a:t>
              </a:r>
              <a:r>
                <a:rPr lang="en-US" altLang="zh-CN" sz="1600" dirty="0">
                  <a:latin typeface="楷体" panose="02010609060101010101" pitchFamily="49" charset="-122"/>
                  <a:ea typeface="楷体" panose="02010609060101010101" pitchFamily="49" charset="-122"/>
                </a:rPr>
                <a:t>1565-1566</a:t>
              </a:r>
              <a:r>
                <a:rPr lang="zh-CN" altLang="en-US" sz="1600" dirty="0">
                  <a:latin typeface="楷体" panose="02010609060101010101" pitchFamily="49" charset="-122"/>
                  <a:ea typeface="楷体" panose="02010609060101010101" pitchFamily="49" charset="-122"/>
                </a:rPr>
                <a:t>），禁止活绵羊出口，违者第一次砍掉左手，第二次死刑</a:t>
              </a:r>
            </a:p>
          </p:txBody>
        </p:sp>
      </p:grpSp>
      <p:sp>
        <p:nvSpPr>
          <p:cNvPr id="11" name="矩形 10">
            <a:extLst>
              <a:ext uri="{FF2B5EF4-FFF2-40B4-BE49-F238E27FC236}">
                <a16:creationId xmlns:a16="http://schemas.microsoft.com/office/drawing/2014/main" id="{DE2C1506-DAC2-46D3-A8FD-380BE45F032C}"/>
              </a:ext>
            </a:extLst>
          </p:cNvPr>
          <p:cNvSpPr/>
          <p:nvPr/>
        </p:nvSpPr>
        <p:spPr>
          <a:xfrm>
            <a:off x="2311097" y="1080137"/>
            <a:ext cx="1159292" cy="369332"/>
          </a:xfrm>
          <a:prstGeom prst="rect">
            <a:avLst/>
          </a:prstGeom>
        </p:spPr>
        <p:txBody>
          <a:bodyPr wrap="none">
            <a:spAutoFit/>
          </a:bodyPr>
          <a:lstStyle/>
          <a:p>
            <a:pPr algn="just">
              <a:spcBef>
                <a:spcPts val="1400"/>
              </a:spcBef>
            </a:pPr>
            <a:r>
              <a:rPr lang="zh-CN" altLang="en-US" b="1" dirty="0">
                <a:solidFill>
                  <a:srgbClr val="002060"/>
                </a:solidFill>
              </a:rPr>
              <a:t>托马斯</a:t>
            </a:r>
            <a:r>
              <a:rPr lang="en-US" altLang="zh-CN" b="1" dirty="0">
                <a:solidFill>
                  <a:srgbClr val="002060"/>
                </a:solidFill>
              </a:rPr>
              <a:t>·</a:t>
            </a:r>
            <a:r>
              <a:rPr lang="zh-CN" altLang="en-US" b="1" dirty="0">
                <a:solidFill>
                  <a:srgbClr val="002060"/>
                </a:solidFill>
              </a:rPr>
              <a:t>孟</a:t>
            </a:r>
            <a:endParaRPr lang="en-US" altLang="zh-CN" b="1" dirty="0">
              <a:solidFill>
                <a:srgbClr val="002060"/>
              </a:solidFill>
            </a:endParaRPr>
          </a:p>
        </p:txBody>
      </p:sp>
      <p:sp>
        <p:nvSpPr>
          <p:cNvPr id="12" name="矩形 11">
            <a:extLst>
              <a:ext uri="{FF2B5EF4-FFF2-40B4-BE49-F238E27FC236}">
                <a16:creationId xmlns:a16="http://schemas.microsoft.com/office/drawing/2014/main" id="{62ED6E42-E8F9-4B21-9703-F2EA3DEE258E}"/>
              </a:ext>
            </a:extLst>
          </p:cNvPr>
          <p:cNvSpPr/>
          <p:nvPr/>
        </p:nvSpPr>
        <p:spPr>
          <a:xfrm>
            <a:off x="3808402" y="1080137"/>
            <a:ext cx="1164101" cy="369332"/>
          </a:xfrm>
          <a:prstGeom prst="rect">
            <a:avLst/>
          </a:prstGeom>
        </p:spPr>
        <p:txBody>
          <a:bodyPr wrap="none">
            <a:spAutoFit/>
          </a:bodyPr>
          <a:lstStyle/>
          <a:p>
            <a:pPr algn="just">
              <a:spcBef>
                <a:spcPts val="1400"/>
              </a:spcBef>
            </a:pPr>
            <a:r>
              <a:rPr lang="zh-CN" altLang="en-US" b="1" u="sng" dirty="0">
                <a:solidFill>
                  <a:srgbClr val="002060"/>
                </a:solidFill>
              </a:rPr>
              <a:t>威廉</a:t>
            </a:r>
            <a:r>
              <a:rPr lang="en-US" altLang="zh-CN" b="1" u="sng" dirty="0">
                <a:solidFill>
                  <a:srgbClr val="002060"/>
                </a:solidFill>
              </a:rPr>
              <a:t>·</a:t>
            </a:r>
            <a:r>
              <a:rPr lang="zh-CN" altLang="en-US" b="1" u="sng" dirty="0">
                <a:solidFill>
                  <a:srgbClr val="002060"/>
                </a:solidFill>
              </a:rPr>
              <a:t>配第</a:t>
            </a:r>
            <a:endParaRPr lang="en-US" altLang="zh-CN" b="1" u="sng" dirty="0">
              <a:solidFill>
                <a:srgbClr val="002060"/>
              </a:solidFill>
            </a:endParaRPr>
          </a:p>
        </p:txBody>
      </p:sp>
      <p:sp>
        <p:nvSpPr>
          <p:cNvPr id="13" name="文本框 2">
            <a:extLst>
              <a:ext uri="{FF2B5EF4-FFF2-40B4-BE49-F238E27FC236}">
                <a16:creationId xmlns:a16="http://schemas.microsoft.com/office/drawing/2014/main" id="{6BD4DB4E-2057-46C1-83D8-54EB7960D01D}"/>
              </a:ext>
            </a:extLst>
          </p:cNvPr>
          <p:cNvSpPr txBox="1">
            <a:spLocks noChangeArrowheads="1"/>
          </p:cNvSpPr>
          <p:nvPr/>
        </p:nvSpPr>
        <p:spPr bwMode="auto">
          <a:xfrm>
            <a:off x="4972503" y="1066010"/>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提出劳动价值论</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14" name="文本框 2">
            <a:extLst>
              <a:ext uri="{FF2B5EF4-FFF2-40B4-BE49-F238E27FC236}">
                <a16:creationId xmlns:a16="http://schemas.microsoft.com/office/drawing/2014/main" id="{E4748F49-80B4-4E85-BAF9-5A4816B41662}"/>
              </a:ext>
            </a:extLst>
          </p:cNvPr>
          <p:cNvSpPr txBox="1">
            <a:spLocks noChangeArrowheads="1"/>
          </p:cNvSpPr>
          <p:nvPr/>
        </p:nvSpPr>
        <p:spPr bwMode="auto">
          <a:xfrm>
            <a:off x="1014436" y="1444894"/>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重农学派</a:t>
            </a:r>
            <a:endParaRPr lang="zh-CN" altLang="en-US" sz="2000" dirty="0">
              <a:solidFill>
                <a:srgbClr val="002060"/>
              </a:solidFill>
            </a:endParaRPr>
          </a:p>
        </p:txBody>
      </p:sp>
      <p:sp>
        <p:nvSpPr>
          <p:cNvPr id="15" name="文本框 2">
            <a:extLst>
              <a:ext uri="{FF2B5EF4-FFF2-40B4-BE49-F238E27FC236}">
                <a16:creationId xmlns:a16="http://schemas.microsoft.com/office/drawing/2014/main" id="{ABA2A474-77A5-4FA4-B090-BC48F791AD64}"/>
              </a:ext>
            </a:extLst>
          </p:cNvPr>
          <p:cNvSpPr txBox="1">
            <a:spLocks noChangeArrowheads="1"/>
          </p:cNvSpPr>
          <p:nvPr/>
        </p:nvSpPr>
        <p:spPr bwMode="auto">
          <a:xfrm>
            <a:off x="6817869" y="1065817"/>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古典经济学先驱</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16" name="文本框 2">
            <a:extLst>
              <a:ext uri="{FF2B5EF4-FFF2-40B4-BE49-F238E27FC236}">
                <a16:creationId xmlns:a16="http://schemas.microsoft.com/office/drawing/2014/main" id="{5502E8E8-8650-4859-AD69-12D1FB036E97}"/>
              </a:ext>
            </a:extLst>
          </p:cNvPr>
          <p:cNvSpPr txBox="1">
            <a:spLocks noChangeArrowheads="1"/>
          </p:cNvSpPr>
          <p:nvPr/>
        </p:nvSpPr>
        <p:spPr bwMode="auto">
          <a:xfrm>
            <a:off x="2336342" y="1475672"/>
            <a:ext cx="1251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自由放任</a:t>
            </a:r>
            <a:endParaRPr lang="en-US" altLang="zh-CN" dirty="0">
              <a:solidFill>
                <a:srgbClr val="002060"/>
              </a:solidFill>
            </a:endParaRPr>
          </a:p>
        </p:txBody>
      </p:sp>
      <p:sp>
        <p:nvSpPr>
          <p:cNvPr id="17" name="文本框 2">
            <a:extLst>
              <a:ext uri="{FF2B5EF4-FFF2-40B4-BE49-F238E27FC236}">
                <a16:creationId xmlns:a16="http://schemas.microsoft.com/office/drawing/2014/main" id="{1FE648F2-BEE5-4F57-B522-AAE947D962E9}"/>
              </a:ext>
            </a:extLst>
          </p:cNvPr>
          <p:cNvSpPr txBox="1">
            <a:spLocks noChangeArrowheads="1"/>
          </p:cNvSpPr>
          <p:nvPr/>
        </p:nvSpPr>
        <p:spPr bwMode="auto">
          <a:xfrm>
            <a:off x="3588026" y="1485224"/>
            <a:ext cx="1251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重视农业</a:t>
            </a:r>
            <a:endParaRPr lang="en-US" altLang="zh-CN" dirty="0">
              <a:solidFill>
                <a:srgbClr val="002060"/>
              </a:solidFill>
            </a:endParaRPr>
          </a:p>
        </p:txBody>
      </p:sp>
      <p:sp>
        <p:nvSpPr>
          <p:cNvPr id="19" name="矩形 18">
            <a:extLst>
              <a:ext uri="{FF2B5EF4-FFF2-40B4-BE49-F238E27FC236}">
                <a16:creationId xmlns:a16="http://schemas.microsoft.com/office/drawing/2014/main" id="{84B68D33-8D53-4188-8263-7C9B6EFDA105}"/>
              </a:ext>
            </a:extLst>
          </p:cNvPr>
          <p:cNvSpPr/>
          <p:nvPr/>
        </p:nvSpPr>
        <p:spPr>
          <a:xfrm>
            <a:off x="2336342" y="1871207"/>
            <a:ext cx="646331" cy="369332"/>
          </a:xfrm>
          <a:prstGeom prst="rect">
            <a:avLst/>
          </a:prstGeom>
        </p:spPr>
        <p:txBody>
          <a:bodyPr wrap="none">
            <a:spAutoFit/>
          </a:bodyPr>
          <a:lstStyle/>
          <a:p>
            <a:pPr algn="just">
              <a:spcBef>
                <a:spcPts val="1400"/>
              </a:spcBef>
            </a:pPr>
            <a:r>
              <a:rPr lang="zh-CN" altLang="en-US" b="1" dirty="0">
                <a:solidFill>
                  <a:srgbClr val="002060"/>
                </a:solidFill>
              </a:rPr>
              <a:t>魁奈</a:t>
            </a:r>
            <a:endParaRPr lang="en-US" altLang="zh-CN" b="1" dirty="0">
              <a:solidFill>
                <a:srgbClr val="002060"/>
              </a:solidFill>
            </a:endParaRPr>
          </a:p>
        </p:txBody>
      </p:sp>
      <p:sp>
        <p:nvSpPr>
          <p:cNvPr id="20" name="文本框 2">
            <a:extLst>
              <a:ext uri="{FF2B5EF4-FFF2-40B4-BE49-F238E27FC236}">
                <a16:creationId xmlns:a16="http://schemas.microsoft.com/office/drawing/2014/main" id="{30FB1766-CDA8-43D4-9166-CE22D5EB0375}"/>
              </a:ext>
            </a:extLst>
          </p:cNvPr>
          <p:cNvSpPr txBox="1">
            <a:spLocks noChangeArrowheads="1"/>
          </p:cNvSpPr>
          <p:nvPr/>
        </p:nvSpPr>
        <p:spPr bwMode="auto">
          <a:xfrm>
            <a:off x="2994344" y="1864108"/>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经济表</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21" name="文本框 2">
            <a:extLst>
              <a:ext uri="{FF2B5EF4-FFF2-40B4-BE49-F238E27FC236}">
                <a16:creationId xmlns:a16="http://schemas.microsoft.com/office/drawing/2014/main" id="{5F17E61B-F4CF-4064-87FA-19125113E1D2}"/>
              </a:ext>
            </a:extLst>
          </p:cNvPr>
          <p:cNvSpPr txBox="1">
            <a:spLocks noChangeArrowheads="1"/>
          </p:cNvSpPr>
          <p:nvPr/>
        </p:nvSpPr>
        <p:spPr bwMode="auto">
          <a:xfrm>
            <a:off x="4053535" y="1864108"/>
            <a:ext cx="42158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国民收入统计、投入</a:t>
            </a:r>
            <a:r>
              <a:rPr lang="en-US" altLang="zh-CN" dirty="0">
                <a:solidFill>
                  <a:srgbClr val="002060"/>
                </a:solidFill>
                <a:latin typeface="楷体" panose="02010609060101010101" pitchFamily="49" charset="-122"/>
                <a:ea typeface="楷体" panose="02010609060101010101" pitchFamily="49" charset="-122"/>
              </a:rPr>
              <a:t>-</a:t>
            </a:r>
            <a:r>
              <a:rPr lang="zh-CN" altLang="en-US" dirty="0">
                <a:solidFill>
                  <a:srgbClr val="002060"/>
                </a:solidFill>
                <a:latin typeface="楷体" panose="02010609060101010101" pitchFamily="49" charset="-122"/>
                <a:ea typeface="楷体" panose="02010609060101010101" pitchFamily="49" charset="-122"/>
              </a:rPr>
              <a:t>产出分析的前身</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22" name="文本框 2">
            <a:extLst>
              <a:ext uri="{FF2B5EF4-FFF2-40B4-BE49-F238E27FC236}">
                <a16:creationId xmlns:a16="http://schemas.microsoft.com/office/drawing/2014/main" id="{3DC6126A-B2B3-4C26-BF44-2B6399779458}"/>
              </a:ext>
            </a:extLst>
          </p:cNvPr>
          <p:cNvSpPr txBox="1">
            <a:spLocks noChangeArrowheads="1"/>
          </p:cNvSpPr>
          <p:nvPr/>
        </p:nvSpPr>
        <p:spPr bwMode="auto">
          <a:xfrm>
            <a:off x="1024302" y="3306824"/>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u="sng" dirty="0">
                <a:solidFill>
                  <a:srgbClr val="002060"/>
                </a:solidFill>
              </a:rPr>
              <a:t>亚当</a:t>
            </a:r>
            <a:r>
              <a:rPr lang="en-US" altLang="zh-CN" sz="2000" b="1" u="sng" dirty="0">
                <a:solidFill>
                  <a:srgbClr val="002060"/>
                </a:solidFill>
              </a:rPr>
              <a:t>·</a:t>
            </a:r>
            <a:r>
              <a:rPr lang="zh-CN" altLang="en-US" sz="2000" b="1" u="sng" dirty="0">
                <a:solidFill>
                  <a:srgbClr val="002060"/>
                </a:solidFill>
              </a:rPr>
              <a:t>斯密</a:t>
            </a:r>
            <a:endParaRPr lang="zh-CN" altLang="en-US" sz="2000" u="sng" dirty="0">
              <a:solidFill>
                <a:srgbClr val="002060"/>
              </a:solidFill>
            </a:endParaRPr>
          </a:p>
        </p:txBody>
      </p:sp>
      <p:sp>
        <p:nvSpPr>
          <p:cNvPr id="23" name="文本框 2">
            <a:extLst>
              <a:ext uri="{FF2B5EF4-FFF2-40B4-BE49-F238E27FC236}">
                <a16:creationId xmlns:a16="http://schemas.microsoft.com/office/drawing/2014/main" id="{65742168-B5AE-4A3A-9228-D9C663F0212C}"/>
              </a:ext>
            </a:extLst>
          </p:cNvPr>
          <p:cNvSpPr txBox="1">
            <a:spLocks noChangeArrowheads="1"/>
          </p:cNvSpPr>
          <p:nvPr/>
        </p:nvSpPr>
        <p:spPr bwMode="auto">
          <a:xfrm>
            <a:off x="2548411" y="3325928"/>
            <a:ext cx="1251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劳动分工</a:t>
            </a:r>
            <a:endParaRPr lang="en-US" altLang="zh-CN" dirty="0">
              <a:solidFill>
                <a:srgbClr val="002060"/>
              </a:solidFill>
            </a:endParaRPr>
          </a:p>
        </p:txBody>
      </p:sp>
      <p:sp>
        <p:nvSpPr>
          <p:cNvPr id="24" name="文本框 2">
            <a:extLst>
              <a:ext uri="{FF2B5EF4-FFF2-40B4-BE49-F238E27FC236}">
                <a16:creationId xmlns:a16="http://schemas.microsoft.com/office/drawing/2014/main" id="{B22F4B99-26DC-4967-AE3B-117C34D04668}"/>
              </a:ext>
            </a:extLst>
          </p:cNvPr>
          <p:cNvSpPr txBox="1">
            <a:spLocks noChangeArrowheads="1"/>
          </p:cNvSpPr>
          <p:nvPr/>
        </p:nvSpPr>
        <p:spPr bwMode="auto">
          <a:xfrm>
            <a:off x="3720819" y="3322213"/>
            <a:ext cx="1251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自由市场</a:t>
            </a:r>
            <a:endParaRPr lang="en-US" altLang="zh-CN" dirty="0">
              <a:solidFill>
                <a:srgbClr val="002060"/>
              </a:solidFill>
            </a:endParaRPr>
          </a:p>
        </p:txBody>
      </p:sp>
      <p:sp>
        <p:nvSpPr>
          <p:cNvPr id="25" name="文本框 2">
            <a:extLst>
              <a:ext uri="{FF2B5EF4-FFF2-40B4-BE49-F238E27FC236}">
                <a16:creationId xmlns:a16="http://schemas.microsoft.com/office/drawing/2014/main" id="{A44D8EC1-11F0-4699-B5C8-91C3A66D8E29}"/>
              </a:ext>
            </a:extLst>
          </p:cNvPr>
          <p:cNvSpPr txBox="1">
            <a:spLocks noChangeArrowheads="1"/>
          </p:cNvSpPr>
          <p:nvPr/>
        </p:nvSpPr>
        <p:spPr bwMode="auto">
          <a:xfrm>
            <a:off x="4972503" y="3306824"/>
            <a:ext cx="1251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有限政府</a:t>
            </a:r>
            <a:endParaRPr lang="en-US" altLang="zh-CN" dirty="0">
              <a:solidFill>
                <a:srgbClr val="002060"/>
              </a:solidFill>
            </a:endParaRPr>
          </a:p>
        </p:txBody>
      </p:sp>
      <p:sp>
        <p:nvSpPr>
          <p:cNvPr id="26" name="文本框 2">
            <a:extLst>
              <a:ext uri="{FF2B5EF4-FFF2-40B4-BE49-F238E27FC236}">
                <a16:creationId xmlns:a16="http://schemas.microsoft.com/office/drawing/2014/main" id="{8EF8D262-18B1-4A41-B9B6-4A9BE36DB2F5}"/>
              </a:ext>
            </a:extLst>
          </p:cNvPr>
          <p:cNvSpPr txBox="1">
            <a:spLocks noChangeArrowheads="1"/>
          </p:cNvSpPr>
          <p:nvPr/>
        </p:nvSpPr>
        <p:spPr bwMode="auto">
          <a:xfrm>
            <a:off x="1014435" y="4105267"/>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李嘉图</a:t>
            </a:r>
            <a:endParaRPr lang="zh-CN" altLang="en-US" sz="2000" dirty="0">
              <a:solidFill>
                <a:srgbClr val="002060"/>
              </a:solidFill>
            </a:endParaRPr>
          </a:p>
        </p:txBody>
      </p:sp>
      <p:sp>
        <p:nvSpPr>
          <p:cNvPr id="27" name="文本框 2">
            <a:extLst>
              <a:ext uri="{FF2B5EF4-FFF2-40B4-BE49-F238E27FC236}">
                <a16:creationId xmlns:a16="http://schemas.microsoft.com/office/drawing/2014/main" id="{6C97C864-59A1-4926-90E1-601C5474479A}"/>
              </a:ext>
            </a:extLst>
          </p:cNvPr>
          <p:cNvSpPr txBox="1">
            <a:spLocks noChangeArrowheads="1"/>
          </p:cNvSpPr>
          <p:nvPr/>
        </p:nvSpPr>
        <p:spPr bwMode="auto">
          <a:xfrm>
            <a:off x="2419327" y="4131470"/>
            <a:ext cx="1634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劳动价值论</a:t>
            </a:r>
            <a:endParaRPr lang="en-US" altLang="zh-CN" dirty="0">
              <a:solidFill>
                <a:srgbClr val="002060"/>
              </a:solidFill>
            </a:endParaRPr>
          </a:p>
        </p:txBody>
      </p:sp>
      <p:sp>
        <p:nvSpPr>
          <p:cNvPr id="28" name="文本框 2">
            <a:extLst>
              <a:ext uri="{FF2B5EF4-FFF2-40B4-BE49-F238E27FC236}">
                <a16:creationId xmlns:a16="http://schemas.microsoft.com/office/drawing/2014/main" id="{0F5A7DC6-1059-4C2A-837F-36BA39658C2F}"/>
              </a:ext>
            </a:extLst>
          </p:cNvPr>
          <p:cNvSpPr txBox="1">
            <a:spLocks noChangeArrowheads="1"/>
          </p:cNvSpPr>
          <p:nvPr/>
        </p:nvSpPr>
        <p:spPr bwMode="auto">
          <a:xfrm>
            <a:off x="3776454" y="4131470"/>
            <a:ext cx="1634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比较优势理论</a:t>
            </a:r>
            <a:endParaRPr lang="en-US" altLang="zh-CN" dirty="0">
              <a:solidFill>
                <a:srgbClr val="002060"/>
              </a:solidFill>
            </a:endParaRPr>
          </a:p>
        </p:txBody>
      </p:sp>
      <p:sp>
        <p:nvSpPr>
          <p:cNvPr id="29" name="文本框 2">
            <a:extLst>
              <a:ext uri="{FF2B5EF4-FFF2-40B4-BE49-F238E27FC236}">
                <a16:creationId xmlns:a16="http://schemas.microsoft.com/office/drawing/2014/main" id="{76F01ED3-47C4-4673-A686-0EB7498F52B8}"/>
              </a:ext>
            </a:extLst>
          </p:cNvPr>
          <p:cNvSpPr txBox="1">
            <a:spLocks noChangeArrowheads="1"/>
          </p:cNvSpPr>
          <p:nvPr/>
        </p:nvSpPr>
        <p:spPr bwMode="auto">
          <a:xfrm>
            <a:off x="5458427" y="4131470"/>
            <a:ext cx="1634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u="sng" dirty="0">
                <a:solidFill>
                  <a:srgbClr val="002060"/>
                </a:solidFill>
              </a:rPr>
              <a:t>抽象演绎方法</a:t>
            </a:r>
            <a:endParaRPr lang="en-US" altLang="zh-CN" u="sng" dirty="0">
              <a:solidFill>
                <a:srgbClr val="002060"/>
              </a:solidFill>
            </a:endParaRPr>
          </a:p>
        </p:txBody>
      </p:sp>
      <p:sp>
        <p:nvSpPr>
          <p:cNvPr id="30" name="文本框 2">
            <a:extLst>
              <a:ext uri="{FF2B5EF4-FFF2-40B4-BE49-F238E27FC236}">
                <a16:creationId xmlns:a16="http://schemas.microsoft.com/office/drawing/2014/main" id="{ACDB4805-2EBF-46CD-A562-1F9DCC100A86}"/>
              </a:ext>
            </a:extLst>
          </p:cNvPr>
          <p:cNvSpPr txBox="1">
            <a:spLocks noChangeArrowheads="1"/>
          </p:cNvSpPr>
          <p:nvPr/>
        </p:nvSpPr>
        <p:spPr bwMode="auto">
          <a:xfrm>
            <a:off x="1773072" y="4703655"/>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马尔萨斯</a:t>
            </a:r>
            <a:endParaRPr lang="zh-CN" altLang="en-US" sz="2000" dirty="0">
              <a:solidFill>
                <a:srgbClr val="002060"/>
              </a:solidFill>
            </a:endParaRPr>
          </a:p>
        </p:txBody>
      </p:sp>
      <p:sp>
        <p:nvSpPr>
          <p:cNvPr id="31" name="文本框 2">
            <a:extLst>
              <a:ext uri="{FF2B5EF4-FFF2-40B4-BE49-F238E27FC236}">
                <a16:creationId xmlns:a16="http://schemas.microsoft.com/office/drawing/2014/main" id="{D8287BF9-C7F8-472D-992E-E4461A096CB0}"/>
              </a:ext>
            </a:extLst>
          </p:cNvPr>
          <p:cNvSpPr txBox="1">
            <a:spLocks noChangeArrowheads="1"/>
          </p:cNvSpPr>
          <p:nvPr/>
        </p:nvSpPr>
        <p:spPr bwMode="auto">
          <a:xfrm>
            <a:off x="3099923" y="4719044"/>
            <a:ext cx="2883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人口原理（马尔萨斯陷阱）</a:t>
            </a:r>
            <a:endParaRPr lang="en-US" altLang="zh-CN" dirty="0">
              <a:solidFill>
                <a:srgbClr val="002060"/>
              </a:solidFill>
            </a:endParaRPr>
          </a:p>
        </p:txBody>
      </p:sp>
      <p:sp>
        <p:nvSpPr>
          <p:cNvPr id="32" name="文本框 2">
            <a:extLst>
              <a:ext uri="{FF2B5EF4-FFF2-40B4-BE49-F238E27FC236}">
                <a16:creationId xmlns:a16="http://schemas.microsoft.com/office/drawing/2014/main" id="{CDB29408-563B-4BF3-9701-9F57A9DEA2F1}"/>
              </a:ext>
            </a:extLst>
          </p:cNvPr>
          <p:cNvSpPr txBox="1">
            <a:spLocks noChangeArrowheads="1"/>
          </p:cNvSpPr>
          <p:nvPr/>
        </p:nvSpPr>
        <p:spPr bwMode="auto">
          <a:xfrm>
            <a:off x="6275531" y="4731429"/>
            <a:ext cx="2883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提出有效需求不足</a:t>
            </a:r>
            <a:endParaRPr lang="en-US" altLang="zh-CN" dirty="0">
              <a:solidFill>
                <a:srgbClr val="002060"/>
              </a:solidFill>
            </a:endParaRPr>
          </a:p>
        </p:txBody>
      </p:sp>
      <p:sp>
        <p:nvSpPr>
          <p:cNvPr id="33" name="文本框 2">
            <a:extLst>
              <a:ext uri="{FF2B5EF4-FFF2-40B4-BE49-F238E27FC236}">
                <a16:creationId xmlns:a16="http://schemas.microsoft.com/office/drawing/2014/main" id="{97EB4391-FBD0-4A84-A2B9-F4156596CA22}"/>
              </a:ext>
            </a:extLst>
          </p:cNvPr>
          <p:cNvSpPr txBox="1">
            <a:spLocks noChangeArrowheads="1"/>
          </p:cNvSpPr>
          <p:nvPr/>
        </p:nvSpPr>
        <p:spPr bwMode="auto">
          <a:xfrm>
            <a:off x="9158965" y="2849373"/>
            <a:ext cx="19030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方正粗黑宋简体" panose="02000000000000000000" pitchFamily="2" charset="-122"/>
                <a:ea typeface="方正粗黑宋简体" panose="02000000000000000000" pitchFamily="2" charset="-122"/>
              </a:rPr>
              <a:t>劳动价值论特点</a:t>
            </a:r>
            <a:endParaRPr lang="en-US" altLang="zh-CN" dirty="0">
              <a:solidFill>
                <a:srgbClr val="002060"/>
              </a:solidFill>
              <a:latin typeface="方正粗黑宋简体" panose="02000000000000000000" pitchFamily="2" charset="-122"/>
              <a:ea typeface="方正粗黑宋简体" panose="02000000000000000000" pitchFamily="2" charset="-122"/>
            </a:endParaRPr>
          </a:p>
        </p:txBody>
      </p:sp>
      <p:sp>
        <p:nvSpPr>
          <p:cNvPr id="34" name="文本框 2">
            <a:extLst>
              <a:ext uri="{FF2B5EF4-FFF2-40B4-BE49-F238E27FC236}">
                <a16:creationId xmlns:a16="http://schemas.microsoft.com/office/drawing/2014/main" id="{0464013A-F95B-474D-9599-D409BE6CBAFB}"/>
              </a:ext>
            </a:extLst>
          </p:cNvPr>
          <p:cNvSpPr txBox="1">
            <a:spLocks noChangeArrowheads="1"/>
          </p:cNvSpPr>
          <p:nvPr/>
        </p:nvSpPr>
        <p:spPr bwMode="auto">
          <a:xfrm>
            <a:off x="1773072" y="5343635"/>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萨伊</a:t>
            </a:r>
            <a:endParaRPr lang="zh-CN" altLang="en-US" sz="2000" dirty="0">
              <a:solidFill>
                <a:srgbClr val="002060"/>
              </a:solidFill>
            </a:endParaRPr>
          </a:p>
        </p:txBody>
      </p:sp>
      <p:sp>
        <p:nvSpPr>
          <p:cNvPr id="35" name="文本框 2">
            <a:extLst>
              <a:ext uri="{FF2B5EF4-FFF2-40B4-BE49-F238E27FC236}">
                <a16:creationId xmlns:a16="http://schemas.microsoft.com/office/drawing/2014/main" id="{4891DFB5-2A4D-4AFE-BB0F-0B5DEC7376FC}"/>
              </a:ext>
            </a:extLst>
          </p:cNvPr>
          <p:cNvSpPr txBox="1">
            <a:spLocks noChangeArrowheads="1"/>
          </p:cNvSpPr>
          <p:nvPr/>
        </p:nvSpPr>
        <p:spPr bwMode="auto">
          <a:xfrm>
            <a:off x="3048597" y="5359024"/>
            <a:ext cx="3501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萨伊定律：供给创造自身的需求</a:t>
            </a:r>
            <a:endParaRPr lang="en-US" altLang="zh-CN" dirty="0">
              <a:solidFill>
                <a:srgbClr val="002060"/>
              </a:solidFill>
            </a:endParaRPr>
          </a:p>
        </p:txBody>
      </p:sp>
      <p:sp>
        <p:nvSpPr>
          <p:cNvPr id="36" name="文本框 2">
            <a:extLst>
              <a:ext uri="{FF2B5EF4-FFF2-40B4-BE49-F238E27FC236}">
                <a16:creationId xmlns:a16="http://schemas.microsoft.com/office/drawing/2014/main" id="{055B10A6-7440-46A2-9833-33E2B6E1A003}"/>
              </a:ext>
            </a:extLst>
          </p:cNvPr>
          <p:cNvSpPr txBox="1">
            <a:spLocks noChangeArrowheads="1"/>
          </p:cNvSpPr>
          <p:nvPr/>
        </p:nvSpPr>
        <p:spPr bwMode="auto">
          <a:xfrm>
            <a:off x="1014434" y="5946598"/>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穆勒</a:t>
            </a:r>
            <a:endParaRPr lang="zh-CN" altLang="en-US" sz="2000" dirty="0">
              <a:solidFill>
                <a:srgbClr val="002060"/>
              </a:solidFill>
            </a:endParaRPr>
          </a:p>
        </p:txBody>
      </p:sp>
      <p:sp>
        <p:nvSpPr>
          <p:cNvPr id="37" name="文本框 2">
            <a:extLst>
              <a:ext uri="{FF2B5EF4-FFF2-40B4-BE49-F238E27FC236}">
                <a16:creationId xmlns:a16="http://schemas.microsoft.com/office/drawing/2014/main" id="{8F12992A-72E9-4AE5-BA52-E6A4E9908B92}"/>
              </a:ext>
            </a:extLst>
          </p:cNvPr>
          <p:cNvSpPr txBox="1">
            <a:spLocks noChangeArrowheads="1"/>
          </p:cNvSpPr>
          <p:nvPr/>
        </p:nvSpPr>
        <p:spPr bwMode="auto">
          <a:xfrm>
            <a:off x="2479012" y="6015470"/>
            <a:ext cx="2182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系统的经济学原理</a:t>
            </a:r>
            <a:endParaRPr lang="en-US" altLang="zh-CN" dirty="0">
              <a:solidFill>
                <a:srgbClr val="002060"/>
              </a:solidFill>
            </a:endParaRPr>
          </a:p>
        </p:txBody>
      </p:sp>
      <p:sp>
        <p:nvSpPr>
          <p:cNvPr id="38" name="文本框 2">
            <a:extLst>
              <a:ext uri="{FF2B5EF4-FFF2-40B4-BE49-F238E27FC236}">
                <a16:creationId xmlns:a16="http://schemas.microsoft.com/office/drawing/2014/main" id="{6D9B2A28-00AB-441C-BFBD-6E691863F560}"/>
              </a:ext>
            </a:extLst>
          </p:cNvPr>
          <p:cNvSpPr txBox="1">
            <a:spLocks noChangeArrowheads="1"/>
          </p:cNvSpPr>
          <p:nvPr/>
        </p:nvSpPr>
        <p:spPr bwMode="auto">
          <a:xfrm>
            <a:off x="4793018" y="6021584"/>
            <a:ext cx="27374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穆勒传统：重视抽象演绎</a:t>
            </a:r>
            <a:endParaRPr lang="en-US" altLang="zh-CN" dirty="0">
              <a:solidFill>
                <a:srgbClr val="002060"/>
              </a:solidFill>
            </a:endParaRPr>
          </a:p>
        </p:txBody>
      </p:sp>
      <p:sp>
        <p:nvSpPr>
          <p:cNvPr id="41" name="文本框 2">
            <a:extLst>
              <a:ext uri="{FF2B5EF4-FFF2-40B4-BE49-F238E27FC236}">
                <a16:creationId xmlns:a16="http://schemas.microsoft.com/office/drawing/2014/main" id="{2CC4CE78-404B-4967-9A93-3FD75ACC94EE}"/>
              </a:ext>
            </a:extLst>
          </p:cNvPr>
          <p:cNvSpPr txBox="1">
            <a:spLocks noChangeArrowheads="1"/>
          </p:cNvSpPr>
          <p:nvPr/>
        </p:nvSpPr>
        <p:spPr bwMode="auto">
          <a:xfrm>
            <a:off x="8590226" y="3218705"/>
            <a:ext cx="34742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1600" dirty="0">
                <a:solidFill>
                  <a:srgbClr val="002060"/>
                </a:solidFill>
                <a:latin typeface="楷体" panose="02010609060101010101" pitchFamily="49" charset="-122"/>
                <a:ea typeface="楷体" panose="02010609060101010101" pitchFamily="49" charset="-122"/>
              </a:rPr>
              <a:t>原始社会成立，发达社会不成立</a:t>
            </a:r>
            <a:endParaRPr lang="en-US" altLang="zh-CN" sz="1600" dirty="0">
              <a:solidFill>
                <a:srgbClr val="002060"/>
              </a:solidFill>
              <a:latin typeface="楷体" panose="02010609060101010101" pitchFamily="49" charset="-122"/>
              <a:ea typeface="楷体" panose="02010609060101010101" pitchFamily="49" charset="-122"/>
            </a:endParaRPr>
          </a:p>
        </p:txBody>
      </p:sp>
      <p:sp>
        <p:nvSpPr>
          <p:cNvPr id="42" name="文本框 2">
            <a:extLst>
              <a:ext uri="{FF2B5EF4-FFF2-40B4-BE49-F238E27FC236}">
                <a16:creationId xmlns:a16="http://schemas.microsoft.com/office/drawing/2014/main" id="{2A13C075-3F67-4E53-8C79-317E3F3A52BE}"/>
              </a:ext>
            </a:extLst>
          </p:cNvPr>
          <p:cNvSpPr txBox="1">
            <a:spLocks noChangeArrowheads="1"/>
          </p:cNvSpPr>
          <p:nvPr/>
        </p:nvSpPr>
        <p:spPr bwMode="auto">
          <a:xfrm>
            <a:off x="9340150" y="3505541"/>
            <a:ext cx="34742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1600" dirty="0">
                <a:solidFill>
                  <a:srgbClr val="002060"/>
                </a:solidFill>
                <a:latin typeface="楷体" panose="02010609060101010101" pitchFamily="49" charset="-122"/>
                <a:ea typeface="楷体" panose="02010609060101010101" pitchFamily="49" charset="-122"/>
              </a:rPr>
              <a:t>资本也有作用</a:t>
            </a:r>
            <a:endParaRPr lang="en-US" altLang="zh-CN" sz="1600" dirty="0">
              <a:solidFill>
                <a:srgbClr val="002060"/>
              </a:solidFill>
              <a:latin typeface="楷体" panose="02010609060101010101" pitchFamily="49" charset="-122"/>
              <a:ea typeface="楷体" panose="02010609060101010101" pitchFamily="49" charset="-122"/>
            </a:endParaRPr>
          </a:p>
        </p:txBody>
      </p:sp>
      <p:cxnSp>
        <p:nvCxnSpPr>
          <p:cNvPr id="44" name="直接连接符 43">
            <a:extLst>
              <a:ext uri="{FF2B5EF4-FFF2-40B4-BE49-F238E27FC236}">
                <a16:creationId xmlns:a16="http://schemas.microsoft.com/office/drawing/2014/main" id="{102074D7-DFFC-4C3B-8DE3-8FD9529A1D11}"/>
              </a:ext>
            </a:extLst>
          </p:cNvPr>
          <p:cNvCxnSpPr>
            <a:cxnSpLocks/>
          </p:cNvCxnSpPr>
          <p:nvPr/>
        </p:nvCxnSpPr>
        <p:spPr>
          <a:xfrm>
            <a:off x="1024302" y="3933138"/>
            <a:ext cx="11081559" cy="0"/>
          </a:xfrm>
          <a:prstGeom prst="line">
            <a:avLst/>
          </a:prstGeom>
          <a:ln>
            <a:solidFill>
              <a:srgbClr val="00B0F0"/>
            </a:solidFill>
            <a:prstDash val="dashDot"/>
          </a:ln>
        </p:spPr>
        <p:style>
          <a:lnRef idx="1">
            <a:schemeClr val="accent1"/>
          </a:lnRef>
          <a:fillRef idx="0">
            <a:schemeClr val="accent1"/>
          </a:fillRef>
          <a:effectRef idx="0">
            <a:schemeClr val="accent1"/>
          </a:effectRef>
          <a:fontRef idx="minor">
            <a:schemeClr val="tx1"/>
          </a:fontRef>
        </p:style>
      </p:cxnSp>
      <p:sp>
        <p:nvSpPr>
          <p:cNvPr id="46" name="文本框 2">
            <a:extLst>
              <a:ext uri="{FF2B5EF4-FFF2-40B4-BE49-F238E27FC236}">
                <a16:creationId xmlns:a16="http://schemas.microsoft.com/office/drawing/2014/main" id="{3F6F4BCB-BA4E-4493-85C5-E3C5C4503270}"/>
              </a:ext>
            </a:extLst>
          </p:cNvPr>
          <p:cNvSpPr txBox="1">
            <a:spLocks noChangeArrowheads="1"/>
          </p:cNvSpPr>
          <p:nvPr/>
        </p:nvSpPr>
        <p:spPr bwMode="auto">
          <a:xfrm>
            <a:off x="8383294" y="4023769"/>
            <a:ext cx="34742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1600" dirty="0">
                <a:solidFill>
                  <a:srgbClr val="002060"/>
                </a:solidFill>
                <a:latin typeface="楷体" panose="02010609060101010101" pitchFamily="49" charset="-122"/>
                <a:ea typeface="楷体" panose="02010609060101010101" pitchFamily="49" charset="-122"/>
              </a:rPr>
              <a:t>坚守劳动价值论，没意识到剩余价值</a:t>
            </a:r>
            <a:endParaRPr lang="en-US" altLang="zh-CN" sz="1600" dirty="0">
              <a:solidFill>
                <a:srgbClr val="002060"/>
              </a:solidFill>
              <a:latin typeface="楷体" panose="02010609060101010101" pitchFamily="49" charset="-122"/>
              <a:ea typeface="楷体" panose="02010609060101010101" pitchFamily="49" charset="-122"/>
            </a:endParaRPr>
          </a:p>
        </p:txBody>
      </p:sp>
      <p:sp>
        <p:nvSpPr>
          <p:cNvPr id="47" name="文本框 2">
            <a:extLst>
              <a:ext uri="{FF2B5EF4-FFF2-40B4-BE49-F238E27FC236}">
                <a16:creationId xmlns:a16="http://schemas.microsoft.com/office/drawing/2014/main" id="{11F43199-772D-4A6A-8C61-767FC49FC877}"/>
              </a:ext>
            </a:extLst>
          </p:cNvPr>
          <p:cNvSpPr txBox="1">
            <a:spLocks noChangeArrowheads="1"/>
          </p:cNvSpPr>
          <p:nvPr/>
        </p:nvSpPr>
        <p:spPr bwMode="auto">
          <a:xfrm>
            <a:off x="8383294" y="4331525"/>
            <a:ext cx="42990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1600" dirty="0">
                <a:solidFill>
                  <a:srgbClr val="002060"/>
                </a:solidFill>
                <a:latin typeface="楷体" panose="02010609060101010101" pitchFamily="49" charset="-122"/>
                <a:ea typeface="楷体" panose="02010609060101010101" pitchFamily="49" charset="-122"/>
              </a:rPr>
              <a:t>找不到衡量不同商品的尺度（异质性问题）</a:t>
            </a:r>
            <a:endParaRPr lang="en-US" altLang="zh-CN" sz="1600" dirty="0">
              <a:solidFill>
                <a:srgbClr val="002060"/>
              </a:solidFill>
              <a:latin typeface="楷体" panose="02010609060101010101" pitchFamily="49" charset="-122"/>
              <a:ea typeface="楷体" panose="02010609060101010101" pitchFamily="49" charset="-122"/>
            </a:endParaRPr>
          </a:p>
        </p:txBody>
      </p:sp>
      <p:cxnSp>
        <p:nvCxnSpPr>
          <p:cNvPr id="49" name="直接连接符 48">
            <a:extLst>
              <a:ext uri="{FF2B5EF4-FFF2-40B4-BE49-F238E27FC236}">
                <a16:creationId xmlns:a16="http://schemas.microsoft.com/office/drawing/2014/main" id="{87DBCFF1-DE0D-432B-821B-033EF6DE9E00}"/>
              </a:ext>
            </a:extLst>
          </p:cNvPr>
          <p:cNvCxnSpPr>
            <a:cxnSpLocks/>
          </p:cNvCxnSpPr>
          <p:nvPr/>
        </p:nvCxnSpPr>
        <p:spPr>
          <a:xfrm>
            <a:off x="1014434" y="4690513"/>
            <a:ext cx="11177566" cy="0"/>
          </a:xfrm>
          <a:prstGeom prst="line">
            <a:avLst/>
          </a:prstGeom>
          <a:ln>
            <a:solidFill>
              <a:srgbClr val="00B0F0"/>
            </a:solidFill>
            <a:prstDash val="dashDot"/>
          </a:ln>
        </p:spPr>
        <p:style>
          <a:lnRef idx="1">
            <a:schemeClr val="accent1"/>
          </a:lnRef>
          <a:fillRef idx="0">
            <a:schemeClr val="accent1"/>
          </a:fillRef>
          <a:effectRef idx="0">
            <a:schemeClr val="accent1"/>
          </a:effectRef>
          <a:fontRef idx="minor">
            <a:schemeClr val="tx1"/>
          </a:fontRef>
        </p:style>
      </p:cxnSp>
      <p:sp>
        <p:nvSpPr>
          <p:cNvPr id="55" name="文本框 2">
            <a:extLst>
              <a:ext uri="{FF2B5EF4-FFF2-40B4-BE49-F238E27FC236}">
                <a16:creationId xmlns:a16="http://schemas.microsoft.com/office/drawing/2014/main" id="{B6475463-1C41-468B-A2F7-F31860FDCAF8}"/>
              </a:ext>
            </a:extLst>
          </p:cNvPr>
          <p:cNvSpPr txBox="1">
            <a:spLocks noChangeArrowheads="1"/>
          </p:cNvSpPr>
          <p:nvPr/>
        </p:nvSpPr>
        <p:spPr bwMode="auto">
          <a:xfrm>
            <a:off x="9158965" y="5451054"/>
            <a:ext cx="3126219" cy="76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1600" dirty="0">
                <a:solidFill>
                  <a:srgbClr val="002060"/>
                </a:solidFill>
                <a:latin typeface="楷体" panose="02010609060101010101" pitchFamily="49" charset="-122"/>
                <a:ea typeface="楷体" panose="02010609060101010101" pitchFamily="49" charset="-122"/>
              </a:rPr>
              <a:t>资本、劳动、土地三要素</a:t>
            </a:r>
            <a:endParaRPr lang="en-US" altLang="zh-CN" sz="1600" dirty="0">
              <a:solidFill>
                <a:srgbClr val="002060"/>
              </a:solidFill>
              <a:latin typeface="楷体" panose="02010609060101010101" pitchFamily="49" charset="-122"/>
              <a:ea typeface="楷体" panose="02010609060101010101" pitchFamily="49" charset="-122"/>
            </a:endParaRPr>
          </a:p>
          <a:p>
            <a:pPr algn="just">
              <a:spcBef>
                <a:spcPts val="1400"/>
              </a:spcBef>
            </a:pPr>
            <a:r>
              <a:rPr lang="en-US" altLang="zh-CN" sz="1600" dirty="0">
                <a:solidFill>
                  <a:srgbClr val="002060"/>
                </a:solidFill>
                <a:latin typeface="楷体" panose="02010609060101010101" pitchFamily="49" charset="-122"/>
                <a:ea typeface="楷体" panose="02010609060101010101" pitchFamily="49" charset="-122"/>
              </a:rPr>
              <a:t>    </a:t>
            </a:r>
            <a:r>
              <a:rPr lang="zh-CN" altLang="en-US" sz="1600" dirty="0">
                <a:solidFill>
                  <a:srgbClr val="002060"/>
                </a:solidFill>
                <a:latin typeface="楷体" panose="02010609060101010101" pitchFamily="49" charset="-122"/>
                <a:ea typeface="楷体" panose="02010609060101010101" pitchFamily="49" charset="-122"/>
              </a:rPr>
              <a:t>要素贡献思想</a:t>
            </a:r>
            <a:endParaRPr lang="en-US" altLang="zh-CN" sz="1600" dirty="0">
              <a:solidFill>
                <a:srgbClr val="002060"/>
              </a:solidFill>
              <a:latin typeface="楷体" panose="02010609060101010101" pitchFamily="49" charset="-122"/>
              <a:ea typeface="楷体" panose="02010609060101010101" pitchFamily="49" charset="-122"/>
            </a:endParaRPr>
          </a:p>
        </p:txBody>
      </p:sp>
      <p:cxnSp>
        <p:nvCxnSpPr>
          <p:cNvPr id="56" name="直接连接符 55">
            <a:extLst>
              <a:ext uri="{FF2B5EF4-FFF2-40B4-BE49-F238E27FC236}">
                <a16:creationId xmlns:a16="http://schemas.microsoft.com/office/drawing/2014/main" id="{4161CC93-E03C-4594-8C36-298E786C24CD}"/>
              </a:ext>
            </a:extLst>
          </p:cNvPr>
          <p:cNvCxnSpPr>
            <a:cxnSpLocks/>
          </p:cNvCxnSpPr>
          <p:nvPr/>
        </p:nvCxnSpPr>
        <p:spPr>
          <a:xfrm>
            <a:off x="976298" y="5260357"/>
            <a:ext cx="11177566" cy="0"/>
          </a:xfrm>
          <a:prstGeom prst="line">
            <a:avLst/>
          </a:prstGeom>
          <a:ln>
            <a:solidFill>
              <a:srgbClr val="00B0F0"/>
            </a:solidFill>
            <a:prstDash val="dashDot"/>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E990A9E-B990-41F0-BC41-A6AB032C5703}"/>
              </a:ext>
            </a:extLst>
          </p:cNvPr>
          <p:cNvCxnSpPr>
            <a:cxnSpLocks/>
          </p:cNvCxnSpPr>
          <p:nvPr/>
        </p:nvCxnSpPr>
        <p:spPr>
          <a:xfrm>
            <a:off x="886917" y="6400611"/>
            <a:ext cx="11177566" cy="0"/>
          </a:xfrm>
          <a:prstGeom prst="line">
            <a:avLst/>
          </a:prstGeom>
          <a:ln>
            <a:solidFill>
              <a:srgbClr val="00B0F0"/>
            </a:solidFill>
            <a:prstDash val="dashDot"/>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28F2B3C-CF3E-4969-9C84-E4B9E079D3AF}"/>
              </a:ext>
            </a:extLst>
          </p:cNvPr>
          <p:cNvCxnSpPr>
            <a:cxnSpLocks/>
          </p:cNvCxnSpPr>
          <p:nvPr/>
        </p:nvCxnSpPr>
        <p:spPr>
          <a:xfrm>
            <a:off x="5463291" y="1429891"/>
            <a:ext cx="125620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21639C2-3B19-4623-8FA6-197271790C07}"/>
              </a:ext>
            </a:extLst>
          </p:cNvPr>
          <p:cNvCxnSpPr>
            <a:cxnSpLocks/>
          </p:cNvCxnSpPr>
          <p:nvPr/>
        </p:nvCxnSpPr>
        <p:spPr>
          <a:xfrm>
            <a:off x="11080842" y="4670079"/>
            <a:ext cx="102501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35520D18-F54E-4AFB-A9BA-81E59320A0D1}"/>
              </a:ext>
            </a:extLst>
          </p:cNvPr>
          <p:cNvCxnSpPr>
            <a:cxnSpLocks/>
          </p:cNvCxnSpPr>
          <p:nvPr/>
        </p:nvCxnSpPr>
        <p:spPr>
          <a:xfrm flipH="1">
            <a:off x="10327354" y="4731429"/>
            <a:ext cx="1122524" cy="1122524"/>
          </a:xfrm>
          <a:prstGeom prst="straightConnector1">
            <a:avLst/>
          </a:prstGeom>
          <a:ln>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4" name="文本框 2">
            <a:extLst>
              <a:ext uri="{FF2B5EF4-FFF2-40B4-BE49-F238E27FC236}">
                <a16:creationId xmlns:a16="http://schemas.microsoft.com/office/drawing/2014/main" id="{066BF0F3-4EA1-4645-96A6-B91FC7C5CA68}"/>
              </a:ext>
            </a:extLst>
          </p:cNvPr>
          <p:cNvSpPr txBox="1">
            <a:spLocks noChangeArrowheads="1"/>
          </p:cNvSpPr>
          <p:nvPr/>
        </p:nvSpPr>
        <p:spPr bwMode="auto">
          <a:xfrm>
            <a:off x="3749675" y="6435853"/>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历史学派</a:t>
            </a:r>
            <a:endParaRPr lang="zh-CN" altLang="en-US" sz="2000" dirty="0">
              <a:solidFill>
                <a:srgbClr val="002060"/>
              </a:solidFill>
            </a:endParaRPr>
          </a:p>
        </p:txBody>
      </p:sp>
      <p:sp>
        <p:nvSpPr>
          <p:cNvPr id="65" name="矩形 64">
            <a:extLst>
              <a:ext uri="{FF2B5EF4-FFF2-40B4-BE49-F238E27FC236}">
                <a16:creationId xmlns:a16="http://schemas.microsoft.com/office/drawing/2014/main" id="{2C8BA025-66DC-43B1-ABC9-EE5E94F86ABD}"/>
              </a:ext>
            </a:extLst>
          </p:cNvPr>
          <p:cNvSpPr/>
          <p:nvPr/>
        </p:nvSpPr>
        <p:spPr>
          <a:xfrm>
            <a:off x="5092183" y="6473675"/>
            <a:ext cx="877163" cy="369332"/>
          </a:xfrm>
          <a:prstGeom prst="rect">
            <a:avLst/>
          </a:prstGeom>
        </p:spPr>
        <p:txBody>
          <a:bodyPr wrap="none">
            <a:spAutoFit/>
          </a:bodyPr>
          <a:lstStyle/>
          <a:p>
            <a:pPr algn="just">
              <a:spcBef>
                <a:spcPts val="1400"/>
              </a:spcBef>
            </a:pPr>
            <a:r>
              <a:rPr lang="zh-CN" altLang="en-US" b="1" dirty="0">
                <a:solidFill>
                  <a:srgbClr val="002060"/>
                </a:solidFill>
              </a:rPr>
              <a:t>李斯特</a:t>
            </a:r>
            <a:endParaRPr lang="en-US" altLang="zh-CN" b="1" dirty="0">
              <a:solidFill>
                <a:srgbClr val="002060"/>
              </a:solidFill>
            </a:endParaRPr>
          </a:p>
        </p:txBody>
      </p:sp>
      <p:cxnSp>
        <p:nvCxnSpPr>
          <p:cNvPr id="66" name="直接箭头连接符 65">
            <a:extLst>
              <a:ext uri="{FF2B5EF4-FFF2-40B4-BE49-F238E27FC236}">
                <a16:creationId xmlns:a16="http://schemas.microsoft.com/office/drawing/2014/main" id="{04C4F93A-578E-4FBE-A2EB-DB59FCC5E493}"/>
              </a:ext>
            </a:extLst>
          </p:cNvPr>
          <p:cNvCxnSpPr>
            <a:cxnSpLocks/>
          </p:cNvCxnSpPr>
          <p:nvPr/>
        </p:nvCxnSpPr>
        <p:spPr>
          <a:xfrm flipH="1" flipV="1">
            <a:off x="4136759" y="3577895"/>
            <a:ext cx="38292" cy="2895780"/>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EA2059AB-D714-494C-9B7C-4728EBCBB7B2}"/>
              </a:ext>
            </a:extLst>
          </p:cNvPr>
          <p:cNvCxnSpPr>
            <a:cxnSpLocks/>
          </p:cNvCxnSpPr>
          <p:nvPr/>
        </p:nvCxnSpPr>
        <p:spPr>
          <a:xfrm flipV="1">
            <a:off x="4185051" y="4438151"/>
            <a:ext cx="2037975" cy="2035524"/>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文本框 24">
            <a:extLst>
              <a:ext uri="{FF2B5EF4-FFF2-40B4-BE49-F238E27FC236}">
                <a16:creationId xmlns:a16="http://schemas.microsoft.com/office/drawing/2014/main" id="{D1BBD923-28FF-4538-B3DC-18A46C9FCAF7}"/>
              </a:ext>
            </a:extLst>
          </p:cNvPr>
          <p:cNvSpPr txBox="1">
            <a:spLocks noChangeArrowheads="1"/>
          </p:cNvSpPr>
          <p:nvPr/>
        </p:nvSpPr>
        <p:spPr bwMode="auto">
          <a:xfrm>
            <a:off x="4175051" y="5666209"/>
            <a:ext cx="4723809"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1400" dirty="0"/>
              <a:t>批判</a:t>
            </a:r>
          </a:p>
        </p:txBody>
      </p:sp>
      <p:sp>
        <p:nvSpPr>
          <p:cNvPr id="75" name="文本框 2">
            <a:extLst>
              <a:ext uri="{FF2B5EF4-FFF2-40B4-BE49-F238E27FC236}">
                <a16:creationId xmlns:a16="http://schemas.microsoft.com/office/drawing/2014/main" id="{10178266-BC00-4F32-9B66-EADA210808D4}"/>
              </a:ext>
            </a:extLst>
          </p:cNvPr>
          <p:cNvSpPr txBox="1">
            <a:spLocks noChangeArrowheads="1"/>
          </p:cNvSpPr>
          <p:nvPr/>
        </p:nvSpPr>
        <p:spPr bwMode="auto">
          <a:xfrm>
            <a:off x="5939449" y="6476283"/>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生产力理论</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76" name="文本框 2">
            <a:extLst>
              <a:ext uri="{FF2B5EF4-FFF2-40B4-BE49-F238E27FC236}">
                <a16:creationId xmlns:a16="http://schemas.microsoft.com/office/drawing/2014/main" id="{39AD2720-075A-41AC-AD82-09DA77B34D84}"/>
              </a:ext>
            </a:extLst>
          </p:cNvPr>
          <p:cNvSpPr txBox="1">
            <a:spLocks noChangeArrowheads="1"/>
          </p:cNvSpPr>
          <p:nvPr/>
        </p:nvSpPr>
        <p:spPr bwMode="auto">
          <a:xfrm>
            <a:off x="7229113" y="6469510"/>
            <a:ext cx="21509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幼稚工业保护</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81" name="文本框 24">
            <a:extLst>
              <a:ext uri="{FF2B5EF4-FFF2-40B4-BE49-F238E27FC236}">
                <a16:creationId xmlns:a16="http://schemas.microsoft.com/office/drawing/2014/main" id="{B82BBDAC-64CC-448F-B3ED-45341277A175}"/>
              </a:ext>
            </a:extLst>
          </p:cNvPr>
          <p:cNvSpPr txBox="1">
            <a:spLocks noChangeArrowheads="1"/>
          </p:cNvSpPr>
          <p:nvPr/>
        </p:nvSpPr>
        <p:spPr bwMode="auto">
          <a:xfrm>
            <a:off x="10968661" y="5108498"/>
            <a:ext cx="4723809"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1400" dirty="0"/>
              <a:t>埋下隐患</a:t>
            </a:r>
          </a:p>
        </p:txBody>
      </p:sp>
      <p:sp>
        <p:nvSpPr>
          <p:cNvPr id="82" name="文本框 2">
            <a:extLst>
              <a:ext uri="{FF2B5EF4-FFF2-40B4-BE49-F238E27FC236}">
                <a16:creationId xmlns:a16="http://schemas.microsoft.com/office/drawing/2014/main" id="{3D85D633-3A4E-4AD3-8A81-0CBF81620CA9}"/>
              </a:ext>
            </a:extLst>
          </p:cNvPr>
          <p:cNvSpPr txBox="1">
            <a:spLocks noChangeArrowheads="1"/>
          </p:cNvSpPr>
          <p:nvPr/>
        </p:nvSpPr>
        <p:spPr bwMode="auto">
          <a:xfrm>
            <a:off x="7125681" y="4079068"/>
            <a:ext cx="2573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b="1" dirty="0">
                <a:solidFill>
                  <a:srgbClr val="002060"/>
                </a:solidFill>
              </a:rPr>
              <a:t>马克思</a:t>
            </a:r>
            <a:endParaRPr lang="zh-CN" altLang="en-US" sz="2400" dirty="0">
              <a:solidFill>
                <a:srgbClr val="002060"/>
              </a:solidFill>
            </a:endParaRPr>
          </a:p>
        </p:txBody>
      </p:sp>
      <p:cxnSp>
        <p:nvCxnSpPr>
          <p:cNvPr id="84" name="直接箭头连接符 83">
            <a:extLst>
              <a:ext uri="{FF2B5EF4-FFF2-40B4-BE49-F238E27FC236}">
                <a16:creationId xmlns:a16="http://schemas.microsoft.com/office/drawing/2014/main" id="{171608D6-603F-41A2-831E-4514CA32B073}"/>
              </a:ext>
            </a:extLst>
          </p:cNvPr>
          <p:cNvCxnSpPr/>
          <p:nvPr/>
        </p:nvCxnSpPr>
        <p:spPr>
          <a:xfrm>
            <a:off x="8165672" y="4322278"/>
            <a:ext cx="32087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24">
            <a:extLst>
              <a:ext uri="{FF2B5EF4-FFF2-40B4-BE49-F238E27FC236}">
                <a16:creationId xmlns:a16="http://schemas.microsoft.com/office/drawing/2014/main" id="{1FC00BD3-D0E7-49D2-9367-FAB85A4AF5EA}"/>
              </a:ext>
            </a:extLst>
          </p:cNvPr>
          <p:cNvSpPr txBox="1">
            <a:spLocks noChangeArrowheads="1"/>
          </p:cNvSpPr>
          <p:nvPr/>
        </p:nvSpPr>
        <p:spPr bwMode="auto">
          <a:xfrm>
            <a:off x="8090598" y="3958556"/>
            <a:ext cx="4723809" cy="29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1200" dirty="0"/>
              <a:t>超越</a:t>
            </a:r>
          </a:p>
        </p:txBody>
      </p:sp>
      <p:cxnSp>
        <p:nvCxnSpPr>
          <p:cNvPr id="86" name="直接箭头连接符 85">
            <a:extLst>
              <a:ext uri="{FF2B5EF4-FFF2-40B4-BE49-F238E27FC236}">
                <a16:creationId xmlns:a16="http://schemas.microsoft.com/office/drawing/2014/main" id="{D7C95689-AD4C-4EFA-B1C0-A0C4D56DE6BA}"/>
              </a:ext>
            </a:extLst>
          </p:cNvPr>
          <p:cNvCxnSpPr>
            <a:cxnSpLocks/>
          </p:cNvCxnSpPr>
          <p:nvPr/>
        </p:nvCxnSpPr>
        <p:spPr>
          <a:xfrm>
            <a:off x="7851492" y="4465078"/>
            <a:ext cx="1446846" cy="1388875"/>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2" name="文本框 24">
            <a:extLst>
              <a:ext uri="{FF2B5EF4-FFF2-40B4-BE49-F238E27FC236}">
                <a16:creationId xmlns:a16="http://schemas.microsoft.com/office/drawing/2014/main" id="{400664ED-BEF7-4AF4-8901-7FEC7F5D2F92}"/>
              </a:ext>
            </a:extLst>
          </p:cNvPr>
          <p:cNvSpPr txBox="1">
            <a:spLocks noChangeArrowheads="1"/>
          </p:cNvSpPr>
          <p:nvPr/>
        </p:nvSpPr>
        <p:spPr bwMode="auto">
          <a:xfrm>
            <a:off x="8590226" y="4976245"/>
            <a:ext cx="4723809"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1400" dirty="0"/>
              <a:t>批判</a:t>
            </a:r>
          </a:p>
        </p:txBody>
      </p:sp>
    </p:spTree>
    <p:extLst>
      <p:ext uri="{BB962C8B-B14F-4D97-AF65-F5344CB8AC3E}">
        <p14:creationId xmlns:p14="http://schemas.microsoft.com/office/powerpoint/2010/main" val="271543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5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4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5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5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6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1"/>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8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84"/>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85"/>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8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64"/>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65"/>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5"/>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76"/>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6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74"/>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11" grpId="0"/>
      <p:bldP spid="12" grpId="0"/>
      <p:bldP spid="13" grpId="0"/>
      <p:bldP spid="14" grpId="0"/>
      <p:bldP spid="15" grpId="0"/>
      <p:bldP spid="16" grpId="0"/>
      <p:bldP spid="17"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41" grpId="0"/>
      <p:bldP spid="42" grpId="0"/>
      <p:bldP spid="46" grpId="0"/>
      <p:bldP spid="47" grpId="0"/>
      <p:bldP spid="55" grpId="0"/>
      <p:bldP spid="64" grpId="0"/>
      <p:bldP spid="65" grpId="0"/>
      <p:bldP spid="74" grpId="0"/>
      <p:bldP spid="75" grpId="0"/>
      <p:bldP spid="76" grpId="0"/>
      <p:bldP spid="81" grpId="0"/>
      <p:bldP spid="82" grpId="0"/>
      <p:bldP spid="85"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15">
            <a:extLst>
              <a:ext uri="{FF2B5EF4-FFF2-40B4-BE49-F238E27FC236}">
                <a16:creationId xmlns:a16="http://schemas.microsoft.com/office/drawing/2014/main" id="{BE723903-B741-4B79-9A3C-D54D71A84F23}"/>
              </a:ext>
            </a:extLst>
          </p:cNvPr>
          <p:cNvSpPr/>
          <p:nvPr/>
        </p:nvSpPr>
        <p:spPr bwMode="auto">
          <a:xfrm>
            <a:off x="4079163" y="285370"/>
            <a:ext cx="3693236" cy="706006"/>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边际革命→马歇尔综合</a:t>
            </a:r>
          </a:p>
        </p:txBody>
      </p:sp>
      <p:sp>
        <p:nvSpPr>
          <p:cNvPr id="5" name="文本框 2">
            <a:extLst>
              <a:ext uri="{FF2B5EF4-FFF2-40B4-BE49-F238E27FC236}">
                <a16:creationId xmlns:a16="http://schemas.microsoft.com/office/drawing/2014/main" id="{D5851E9F-4260-4A23-9251-3DDCE6CB3328}"/>
              </a:ext>
            </a:extLst>
          </p:cNvPr>
          <p:cNvSpPr txBox="1">
            <a:spLocks noChangeArrowheads="1"/>
          </p:cNvSpPr>
          <p:nvPr/>
        </p:nvSpPr>
        <p:spPr bwMode="auto">
          <a:xfrm>
            <a:off x="1088009" y="1307990"/>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边际三杰</a:t>
            </a:r>
            <a:endParaRPr lang="zh-CN" altLang="en-US" sz="2000" dirty="0">
              <a:solidFill>
                <a:srgbClr val="002060"/>
              </a:solidFill>
            </a:endParaRPr>
          </a:p>
        </p:txBody>
      </p:sp>
      <p:sp>
        <p:nvSpPr>
          <p:cNvPr id="6" name="矩形 5">
            <a:extLst>
              <a:ext uri="{FF2B5EF4-FFF2-40B4-BE49-F238E27FC236}">
                <a16:creationId xmlns:a16="http://schemas.microsoft.com/office/drawing/2014/main" id="{913A937B-9215-4CBA-B38A-1906E3A6DB34}"/>
              </a:ext>
            </a:extLst>
          </p:cNvPr>
          <p:cNvSpPr/>
          <p:nvPr/>
        </p:nvSpPr>
        <p:spPr>
          <a:xfrm>
            <a:off x="2227374" y="1338768"/>
            <a:ext cx="1851789" cy="369332"/>
          </a:xfrm>
          <a:prstGeom prst="rect">
            <a:avLst/>
          </a:prstGeom>
        </p:spPr>
        <p:txBody>
          <a:bodyPr wrap="none">
            <a:spAutoFit/>
          </a:bodyPr>
          <a:lstStyle/>
          <a:p>
            <a:pPr algn="just">
              <a:spcBef>
                <a:spcPts val="1400"/>
              </a:spcBef>
            </a:pPr>
            <a:r>
              <a:rPr lang="zh-CN" altLang="en-US" b="1" dirty="0">
                <a:solidFill>
                  <a:srgbClr val="002060"/>
                </a:solidFill>
              </a:rPr>
              <a:t>杰文斯（</a:t>
            </a:r>
            <a:r>
              <a:rPr lang="en-US" altLang="zh-CN" b="1" dirty="0">
                <a:solidFill>
                  <a:srgbClr val="002060"/>
                </a:solidFill>
              </a:rPr>
              <a:t>1871</a:t>
            </a:r>
            <a:r>
              <a:rPr lang="zh-CN" altLang="en-US" b="1" dirty="0">
                <a:solidFill>
                  <a:srgbClr val="002060"/>
                </a:solidFill>
              </a:rPr>
              <a:t>）</a:t>
            </a:r>
            <a:endParaRPr lang="en-US" altLang="zh-CN" b="1" dirty="0">
              <a:solidFill>
                <a:srgbClr val="002060"/>
              </a:solidFill>
            </a:endParaRPr>
          </a:p>
        </p:txBody>
      </p:sp>
      <p:sp>
        <p:nvSpPr>
          <p:cNvPr id="7" name="矩形 6">
            <a:extLst>
              <a:ext uri="{FF2B5EF4-FFF2-40B4-BE49-F238E27FC236}">
                <a16:creationId xmlns:a16="http://schemas.microsoft.com/office/drawing/2014/main" id="{A5330844-D092-4978-A1BD-17C757D9E2FA}"/>
              </a:ext>
            </a:extLst>
          </p:cNvPr>
          <p:cNvSpPr/>
          <p:nvPr/>
        </p:nvSpPr>
        <p:spPr>
          <a:xfrm>
            <a:off x="3967685" y="1338768"/>
            <a:ext cx="1851789" cy="369332"/>
          </a:xfrm>
          <a:prstGeom prst="rect">
            <a:avLst/>
          </a:prstGeom>
        </p:spPr>
        <p:txBody>
          <a:bodyPr wrap="none">
            <a:spAutoFit/>
          </a:bodyPr>
          <a:lstStyle/>
          <a:p>
            <a:pPr algn="just">
              <a:spcBef>
                <a:spcPts val="1400"/>
              </a:spcBef>
            </a:pPr>
            <a:r>
              <a:rPr lang="zh-CN" altLang="en-US" b="1" dirty="0">
                <a:solidFill>
                  <a:srgbClr val="002060"/>
                </a:solidFill>
              </a:rPr>
              <a:t>门格尔（</a:t>
            </a:r>
            <a:r>
              <a:rPr lang="en-US" altLang="zh-CN" b="1" dirty="0">
                <a:solidFill>
                  <a:srgbClr val="002060"/>
                </a:solidFill>
              </a:rPr>
              <a:t>1871</a:t>
            </a:r>
            <a:r>
              <a:rPr lang="zh-CN" altLang="en-US" b="1" dirty="0">
                <a:solidFill>
                  <a:srgbClr val="002060"/>
                </a:solidFill>
              </a:rPr>
              <a:t>）</a:t>
            </a:r>
            <a:endParaRPr lang="en-US" altLang="zh-CN" b="1" dirty="0">
              <a:solidFill>
                <a:srgbClr val="002060"/>
              </a:solidFill>
            </a:endParaRPr>
          </a:p>
        </p:txBody>
      </p:sp>
      <p:sp>
        <p:nvSpPr>
          <p:cNvPr id="8" name="矩形 7">
            <a:extLst>
              <a:ext uri="{FF2B5EF4-FFF2-40B4-BE49-F238E27FC236}">
                <a16:creationId xmlns:a16="http://schemas.microsoft.com/office/drawing/2014/main" id="{89E0038E-704A-4FF2-8BA4-53D4EEE066AA}"/>
              </a:ext>
            </a:extLst>
          </p:cNvPr>
          <p:cNvSpPr/>
          <p:nvPr/>
        </p:nvSpPr>
        <p:spPr>
          <a:xfrm>
            <a:off x="5800129" y="1338768"/>
            <a:ext cx="2082621" cy="369332"/>
          </a:xfrm>
          <a:prstGeom prst="rect">
            <a:avLst/>
          </a:prstGeom>
        </p:spPr>
        <p:txBody>
          <a:bodyPr wrap="none">
            <a:spAutoFit/>
          </a:bodyPr>
          <a:lstStyle/>
          <a:p>
            <a:pPr algn="just">
              <a:spcBef>
                <a:spcPts val="1400"/>
              </a:spcBef>
            </a:pPr>
            <a:r>
              <a:rPr lang="zh-CN" altLang="en-US" b="1" dirty="0">
                <a:solidFill>
                  <a:srgbClr val="002060"/>
                </a:solidFill>
              </a:rPr>
              <a:t>瓦尔拉斯（</a:t>
            </a:r>
            <a:r>
              <a:rPr lang="en-US" altLang="zh-CN" b="1" dirty="0">
                <a:solidFill>
                  <a:srgbClr val="002060"/>
                </a:solidFill>
              </a:rPr>
              <a:t>1874</a:t>
            </a:r>
            <a:r>
              <a:rPr lang="zh-CN" altLang="en-US" b="1" dirty="0">
                <a:solidFill>
                  <a:srgbClr val="002060"/>
                </a:solidFill>
              </a:rPr>
              <a:t>）</a:t>
            </a:r>
            <a:endParaRPr lang="en-US" altLang="zh-CN" b="1" dirty="0">
              <a:solidFill>
                <a:srgbClr val="002060"/>
              </a:solidFill>
            </a:endParaRPr>
          </a:p>
        </p:txBody>
      </p:sp>
      <p:sp>
        <p:nvSpPr>
          <p:cNvPr id="9" name="文本框 2">
            <a:extLst>
              <a:ext uri="{FF2B5EF4-FFF2-40B4-BE49-F238E27FC236}">
                <a16:creationId xmlns:a16="http://schemas.microsoft.com/office/drawing/2014/main" id="{8AA72DBA-9B56-4427-9530-34A87571C980}"/>
              </a:ext>
            </a:extLst>
          </p:cNvPr>
          <p:cNvSpPr txBox="1">
            <a:spLocks noChangeArrowheads="1"/>
          </p:cNvSpPr>
          <p:nvPr/>
        </p:nvSpPr>
        <p:spPr bwMode="auto">
          <a:xfrm>
            <a:off x="8074901" y="1315828"/>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边际方法</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10" name="文本框 2">
            <a:extLst>
              <a:ext uri="{FF2B5EF4-FFF2-40B4-BE49-F238E27FC236}">
                <a16:creationId xmlns:a16="http://schemas.microsoft.com/office/drawing/2014/main" id="{9F1E32FD-3E9D-4623-A1E5-A01411999137}"/>
              </a:ext>
            </a:extLst>
          </p:cNvPr>
          <p:cNvSpPr txBox="1">
            <a:spLocks noChangeArrowheads="1"/>
          </p:cNvSpPr>
          <p:nvPr/>
        </p:nvSpPr>
        <p:spPr bwMode="auto">
          <a:xfrm>
            <a:off x="9173537" y="1307990"/>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微分</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74490F84-136E-41BA-97FF-AD41062E885C}"/>
              </a:ext>
            </a:extLst>
          </p:cNvPr>
          <p:cNvSpPr/>
          <p:nvPr/>
        </p:nvSpPr>
        <p:spPr>
          <a:xfrm>
            <a:off x="10666997" y="1318843"/>
            <a:ext cx="1620957" cy="369332"/>
          </a:xfrm>
          <a:prstGeom prst="rect">
            <a:avLst/>
          </a:prstGeom>
        </p:spPr>
        <p:txBody>
          <a:bodyPr wrap="none">
            <a:spAutoFit/>
          </a:bodyPr>
          <a:lstStyle/>
          <a:p>
            <a:pPr algn="just">
              <a:spcBef>
                <a:spcPts val="1400"/>
              </a:spcBef>
            </a:pPr>
            <a:r>
              <a:rPr lang="zh-CN" altLang="en-US" b="1" dirty="0">
                <a:solidFill>
                  <a:srgbClr val="002060"/>
                </a:solidFill>
              </a:rPr>
              <a:t>戈森（</a:t>
            </a:r>
            <a:r>
              <a:rPr lang="en-US" altLang="zh-CN" b="1" dirty="0">
                <a:solidFill>
                  <a:srgbClr val="002060"/>
                </a:solidFill>
              </a:rPr>
              <a:t>1854</a:t>
            </a:r>
            <a:r>
              <a:rPr lang="zh-CN" altLang="en-US" b="1" dirty="0">
                <a:solidFill>
                  <a:srgbClr val="002060"/>
                </a:solidFill>
              </a:rPr>
              <a:t>）</a:t>
            </a:r>
            <a:endParaRPr lang="en-US" altLang="zh-CN" b="1" dirty="0">
              <a:solidFill>
                <a:srgbClr val="002060"/>
              </a:solidFill>
            </a:endParaRPr>
          </a:p>
        </p:txBody>
      </p:sp>
      <p:sp>
        <p:nvSpPr>
          <p:cNvPr id="12" name="文本框 2">
            <a:extLst>
              <a:ext uri="{FF2B5EF4-FFF2-40B4-BE49-F238E27FC236}">
                <a16:creationId xmlns:a16="http://schemas.microsoft.com/office/drawing/2014/main" id="{D52CCBBE-51B9-41A2-AEE9-BFC308D9A6BC}"/>
              </a:ext>
            </a:extLst>
          </p:cNvPr>
          <p:cNvSpPr txBox="1">
            <a:spLocks noChangeArrowheads="1"/>
          </p:cNvSpPr>
          <p:nvPr/>
        </p:nvSpPr>
        <p:spPr bwMode="auto">
          <a:xfrm>
            <a:off x="9808063" y="1307819"/>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最优化</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13" name="文本框 2">
            <a:extLst>
              <a:ext uri="{FF2B5EF4-FFF2-40B4-BE49-F238E27FC236}">
                <a16:creationId xmlns:a16="http://schemas.microsoft.com/office/drawing/2014/main" id="{0932D32F-EAFF-4AA7-9A91-7C7EDC37FEFD}"/>
              </a:ext>
            </a:extLst>
          </p:cNvPr>
          <p:cNvSpPr txBox="1">
            <a:spLocks noChangeArrowheads="1"/>
          </p:cNvSpPr>
          <p:nvPr/>
        </p:nvSpPr>
        <p:spPr bwMode="auto">
          <a:xfrm>
            <a:off x="3045002" y="1738878"/>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latin typeface="楷体" panose="02010609060101010101" pitchFamily="49" charset="-122"/>
                <a:ea typeface="楷体" panose="02010609060101010101" pitchFamily="49" charset="-122"/>
              </a:rPr>
              <a:t>边际效用理论</a:t>
            </a:r>
            <a:endParaRPr lang="en-US" altLang="zh-CN" b="1" dirty="0">
              <a:solidFill>
                <a:srgbClr val="002060"/>
              </a:solidFill>
              <a:latin typeface="楷体" panose="02010609060101010101" pitchFamily="49" charset="-122"/>
              <a:ea typeface="楷体" panose="02010609060101010101" pitchFamily="49" charset="-122"/>
            </a:endParaRPr>
          </a:p>
        </p:txBody>
      </p:sp>
      <p:sp>
        <p:nvSpPr>
          <p:cNvPr id="14" name="文本框 2">
            <a:extLst>
              <a:ext uri="{FF2B5EF4-FFF2-40B4-BE49-F238E27FC236}">
                <a16:creationId xmlns:a16="http://schemas.microsoft.com/office/drawing/2014/main" id="{789C0744-1CFD-4833-8559-5B0C2A1C84B5}"/>
              </a:ext>
            </a:extLst>
          </p:cNvPr>
          <p:cNvSpPr txBox="1">
            <a:spLocks noChangeArrowheads="1"/>
          </p:cNvSpPr>
          <p:nvPr/>
        </p:nvSpPr>
        <p:spPr bwMode="auto">
          <a:xfrm>
            <a:off x="5546582" y="4781187"/>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时差利息论 </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15" name="文本框 2">
            <a:extLst>
              <a:ext uri="{FF2B5EF4-FFF2-40B4-BE49-F238E27FC236}">
                <a16:creationId xmlns:a16="http://schemas.microsoft.com/office/drawing/2014/main" id="{A7177BC2-D58E-4734-A112-FCED17846795}"/>
              </a:ext>
            </a:extLst>
          </p:cNvPr>
          <p:cNvSpPr txBox="1">
            <a:spLocks noChangeArrowheads="1"/>
          </p:cNvSpPr>
          <p:nvPr/>
        </p:nvSpPr>
        <p:spPr bwMode="auto">
          <a:xfrm>
            <a:off x="3661598" y="2185933"/>
            <a:ext cx="2257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边际效用决定价格</a:t>
            </a:r>
            <a:endParaRPr lang="en-US" altLang="zh-CN" dirty="0">
              <a:solidFill>
                <a:srgbClr val="002060"/>
              </a:solidFill>
              <a:latin typeface="楷体" panose="02010609060101010101" pitchFamily="49" charset="-122"/>
              <a:ea typeface="楷体" panose="02010609060101010101" pitchFamily="49" charset="-122"/>
            </a:endParaRPr>
          </a:p>
        </p:txBody>
      </p:sp>
      <p:pic>
        <p:nvPicPr>
          <p:cNvPr id="16" name="图片 15">
            <a:extLst>
              <a:ext uri="{FF2B5EF4-FFF2-40B4-BE49-F238E27FC236}">
                <a16:creationId xmlns:a16="http://schemas.microsoft.com/office/drawing/2014/main" id="{2E1958AB-DC39-4D9F-9D70-0D82DD029EF2}"/>
              </a:ext>
            </a:extLst>
          </p:cNvPr>
          <p:cNvPicPr>
            <a:picLocks noChangeAspect="1"/>
          </p:cNvPicPr>
          <p:nvPr/>
        </p:nvPicPr>
        <p:blipFill>
          <a:blip r:embed="rId3"/>
          <a:stretch>
            <a:fillRect/>
          </a:stretch>
        </p:blipFill>
        <p:spPr>
          <a:xfrm>
            <a:off x="3548869" y="2518807"/>
            <a:ext cx="2861766" cy="1076444"/>
          </a:xfrm>
          <a:prstGeom prst="rect">
            <a:avLst/>
          </a:prstGeom>
        </p:spPr>
      </p:pic>
      <p:pic>
        <p:nvPicPr>
          <p:cNvPr id="17" name="图片 16">
            <a:extLst>
              <a:ext uri="{FF2B5EF4-FFF2-40B4-BE49-F238E27FC236}">
                <a16:creationId xmlns:a16="http://schemas.microsoft.com/office/drawing/2014/main" id="{B7DAEA08-EBB8-4BF9-8321-62D7011E6FF0}"/>
              </a:ext>
            </a:extLst>
          </p:cNvPr>
          <p:cNvPicPr>
            <a:picLocks noChangeAspect="1"/>
          </p:cNvPicPr>
          <p:nvPr/>
        </p:nvPicPr>
        <p:blipFill>
          <a:blip r:embed="rId4"/>
          <a:stretch>
            <a:fillRect/>
          </a:stretch>
        </p:blipFill>
        <p:spPr>
          <a:xfrm>
            <a:off x="2192798" y="2730965"/>
            <a:ext cx="866775" cy="552450"/>
          </a:xfrm>
          <a:prstGeom prst="rect">
            <a:avLst/>
          </a:prstGeom>
        </p:spPr>
      </p:pic>
      <p:pic>
        <p:nvPicPr>
          <p:cNvPr id="18" name="图片 17">
            <a:extLst>
              <a:ext uri="{FF2B5EF4-FFF2-40B4-BE49-F238E27FC236}">
                <a16:creationId xmlns:a16="http://schemas.microsoft.com/office/drawing/2014/main" id="{E91CAA33-63B3-467A-94A1-14C67396CCA0}"/>
              </a:ext>
            </a:extLst>
          </p:cNvPr>
          <p:cNvPicPr>
            <a:picLocks noChangeAspect="1"/>
          </p:cNvPicPr>
          <p:nvPr/>
        </p:nvPicPr>
        <p:blipFill>
          <a:blip r:embed="rId5"/>
          <a:stretch>
            <a:fillRect/>
          </a:stretch>
        </p:blipFill>
        <p:spPr>
          <a:xfrm>
            <a:off x="3673269" y="3420148"/>
            <a:ext cx="1727389" cy="631161"/>
          </a:xfrm>
          <a:prstGeom prst="rect">
            <a:avLst/>
          </a:prstGeom>
        </p:spPr>
      </p:pic>
      <p:sp>
        <p:nvSpPr>
          <p:cNvPr id="19" name="文本框 2">
            <a:extLst>
              <a:ext uri="{FF2B5EF4-FFF2-40B4-BE49-F238E27FC236}">
                <a16:creationId xmlns:a16="http://schemas.microsoft.com/office/drawing/2014/main" id="{1FE002E2-9010-451B-8FA4-39C56859C8A6}"/>
              </a:ext>
            </a:extLst>
          </p:cNvPr>
          <p:cNvSpPr txBox="1">
            <a:spLocks noChangeArrowheads="1"/>
          </p:cNvSpPr>
          <p:nvPr/>
        </p:nvSpPr>
        <p:spPr bwMode="auto">
          <a:xfrm>
            <a:off x="6037384" y="1764786"/>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latin typeface="楷体" panose="02010609060101010101" pitchFamily="49" charset="-122"/>
                <a:ea typeface="楷体" panose="02010609060101010101" pitchFamily="49" charset="-122"/>
              </a:rPr>
              <a:t>一般均衡</a:t>
            </a:r>
            <a:endParaRPr lang="en-US" altLang="zh-CN" b="1" dirty="0">
              <a:solidFill>
                <a:srgbClr val="002060"/>
              </a:solidFill>
              <a:latin typeface="楷体" panose="02010609060101010101" pitchFamily="49" charset="-122"/>
              <a:ea typeface="楷体" panose="02010609060101010101" pitchFamily="49" charset="-122"/>
            </a:endParaRPr>
          </a:p>
        </p:txBody>
      </p:sp>
      <p:sp>
        <p:nvSpPr>
          <p:cNvPr id="20" name="文本框 2">
            <a:extLst>
              <a:ext uri="{FF2B5EF4-FFF2-40B4-BE49-F238E27FC236}">
                <a16:creationId xmlns:a16="http://schemas.microsoft.com/office/drawing/2014/main" id="{5FE2C691-841F-460C-82E7-3B5A1651B7E6}"/>
              </a:ext>
            </a:extLst>
          </p:cNvPr>
          <p:cNvSpPr txBox="1">
            <a:spLocks noChangeArrowheads="1"/>
          </p:cNvSpPr>
          <p:nvPr/>
        </p:nvSpPr>
        <p:spPr bwMode="auto">
          <a:xfrm>
            <a:off x="1088009" y="4329189"/>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第二代边际学派</a:t>
            </a:r>
            <a:endParaRPr lang="zh-CN" altLang="en-US" sz="2000" dirty="0">
              <a:solidFill>
                <a:srgbClr val="002060"/>
              </a:solidFill>
            </a:endParaRPr>
          </a:p>
        </p:txBody>
      </p:sp>
      <p:sp>
        <p:nvSpPr>
          <p:cNvPr id="21" name="矩形 20">
            <a:extLst>
              <a:ext uri="{FF2B5EF4-FFF2-40B4-BE49-F238E27FC236}">
                <a16:creationId xmlns:a16="http://schemas.microsoft.com/office/drawing/2014/main" id="{66DFA3A6-BC62-4CED-B0F3-DAC6AA973838}"/>
              </a:ext>
            </a:extLst>
          </p:cNvPr>
          <p:cNvSpPr/>
          <p:nvPr/>
        </p:nvSpPr>
        <p:spPr>
          <a:xfrm>
            <a:off x="3150057" y="4359967"/>
            <a:ext cx="3570208" cy="369332"/>
          </a:xfrm>
          <a:prstGeom prst="rect">
            <a:avLst/>
          </a:prstGeom>
        </p:spPr>
        <p:txBody>
          <a:bodyPr wrap="none">
            <a:spAutoFit/>
          </a:bodyPr>
          <a:lstStyle/>
          <a:p>
            <a:pPr algn="just">
              <a:spcBef>
                <a:spcPts val="1400"/>
              </a:spcBef>
            </a:pPr>
            <a:r>
              <a:rPr lang="zh-CN" altLang="en-US" b="1" u="sng" dirty="0">
                <a:solidFill>
                  <a:srgbClr val="002060"/>
                </a:solidFill>
              </a:rPr>
              <a:t>庞巴维克</a:t>
            </a:r>
            <a:r>
              <a:rPr lang="zh-CN" altLang="en-US" b="1" dirty="0">
                <a:solidFill>
                  <a:srgbClr val="002060"/>
                </a:solidFill>
              </a:rPr>
              <a:t>（</a:t>
            </a:r>
            <a:r>
              <a:rPr lang="en-US" altLang="zh-CN" b="1" dirty="0">
                <a:solidFill>
                  <a:srgbClr val="002060"/>
                </a:solidFill>
              </a:rPr>
              <a:t>1884</a:t>
            </a:r>
            <a:r>
              <a:rPr lang="zh-CN" altLang="en-US" b="1" dirty="0">
                <a:solidFill>
                  <a:srgbClr val="002060"/>
                </a:solidFill>
              </a:rPr>
              <a:t>、</a:t>
            </a:r>
            <a:r>
              <a:rPr lang="en-US" altLang="zh-CN" b="1" dirty="0">
                <a:solidFill>
                  <a:srgbClr val="002060"/>
                </a:solidFill>
              </a:rPr>
              <a:t>1889</a:t>
            </a:r>
            <a:r>
              <a:rPr lang="zh-CN" altLang="en-US" b="1" dirty="0">
                <a:solidFill>
                  <a:srgbClr val="002060"/>
                </a:solidFill>
              </a:rPr>
              <a:t>、</a:t>
            </a:r>
            <a:r>
              <a:rPr lang="en-US" altLang="zh-CN" b="1" dirty="0">
                <a:solidFill>
                  <a:srgbClr val="002060"/>
                </a:solidFill>
              </a:rPr>
              <a:t>1890</a:t>
            </a:r>
            <a:r>
              <a:rPr lang="zh-CN" altLang="en-US" b="1" dirty="0">
                <a:solidFill>
                  <a:srgbClr val="002060"/>
                </a:solidFill>
              </a:rPr>
              <a:t>）</a:t>
            </a:r>
            <a:endParaRPr lang="en-US" altLang="zh-CN" b="1" dirty="0">
              <a:solidFill>
                <a:srgbClr val="002060"/>
              </a:solidFill>
            </a:endParaRPr>
          </a:p>
        </p:txBody>
      </p:sp>
      <p:sp>
        <p:nvSpPr>
          <p:cNvPr id="22" name="文本框 2">
            <a:extLst>
              <a:ext uri="{FF2B5EF4-FFF2-40B4-BE49-F238E27FC236}">
                <a16:creationId xmlns:a16="http://schemas.microsoft.com/office/drawing/2014/main" id="{D9E94CF6-A576-45D8-9B72-43234275E076}"/>
              </a:ext>
            </a:extLst>
          </p:cNvPr>
          <p:cNvSpPr txBox="1">
            <a:spLocks noChangeArrowheads="1"/>
          </p:cNvSpPr>
          <p:nvPr/>
        </p:nvSpPr>
        <p:spPr bwMode="auto">
          <a:xfrm>
            <a:off x="1960958" y="2185933"/>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边际效用递减 </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23" name="文本框 2">
            <a:extLst>
              <a:ext uri="{FF2B5EF4-FFF2-40B4-BE49-F238E27FC236}">
                <a16:creationId xmlns:a16="http://schemas.microsoft.com/office/drawing/2014/main" id="{2EE2DBFA-A092-4EF5-B2EC-E29FE171EE41}"/>
              </a:ext>
            </a:extLst>
          </p:cNvPr>
          <p:cNvSpPr txBox="1">
            <a:spLocks noChangeArrowheads="1"/>
          </p:cNvSpPr>
          <p:nvPr/>
        </p:nvSpPr>
        <p:spPr bwMode="auto">
          <a:xfrm>
            <a:off x="6835646" y="4781187"/>
            <a:ext cx="2583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→利息是资本的收入 </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24" name="矩形 23">
            <a:extLst>
              <a:ext uri="{FF2B5EF4-FFF2-40B4-BE49-F238E27FC236}">
                <a16:creationId xmlns:a16="http://schemas.microsoft.com/office/drawing/2014/main" id="{7AEF902D-983C-4767-9152-B8F07A14F9F8}"/>
              </a:ext>
            </a:extLst>
          </p:cNvPr>
          <p:cNvSpPr/>
          <p:nvPr/>
        </p:nvSpPr>
        <p:spPr>
          <a:xfrm>
            <a:off x="3119877" y="5229553"/>
            <a:ext cx="877163" cy="369332"/>
          </a:xfrm>
          <a:prstGeom prst="rect">
            <a:avLst/>
          </a:prstGeom>
        </p:spPr>
        <p:txBody>
          <a:bodyPr wrap="none">
            <a:spAutoFit/>
          </a:bodyPr>
          <a:lstStyle/>
          <a:p>
            <a:pPr algn="just">
              <a:spcBef>
                <a:spcPts val="1400"/>
              </a:spcBef>
            </a:pPr>
            <a:r>
              <a:rPr lang="zh-CN" altLang="en-US" b="1" dirty="0">
                <a:solidFill>
                  <a:srgbClr val="002060"/>
                </a:solidFill>
              </a:rPr>
              <a:t>克拉克</a:t>
            </a:r>
            <a:endParaRPr lang="en-US" altLang="zh-CN" b="1" dirty="0">
              <a:solidFill>
                <a:srgbClr val="002060"/>
              </a:solidFill>
            </a:endParaRPr>
          </a:p>
        </p:txBody>
      </p:sp>
      <p:sp>
        <p:nvSpPr>
          <p:cNvPr id="25" name="文本框 2">
            <a:extLst>
              <a:ext uri="{FF2B5EF4-FFF2-40B4-BE49-F238E27FC236}">
                <a16:creationId xmlns:a16="http://schemas.microsoft.com/office/drawing/2014/main" id="{154A6AE0-52A9-4BA1-BC47-DB4E31912922}"/>
              </a:ext>
            </a:extLst>
          </p:cNvPr>
          <p:cNvSpPr txBox="1">
            <a:spLocks noChangeArrowheads="1"/>
          </p:cNvSpPr>
          <p:nvPr/>
        </p:nvSpPr>
        <p:spPr bwMode="auto">
          <a:xfrm>
            <a:off x="5419524" y="5242560"/>
            <a:ext cx="2583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边际生产力理论 </a:t>
            </a:r>
            <a:endParaRPr lang="en-US" altLang="zh-CN" dirty="0">
              <a:solidFill>
                <a:srgbClr val="002060"/>
              </a:solidFill>
              <a:latin typeface="楷体" panose="02010609060101010101" pitchFamily="49" charset="-122"/>
              <a:ea typeface="楷体" panose="02010609060101010101" pitchFamily="49" charset="-122"/>
            </a:endParaRPr>
          </a:p>
        </p:txBody>
      </p:sp>
      <p:pic>
        <p:nvPicPr>
          <p:cNvPr id="26" name="图片 25">
            <a:extLst>
              <a:ext uri="{FF2B5EF4-FFF2-40B4-BE49-F238E27FC236}">
                <a16:creationId xmlns:a16="http://schemas.microsoft.com/office/drawing/2014/main" id="{AF1A48A0-988E-4D9E-BC1C-DB684EA5D4A9}"/>
              </a:ext>
            </a:extLst>
          </p:cNvPr>
          <p:cNvPicPr>
            <a:picLocks noChangeAspect="1"/>
          </p:cNvPicPr>
          <p:nvPr/>
        </p:nvPicPr>
        <p:blipFill>
          <a:blip r:embed="rId6"/>
          <a:stretch>
            <a:fillRect/>
          </a:stretch>
        </p:blipFill>
        <p:spPr>
          <a:xfrm>
            <a:off x="7105649" y="3286079"/>
            <a:ext cx="1333500" cy="561975"/>
          </a:xfrm>
          <a:prstGeom prst="rect">
            <a:avLst/>
          </a:prstGeom>
        </p:spPr>
      </p:pic>
      <p:sp>
        <p:nvSpPr>
          <p:cNvPr id="27" name="文本框 2">
            <a:extLst>
              <a:ext uri="{FF2B5EF4-FFF2-40B4-BE49-F238E27FC236}">
                <a16:creationId xmlns:a16="http://schemas.microsoft.com/office/drawing/2014/main" id="{44425DE5-9803-43DC-89C4-E9B622501585}"/>
              </a:ext>
            </a:extLst>
          </p:cNvPr>
          <p:cNvSpPr txBox="1">
            <a:spLocks noChangeArrowheads="1"/>
          </p:cNvSpPr>
          <p:nvPr/>
        </p:nvSpPr>
        <p:spPr bwMode="auto">
          <a:xfrm>
            <a:off x="6182966" y="3410585"/>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latin typeface="楷体" panose="02010609060101010101" pitchFamily="49" charset="-122"/>
                <a:ea typeface="楷体" panose="02010609060101010101" pitchFamily="49" charset="-122"/>
              </a:rPr>
              <a:t>需求函数 </a:t>
            </a:r>
            <a:endParaRPr lang="en-US" altLang="zh-CN" dirty="0">
              <a:latin typeface="楷体" panose="02010609060101010101" pitchFamily="49" charset="-122"/>
              <a:ea typeface="楷体" panose="02010609060101010101" pitchFamily="49" charset="-122"/>
            </a:endParaRPr>
          </a:p>
        </p:txBody>
      </p:sp>
      <p:pic>
        <p:nvPicPr>
          <p:cNvPr id="28" name="图片 27">
            <a:extLst>
              <a:ext uri="{FF2B5EF4-FFF2-40B4-BE49-F238E27FC236}">
                <a16:creationId xmlns:a16="http://schemas.microsoft.com/office/drawing/2014/main" id="{27EF6B8F-CEDB-42E5-9186-847FAF2B4791}"/>
              </a:ext>
            </a:extLst>
          </p:cNvPr>
          <p:cNvPicPr>
            <a:picLocks noChangeAspect="1"/>
          </p:cNvPicPr>
          <p:nvPr/>
        </p:nvPicPr>
        <p:blipFill>
          <a:blip r:embed="rId7"/>
          <a:stretch>
            <a:fillRect/>
          </a:stretch>
        </p:blipFill>
        <p:spPr>
          <a:xfrm>
            <a:off x="5940590" y="2216748"/>
            <a:ext cx="1038225" cy="566750"/>
          </a:xfrm>
          <a:prstGeom prst="rect">
            <a:avLst/>
          </a:prstGeom>
        </p:spPr>
      </p:pic>
      <p:pic>
        <p:nvPicPr>
          <p:cNvPr id="29" name="图片 28">
            <a:extLst>
              <a:ext uri="{FF2B5EF4-FFF2-40B4-BE49-F238E27FC236}">
                <a16:creationId xmlns:a16="http://schemas.microsoft.com/office/drawing/2014/main" id="{44249142-0987-4FAB-8406-8424813F6B95}"/>
              </a:ext>
            </a:extLst>
          </p:cNvPr>
          <p:cNvPicPr>
            <a:picLocks noChangeAspect="1"/>
          </p:cNvPicPr>
          <p:nvPr/>
        </p:nvPicPr>
        <p:blipFill>
          <a:blip r:embed="rId8"/>
          <a:stretch>
            <a:fillRect/>
          </a:stretch>
        </p:blipFill>
        <p:spPr>
          <a:xfrm>
            <a:off x="6841439" y="2272448"/>
            <a:ext cx="1285875" cy="466725"/>
          </a:xfrm>
          <a:prstGeom prst="rect">
            <a:avLst/>
          </a:prstGeom>
        </p:spPr>
      </p:pic>
      <p:pic>
        <p:nvPicPr>
          <p:cNvPr id="30" name="图片 29">
            <a:extLst>
              <a:ext uri="{FF2B5EF4-FFF2-40B4-BE49-F238E27FC236}">
                <a16:creationId xmlns:a16="http://schemas.microsoft.com/office/drawing/2014/main" id="{A271C313-0766-4719-AF8F-6F4FA5029E63}"/>
              </a:ext>
            </a:extLst>
          </p:cNvPr>
          <p:cNvPicPr>
            <a:picLocks noChangeAspect="1"/>
          </p:cNvPicPr>
          <p:nvPr/>
        </p:nvPicPr>
        <p:blipFill>
          <a:blip r:embed="rId9"/>
          <a:stretch>
            <a:fillRect/>
          </a:stretch>
        </p:blipFill>
        <p:spPr>
          <a:xfrm>
            <a:off x="7224711" y="3881078"/>
            <a:ext cx="1095375" cy="390525"/>
          </a:xfrm>
          <a:prstGeom prst="rect">
            <a:avLst/>
          </a:prstGeom>
        </p:spPr>
      </p:pic>
      <p:sp>
        <p:nvSpPr>
          <p:cNvPr id="31" name="文本框 2">
            <a:extLst>
              <a:ext uri="{FF2B5EF4-FFF2-40B4-BE49-F238E27FC236}">
                <a16:creationId xmlns:a16="http://schemas.microsoft.com/office/drawing/2014/main" id="{42D50B4E-F167-4840-BE6A-3AB0425BB035}"/>
              </a:ext>
            </a:extLst>
          </p:cNvPr>
          <p:cNvSpPr txBox="1">
            <a:spLocks noChangeArrowheads="1"/>
          </p:cNvSpPr>
          <p:nvPr/>
        </p:nvSpPr>
        <p:spPr bwMode="auto">
          <a:xfrm>
            <a:off x="6182966" y="3881403"/>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latin typeface="楷体" panose="02010609060101010101" pitchFamily="49" charset="-122"/>
                <a:ea typeface="楷体" panose="02010609060101010101" pitchFamily="49" charset="-122"/>
              </a:rPr>
              <a:t>供给函数 </a:t>
            </a:r>
            <a:endParaRPr lang="en-US" altLang="zh-CN" dirty="0">
              <a:latin typeface="楷体" panose="02010609060101010101" pitchFamily="49" charset="-122"/>
              <a:ea typeface="楷体" panose="02010609060101010101" pitchFamily="49" charset="-122"/>
            </a:endParaRPr>
          </a:p>
        </p:txBody>
      </p:sp>
      <p:sp>
        <p:nvSpPr>
          <p:cNvPr id="32" name="文本框 2">
            <a:extLst>
              <a:ext uri="{FF2B5EF4-FFF2-40B4-BE49-F238E27FC236}">
                <a16:creationId xmlns:a16="http://schemas.microsoft.com/office/drawing/2014/main" id="{BDC99EFA-3F69-4759-B009-83D77CB25BA7}"/>
              </a:ext>
            </a:extLst>
          </p:cNvPr>
          <p:cNvSpPr txBox="1">
            <a:spLocks noChangeArrowheads="1"/>
          </p:cNvSpPr>
          <p:nvPr/>
        </p:nvSpPr>
        <p:spPr bwMode="auto">
          <a:xfrm>
            <a:off x="6593783" y="3674358"/>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en-US" altLang="zh-CN" dirty="0">
                <a:latin typeface="楷体" panose="02010609060101010101" pitchFamily="49" charset="-122"/>
                <a:ea typeface="楷体" panose="02010609060101010101" pitchFamily="49" charset="-122"/>
              </a:rPr>
              <a:t>+</a:t>
            </a:r>
          </a:p>
        </p:txBody>
      </p:sp>
      <p:cxnSp>
        <p:nvCxnSpPr>
          <p:cNvPr id="33" name="直接箭头连接符 32">
            <a:extLst>
              <a:ext uri="{FF2B5EF4-FFF2-40B4-BE49-F238E27FC236}">
                <a16:creationId xmlns:a16="http://schemas.microsoft.com/office/drawing/2014/main" id="{0A5584E0-FF1B-4BEC-8DB1-6FF1CF5C62A2}"/>
              </a:ext>
            </a:extLst>
          </p:cNvPr>
          <p:cNvCxnSpPr>
            <a:cxnSpLocks/>
          </p:cNvCxnSpPr>
          <p:nvPr/>
        </p:nvCxnSpPr>
        <p:spPr>
          <a:xfrm flipH="1" flipV="1">
            <a:off x="6701119" y="2119176"/>
            <a:ext cx="17320" cy="1309824"/>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5" name="文本框 2">
            <a:extLst>
              <a:ext uri="{FF2B5EF4-FFF2-40B4-BE49-F238E27FC236}">
                <a16:creationId xmlns:a16="http://schemas.microsoft.com/office/drawing/2014/main" id="{7B39EDD7-4852-4D82-945D-2D79A95CF80C}"/>
              </a:ext>
            </a:extLst>
          </p:cNvPr>
          <p:cNvSpPr txBox="1">
            <a:spLocks noChangeArrowheads="1"/>
          </p:cNvSpPr>
          <p:nvPr/>
        </p:nvSpPr>
        <p:spPr bwMode="auto">
          <a:xfrm>
            <a:off x="1304691" y="4940017"/>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u="sng" dirty="0">
                <a:solidFill>
                  <a:srgbClr val="002060"/>
                </a:solidFill>
                <a:latin typeface="楷体" panose="02010609060101010101" pitchFamily="49" charset="-122"/>
                <a:ea typeface="楷体" panose="02010609060101010101" pitchFamily="49" charset="-122"/>
              </a:rPr>
              <a:t>资本的定义 </a:t>
            </a:r>
            <a:endParaRPr lang="en-US" altLang="zh-CN" u="sng" dirty="0">
              <a:solidFill>
                <a:srgbClr val="002060"/>
              </a:solidFill>
              <a:latin typeface="楷体" panose="02010609060101010101" pitchFamily="49" charset="-122"/>
              <a:ea typeface="楷体" panose="02010609060101010101" pitchFamily="49" charset="-122"/>
            </a:endParaRPr>
          </a:p>
        </p:txBody>
      </p:sp>
      <p:sp>
        <p:nvSpPr>
          <p:cNvPr id="36" name="Rectangle 2">
            <a:extLst>
              <a:ext uri="{FF2B5EF4-FFF2-40B4-BE49-F238E27FC236}">
                <a16:creationId xmlns:a16="http://schemas.microsoft.com/office/drawing/2014/main" id="{0F76A115-B8B5-4E26-B66B-2EFBBDAA4233}"/>
              </a:ext>
            </a:extLst>
          </p:cNvPr>
          <p:cNvSpPr>
            <a:spLocks noChangeArrowheads="1"/>
          </p:cNvSpPr>
          <p:nvPr/>
        </p:nvSpPr>
        <p:spPr bwMode="auto">
          <a:xfrm>
            <a:off x="7117664" y="5055272"/>
            <a:ext cx="140005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7" name="对象 36">
            <a:extLst>
              <a:ext uri="{FF2B5EF4-FFF2-40B4-BE49-F238E27FC236}">
                <a16:creationId xmlns:a16="http://schemas.microsoft.com/office/drawing/2014/main" id="{DF7254CD-899C-4AED-9D30-09FEF37A9D32}"/>
              </a:ext>
            </a:extLst>
          </p:cNvPr>
          <p:cNvGraphicFramePr>
            <a:graphicFrameLocks noChangeAspect="1"/>
          </p:cNvGraphicFramePr>
          <p:nvPr>
            <p:extLst>
              <p:ext uri="{D42A27DB-BD31-4B8C-83A1-F6EECF244321}">
                <p14:modId xmlns:p14="http://schemas.microsoft.com/office/powerpoint/2010/main" val="2357286683"/>
              </p:ext>
            </p:extLst>
          </p:nvPr>
        </p:nvGraphicFramePr>
        <p:xfrm>
          <a:off x="7456664" y="5182046"/>
          <a:ext cx="1369078" cy="533854"/>
        </p:xfrm>
        <a:graphic>
          <a:graphicData uri="http://schemas.openxmlformats.org/presentationml/2006/ole">
            <mc:AlternateContent xmlns:mc="http://schemas.openxmlformats.org/markup-compatibility/2006">
              <mc:Choice xmlns:v="urn:schemas-microsoft-com:vml" Requires="v">
                <p:oleObj spid="_x0000_s1040" name="Equation" r:id="rId10" imgW="1002865" imgH="393529" progId="Equation.DSMT4">
                  <p:embed/>
                </p:oleObj>
              </mc:Choice>
              <mc:Fallback>
                <p:oleObj name="Equation" r:id="rId10" imgW="1002865" imgH="393529" progId="Equation.DSMT4">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6664" y="5182046"/>
                        <a:ext cx="1369078" cy="533854"/>
                      </a:xfrm>
                      <a:prstGeom prst="rect">
                        <a:avLst/>
                      </a:prstGeom>
                      <a:noFill/>
                    </p:spPr>
                  </p:pic>
                </p:oleObj>
              </mc:Fallback>
            </mc:AlternateContent>
          </a:graphicData>
        </a:graphic>
      </p:graphicFrame>
      <p:sp>
        <p:nvSpPr>
          <p:cNvPr id="38" name="文本框 2">
            <a:extLst>
              <a:ext uri="{FF2B5EF4-FFF2-40B4-BE49-F238E27FC236}">
                <a16:creationId xmlns:a16="http://schemas.microsoft.com/office/drawing/2014/main" id="{2D5F5AE4-17DF-4466-A9BA-43F889FE58B7}"/>
              </a:ext>
            </a:extLst>
          </p:cNvPr>
          <p:cNvSpPr txBox="1">
            <a:spLocks noChangeArrowheads="1"/>
          </p:cNvSpPr>
          <p:nvPr/>
        </p:nvSpPr>
        <p:spPr bwMode="auto">
          <a:xfrm>
            <a:off x="4182219" y="5881296"/>
            <a:ext cx="23772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生产要素分配净尽</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39" name="文本框 2">
            <a:extLst>
              <a:ext uri="{FF2B5EF4-FFF2-40B4-BE49-F238E27FC236}">
                <a16:creationId xmlns:a16="http://schemas.microsoft.com/office/drawing/2014/main" id="{B32D7412-FAFA-44E6-A70C-B9550607F869}"/>
              </a:ext>
            </a:extLst>
          </p:cNvPr>
          <p:cNvSpPr txBox="1">
            <a:spLocks noChangeArrowheads="1"/>
          </p:cNvSpPr>
          <p:nvPr/>
        </p:nvSpPr>
        <p:spPr bwMode="auto">
          <a:xfrm>
            <a:off x="8320086" y="3601473"/>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latin typeface="楷体" panose="02010609060101010101" pitchFamily="49" charset="-122"/>
                <a:ea typeface="楷体" panose="02010609060101010101" pitchFamily="49" charset="-122"/>
              </a:rPr>
              <a:t>完全竞争市场</a:t>
            </a:r>
            <a:endParaRPr lang="en-US" altLang="zh-CN" b="1" dirty="0">
              <a:solidFill>
                <a:srgbClr val="002060"/>
              </a:solidFill>
              <a:latin typeface="楷体" panose="02010609060101010101" pitchFamily="49" charset="-122"/>
              <a:ea typeface="楷体" panose="02010609060101010101" pitchFamily="49" charset="-122"/>
            </a:endParaRPr>
          </a:p>
        </p:txBody>
      </p:sp>
      <p:cxnSp>
        <p:nvCxnSpPr>
          <p:cNvPr id="40" name="直接箭头连接符 39">
            <a:extLst>
              <a:ext uri="{FF2B5EF4-FFF2-40B4-BE49-F238E27FC236}">
                <a16:creationId xmlns:a16="http://schemas.microsoft.com/office/drawing/2014/main" id="{E139D7AE-39F6-4BCD-9239-ED17D5047D2F}"/>
              </a:ext>
            </a:extLst>
          </p:cNvPr>
          <p:cNvCxnSpPr>
            <a:cxnSpLocks/>
          </p:cNvCxnSpPr>
          <p:nvPr/>
        </p:nvCxnSpPr>
        <p:spPr>
          <a:xfrm flipH="1">
            <a:off x="5409387" y="4003829"/>
            <a:ext cx="3630976" cy="1848793"/>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4" name="文本框 2">
            <a:extLst>
              <a:ext uri="{FF2B5EF4-FFF2-40B4-BE49-F238E27FC236}">
                <a16:creationId xmlns:a16="http://schemas.microsoft.com/office/drawing/2014/main" id="{0DED55FF-83C9-4FE1-8F9B-A34C8F1B0F8F}"/>
              </a:ext>
            </a:extLst>
          </p:cNvPr>
          <p:cNvSpPr txBox="1">
            <a:spLocks noChangeArrowheads="1"/>
          </p:cNvSpPr>
          <p:nvPr/>
        </p:nvSpPr>
        <p:spPr bwMode="auto">
          <a:xfrm>
            <a:off x="3117027" y="4768545"/>
            <a:ext cx="2626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资本是迂回的中间产品 </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45" name="文本框 2">
            <a:extLst>
              <a:ext uri="{FF2B5EF4-FFF2-40B4-BE49-F238E27FC236}">
                <a16:creationId xmlns:a16="http://schemas.microsoft.com/office/drawing/2014/main" id="{28AA1162-97A4-499E-8291-D431C60945F7}"/>
              </a:ext>
            </a:extLst>
          </p:cNvPr>
          <p:cNvSpPr txBox="1">
            <a:spLocks noChangeArrowheads="1"/>
          </p:cNvSpPr>
          <p:nvPr/>
        </p:nvSpPr>
        <p:spPr bwMode="auto">
          <a:xfrm>
            <a:off x="3975017" y="5243890"/>
            <a:ext cx="2626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资本是货币 </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46" name="文本框 2">
            <a:extLst>
              <a:ext uri="{FF2B5EF4-FFF2-40B4-BE49-F238E27FC236}">
                <a16:creationId xmlns:a16="http://schemas.microsoft.com/office/drawing/2014/main" id="{C110010D-CCCC-407C-B6AF-B5227B7E2419}"/>
              </a:ext>
            </a:extLst>
          </p:cNvPr>
          <p:cNvSpPr txBox="1">
            <a:spLocks noChangeArrowheads="1"/>
          </p:cNvSpPr>
          <p:nvPr/>
        </p:nvSpPr>
        <p:spPr bwMode="auto">
          <a:xfrm>
            <a:off x="1106013" y="5619274"/>
            <a:ext cx="18453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生产资料与货币的矛盾</a:t>
            </a:r>
            <a:endParaRPr lang="en-US" altLang="zh-CN" dirty="0">
              <a:solidFill>
                <a:srgbClr val="002060"/>
              </a:solidFill>
              <a:latin typeface="楷体" panose="02010609060101010101" pitchFamily="49" charset="-122"/>
              <a:ea typeface="楷体" panose="02010609060101010101" pitchFamily="49" charset="-122"/>
            </a:endParaRPr>
          </a:p>
        </p:txBody>
      </p:sp>
      <p:sp>
        <p:nvSpPr>
          <p:cNvPr id="47" name="文本框 2">
            <a:extLst>
              <a:ext uri="{FF2B5EF4-FFF2-40B4-BE49-F238E27FC236}">
                <a16:creationId xmlns:a16="http://schemas.microsoft.com/office/drawing/2014/main" id="{3AA902B6-A402-4DB7-994E-58ABD7AFC8F7}"/>
              </a:ext>
            </a:extLst>
          </p:cNvPr>
          <p:cNvSpPr txBox="1">
            <a:spLocks noChangeArrowheads="1"/>
          </p:cNvSpPr>
          <p:nvPr/>
        </p:nvSpPr>
        <p:spPr bwMode="auto">
          <a:xfrm>
            <a:off x="10044166" y="2216748"/>
            <a:ext cx="2066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微软雅黑 Light" panose="020B0502040204020203" pitchFamily="34" charset="-122"/>
                <a:ea typeface="微软雅黑 Light" panose="020B0502040204020203" pitchFamily="34" charset="-122"/>
              </a:rPr>
              <a:t>劳动价值论</a:t>
            </a:r>
            <a:r>
              <a:rPr lang="en-US" altLang="zh-CN" dirty="0">
                <a:solidFill>
                  <a:srgbClr val="002060"/>
                </a:solidFill>
              </a:rPr>
              <a:t>(T</a:t>
            </a:r>
            <a:r>
              <a:rPr lang="zh-CN" altLang="en-US" dirty="0">
                <a:solidFill>
                  <a:srgbClr val="002060"/>
                </a:solidFill>
              </a:rPr>
              <a:t>＿</a:t>
            </a:r>
            <a:r>
              <a:rPr lang="en-US" altLang="zh-CN" dirty="0">
                <a:solidFill>
                  <a:srgbClr val="002060"/>
                </a:solidFill>
              </a:rPr>
              <a:t>T)</a:t>
            </a:r>
            <a:r>
              <a:rPr lang="zh-CN" altLang="en-US" dirty="0">
                <a:solidFill>
                  <a:srgbClr val="002060"/>
                </a:solidFill>
                <a:latin typeface="微软雅黑 Light" panose="020B0502040204020203" pitchFamily="34" charset="-122"/>
                <a:ea typeface="微软雅黑 Light" panose="020B0502040204020203" pitchFamily="34" charset="-122"/>
              </a:rPr>
              <a:t> </a:t>
            </a:r>
            <a:endParaRPr lang="en-US" altLang="zh-CN" dirty="0">
              <a:solidFill>
                <a:srgbClr val="002060"/>
              </a:solidFill>
              <a:latin typeface="微软雅黑 Light" panose="020B0502040204020203" pitchFamily="34" charset="-122"/>
              <a:ea typeface="微软雅黑 Light" panose="020B0502040204020203" pitchFamily="34" charset="-122"/>
            </a:endParaRPr>
          </a:p>
        </p:txBody>
      </p:sp>
      <p:sp>
        <p:nvSpPr>
          <p:cNvPr id="48" name="文本框 2">
            <a:extLst>
              <a:ext uri="{FF2B5EF4-FFF2-40B4-BE49-F238E27FC236}">
                <a16:creationId xmlns:a16="http://schemas.microsoft.com/office/drawing/2014/main" id="{2BC06E11-1C1D-4997-A90F-FE38AE9C9904}"/>
              </a:ext>
            </a:extLst>
          </p:cNvPr>
          <p:cNvSpPr txBox="1">
            <a:spLocks noChangeArrowheads="1"/>
          </p:cNvSpPr>
          <p:nvPr/>
        </p:nvSpPr>
        <p:spPr bwMode="auto">
          <a:xfrm>
            <a:off x="9985566" y="5816126"/>
            <a:ext cx="2066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微软雅黑 Light" panose="020B0502040204020203" pitchFamily="34" charset="-122"/>
                <a:ea typeface="微软雅黑 Light" panose="020B0502040204020203" pitchFamily="34" charset="-122"/>
              </a:rPr>
              <a:t>剩余价值论</a:t>
            </a:r>
            <a:r>
              <a:rPr lang="en-US" altLang="zh-CN" dirty="0">
                <a:solidFill>
                  <a:srgbClr val="002060"/>
                </a:solidFill>
              </a:rPr>
              <a:t>(T</a:t>
            </a:r>
            <a:r>
              <a:rPr lang="zh-CN" altLang="en-US" dirty="0">
                <a:solidFill>
                  <a:srgbClr val="002060"/>
                </a:solidFill>
              </a:rPr>
              <a:t>＿</a:t>
            </a:r>
            <a:r>
              <a:rPr lang="en-US" altLang="zh-CN" dirty="0">
                <a:solidFill>
                  <a:srgbClr val="002060"/>
                </a:solidFill>
              </a:rPr>
              <a:t>T)</a:t>
            </a:r>
            <a:r>
              <a:rPr lang="zh-CN" altLang="en-US" dirty="0">
                <a:solidFill>
                  <a:srgbClr val="002060"/>
                </a:solidFill>
                <a:latin typeface="微软雅黑 Light" panose="020B0502040204020203" pitchFamily="34" charset="-122"/>
                <a:ea typeface="微软雅黑 Light" panose="020B0502040204020203" pitchFamily="34" charset="-122"/>
              </a:rPr>
              <a:t> </a:t>
            </a:r>
            <a:endParaRPr lang="en-US" altLang="zh-CN" dirty="0">
              <a:solidFill>
                <a:srgbClr val="002060"/>
              </a:solidFill>
              <a:latin typeface="微软雅黑 Light" panose="020B0502040204020203" pitchFamily="34" charset="-122"/>
              <a:ea typeface="微软雅黑 Light" panose="020B0502040204020203" pitchFamily="34" charset="-122"/>
            </a:endParaRPr>
          </a:p>
        </p:txBody>
      </p:sp>
      <p:sp>
        <p:nvSpPr>
          <p:cNvPr id="49" name="矩形 48">
            <a:extLst>
              <a:ext uri="{FF2B5EF4-FFF2-40B4-BE49-F238E27FC236}">
                <a16:creationId xmlns:a16="http://schemas.microsoft.com/office/drawing/2014/main" id="{47BF6818-1076-41C5-9A7B-3C9DD4058D46}"/>
              </a:ext>
            </a:extLst>
          </p:cNvPr>
          <p:cNvSpPr/>
          <p:nvPr/>
        </p:nvSpPr>
        <p:spPr>
          <a:xfrm>
            <a:off x="5171880" y="6317246"/>
            <a:ext cx="2775119" cy="369332"/>
          </a:xfrm>
          <a:prstGeom prst="rect">
            <a:avLst/>
          </a:prstGeom>
        </p:spPr>
        <p:txBody>
          <a:bodyPr wrap="none">
            <a:spAutoFit/>
          </a:bodyPr>
          <a:lstStyle/>
          <a:p>
            <a:pPr algn="just">
              <a:spcBef>
                <a:spcPts val="1400"/>
              </a:spcBef>
            </a:pPr>
            <a:r>
              <a:rPr lang="zh-CN" altLang="en-US" b="1" dirty="0">
                <a:solidFill>
                  <a:srgbClr val="002060"/>
                </a:solidFill>
              </a:rPr>
              <a:t>柯布和道格拉斯（</a:t>
            </a:r>
            <a:r>
              <a:rPr lang="en-US" altLang="zh-CN" b="1" dirty="0">
                <a:solidFill>
                  <a:srgbClr val="002060"/>
                </a:solidFill>
              </a:rPr>
              <a:t>1928</a:t>
            </a:r>
            <a:r>
              <a:rPr lang="zh-CN" altLang="en-US" b="1" dirty="0">
                <a:solidFill>
                  <a:srgbClr val="002060"/>
                </a:solidFill>
              </a:rPr>
              <a:t>）</a:t>
            </a:r>
            <a:endParaRPr lang="en-US" altLang="zh-CN" b="1" dirty="0">
              <a:solidFill>
                <a:srgbClr val="002060"/>
              </a:solidFill>
            </a:endParaRPr>
          </a:p>
        </p:txBody>
      </p:sp>
      <p:sp>
        <p:nvSpPr>
          <p:cNvPr id="50" name="文本框 2">
            <a:extLst>
              <a:ext uri="{FF2B5EF4-FFF2-40B4-BE49-F238E27FC236}">
                <a16:creationId xmlns:a16="http://schemas.microsoft.com/office/drawing/2014/main" id="{1FDFF19B-2968-48EF-9B54-EB890D05074B}"/>
              </a:ext>
            </a:extLst>
          </p:cNvPr>
          <p:cNvSpPr txBox="1">
            <a:spLocks noChangeArrowheads="1"/>
          </p:cNvSpPr>
          <p:nvPr/>
        </p:nvSpPr>
        <p:spPr bwMode="auto">
          <a:xfrm>
            <a:off x="7772398" y="6328216"/>
            <a:ext cx="2626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总量生产函数</a:t>
            </a:r>
            <a:endParaRPr lang="en-US" altLang="zh-CN" dirty="0">
              <a:solidFill>
                <a:srgbClr val="002060"/>
              </a:solidFill>
              <a:latin typeface="楷体" panose="02010609060101010101" pitchFamily="49" charset="-122"/>
              <a:ea typeface="楷体" panose="02010609060101010101" pitchFamily="49" charset="-122"/>
            </a:endParaRPr>
          </a:p>
        </p:txBody>
      </p:sp>
      <p:cxnSp>
        <p:nvCxnSpPr>
          <p:cNvPr id="51" name="直接箭头连接符 50">
            <a:extLst>
              <a:ext uri="{FF2B5EF4-FFF2-40B4-BE49-F238E27FC236}">
                <a16:creationId xmlns:a16="http://schemas.microsoft.com/office/drawing/2014/main" id="{00F92290-495D-4136-A0AD-45E52E4F95B4}"/>
              </a:ext>
            </a:extLst>
          </p:cNvPr>
          <p:cNvCxnSpPr>
            <a:cxnSpLocks/>
          </p:cNvCxnSpPr>
          <p:nvPr/>
        </p:nvCxnSpPr>
        <p:spPr>
          <a:xfrm flipV="1">
            <a:off x="7891808" y="5747427"/>
            <a:ext cx="0" cy="476377"/>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文本框 24">
            <a:extLst>
              <a:ext uri="{FF2B5EF4-FFF2-40B4-BE49-F238E27FC236}">
                <a16:creationId xmlns:a16="http://schemas.microsoft.com/office/drawing/2014/main" id="{114D79CD-DD2C-44B6-879C-EA09D387D3ED}"/>
              </a:ext>
            </a:extLst>
          </p:cNvPr>
          <p:cNvSpPr txBox="1">
            <a:spLocks noChangeArrowheads="1"/>
          </p:cNvSpPr>
          <p:nvPr/>
        </p:nvSpPr>
        <p:spPr bwMode="auto">
          <a:xfrm>
            <a:off x="8074901" y="5864117"/>
            <a:ext cx="4723809"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1400" dirty="0"/>
              <a:t>验证</a:t>
            </a:r>
          </a:p>
        </p:txBody>
      </p:sp>
      <p:sp>
        <p:nvSpPr>
          <p:cNvPr id="55" name="文本框 2">
            <a:extLst>
              <a:ext uri="{FF2B5EF4-FFF2-40B4-BE49-F238E27FC236}">
                <a16:creationId xmlns:a16="http://schemas.microsoft.com/office/drawing/2014/main" id="{9425EFD7-2D78-4F6C-BE82-1B9CD612C248}"/>
              </a:ext>
            </a:extLst>
          </p:cNvPr>
          <p:cNvSpPr txBox="1">
            <a:spLocks noChangeArrowheads="1"/>
          </p:cNvSpPr>
          <p:nvPr/>
        </p:nvSpPr>
        <p:spPr bwMode="auto">
          <a:xfrm>
            <a:off x="1106013" y="6375475"/>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马歇尔</a:t>
            </a:r>
            <a:endParaRPr lang="zh-CN" altLang="en-US" sz="2000" dirty="0">
              <a:solidFill>
                <a:srgbClr val="002060"/>
              </a:solidFill>
            </a:endParaRPr>
          </a:p>
        </p:txBody>
      </p:sp>
      <p:sp>
        <p:nvSpPr>
          <p:cNvPr id="56" name="文本框 2">
            <a:extLst>
              <a:ext uri="{FF2B5EF4-FFF2-40B4-BE49-F238E27FC236}">
                <a16:creationId xmlns:a16="http://schemas.microsoft.com/office/drawing/2014/main" id="{078C4546-5968-4FBE-94A1-C1DEA1DE6387}"/>
              </a:ext>
            </a:extLst>
          </p:cNvPr>
          <p:cNvSpPr txBox="1">
            <a:spLocks noChangeArrowheads="1"/>
          </p:cNvSpPr>
          <p:nvPr/>
        </p:nvSpPr>
        <p:spPr bwMode="auto">
          <a:xfrm>
            <a:off x="2158221" y="6396731"/>
            <a:ext cx="18453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latin typeface="楷体" panose="02010609060101010101" pitchFamily="49" charset="-122"/>
                <a:ea typeface="楷体" panose="02010609060101010101" pitchFamily="49" charset="-122"/>
              </a:rPr>
              <a:t>经济学原理 </a:t>
            </a:r>
            <a:endParaRPr lang="en-US" altLang="zh-CN" dirty="0">
              <a:solidFill>
                <a:srgbClr val="00206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395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5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4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5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5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47"/>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9" grpId="0"/>
      <p:bldP spid="20" grpId="0"/>
      <p:bldP spid="21" grpId="0"/>
      <p:bldP spid="22" grpId="0"/>
      <p:bldP spid="23" grpId="0"/>
      <p:bldP spid="24" grpId="0"/>
      <p:bldP spid="25" grpId="0"/>
      <p:bldP spid="27" grpId="0"/>
      <p:bldP spid="31" grpId="0"/>
      <p:bldP spid="32" grpId="0"/>
      <p:bldP spid="35" grpId="0"/>
      <p:bldP spid="38" grpId="0"/>
      <p:bldP spid="39" grpId="0"/>
      <p:bldP spid="44" grpId="0"/>
      <p:bldP spid="45" grpId="0"/>
      <p:bldP spid="46" grpId="0"/>
      <p:bldP spid="47" grpId="0"/>
      <p:bldP spid="48" grpId="0"/>
      <p:bldP spid="49" grpId="0"/>
      <p:bldP spid="50"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15">
            <a:extLst>
              <a:ext uri="{FF2B5EF4-FFF2-40B4-BE49-F238E27FC236}">
                <a16:creationId xmlns:a16="http://schemas.microsoft.com/office/drawing/2014/main" id="{DF18B689-8F89-495B-9F0C-B4995B1F6190}"/>
              </a:ext>
            </a:extLst>
          </p:cNvPr>
          <p:cNvSpPr/>
          <p:nvPr/>
        </p:nvSpPr>
        <p:spPr bwMode="auto">
          <a:xfrm>
            <a:off x="4128859" y="305249"/>
            <a:ext cx="4190193" cy="706006"/>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凯恩斯革命→萨缪尔森综合</a:t>
            </a:r>
          </a:p>
        </p:txBody>
      </p:sp>
      <p:sp>
        <p:nvSpPr>
          <p:cNvPr id="4" name="文本框 2">
            <a:extLst>
              <a:ext uri="{FF2B5EF4-FFF2-40B4-BE49-F238E27FC236}">
                <a16:creationId xmlns:a16="http://schemas.microsoft.com/office/drawing/2014/main" id="{471BBF93-E837-4372-9F73-5D173A8EF181}"/>
              </a:ext>
            </a:extLst>
          </p:cNvPr>
          <p:cNvSpPr txBox="1">
            <a:spLocks noChangeArrowheads="1"/>
          </p:cNvSpPr>
          <p:nvPr/>
        </p:nvSpPr>
        <p:spPr bwMode="auto">
          <a:xfrm>
            <a:off x="1133633" y="1338876"/>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u="sng" dirty="0">
                <a:solidFill>
                  <a:srgbClr val="002060"/>
                </a:solidFill>
              </a:rPr>
              <a:t>凯恩斯</a:t>
            </a:r>
            <a:endParaRPr lang="zh-CN" altLang="en-US" sz="2000" u="sng" dirty="0">
              <a:solidFill>
                <a:srgbClr val="002060"/>
              </a:solidFill>
            </a:endParaRPr>
          </a:p>
        </p:txBody>
      </p:sp>
      <p:sp>
        <p:nvSpPr>
          <p:cNvPr id="6" name="文本框 2">
            <a:extLst>
              <a:ext uri="{FF2B5EF4-FFF2-40B4-BE49-F238E27FC236}">
                <a16:creationId xmlns:a16="http://schemas.microsoft.com/office/drawing/2014/main" id="{D7265700-5EC2-4A47-BD19-9C8E374904EC}"/>
              </a:ext>
            </a:extLst>
          </p:cNvPr>
          <p:cNvSpPr txBox="1">
            <a:spLocks noChangeArrowheads="1"/>
          </p:cNvSpPr>
          <p:nvPr/>
        </p:nvSpPr>
        <p:spPr bwMode="auto">
          <a:xfrm>
            <a:off x="2319811" y="1338876"/>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有效需求不足</a:t>
            </a:r>
            <a:endParaRPr lang="en-US" altLang="zh-CN" dirty="0">
              <a:solidFill>
                <a:srgbClr val="002060"/>
              </a:solidFill>
            </a:endParaRPr>
          </a:p>
        </p:txBody>
      </p:sp>
      <p:sp>
        <p:nvSpPr>
          <p:cNvPr id="7" name="文本框 2">
            <a:extLst>
              <a:ext uri="{FF2B5EF4-FFF2-40B4-BE49-F238E27FC236}">
                <a16:creationId xmlns:a16="http://schemas.microsoft.com/office/drawing/2014/main" id="{9019604D-ADA0-4641-8160-8D465274C4EE}"/>
              </a:ext>
            </a:extLst>
          </p:cNvPr>
          <p:cNvSpPr txBox="1">
            <a:spLocks noChangeArrowheads="1"/>
          </p:cNvSpPr>
          <p:nvPr/>
        </p:nvSpPr>
        <p:spPr bwMode="auto">
          <a:xfrm>
            <a:off x="3985591" y="1338876"/>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u="sng" dirty="0">
                <a:solidFill>
                  <a:srgbClr val="002060"/>
                </a:solidFill>
              </a:rPr>
              <a:t>市场非出清</a:t>
            </a:r>
            <a:endParaRPr lang="en-US" altLang="zh-CN" u="sng" dirty="0">
              <a:solidFill>
                <a:srgbClr val="002060"/>
              </a:solidFill>
            </a:endParaRPr>
          </a:p>
        </p:txBody>
      </p:sp>
      <p:sp>
        <p:nvSpPr>
          <p:cNvPr id="8" name="文本框 2">
            <a:extLst>
              <a:ext uri="{FF2B5EF4-FFF2-40B4-BE49-F238E27FC236}">
                <a16:creationId xmlns:a16="http://schemas.microsoft.com/office/drawing/2014/main" id="{9B8AF3A0-5044-4B43-AEDB-8FB840387F12}"/>
              </a:ext>
            </a:extLst>
          </p:cNvPr>
          <p:cNvSpPr txBox="1">
            <a:spLocks noChangeArrowheads="1"/>
          </p:cNvSpPr>
          <p:nvPr/>
        </p:nvSpPr>
        <p:spPr bwMode="auto">
          <a:xfrm>
            <a:off x="5559287" y="1338876"/>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流动性陷阱</a:t>
            </a:r>
            <a:endParaRPr lang="en-US" altLang="zh-CN" dirty="0">
              <a:solidFill>
                <a:srgbClr val="002060"/>
              </a:solidFill>
            </a:endParaRPr>
          </a:p>
        </p:txBody>
      </p:sp>
      <p:sp>
        <p:nvSpPr>
          <p:cNvPr id="9" name="文本框 2">
            <a:extLst>
              <a:ext uri="{FF2B5EF4-FFF2-40B4-BE49-F238E27FC236}">
                <a16:creationId xmlns:a16="http://schemas.microsoft.com/office/drawing/2014/main" id="{45C1C495-27A1-4333-A4CB-3976CF2BB553}"/>
              </a:ext>
            </a:extLst>
          </p:cNvPr>
          <p:cNvSpPr txBox="1">
            <a:spLocks noChangeArrowheads="1"/>
          </p:cNvSpPr>
          <p:nvPr/>
        </p:nvSpPr>
        <p:spPr bwMode="auto">
          <a:xfrm>
            <a:off x="7032258" y="1338876"/>
            <a:ext cx="2573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政府宏观调控的必要性</a:t>
            </a:r>
            <a:endParaRPr lang="en-US" altLang="zh-CN" dirty="0">
              <a:solidFill>
                <a:srgbClr val="002060"/>
              </a:solidFill>
            </a:endParaRPr>
          </a:p>
        </p:txBody>
      </p:sp>
      <p:sp>
        <p:nvSpPr>
          <p:cNvPr id="10" name="文本框 2">
            <a:extLst>
              <a:ext uri="{FF2B5EF4-FFF2-40B4-BE49-F238E27FC236}">
                <a16:creationId xmlns:a16="http://schemas.microsoft.com/office/drawing/2014/main" id="{1EB1999E-72C6-4BB2-8F51-014D40F57EE8}"/>
              </a:ext>
            </a:extLst>
          </p:cNvPr>
          <p:cNvSpPr txBox="1">
            <a:spLocks noChangeArrowheads="1"/>
          </p:cNvSpPr>
          <p:nvPr/>
        </p:nvSpPr>
        <p:spPr bwMode="auto">
          <a:xfrm>
            <a:off x="9872189" y="1338876"/>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rPr>
              <a:t>宏观经济学</a:t>
            </a:r>
            <a:endParaRPr lang="en-US" altLang="zh-CN" b="1" dirty="0">
              <a:solidFill>
                <a:srgbClr val="002060"/>
              </a:solidFill>
            </a:endParaRPr>
          </a:p>
        </p:txBody>
      </p:sp>
      <p:sp>
        <p:nvSpPr>
          <p:cNvPr id="11" name="文本框 2">
            <a:extLst>
              <a:ext uri="{FF2B5EF4-FFF2-40B4-BE49-F238E27FC236}">
                <a16:creationId xmlns:a16="http://schemas.microsoft.com/office/drawing/2014/main" id="{8D8F012D-67DA-4371-B0F2-F25DEBDAAD8F}"/>
              </a:ext>
            </a:extLst>
          </p:cNvPr>
          <p:cNvSpPr txBox="1">
            <a:spLocks noChangeArrowheads="1"/>
          </p:cNvSpPr>
          <p:nvPr/>
        </p:nvSpPr>
        <p:spPr bwMode="auto">
          <a:xfrm>
            <a:off x="2464177" y="2108318"/>
            <a:ext cx="39863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后凯恩斯学派（</a:t>
            </a:r>
            <a:r>
              <a:rPr lang="en-US" altLang="zh-CN" sz="2000" b="1" dirty="0">
                <a:solidFill>
                  <a:srgbClr val="002060"/>
                </a:solidFill>
              </a:rPr>
              <a:t>Post Keynesian</a:t>
            </a:r>
            <a:r>
              <a:rPr lang="zh-CN" altLang="en-US" sz="2000" b="1" dirty="0">
                <a:solidFill>
                  <a:srgbClr val="002060"/>
                </a:solidFill>
              </a:rPr>
              <a:t>）</a:t>
            </a:r>
            <a:endParaRPr lang="zh-CN" altLang="en-US" sz="2000" dirty="0">
              <a:solidFill>
                <a:srgbClr val="002060"/>
              </a:solidFill>
            </a:endParaRPr>
          </a:p>
        </p:txBody>
      </p:sp>
      <p:sp>
        <p:nvSpPr>
          <p:cNvPr id="12" name="文本框 2">
            <a:extLst>
              <a:ext uri="{FF2B5EF4-FFF2-40B4-BE49-F238E27FC236}">
                <a16:creationId xmlns:a16="http://schemas.microsoft.com/office/drawing/2014/main" id="{D012DE35-D46E-42B5-9ACB-4CB45B823D75}"/>
              </a:ext>
            </a:extLst>
          </p:cNvPr>
          <p:cNvSpPr txBox="1">
            <a:spLocks noChangeArrowheads="1"/>
          </p:cNvSpPr>
          <p:nvPr/>
        </p:nvSpPr>
        <p:spPr bwMode="auto">
          <a:xfrm>
            <a:off x="2592387" y="4965178"/>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加入微观基础</a:t>
            </a:r>
            <a:endParaRPr lang="en-US" altLang="zh-CN" dirty="0">
              <a:solidFill>
                <a:srgbClr val="002060"/>
              </a:solidFill>
            </a:endParaRPr>
          </a:p>
        </p:txBody>
      </p:sp>
      <p:sp>
        <p:nvSpPr>
          <p:cNvPr id="13" name="文本框 2">
            <a:extLst>
              <a:ext uri="{FF2B5EF4-FFF2-40B4-BE49-F238E27FC236}">
                <a16:creationId xmlns:a16="http://schemas.microsoft.com/office/drawing/2014/main" id="{7F4F2DBF-0D84-4CAD-8A26-D11DE2D113DD}"/>
              </a:ext>
            </a:extLst>
          </p:cNvPr>
          <p:cNvSpPr txBox="1">
            <a:spLocks noChangeArrowheads="1"/>
          </p:cNvSpPr>
          <p:nvPr/>
        </p:nvSpPr>
        <p:spPr bwMode="auto">
          <a:xfrm>
            <a:off x="4726396" y="4949738"/>
            <a:ext cx="23058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经典教材</a:t>
            </a:r>
            <a:r>
              <a:rPr lang="en-US" altLang="zh-CN" dirty="0">
                <a:solidFill>
                  <a:srgbClr val="002060"/>
                </a:solidFill>
              </a:rPr>
              <a:t>《</a:t>
            </a:r>
            <a:r>
              <a:rPr lang="zh-CN" altLang="en-US" dirty="0">
                <a:solidFill>
                  <a:srgbClr val="002060"/>
                </a:solidFill>
              </a:rPr>
              <a:t>经济学</a:t>
            </a:r>
            <a:r>
              <a:rPr lang="en-US" altLang="zh-CN" dirty="0">
                <a:solidFill>
                  <a:srgbClr val="002060"/>
                </a:solidFill>
              </a:rPr>
              <a:t>》</a:t>
            </a:r>
          </a:p>
        </p:txBody>
      </p:sp>
      <p:sp>
        <p:nvSpPr>
          <p:cNvPr id="14" name="文本框 2">
            <a:extLst>
              <a:ext uri="{FF2B5EF4-FFF2-40B4-BE49-F238E27FC236}">
                <a16:creationId xmlns:a16="http://schemas.microsoft.com/office/drawing/2014/main" id="{B73BC037-1DD3-41E3-93CA-F18E6A0690D3}"/>
              </a:ext>
            </a:extLst>
          </p:cNvPr>
          <p:cNvSpPr txBox="1">
            <a:spLocks noChangeArrowheads="1"/>
          </p:cNvSpPr>
          <p:nvPr/>
        </p:nvSpPr>
        <p:spPr bwMode="auto">
          <a:xfrm>
            <a:off x="2601420" y="4037341"/>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7030A0"/>
                </a:solidFill>
              </a:rPr>
              <a:t>总量生产函数</a:t>
            </a:r>
            <a:endParaRPr lang="en-US" altLang="zh-CN" dirty="0">
              <a:solidFill>
                <a:srgbClr val="7030A0"/>
              </a:solidFill>
            </a:endParaRPr>
          </a:p>
        </p:txBody>
      </p:sp>
      <p:cxnSp>
        <p:nvCxnSpPr>
          <p:cNvPr id="15" name="直接箭头连接符 14">
            <a:extLst>
              <a:ext uri="{FF2B5EF4-FFF2-40B4-BE49-F238E27FC236}">
                <a16:creationId xmlns:a16="http://schemas.microsoft.com/office/drawing/2014/main" id="{B023A7A9-D19A-4623-A554-5324D9C44986}"/>
              </a:ext>
            </a:extLst>
          </p:cNvPr>
          <p:cNvCxnSpPr>
            <a:cxnSpLocks/>
          </p:cNvCxnSpPr>
          <p:nvPr/>
        </p:nvCxnSpPr>
        <p:spPr>
          <a:xfrm>
            <a:off x="3371510" y="4406673"/>
            <a:ext cx="0" cy="543065"/>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D430D5B-271B-4817-A841-78EC693241F4}"/>
              </a:ext>
            </a:extLst>
          </p:cNvPr>
          <p:cNvCxnSpPr>
            <a:cxnSpLocks/>
          </p:cNvCxnSpPr>
          <p:nvPr/>
        </p:nvCxnSpPr>
        <p:spPr>
          <a:xfrm>
            <a:off x="4128859" y="4211204"/>
            <a:ext cx="978516" cy="0"/>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文本框 2">
            <a:extLst>
              <a:ext uri="{FF2B5EF4-FFF2-40B4-BE49-F238E27FC236}">
                <a16:creationId xmlns:a16="http://schemas.microsoft.com/office/drawing/2014/main" id="{A0EEA5D7-F49E-4CC1-A35C-EA00FEC3B40D}"/>
              </a:ext>
            </a:extLst>
          </p:cNvPr>
          <p:cNvSpPr txBox="1">
            <a:spLocks noChangeArrowheads="1"/>
          </p:cNvSpPr>
          <p:nvPr/>
        </p:nvSpPr>
        <p:spPr bwMode="auto">
          <a:xfrm>
            <a:off x="5263110" y="4026474"/>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rPr>
              <a:t>经济增长理论</a:t>
            </a:r>
            <a:endParaRPr lang="en-US" altLang="zh-CN" b="1" dirty="0">
              <a:solidFill>
                <a:srgbClr val="002060"/>
              </a:solidFill>
            </a:endParaRPr>
          </a:p>
        </p:txBody>
      </p:sp>
      <p:sp>
        <p:nvSpPr>
          <p:cNvPr id="21" name="文本框 2">
            <a:extLst>
              <a:ext uri="{FF2B5EF4-FFF2-40B4-BE49-F238E27FC236}">
                <a16:creationId xmlns:a16="http://schemas.microsoft.com/office/drawing/2014/main" id="{9CB1FDDD-B61B-4E6C-AC51-7ACEAFE31051}"/>
              </a:ext>
            </a:extLst>
          </p:cNvPr>
          <p:cNvSpPr txBox="1">
            <a:spLocks noChangeArrowheads="1"/>
          </p:cNvSpPr>
          <p:nvPr/>
        </p:nvSpPr>
        <p:spPr bwMode="auto">
          <a:xfrm>
            <a:off x="7015995" y="4026474"/>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索洛</a:t>
            </a:r>
            <a:endParaRPr lang="en-US" altLang="zh-CN" dirty="0">
              <a:solidFill>
                <a:srgbClr val="002060"/>
              </a:solidFill>
            </a:endParaRPr>
          </a:p>
        </p:txBody>
      </p:sp>
      <p:sp>
        <p:nvSpPr>
          <p:cNvPr id="22" name="文本框 2">
            <a:extLst>
              <a:ext uri="{FF2B5EF4-FFF2-40B4-BE49-F238E27FC236}">
                <a16:creationId xmlns:a16="http://schemas.microsoft.com/office/drawing/2014/main" id="{28BCA5A3-5912-4E98-A562-95D62647C67E}"/>
              </a:ext>
            </a:extLst>
          </p:cNvPr>
          <p:cNvSpPr txBox="1">
            <a:spLocks noChangeArrowheads="1"/>
          </p:cNvSpPr>
          <p:nvPr/>
        </p:nvSpPr>
        <p:spPr bwMode="auto">
          <a:xfrm>
            <a:off x="7848885" y="4037341"/>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en-US" altLang="zh-CN" dirty="0" err="1">
                <a:solidFill>
                  <a:srgbClr val="002060"/>
                </a:solidFill>
              </a:rPr>
              <a:t>DSGE</a:t>
            </a:r>
            <a:endParaRPr lang="en-US" altLang="zh-CN" dirty="0">
              <a:solidFill>
                <a:srgbClr val="002060"/>
              </a:solidFill>
            </a:endParaRPr>
          </a:p>
        </p:txBody>
      </p:sp>
      <p:sp>
        <p:nvSpPr>
          <p:cNvPr id="23" name="文本框 2">
            <a:extLst>
              <a:ext uri="{FF2B5EF4-FFF2-40B4-BE49-F238E27FC236}">
                <a16:creationId xmlns:a16="http://schemas.microsoft.com/office/drawing/2014/main" id="{6F45F611-218B-4D44-95D4-8FCE5D0B9DAA}"/>
              </a:ext>
            </a:extLst>
          </p:cNvPr>
          <p:cNvSpPr txBox="1">
            <a:spLocks noChangeArrowheads="1"/>
          </p:cNvSpPr>
          <p:nvPr/>
        </p:nvSpPr>
        <p:spPr bwMode="auto">
          <a:xfrm>
            <a:off x="9089578" y="4678205"/>
            <a:ext cx="3231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u="sng" dirty="0">
                <a:solidFill>
                  <a:srgbClr val="002060"/>
                </a:solidFill>
              </a:rPr>
              <a:t>主流宏观经济学（新古典）</a:t>
            </a:r>
            <a:endParaRPr lang="en-US" altLang="zh-CN" b="1" u="sng" dirty="0">
              <a:solidFill>
                <a:srgbClr val="002060"/>
              </a:solidFill>
            </a:endParaRPr>
          </a:p>
        </p:txBody>
      </p:sp>
      <p:sp>
        <p:nvSpPr>
          <p:cNvPr id="24" name="文本框 2">
            <a:extLst>
              <a:ext uri="{FF2B5EF4-FFF2-40B4-BE49-F238E27FC236}">
                <a16:creationId xmlns:a16="http://schemas.microsoft.com/office/drawing/2014/main" id="{EA4FF44E-D86D-443E-99AD-9287F1383EFE}"/>
              </a:ext>
            </a:extLst>
          </p:cNvPr>
          <p:cNvSpPr txBox="1">
            <a:spLocks noChangeArrowheads="1"/>
          </p:cNvSpPr>
          <p:nvPr/>
        </p:nvSpPr>
        <p:spPr bwMode="auto">
          <a:xfrm>
            <a:off x="9342676" y="4037341"/>
            <a:ext cx="21839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新凯恩斯主义（</a:t>
            </a:r>
            <a:r>
              <a:rPr lang="en-US" altLang="zh-CN" dirty="0">
                <a:solidFill>
                  <a:srgbClr val="002060"/>
                </a:solidFill>
              </a:rPr>
              <a:t>New Keynesian</a:t>
            </a:r>
            <a:r>
              <a:rPr lang="zh-CN" altLang="en-US" dirty="0">
                <a:solidFill>
                  <a:srgbClr val="002060"/>
                </a:solidFill>
              </a:rPr>
              <a:t>）</a:t>
            </a:r>
            <a:endParaRPr lang="en-US" altLang="zh-CN" dirty="0">
              <a:solidFill>
                <a:srgbClr val="002060"/>
              </a:solidFill>
            </a:endParaRPr>
          </a:p>
        </p:txBody>
      </p:sp>
      <p:cxnSp>
        <p:nvCxnSpPr>
          <p:cNvPr id="25" name="直接箭头连接符 24">
            <a:extLst>
              <a:ext uri="{FF2B5EF4-FFF2-40B4-BE49-F238E27FC236}">
                <a16:creationId xmlns:a16="http://schemas.microsoft.com/office/drawing/2014/main" id="{38E2331F-40D8-435E-9BF5-3FB3A66C456D}"/>
              </a:ext>
            </a:extLst>
          </p:cNvPr>
          <p:cNvCxnSpPr>
            <a:cxnSpLocks/>
            <a:endCxn id="24" idx="0"/>
          </p:cNvCxnSpPr>
          <p:nvPr/>
        </p:nvCxnSpPr>
        <p:spPr>
          <a:xfrm>
            <a:off x="4639874" y="1708208"/>
            <a:ext cx="5794786" cy="2329133"/>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文本框 2">
            <a:extLst>
              <a:ext uri="{FF2B5EF4-FFF2-40B4-BE49-F238E27FC236}">
                <a16:creationId xmlns:a16="http://schemas.microsoft.com/office/drawing/2014/main" id="{1CE39C77-7C72-495F-9480-890A232776F9}"/>
              </a:ext>
            </a:extLst>
          </p:cNvPr>
          <p:cNvSpPr txBox="1">
            <a:spLocks noChangeArrowheads="1"/>
          </p:cNvSpPr>
          <p:nvPr/>
        </p:nvSpPr>
        <p:spPr bwMode="auto">
          <a:xfrm>
            <a:off x="1177382" y="4965541"/>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萨缪尔森</a:t>
            </a:r>
            <a:endParaRPr lang="zh-CN" altLang="en-US" sz="2000" dirty="0">
              <a:solidFill>
                <a:srgbClr val="002060"/>
              </a:solidFill>
            </a:endParaRPr>
          </a:p>
        </p:txBody>
      </p:sp>
      <p:sp>
        <p:nvSpPr>
          <p:cNvPr id="29" name="文本框 2">
            <a:extLst>
              <a:ext uri="{FF2B5EF4-FFF2-40B4-BE49-F238E27FC236}">
                <a16:creationId xmlns:a16="http://schemas.microsoft.com/office/drawing/2014/main" id="{2FF09D3E-ADED-48E8-BC11-FABE75969455}"/>
              </a:ext>
            </a:extLst>
          </p:cNvPr>
          <p:cNvSpPr txBox="1">
            <a:spLocks noChangeArrowheads="1"/>
          </p:cNvSpPr>
          <p:nvPr/>
        </p:nvSpPr>
        <p:spPr bwMode="auto">
          <a:xfrm>
            <a:off x="6704377" y="2139096"/>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琼</a:t>
            </a:r>
            <a:r>
              <a:rPr lang="en-US" altLang="zh-CN" dirty="0">
                <a:solidFill>
                  <a:srgbClr val="002060"/>
                </a:solidFill>
              </a:rPr>
              <a:t>·</a:t>
            </a:r>
            <a:r>
              <a:rPr lang="zh-CN" altLang="en-US" dirty="0">
                <a:solidFill>
                  <a:srgbClr val="002060"/>
                </a:solidFill>
              </a:rPr>
              <a:t>罗宾逊</a:t>
            </a:r>
            <a:endParaRPr lang="en-US" altLang="zh-CN" dirty="0">
              <a:solidFill>
                <a:srgbClr val="002060"/>
              </a:solidFill>
            </a:endParaRPr>
          </a:p>
        </p:txBody>
      </p:sp>
      <p:sp>
        <p:nvSpPr>
          <p:cNvPr id="30" name="文本框 2">
            <a:extLst>
              <a:ext uri="{FF2B5EF4-FFF2-40B4-BE49-F238E27FC236}">
                <a16:creationId xmlns:a16="http://schemas.microsoft.com/office/drawing/2014/main" id="{CED8E0F8-7C43-4956-8297-F54D739ADBEC}"/>
              </a:ext>
            </a:extLst>
          </p:cNvPr>
          <p:cNvSpPr txBox="1">
            <a:spLocks noChangeArrowheads="1"/>
          </p:cNvSpPr>
          <p:nvPr/>
        </p:nvSpPr>
        <p:spPr bwMode="auto">
          <a:xfrm>
            <a:off x="8191550" y="2149963"/>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斯拉法</a:t>
            </a:r>
            <a:endParaRPr lang="en-US" altLang="zh-CN" dirty="0">
              <a:solidFill>
                <a:srgbClr val="002060"/>
              </a:solidFill>
            </a:endParaRPr>
          </a:p>
        </p:txBody>
      </p:sp>
      <p:sp>
        <p:nvSpPr>
          <p:cNvPr id="31" name="文本框 2">
            <a:extLst>
              <a:ext uri="{FF2B5EF4-FFF2-40B4-BE49-F238E27FC236}">
                <a16:creationId xmlns:a16="http://schemas.microsoft.com/office/drawing/2014/main" id="{D32547AB-3FEB-4DB5-8DC1-8D413B60D2C2}"/>
              </a:ext>
            </a:extLst>
          </p:cNvPr>
          <p:cNvSpPr txBox="1">
            <a:spLocks noChangeArrowheads="1"/>
          </p:cNvSpPr>
          <p:nvPr/>
        </p:nvSpPr>
        <p:spPr bwMode="auto">
          <a:xfrm>
            <a:off x="5883446" y="2842755"/>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70C0"/>
                </a:solidFill>
              </a:rPr>
              <a:t>剑桥资本争论</a:t>
            </a:r>
            <a:endParaRPr lang="en-US" altLang="zh-CN" dirty="0">
              <a:solidFill>
                <a:srgbClr val="0070C0"/>
              </a:solidFill>
            </a:endParaRPr>
          </a:p>
        </p:txBody>
      </p:sp>
      <p:cxnSp>
        <p:nvCxnSpPr>
          <p:cNvPr id="35" name="直接箭头连接符 34">
            <a:extLst>
              <a:ext uri="{FF2B5EF4-FFF2-40B4-BE49-F238E27FC236}">
                <a16:creationId xmlns:a16="http://schemas.microsoft.com/office/drawing/2014/main" id="{C4AADD48-3127-4129-B13E-839B00C9E59E}"/>
              </a:ext>
            </a:extLst>
          </p:cNvPr>
          <p:cNvCxnSpPr/>
          <p:nvPr/>
        </p:nvCxnSpPr>
        <p:spPr>
          <a:xfrm flipH="1">
            <a:off x="3750971" y="3212087"/>
            <a:ext cx="2345029" cy="814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5E4572B-19F6-4B3D-8C6E-4D9061392760}"/>
              </a:ext>
            </a:extLst>
          </p:cNvPr>
          <p:cNvCxnSpPr/>
          <p:nvPr/>
        </p:nvCxnSpPr>
        <p:spPr>
          <a:xfrm flipV="1">
            <a:off x="1759226" y="4395806"/>
            <a:ext cx="1033670" cy="553932"/>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38" name="文本框 2">
            <a:extLst>
              <a:ext uri="{FF2B5EF4-FFF2-40B4-BE49-F238E27FC236}">
                <a16:creationId xmlns:a16="http://schemas.microsoft.com/office/drawing/2014/main" id="{515B3D3C-AE83-4BDB-B7BB-FDBFC08C54DE}"/>
              </a:ext>
            </a:extLst>
          </p:cNvPr>
          <p:cNvSpPr txBox="1">
            <a:spLocks noChangeArrowheads="1"/>
          </p:cNvSpPr>
          <p:nvPr/>
        </p:nvSpPr>
        <p:spPr bwMode="auto">
          <a:xfrm>
            <a:off x="654031" y="3037725"/>
            <a:ext cx="16657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dirty="0">
                <a:solidFill>
                  <a:srgbClr val="FFC000"/>
                </a:solidFill>
              </a:rPr>
              <a:t>马克思</a:t>
            </a:r>
            <a:endParaRPr lang="en-US" altLang="zh-CN" sz="2000" dirty="0">
              <a:solidFill>
                <a:srgbClr val="FFC000"/>
              </a:solidFill>
            </a:endParaRPr>
          </a:p>
        </p:txBody>
      </p:sp>
      <p:sp>
        <p:nvSpPr>
          <p:cNvPr id="39" name="文本框 2">
            <a:extLst>
              <a:ext uri="{FF2B5EF4-FFF2-40B4-BE49-F238E27FC236}">
                <a16:creationId xmlns:a16="http://schemas.microsoft.com/office/drawing/2014/main" id="{000FF336-D76E-463A-868E-C6A108E1F0AF}"/>
              </a:ext>
            </a:extLst>
          </p:cNvPr>
          <p:cNvSpPr txBox="1">
            <a:spLocks noChangeArrowheads="1"/>
          </p:cNvSpPr>
          <p:nvPr/>
        </p:nvSpPr>
        <p:spPr bwMode="auto">
          <a:xfrm>
            <a:off x="2496305" y="1675317"/>
            <a:ext cx="16657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dirty="0">
                <a:solidFill>
                  <a:srgbClr val="FF0000"/>
                </a:solidFill>
              </a:rPr>
              <a:t>？</a:t>
            </a:r>
            <a:endParaRPr lang="en-US" altLang="zh-CN" sz="2000" dirty="0">
              <a:solidFill>
                <a:srgbClr val="FF0000"/>
              </a:solidFill>
            </a:endParaRPr>
          </a:p>
        </p:txBody>
      </p:sp>
      <p:cxnSp>
        <p:nvCxnSpPr>
          <p:cNvPr id="40" name="直接箭头连接符 39">
            <a:extLst>
              <a:ext uri="{FF2B5EF4-FFF2-40B4-BE49-F238E27FC236}">
                <a16:creationId xmlns:a16="http://schemas.microsoft.com/office/drawing/2014/main" id="{D272E89D-832F-47EE-A2A9-A7A4AA23D995}"/>
              </a:ext>
            </a:extLst>
          </p:cNvPr>
          <p:cNvCxnSpPr>
            <a:cxnSpLocks/>
          </p:cNvCxnSpPr>
          <p:nvPr/>
        </p:nvCxnSpPr>
        <p:spPr>
          <a:xfrm flipV="1">
            <a:off x="1392996" y="1997765"/>
            <a:ext cx="1027431" cy="934372"/>
          </a:xfrm>
          <a:prstGeom prst="straightConnector1">
            <a:avLst/>
          </a:prstGeom>
          <a:ln>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A30286DF-7F8B-44E3-8C31-2DBCC435BE25}"/>
              </a:ext>
            </a:extLst>
          </p:cNvPr>
          <p:cNvCxnSpPr>
            <a:cxnSpLocks/>
          </p:cNvCxnSpPr>
          <p:nvPr/>
        </p:nvCxnSpPr>
        <p:spPr>
          <a:xfrm flipV="1">
            <a:off x="1543991" y="2490910"/>
            <a:ext cx="1979295" cy="724299"/>
          </a:xfrm>
          <a:prstGeom prst="line">
            <a:avLst/>
          </a:prstGeom>
          <a:ln>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45" name="文本框 2">
            <a:extLst>
              <a:ext uri="{FF2B5EF4-FFF2-40B4-BE49-F238E27FC236}">
                <a16:creationId xmlns:a16="http://schemas.microsoft.com/office/drawing/2014/main" id="{C19DC178-1A96-4252-97CE-BEB70B25A725}"/>
              </a:ext>
            </a:extLst>
          </p:cNvPr>
          <p:cNvSpPr txBox="1">
            <a:spLocks noChangeArrowheads="1"/>
          </p:cNvSpPr>
          <p:nvPr/>
        </p:nvSpPr>
        <p:spPr bwMode="auto">
          <a:xfrm>
            <a:off x="5559287" y="5657493"/>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实证经济学</a:t>
            </a:r>
            <a:endParaRPr lang="zh-CN" altLang="en-US" sz="2000" dirty="0">
              <a:solidFill>
                <a:srgbClr val="002060"/>
              </a:solidFill>
            </a:endParaRPr>
          </a:p>
        </p:txBody>
      </p:sp>
      <p:sp>
        <p:nvSpPr>
          <p:cNvPr id="46" name="文本框 2">
            <a:extLst>
              <a:ext uri="{FF2B5EF4-FFF2-40B4-BE49-F238E27FC236}">
                <a16:creationId xmlns:a16="http://schemas.microsoft.com/office/drawing/2014/main" id="{1E102A30-A8F4-4B08-B929-2B24D0AFFD3A}"/>
              </a:ext>
            </a:extLst>
          </p:cNvPr>
          <p:cNvSpPr txBox="1">
            <a:spLocks noChangeArrowheads="1"/>
          </p:cNvSpPr>
          <p:nvPr/>
        </p:nvSpPr>
        <p:spPr bwMode="auto">
          <a:xfrm>
            <a:off x="2985698" y="6216361"/>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新制度经济学</a:t>
            </a:r>
            <a:endParaRPr lang="zh-CN" altLang="en-US" sz="2000" dirty="0">
              <a:solidFill>
                <a:srgbClr val="002060"/>
              </a:solidFill>
            </a:endParaRPr>
          </a:p>
        </p:txBody>
      </p:sp>
      <p:sp>
        <p:nvSpPr>
          <p:cNvPr id="48" name="文本框 2">
            <a:extLst>
              <a:ext uri="{FF2B5EF4-FFF2-40B4-BE49-F238E27FC236}">
                <a16:creationId xmlns:a16="http://schemas.microsoft.com/office/drawing/2014/main" id="{ADB35659-D751-4067-8D9E-5577E5BAB727}"/>
              </a:ext>
            </a:extLst>
          </p:cNvPr>
          <p:cNvSpPr txBox="1">
            <a:spLocks noChangeArrowheads="1"/>
          </p:cNvSpPr>
          <p:nvPr/>
        </p:nvSpPr>
        <p:spPr bwMode="auto">
          <a:xfrm>
            <a:off x="8509786" y="2646860"/>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rPr>
              <a:t>熊彼特</a:t>
            </a:r>
            <a:endParaRPr lang="en-US" altLang="zh-CN" b="1" dirty="0">
              <a:solidFill>
                <a:srgbClr val="002060"/>
              </a:solidFill>
            </a:endParaRPr>
          </a:p>
        </p:txBody>
      </p:sp>
      <p:sp>
        <p:nvSpPr>
          <p:cNvPr id="49" name="文本框 2">
            <a:extLst>
              <a:ext uri="{FF2B5EF4-FFF2-40B4-BE49-F238E27FC236}">
                <a16:creationId xmlns:a16="http://schemas.microsoft.com/office/drawing/2014/main" id="{41FBDA0A-3EAF-4CBE-A965-6DB12A4886D1}"/>
              </a:ext>
            </a:extLst>
          </p:cNvPr>
          <p:cNvSpPr txBox="1">
            <a:spLocks noChangeArrowheads="1"/>
          </p:cNvSpPr>
          <p:nvPr/>
        </p:nvSpPr>
        <p:spPr bwMode="auto">
          <a:xfrm>
            <a:off x="9547683" y="2652198"/>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创新理论</a:t>
            </a:r>
            <a:endParaRPr lang="en-US" altLang="zh-CN" dirty="0">
              <a:solidFill>
                <a:srgbClr val="002060"/>
              </a:solidFill>
            </a:endParaRPr>
          </a:p>
        </p:txBody>
      </p:sp>
      <p:sp>
        <p:nvSpPr>
          <p:cNvPr id="50" name="文本框 2">
            <a:extLst>
              <a:ext uri="{FF2B5EF4-FFF2-40B4-BE49-F238E27FC236}">
                <a16:creationId xmlns:a16="http://schemas.microsoft.com/office/drawing/2014/main" id="{B397DD02-C837-4E64-AFDE-2F0F085810E2}"/>
              </a:ext>
            </a:extLst>
          </p:cNvPr>
          <p:cNvSpPr txBox="1">
            <a:spLocks noChangeArrowheads="1"/>
          </p:cNvSpPr>
          <p:nvPr/>
        </p:nvSpPr>
        <p:spPr bwMode="auto">
          <a:xfrm>
            <a:off x="9039299" y="3092275"/>
            <a:ext cx="16657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b="1" dirty="0">
                <a:solidFill>
                  <a:srgbClr val="002060"/>
                </a:solidFill>
              </a:rPr>
              <a:t>哈耶克</a:t>
            </a:r>
            <a:endParaRPr lang="en-US" altLang="zh-CN" b="1" dirty="0">
              <a:solidFill>
                <a:srgbClr val="002060"/>
              </a:solidFill>
            </a:endParaRPr>
          </a:p>
        </p:txBody>
      </p:sp>
      <p:sp>
        <p:nvSpPr>
          <p:cNvPr id="51" name="文本框 2">
            <a:extLst>
              <a:ext uri="{FF2B5EF4-FFF2-40B4-BE49-F238E27FC236}">
                <a16:creationId xmlns:a16="http://schemas.microsoft.com/office/drawing/2014/main" id="{6310AAD9-1EDE-4FA8-94BB-97DA07BF3FAC}"/>
              </a:ext>
            </a:extLst>
          </p:cNvPr>
          <p:cNvSpPr txBox="1">
            <a:spLocks noChangeArrowheads="1"/>
          </p:cNvSpPr>
          <p:nvPr/>
        </p:nvSpPr>
        <p:spPr bwMode="auto">
          <a:xfrm>
            <a:off x="5163701" y="6231467"/>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新经济史</a:t>
            </a:r>
            <a:endParaRPr lang="zh-CN" altLang="en-US" sz="2000" dirty="0">
              <a:solidFill>
                <a:srgbClr val="002060"/>
              </a:solidFill>
            </a:endParaRPr>
          </a:p>
        </p:txBody>
      </p:sp>
      <p:sp>
        <p:nvSpPr>
          <p:cNvPr id="52" name="文本框 2">
            <a:extLst>
              <a:ext uri="{FF2B5EF4-FFF2-40B4-BE49-F238E27FC236}">
                <a16:creationId xmlns:a16="http://schemas.microsoft.com/office/drawing/2014/main" id="{6DAA092E-9E95-4280-8199-641E7DD754E0}"/>
              </a:ext>
            </a:extLst>
          </p:cNvPr>
          <p:cNvSpPr txBox="1">
            <a:spLocks noChangeArrowheads="1"/>
          </p:cNvSpPr>
          <p:nvPr/>
        </p:nvSpPr>
        <p:spPr bwMode="auto">
          <a:xfrm>
            <a:off x="6846081" y="6216361"/>
            <a:ext cx="2573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b="1" dirty="0">
                <a:solidFill>
                  <a:srgbClr val="002060"/>
                </a:solidFill>
              </a:rPr>
              <a:t>公共选择学派</a:t>
            </a:r>
            <a:endParaRPr lang="zh-CN" altLang="en-US" sz="2000" dirty="0">
              <a:solidFill>
                <a:srgbClr val="002060"/>
              </a:solidFill>
            </a:endParaRPr>
          </a:p>
        </p:txBody>
      </p:sp>
      <p:sp>
        <p:nvSpPr>
          <p:cNvPr id="53" name="动作按钮: 转到结尾 52">
            <a:hlinkClick r:id="rId2" action="ppaction://hlinksldjump" highlightClick="1"/>
            <a:extLst>
              <a:ext uri="{FF2B5EF4-FFF2-40B4-BE49-F238E27FC236}">
                <a16:creationId xmlns:a16="http://schemas.microsoft.com/office/drawing/2014/main" id="{FF2735AC-F70E-4BA8-8C54-5A684FBA5E3E}"/>
              </a:ext>
            </a:extLst>
          </p:cNvPr>
          <p:cNvSpPr/>
          <p:nvPr/>
        </p:nvSpPr>
        <p:spPr>
          <a:xfrm>
            <a:off x="11290852" y="5963478"/>
            <a:ext cx="447261" cy="267989"/>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动作按钮: 上一张 53">
            <a:hlinkClick r:id="" action="ppaction://hlinkshowjump?jump=lastslideviewed" highlightClick="1"/>
            <a:extLst>
              <a:ext uri="{FF2B5EF4-FFF2-40B4-BE49-F238E27FC236}">
                <a16:creationId xmlns:a16="http://schemas.microsoft.com/office/drawing/2014/main" id="{F7243E08-EC6A-4792-A330-357E9B1CD592}"/>
              </a:ext>
            </a:extLst>
          </p:cNvPr>
          <p:cNvSpPr/>
          <p:nvPr/>
        </p:nvSpPr>
        <p:spPr>
          <a:xfrm>
            <a:off x="11314338" y="6405439"/>
            <a:ext cx="447261" cy="369332"/>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908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5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20" grpId="0"/>
      <p:bldP spid="21" grpId="0"/>
      <p:bldP spid="22" grpId="0"/>
      <p:bldP spid="23" grpId="0"/>
      <p:bldP spid="24" grpId="0"/>
      <p:bldP spid="28" grpId="0"/>
      <p:bldP spid="29" grpId="0"/>
      <p:bldP spid="30" grpId="0"/>
      <p:bldP spid="31" grpId="0"/>
      <p:bldP spid="38" grpId="0"/>
      <p:bldP spid="39" grpId="0"/>
      <p:bldP spid="45" grpId="0"/>
      <p:bldP spid="46" grpId="0"/>
      <p:bldP spid="48" grpId="0"/>
      <p:bldP spid="49" grpId="0"/>
      <p:bldP spid="50" grpId="0"/>
      <p:bldP spid="51" grpId="0"/>
      <p:bldP spid="52" grpId="0"/>
      <p:bldP spid="53"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15">
            <a:extLst>
              <a:ext uri="{FF2B5EF4-FFF2-40B4-BE49-F238E27FC236}">
                <a16:creationId xmlns:a16="http://schemas.microsoft.com/office/drawing/2014/main" id="{94D04FBC-A989-41B7-8235-E5837A27846B}"/>
              </a:ext>
            </a:extLst>
          </p:cNvPr>
          <p:cNvSpPr/>
          <p:nvPr/>
        </p:nvSpPr>
        <p:spPr bwMode="auto">
          <a:xfrm>
            <a:off x="3274093" y="364883"/>
            <a:ext cx="5263619" cy="706006"/>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回到马克思主义政治经济学</a:t>
            </a:r>
          </a:p>
        </p:txBody>
      </p:sp>
      <p:sp>
        <p:nvSpPr>
          <p:cNvPr id="4" name="文本框 2">
            <a:extLst>
              <a:ext uri="{FF2B5EF4-FFF2-40B4-BE49-F238E27FC236}">
                <a16:creationId xmlns:a16="http://schemas.microsoft.com/office/drawing/2014/main" id="{6FDA38C2-6DE2-4C12-BF19-C385A9E97011}"/>
              </a:ext>
            </a:extLst>
          </p:cNvPr>
          <p:cNvSpPr txBox="1">
            <a:spLocks noChangeArrowheads="1"/>
          </p:cNvSpPr>
          <p:nvPr/>
        </p:nvSpPr>
        <p:spPr bwMode="auto">
          <a:xfrm>
            <a:off x="2339688" y="1894694"/>
            <a:ext cx="2291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dirty="0">
                <a:solidFill>
                  <a:srgbClr val="002060"/>
                </a:solidFill>
              </a:rPr>
              <a:t>古典→新古典</a:t>
            </a:r>
            <a:endParaRPr lang="en-US" altLang="zh-CN" sz="2400" dirty="0">
              <a:solidFill>
                <a:srgbClr val="002060"/>
              </a:solidFill>
            </a:endParaRPr>
          </a:p>
        </p:txBody>
      </p:sp>
      <p:sp>
        <p:nvSpPr>
          <p:cNvPr id="5" name="文本框 2">
            <a:extLst>
              <a:ext uri="{FF2B5EF4-FFF2-40B4-BE49-F238E27FC236}">
                <a16:creationId xmlns:a16="http://schemas.microsoft.com/office/drawing/2014/main" id="{B78B010D-1A80-40A2-B14F-4204F442E116}"/>
              </a:ext>
            </a:extLst>
          </p:cNvPr>
          <p:cNvSpPr txBox="1">
            <a:spLocks noChangeArrowheads="1"/>
          </p:cNvSpPr>
          <p:nvPr/>
        </p:nvSpPr>
        <p:spPr bwMode="auto">
          <a:xfrm>
            <a:off x="4752971" y="1940860"/>
            <a:ext cx="23058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方法变高端</a:t>
            </a:r>
            <a:endParaRPr lang="en-US" altLang="zh-CN" dirty="0">
              <a:solidFill>
                <a:srgbClr val="002060"/>
              </a:solidFill>
            </a:endParaRPr>
          </a:p>
        </p:txBody>
      </p:sp>
      <p:sp>
        <p:nvSpPr>
          <p:cNvPr id="6" name="文本框 2">
            <a:extLst>
              <a:ext uri="{FF2B5EF4-FFF2-40B4-BE49-F238E27FC236}">
                <a16:creationId xmlns:a16="http://schemas.microsoft.com/office/drawing/2014/main" id="{03B6F685-A8E6-48ED-8617-C52AB68718EF}"/>
              </a:ext>
            </a:extLst>
          </p:cNvPr>
          <p:cNvSpPr txBox="1">
            <a:spLocks noChangeArrowheads="1"/>
          </p:cNvSpPr>
          <p:nvPr/>
        </p:nvSpPr>
        <p:spPr bwMode="auto">
          <a:xfrm>
            <a:off x="6231851" y="1940860"/>
            <a:ext cx="23058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002060"/>
                </a:solidFill>
              </a:rPr>
              <a:t>静态变动态</a:t>
            </a:r>
            <a:endParaRPr lang="en-US" altLang="zh-CN" dirty="0">
              <a:solidFill>
                <a:srgbClr val="002060"/>
              </a:solidFill>
            </a:endParaRPr>
          </a:p>
        </p:txBody>
      </p:sp>
      <p:sp>
        <p:nvSpPr>
          <p:cNvPr id="7" name="文本框 2">
            <a:extLst>
              <a:ext uri="{FF2B5EF4-FFF2-40B4-BE49-F238E27FC236}">
                <a16:creationId xmlns:a16="http://schemas.microsoft.com/office/drawing/2014/main" id="{FA15C9D8-D34A-4581-AE58-4EC9260DAC11}"/>
              </a:ext>
            </a:extLst>
          </p:cNvPr>
          <p:cNvSpPr txBox="1">
            <a:spLocks noChangeArrowheads="1"/>
          </p:cNvSpPr>
          <p:nvPr/>
        </p:nvSpPr>
        <p:spPr bwMode="auto">
          <a:xfrm>
            <a:off x="2339688" y="2474221"/>
            <a:ext cx="6696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FF0000"/>
                </a:solidFill>
              </a:rPr>
              <a:t>对利润利息进行剩余分析变为将利润利息混同并视为资本的报酬</a:t>
            </a:r>
            <a:endParaRPr lang="en-US" altLang="zh-CN" dirty="0">
              <a:solidFill>
                <a:srgbClr val="FF0000"/>
              </a:solidFill>
            </a:endParaRPr>
          </a:p>
        </p:txBody>
      </p:sp>
      <p:sp>
        <p:nvSpPr>
          <p:cNvPr id="8" name="文本框 2">
            <a:extLst>
              <a:ext uri="{FF2B5EF4-FFF2-40B4-BE49-F238E27FC236}">
                <a16:creationId xmlns:a16="http://schemas.microsoft.com/office/drawing/2014/main" id="{33F97C86-97C0-4F05-B38D-9206ADD1FA6C}"/>
              </a:ext>
            </a:extLst>
          </p:cNvPr>
          <p:cNvSpPr txBox="1">
            <a:spLocks noChangeArrowheads="1"/>
          </p:cNvSpPr>
          <p:nvPr/>
        </p:nvSpPr>
        <p:spPr bwMode="auto">
          <a:xfrm>
            <a:off x="2339688" y="3067193"/>
            <a:ext cx="8404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dirty="0">
                <a:solidFill>
                  <a:srgbClr val="FF0000"/>
                </a:solidFill>
              </a:rPr>
              <a:t>从重视理论演绎到可以接受理论假设的非现实性从而转向实证研究（工具主义）</a:t>
            </a:r>
            <a:endParaRPr lang="en-US" altLang="zh-CN" dirty="0">
              <a:solidFill>
                <a:srgbClr val="FF0000"/>
              </a:solidFill>
            </a:endParaRPr>
          </a:p>
        </p:txBody>
      </p:sp>
      <p:sp>
        <p:nvSpPr>
          <p:cNvPr id="9" name="文本框 2">
            <a:extLst>
              <a:ext uri="{FF2B5EF4-FFF2-40B4-BE49-F238E27FC236}">
                <a16:creationId xmlns:a16="http://schemas.microsoft.com/office/drawing/2014/main" id="{343F7F0E-83E4-4FF8-801B-8B87F1AD6FE7}"/>
              </a:ext>
            </a:extLst>
          </p:cNvPr>
          <p:cNvSpPr txBox="1">
            <a:spLocks noChangeArrowheads="1"/>
          </p:cNvSpPr>
          <p:nvPr/>
        </p:nvSpPr>
        <p:spPr bwMode="auto">
          <a:xfrm>
            <a:off x="2492087" y="4959282"/>
            <a:ext cx="2291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b="1" dirty="0">
                <a:solidFill>
                  <a:srgbClr val="002060"/>
                </a:solidFill>
              </a:rPr>
              <a:t>理论之外</a:t>
            </a:r>
            <a:endParaRPr lang="en-US" altLang="zh-CN" sz="2400" b="1" dirty="0">
              <a:solidFill>
                <a:srgbClr val="002060"/>
              </a:solidFill>
            </a:endParaRPr>
          </a:p>
        </p:txBody>
      </p:sp>
      <p:sp>
        <p:nvSpPr>
          <p:cNvPr id="10" name="文本框 2">
            <a:extLst>
              <a:ext uri="{FF2B5EF4-FFF2-40B4-BE49-F238E27FC236}">
                <a16:creationId xmlns:a16="http://schemas.microsoft.com/office/drawing/2014/main" id="{7B7C0E1A-D881-4D1E-95EB-1DD19ECB5437}"/>
              </a:ext>
            </a:extLst>
          </p:cNvPr>
          <p:cNvSpPr txBox="1">
            <a:spLocks noChangeArrowheads="1"/>
          </p:cNvSpPr>
          <p:nvPr/>
        </p:nvSpPr>
        <p:spPr bwMode="auto">
          <a:xfrm>
            <a:off x="4535211" y="3967071"/>
            <a:ext cx="5317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dirty="0">
                <a:solidFill>
                  <a:srgbClr val="002060"/>
                </a:solidFill>
              </a:rPr>
              <a:t>回应效用价值论和边际生产力理论的挑战</a:t>
            </a:r>
            <a:endParaRPr lang="en-US" altLang="zh-CN" sz="2000" dirty="0">
              <a:solidFill>
                <a:srgbClr val="002060"/>
              </a:solidFill>
            </a:endParaRPr>
          </a:p>
        </p:txBody>
      </p:sp>
      <p:sp>
        <p:nvSpPr>
          <p:cNvPr id="11" name="文本框 2">
            <a:extLst>
              <a:ext uri="{FF2B5EF4-FFF2-40B4-BE49-F238E27FC236}">
                <a16:creationId xmlns:a16="http://schemas.microsoft.com/office/drawing/2014/main" id="{882B7901-A1D6-465D-AE86-835DA3F66C96}"/>
              </a:ext>
            </a:extLst>
          </p:cNvPr>
          <p:cNvSpPr txBox="1">
            <a:spLocks noChangeArrowheads="1"/>
          </p:cNvSpPr>
          <p:nvPr/>
        </p:nvSpPr>
        <p:spPr bwMode="auto">
          <a:xfrm>
            <a:off x="2492087" y="3967071"/>
            <a:ext cx="2291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400" b="1" dirty="0">
                <a:solidFill>
                  <a:srgbClr val="002060"/>
                </a:solidFill>
              </a:rPr>
              <a:t>理论之内</a:t>
            </a:r>
            <a:endParaRPr lang="en-US" altLang="zh-CN" sz="2400" b="1" dirty="0">
              <a:solidFill>
                <a:srgbClr val="002060"/>
              </a:solidFill>
            </a:endParaRPr>
          </a:p>
        </p:txBody>
      </p:sp>
      <p:sp>
        <p:nvSpPr>
          <p:cNvPr id="12" name="文本框 2">
            <a:extLst>
              <a:ext uri="{FF2B5EF4-FFF2-40B4-BE49-F238E27FC236}">
                <a16:creationId xmlns:a16="http://schemas.microsoft.com/office/drawing/2014/main" id="{7EA8EEC3-4354-4162-A8DE-28F137254166}"/>
              </a:ext>
            </a:extLst>
          </p:cNvPr>
          <p:cNvSpPr txBox="1">
            <a:spLocks noChangeArrowheads="1"/>
          </p:cNvSpPr>
          <p:nvPr/>
        </p:nvSpPr>
        <p:spPr bwMode="auto">
          <a:xfrm>
            <a:off x="4535211" y="4980736"/>
            <a:ext cx="53171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ts val="1400"/>
              </a:spcBef>
            </a:pPr>
            <a:r>
              <a:rPr lang="zh-CN" altLang="en-US" sz="2000" dirty="0">
                <a:solidFill>
                  <a:srgbClr val="002060"/>
                </a:solidFill>
              </a:rPr>
              <a:t>厘清总量生产函数的相关争论</a:t>
            </a:r>
            <a:endParaRPr lang="en-US" altLang="zh-CN" sz="2000" dirty="0">
              <a:solidFill>
                <a:srgbClr val="002060"/>
              </a:solidFill>
            </a:endParaRPr>
          </a:p>
        </p:txBody>
      </p:sp>
      <p:sp>
        <p:nvSpPr>
          <p:cNvPr id="13" name="动作按钮: 上一张 12">
            <a:hlinkClick r:id="" action="ppaction://hlinkshowjump?jump=lastslideviewed" highlightClick="1"/>
            <a:extLst>
              <a:ext uri="{FF2B5EF4-FFF2-40B4-BE49-F238E27FC236}">
                <a16:creationId xmlns:a16="http://schemas.microsoft.com/office/drawing/2014/main" id="{341E8204-238F-4318-B475-DE6E7B2D0DAF}"/>
              </a:ext>
            </a:extLst>
          </p:cNvPr>
          <p:cNvSpPr/>
          <p:nvPr/>
        </p:nvSpPr>
        <p:spPr>
          <a:xfrm>
            <a:off x="10406270" y="5049078"/>
            <a:ext cx="457200" cy="369332"/>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915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C16BB37-903A-488D-9B7B-8C824A048169}"/>
              </a:ext>
            </a:extLst>
          </p:cNvPr>
          <p:cNvSpPr/>
          <p:nvPr/>
        </p:nvSpPr>
        <p:spPr>
          <a:xfrm>
            <a:off x="1524000" y="0"/>
            <a:ext cx="9144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pic>
        <p:nvPicPr>
          <p:cNvPr id="25603" name="图片 10">
            <a:extLst>
              <a:ext uri="{FF2B5EF4-FFF2-40B4-BE49-F238E27FC236}">
                <a16:creationId xmlns:a16="http://schemas.microsoft.com/office/drawing/2014/main" id="{5EB4D32B-35F6-4E4D-9E1C-13B4387C4DC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525587"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D40465F1-9118-43CE-BFF5-693AECB91087}"/>
              </a:ext>
            </a:extLst>
          </p:cNvPr>
          <p:cNvSpPr>
            <a:spLocks noChangeArrowheads="1"/>
          </p:cNvSpPr>
          <p:nvPr/>
        </p:nvSpPr>
        <p:spPr bwMode="auto">
          <a:xfrm>
            <a:off x="1523999" y="1791530"/>
            <a:ext cx="8521285" cy="1692771"/>
          </a:xfrm>
          <a:prstGeom prst="rect">
            <a:avLst/>
          </a:prstGeom>
          <a:noFill/>
          <a:ln>
            <a:noFill/>
          </a:ln>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a:lnSpc>
                <a:spcPct val="100000"/>
              </a:lnSpc>
              <a:spcBef>
                <a:spcPct val="0"/>
              </a:spcBef>
              <a:buNone/>
              <a:defRPr/>
            </a:pPr>
            <a:r>
              <a:rPr lang="zh-CN" altLang="en-US" sz="5200" b="1" dirty="0">
                <a:solidFill>
                  <a:srgbClr val="002060"/>
                </a:solidFill>
                <a:latin typeface="+mn-ea"/>
                <a:ea typeface="+mn-ea"/>
                <a:sym typeface="Arial" panose="020B0604020202020204" pitchFamily="34" charset="0"/>
              </a:rPr>
              <a:t>谢谢观看（</a:t>
            </a:r>
            <a:r>
              <a:rPr lang="en-US" altLang="zh-CN" sz="5200" b="1" dirty="0">
                <a:solidFill>
                  <a:srgbClr val="002060"/>
                </a:solidFill>
                <a:latin typeface="+mn-ea"/>
                <a:ea typeface="+mn-ea"/>
                <a:sym typeface="Arial" panose="020B0604020202020204" pitchFamily="34" charset="0"/>
              </a:rPr>
              <a:t>Thanks for watching</a:t>
            </a:r>
            <a:r>
              <a:rPr lang="zh-CN" altLang="en-US" sz="5200" b="1" dirty="0">
                <a:solidFill>
                  <a:srgbClr val="002060"/>
                </a:solidFill>
                <a:latin typeface="+mn-ea"/>
                <a:ea typeface="+mn-ea"/>
                <a:sym typeface="Arial" panose="020B0604020202020204" pitchFamily="34" charset="0"/>
              </a:rPr>
              <a:t>）</a:t>
            </a:r>
          </a:p>
        </p:txBody>
      </p:sp>
    </p:spTree>
    <p:extLst>
      <p:ext uri="{BB962C8B-B14F-4D97-AF65-F5344CB8AC3E}">
        <p14:creationId xmlns:p14="http://schemas.microsoft.com/office/powerpoint/2010/main" val="2547626760"/>
      </p:ext>
    </p:extLst>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35" presetClass="path" presetSubtype="0" accel="50000" decel="50000" fill="hold" grpId="1" nodeType="withEffect">
                                  <p:stCondLst>
                                    <p:cond delay="600"/>
                                  </p:stCondLst>
                                  <p:childTnLst>
                                    <p:animMotion origin="layout" path="M -3.61111E-6 -2.96296E-6 L 0.3158 -2.96296E-6 " pathEditMode="relative" rAng="0" ptsTypes="AA">
                                      <p:cBhvr>
                                        <p:cTn id="11" dur="1000" spd="-100000" fill="hold"/>
                                        <p:tgtEl>
                                          <p:spTgt spid="12"/>
                                        </p:tgtEl>
                                        <p:attrNameLst>
                                          <p:attrName>ppt_x,ppt_y</p:attrName>
                                        </p:attrNameLst>
                                      </p:cBhvr>
                                      <p:rCtr x="158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1082</Words>
  <Application>Microsoft Office PowerPoint</Application>
  <PresentationFormat>Widescreen</PresentationFormat>
  <Paragraphs>167</Paragraphs>
  <Slides>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等线</vt:lpstr>
      <vt:lpstr>等线 Light</vt:lpstr>
      <vt:lpstr>方正粗黑宋简体</vt:lpstr>
      <vt:lpstr>华文楷体</vt:lpstr>
      <vt:lpstr>楷体</vt:lpstr>
      <vt:lpstr>微软雅黑</vt:lpstr>
      <vt:lpstr>微软雅黑 Light</vt:lpstr>
      <vt:lpstr>Arial</vt:lpstr>
      <vt:lpstr>Office 主题​​</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ZJF</dc:creator>
  <cp:lastModifiedBy>Dr. ZHANG Junfu (HSS)</cp:lastModifiedBy>
  <cp:revision>50</cp:revision>
  <dcterms:created xsi:type="dcterms:W3CDTF">2022-10-23T11:19:37Z</dcterms:created>
  <dcterms:modified xsi:type="dcterms:W3CDTF">2024-03-21T02:23:03Z</dcterms:modified>
</cp:coreProperties>
</file>