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59" r:id="rId5"/>
    <p:sldId id="262" r:id="rId6"/>
    <p:sldId id="263" r:id="rId7"/>
    <p:sldId id="265" r:id="rId8"/>
    <p:sldId id="264" r:id="rId9"/>
    <p:sldId id="266" r:id="rId10"/>
    <p:sldId id="269" r:id="rId11"/>
    <p:sldId id="270" r:id="rId12"/>
    <p:sldId id="268" r:id="rId13"/>
    <p:sldId id="272" r:id="rId14"/>
    <p:sldId id="273" r:id="rId15"/>
    <p:sldId id="275" r:id="rId16"/>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26004-AE4D-475E-A7CA-86522CBD4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4935B9B-6C9D-406B-844F-1899083E5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C2808A06-E4EF-4E1E-A941-1A9F22BC5228}"/>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EF667493-4C05-4C99-B36F-EAC856217D0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059CF38-006B-46D0-8185-AFCE2BD58AA4}"/>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28698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FB96-E6DF-4D82-9E8D-1778287C0E90}"/>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1EEA742-73E5-49AF-97DB-A31D204A7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36140EB-6AC5-4DC2-BD11-2B03A5CE5310}"/>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D66F8373-2526-4C7F-94B1-DAC937EACC1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0E57292-6E78-48B3-AB01-05AB22C5F6B6}"/>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334332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371504-5E14-4C09-8792-A0EE1A0C9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203AE6E-1676-45A5-8D44-38E6DB4CE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B6C10853-E657-4C6D-939D-77E5C74C527E}"/>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77902BE1-6FBA-49A1-A68F-29520741011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E42EDAD-359B-4B2A-ACB9-5A40B50212FA}"/>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397087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E524-19C1-49ED-B437-B15BD28A3C99}"/>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49E6677-E8CE-42E2-9688-452B5384A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85AECCF-CCD1-40C1-A658-64354563726C}"/>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2DD7A7E1-6D25-4C3F-B517-82B43647C5E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432A0D8-E407-44FE-8208-18878F549D44}"/>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252904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458A-2724-47D6-8AAF-4A93541D5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C7AB911-6CAE-401C-8F3F-B929FCD60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8DE19-5B9F-469A-A691-3D575A472CF8}"/>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25EBA5C7-0D43-4F06-9D06-9D9BFBC9C03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B70E7D2-F2F3-44B6-A7E8-DB3B5BC46849}"/>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354193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B4AC-00C3-4335-A25E-A5A7942FF2FF}"/>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C7CDC97-5286-40C8-AA0C-44186770E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2ECEB662-9CF5-4E85-8A8F-B37262CF73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18F333B-998D-413D-82E6-4D322D344669}"/>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6" name="Footer Placeholder 5">
            <a:extLst>
              <a:ext uri="{FF2B5EF4-FFF2-40B4-BE49-F238E27FC236}">
                <a16:creationId xmlns:a16="http://schemas.microsoft.com/office/drawing/2014/main" id="{2A7B33A3-2A84-48AD-8306-0F9C31BB285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A1487E5-BE39-4EEC-AB1F-2A38C5236445}"/>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21801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442D-6853-4692-A961-85DF6F6FF0E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BE9BDC14-E467-49EE-8EA7-828DF9772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130DF-36DC-4AA8-A335-ADD42CAF6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2B141EB0-E649-4EFD-ABBA-C5AFAC1C0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4270D-93C1-4837-8133-ACF14DE11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91D6C24D-3605-4E06-A5D8-C743899E604A}"/>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8" name="Footer Placeholder 7">
            <a:extLst>
              <a:ext uri="{FF2B5EF4-FFF2-40B4-BE49-F238E27FC236}">
                <a16:creationId xmlns:a16="http://schemas.microsoft.com/office/drawing/2014/main" id="{36EB71C1-5DFA-4678-8C6D-63A414F4F65C}"/>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4911D5E9-D691-44E4-A39B-663B9E36F282}"/>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251610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27E7-1148-4BCE-BEE4-FCD3A102F682}"/>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5289B15-323B-4979-957C-666F47BC1F79}"/>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4" name="Footer Placeholder 3">
            <a:extLst>
              <a:ext uri="{FF2B5EF4-FFF2-40B4-BE49-F238E27FC236}">
                <a16:creationId xmlns:a16="http://schemas.microsoft.com/office/drawing/2014/main" id="{D1878E50-780B-4420-9B1A-FAE90AB852F1}"/>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2CE61D79-34A1-44D0-A661-1F632ADD3043}"/>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378448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9FC62F-F0EE-454C-BDF2-56C99E175582}"/>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3" name="Footer Placeholder 2">
            <a:extLst>
              <a:ext uri="{FF2B5EF4-FFF2-40B4-BE49-F238E27FC236}">
                <a16:creationId xmlns:a16="http://schemas.microsoft.com/office/drawing/2014/main" id="{4E3BEB10-6D36-4464-8D4A-5C2F1F6DAC83}"/>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3B4451D2-E296-4601-B7E4-04628C2F8F67}"/>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69686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F9B6-C440-4C8B-8A1E-D9EAE4B96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9976FD7-E52F-4756-9CD1-B0AE45CF9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E91B05A5-12F1-43EE-A695-F764F0D32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DB890-A535-442F-BB96-8A19FE85A28F}"/>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6" name="Footer Placeholder 5">
            <a:extLst>
              <a:ext uri="{FF2B5EF4-FFF2-40B4-BE49-F238E27FC236}">
                <a16:creationId xmlns:a16="http://schemas.microsoft.com/office/drawing/2014/main" id="{2CF7B425-9C6A-4714-B9F2-67DBD4E7FF6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94222A-68CB-40EB-9F5C-3916CDBFDE66}"/>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66701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1ADF-5343-4C82-A101-8787B664D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A9F874F8-914F-4A0E-87F9-C820B1CAF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ABA1316C-8E23-48A2-84EA-8C2F8EB98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AB8E4-1A27-43C7-82BB-FF66DB6119E7}"/>
              </a:ext>
            </a:extLst>
          </p:cNvPr>
          <p:cNvSpPr>
            <a:spLocks noGrp="1"/>
          </p:cNvSpPr>
          <p:nvPr>
            <p:ph type="dt" sz="half" idx="10"/>
          </p:nvPr>
        </p:nvSpPr>
        <p:spPr/>
        <p:txBody>
          <a:bodyPr/>
          <a:lstStyle/>
          <a:p>
            <a:fld id="{19C5A115-7F33-4099-9AA2-3C4FA3B98DE2}" type="datetimeFigureOut">
              <a:rPr lang="id-ID" smtClean="0"/>
              <a:t>19/10/2023</a:t>
            </a:fld>
            <a:endParaRPr lang="id-ID"/>
          </a:p>
        </p:txBody>
      </p:sp>
      <p:sp>
        <p:nvSpPr>
          <p:cNvPr id="6" name="Footer Placeholder 5">
            <a:extLst>
              <a:ext uri="{FF2B5EF4-FFF2-40B4-BE49-F238E27FC236}">
                <a16:creationId xmlns:a16="http://schemas.microsoft.com/office/drawing/2014/main" id="{787232C9-7E7F-46FF-8706-0F9C52F0387C}"/>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5A80C36-77CE-4718-8D24-3414A100BA0B}"/>
              </a:ext>
            </a:extLst>
          </p:cNvPr>
          <p:cNvSpPr>
            <a:spLocks noGrp="1"/>
          </p:cNvSpPr>
          <p:nvPr>
            <p:ph type="sldNum" sz="quarter" idx="12"/>
          </p:nvPr>
        </p:nvSpPr>
        <p:spPr/>
        <p:txBody>
          <a:bodyPr/>
          <a:lstStyle/>
          <a:p>
            <a:fld id="{DCF5A909-A85D-44E1-9DE9-D30B5BF6E532}" type="slidenum">
              <a:rPr lang="id-ID" smtClean="0"/>
              <a:t>‹#›</a:t>
            </a:fld>
            <a:endParaRPr lang="id-ID"/>
          </a:p>
        </p:txBody>
      </p:sp>
    </p:spTree>
    <p:extLst>
      <p:ext uri="{BB962C8B-B14F-4D97-AF65-F5344CB8AC3E}">
        <p14:creationId xmlns:p14="http://schemas.microsoft.com/office/powerpoint/2010/main" val="330420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FE02D-0D36-425F-A61F-BA6E78741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1C6006C-FFBD-41BE-AD00-3F41B0608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F213AF1-80C6-4670-8FC6-1054B258B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5A115-7F33-4099-9AA2-3C4FA3B98DE2}" type="datetimeFigureOut">
              <a:rPr lang="id-ID" smtClean="0"/>
              <a:t>19/10/2023</a:t>
            </a:fld>
            <a:endParaRPr lang="id-ID"/>
          </a:p>
        </p:txBody>
      </p:sp>
      <p:sp>
        <p:nvSpPr>
          <p:cNvPr id="5" name="Footer Placeholder 4">
            <a:extLst>
              <a:ext uri="{FF2B5EF4-FFF2-40B4-BE49-F238E27FC236}">
                <a16:creationId xmlns:a16="http://schemas.microsoft.com/office/drawing/2014/main" id="{F43449D8-786B-40AD-8649-F940E2CBA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EADF263E-B763-4961-B972-DAAFCA3D2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5A909-A85D-44E1-9DE9-D30B5BF6E532}" type="slidenum">
              <a:rPr lang="id-ID" smtClean="0"/>
              <a:t>‹#›</a:t>
            </a:fld>
            <a:endParaRPr lang="id-ID"/>
          </a:p>
        </p:txBody>
      </p:sp>
    </p:spTree>
    <p:extLst>
      <p:ext uri="{BB962C8B-B14F-4D97-AF65-F5344CB8AC3E}">
        <p14:creationId xmlns:p14="http://schemas.microsoft.com/office/powerpoint/2010/main" val="3455034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A4A2F4-9038-4D4C-93FE-2A6B7A491F68}"/>
              </a:ext>
            </a:extLst>
          </p:cNvPr>
          <p:cNvPicPr>
            <a:picLocks noChangeAspect="1"/>
          </p:cNvPicPr>
          <p:nvPr/>
        </p:nvPicPr>
        <p:blipFill>
          <a:blip r:embed="rId2"/>
          <a:stretch>
            <a:fillRect/>
          </a:stretch>
        </p:blipFill>
        <p:spPr>
          <a:xfrm>
            <a:off x="0" y="-28084"/>
            <a:ext cx="12231054" cy="6886084"/>
          </a:xfrm>
          <a:prstGeom prst="rect">
            <a:avLst/>
          </a:prstGeom>
        </p:spPr>
      </p:pic>
      <p:sp>
        <p:nvSpPr>
          <p:cNvPr id="2" name="Title 1">
            <a:extLst>
              <a:ext uri="{FF2B5EF4-FFF2-40B4-BE49-F238E27FC236}">
                <a16:creationId xmlns:a16="http://schemas.microsoft.com/office/drawing/2014/main" id="{022B45C2-35EE-4F99-9FCA-4ABDE33E3ED4}"/>
              </a:ext>
            </a:extLst>
          </p:cNvPr>
          <p:cNvSpPr>
            <a:spLocks noGrp="1"/>
          </p:cNvSpPr>
          <p:nvPr>
            <p:ph type="ctrTitle"/>
          </p:nvPr>
        </p:nvSpPr>
        <p:spPr>
          <a:xfrm>
            <a:off x="5624945" y="2491291"/>
            <a:ext cx="6567055" cy="1655762"/>
          </a:xfrm>
        </p:spPr>
        <p:txBody>
          <a:bodyPr>
            <a:normAutofit fontScale="90000"/>
          </a:bodyPr>
          <a:lstStyle/>
          <a:p>
            <a:r>
              <a:rPr lang="id-ID" dirty="0">
                <a:latin typeface="Sequel Sans Heavy Disp" panose="020B0703050000020004" pitchFamily="34" charset="0"/>
              </a:rPr>
              <a:t>COVID-19 Data Analysis</a:t>
            </a:r>
          </a:p>
        </p:txBody>
      </p:sp>
      <p:sp>
        <p:nvSpPr>
          <p:cNvPr id="3" name="Subtitle 2">
            <a:extLst>
              <a:ext uri="{FF2B5EF4-FFF2-40B4-BE49-F238E27FC236}">
                <a16:creationId xmlns:a16="http://schemas.microsoft.com/office/drawing/2014/main" id="{8A25A823-9B8F-4861-A1C6-0E7C24052398}"/>
              </a:ext>
            </a:extLst>
          </p:cNvPr>
          <p:cNvSpPr>
            <a:spLocks noGrp="1"/>
          </p:cNvSpPr>
          <p:nvPr>
            <p:ph type="subTitle" idx="1"/>
          </p:nvPr>
        </p:nvSpPr>
        <p:spPr>
          <a:xfrm>
            <a:off x="6698672" y="4530741"/>
            <a:ext cx="4419600" cy="692871"/>
          </a:xfrm>
        </p:spPr>
        <p:txBody>
          <a:bodyPr>
            <a:normAutofit/>
          </a:bodyPr>
          <a:lstStyle/>
          <a:p>
            <a:r>
              <a:rPr lang="id-ID" sz="4000" dirty="0">
                <a:latin typeface="Sequel Sans Light Disp" panose="020B0403050000020004" pitchFamily="34" charset="0"/>
              </a:rPr>
              <a:t>By Dimas Saptoaji</a:t>
            </a:r>
          </a:p>
        </p:txBody>
      </p:sp>
      <p:sp>
        <p:nvSpPr>
          <p:cNvPr id="4" name="AutoShape 2" descr="Wabah Covid-19: Persfektif Pendekatan Kesehatan dan Penegakan Hukum -  Pemerintah Kabupaten Kampar">
            <a:extLst>
              <a:ext uri="{FF2B5EF4-FFF2-40B4-BE49-F238E27FC236}">
                <a16:creationId xmlns:a16="http://schemas.microsoft.com/office/drawing/2014/main" id="{074703DD-C098-4386-9BC8-03772C3D7B52}"/>
              </a:ext>
            </a:extLst>
          </p:cNvPr>
          <p:cNvSpPr>
            <a:spLocks noChangeAspect="1" noChangeArrowheads="1"/>
          </p:cNvSpPr>
          <p:nvPr/>
        </p:nvSpPr>
        <p:spPr bwMode="auto">
          <a:xfrm>
            <a:off x="5943599" y="464127"/>
            <a:ext cx="3117273" cy="31172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 name="AutoShape 4">
            <a:extLst>
              <a:ext uri="{FF2B5EF4-FFF2-40B4-BE49-F238E27FC236}">
                <a16:creationId xmlns:a16="http://schemas.microsoft.com/office/drawing/2014/main" id="{E50A2EE4-9AE7-4EE8-AA9F-4F13F51E38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3908984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C3E317-B9A6-46AA-9857-16EA6FC0D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10" y="846151"/>
            <a:ext cx="10654145" cy="4156550"/>
          </a:xfrm>
          <a:prstGeom prst="rect">
            <a:avLst/>
          </a:prstGeom>
        </p:spPr>
      </p:pic>
      <p:sp>
        <p:nvSpPr>
          <p:cNvPr id="4" name="Title 1">
            <a:extLst>
              <a:ext uri="{FF2B5EF4-FFF2-40B4-BE49-F238E27FC236}">
                <a16:creationId xmlns:a16="http://schemas.microsoft.com/office/drawing/2014/main" id="{5C3D8649-A8DB-4C3D-9B4C-40D2C7E02BF1}"/>
              </a:ext>
            </a:extLst>
          </p:cNvPr>
          <p:cNvSpPr>
            <a:spLocks noGrp="1"/>
          </p:cNvSpPr>
          <p:nvPr>
            <p:ph type="title"/>
          </p:nvPr>
        </p:nvSpPr>
        <p:spPr>
          <a:xfrm>
            <a:off x="616520" y="18752"/>
            <a:ext cx="10515600" cy="992620"/>
          </a:xfrm>
        </p:spPr>
        <p:txBody>
          <a:bodyPr/>
          <a:lstStyle/>
          <a:p>
            <a:r>
              <a:rPr lang="id-ID" dirty="0">
                <a:latin typeface="Sequel Sans Heavy Disp" panose="020B0703050000020004" pitchFamily="34" charset="0"/>
              </a:rPr>
              <a:t>GDP Per Capita</a:t>
            </a:r>
          </a:p>
        </p:txBody>
      </p:sp>
      <p:sp>
        <p:nvSpPr>
          <p:cNvPr id="6" name="TextBox 5">
            <a:extLst>
              <a:ext uri="{FF2B5EF4-FFF2-40B4-BE49-F238E27FC236}">
                <a16:creationId xmlns:a16="http://schemas.microsoft.com/office/drawing/2014/main" id="{2FFE5C3A-C599-4D8D-8AE5-F0510AD59591}"/>
              </a:ext>
            </a:extLst>
          </p:cNvPr>
          <p:cNvSpPr txBox="1"/>
          <p:nvPr/>
        </p:nvSpPr>
        <p:spPr>
          <a:xfrm>
            <a:off x="4821178" y="4813067"/>
            <a:ext cx="1620979" cy="260994"/>
          </a:xfrm>
          <a:prstGeom prst="rect">
            <a:avLst/>
          </a:prstGeom>
          <a:noFill/>
        </p:spPr>
        <p:txBody>
          <a:bodyPr wrap="square" rtlCol="0">
            <a:spAutoFit/>
          </a:bodyPr>
          <a:lstStyle/>
          <a:p>
            <a:r>
              <a:rPr lang="id-ID" sz="1050" dirty="0">
                <a:latin typeface="BentonSans" panose="02000603040000020004" pitchFamily="50" charset="0"/>
              </a:rPr>
              <a:t>First Year of COVID-19</a:t>
            </a:r>
          </a:p>
        </p:txBody>
      </p:sp>
      <p:sp>
        <p:nvSpPr>
          <p:cNvPr id="2" name="TextBox 1">
            <a:extLst>
              <a:ext uri="{FF2B5EF4-FFF2-40B4-BE49-F238E27FC236}">
                <a16:creationId xmlns:a16="http://schemas.microsoft.com/office/drawing/2014/main" id="{2A167911-9612-46C9-ABAB-A6373F4D33F6}"/>
              </a:ext>
            </a:extLst>
          </p:cNvPr>
          <p:cNvSpPr txBox="1"/>
          <p:nvPr/>
        </p:nvSpPr>
        <p:spPr>
          <a:xfrm>
            <a:off x="692729" y="5353364"/>
            <a:ext cx="11000509" cy="1323439"/>
          </a:xfrm>
          <a:prstGeom prst="rect">
            <a:avLst/>
          </a:prstGeom>
          <a:noFill/>
        </p:spPr>
        <p:txBody>
          <a:bodyPr wrap="square" rtlCol="0">
            <a:spAutoFit/>
          </a:bodyPr>
          <a:lstStyle/>
          <a:p>
            <a:pPr algn="just"/>
            <a:r>
              <a:rPr lang="en-US" sz="2000" dirty="0">
                <a:latin typeface="Plus Jakarta Sans" pitchFamily="2" charset="0"/>
                <a:cs typeface="Plus Jakarta Sans" pitchFamily="2" charset="0"/>
              </a:rPr>
              <a:t>Of the many countries that suffered an overall decrease in GDP per capita in 2020, China's GDP per capita value increased from 2019 due to the fact that well-known, China was the country where the COVID-19 virus was initially discovered and where the COVID-19 outbreak's first case was reported.</a:t>
            </a:r>
            <a:endParaRPr lang="id-ID" sz="2000" dirty="0">
              <a:latin typeface="Plus Jakarta Sans" pitchFamily="2" charset="0"/>
              <a:cs typeface="Plus Jakarta Sans" pitchFamily="2" charset="0"/>
            </a:endParaRPr>
          </a:p>
        </p:txBody>
      </p:sp>
    </p:spTree>
    <p:extLst>
      <p:ext uri="{BB962C8B-B14F-4D97-AF65-F5344CB8AC3E}">
        <p14:creationId xmlns:p14="http://schemas.microsoft.com/office/powerpoint/2010/main" val="5393095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2EBFBA-346E-425D-936C-3B0B4022F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91" y="689288"/>
            <a:ext cx="9448140" cy="3655742"/>
          </a:xfrm>
          <a:prstGeom prst="rect">
            <a:avLst/>
          </a:prstGeom>
        </p:spPr>
      </p:pic>
      <p:sp>
        <p:nvSpPr>
          <p:cNvPr id="4" name="TextBox 3">
            <a:extLst>
              <a:ext uri="{FF2B5EF4-FFF2-40B4-BE49-F238E27FC236}">
                <a16:creationId xmlns:a16="http://schemas.microsoft.com/office/drawing/2014/main" id="{3BABFAEF-7873-41EF-9D68-16A937ED08FC}"/>
              </a:ext>
            </a:extLst>
          </p:cNvPr>
          <p:cNvSpPr txBox="1"/>
          <p:nvPr/>
        </p:nvSpPr>
        <p:spPr>
          <a:xfrm>
            <a:off x="346363" y="4303467"/>
            <a:ext cx="11540837" cy="2446824"/>
          </a:xfrm>
          <a:prstGeom prst="rect">
            <a:avLst/>
          </a:prstGeom>
          <a:noFill/>
        </p:spPr>
        <p:txBody>
          <a:bodyPr wrap="square" rtlCol="0">
            <a:spAutoFit/>
          </a:bodyPr>
          <a:lstStyle/>
          <a:p>
            <a:pPr algn="just"/>
            <a:r>
              <a:rPr lang="en-US" sz="1700" dirty="0">
                <a:latin typeface="Plus Jakarta Sans" pitchFamily="2" charset="0"/>
                <a:cs typeface="Plus Jakarta Sans" pitchFamily="2" charset="0"/>
              </a:rPr>
              <a:t>There are several factors that cause China's GDP per capita has increased despite the pandemic situation, including:</a:t>
            </a:r>
            <a:endParaRPr lang="id-ID" sz="1700" dirty="0">
              <a:latin typeface="Plus Jakarta Sans" pitchFamily="2" charset="0"/>
              <a:cs typeface="Plus Jakarta Sans" pitchFamily="2" charset="0"/>
            </a:endParaRPr>
          </a:p>
          <a:p>
            <a:pPr marL="342900" indent="-342900" algn="just">
              <a:buFont typeface="+mj-lt"/>
              <a:buAutoNum type="arabicPeriod"/>
            </a:pPr>
            <a:r>
              <a:rPr lang="id-ID" sz="1700" dirty="0">
                <a:latin typeface="Plus Jakarta Sans" pitchFamily="2" charset="0"/>
                <a:cs typeface="Plus Jakarta Sans" pitchFamily="2" charset="0"/>
              </a:rPr>
              <a:t>Pandemic Control: </a:t>
            </a:r>
            <a:r>
              <a:rPr lang="en-US" sz="1700" dirty="0">
                <a:latin typeface="Plus Jakarta Sans" pitchFamily="2" charset="0"/>
                <a:cs typeface="Plus Jakarta Sans" pitchFamily="2" charset="0"/>
              </a:rPr>
              <a:t>Compared to other countries, the Chinese government's decisive action in controlling the COVID-19 pandemic limiting the spread of the virus and allowing the economy to operate </a:t>
            </a:r>
            <a:r>
              <a:rPr lang="en-US" sz="1700" dirty="0" err="1">
                <a:latin typeface="Plus Jakarta Sans" pitchFamily="2" charset="0"/>
                <a:cs typeface="Plus Jakarta Sans" pitchFamily="2" charset="0"/>
              </a:rPr>
              <a:t>mo</a:t>
            </a:r>
            <a:r>
              <a:rPr lang="id-ID" sz="1700" dirty="0">
                <a:latin typeface="Plus Jakarta Sans" pitchFamily="2" charset="0"/>
                <a:cs typeface="Plus Jakarta Sans" pitchFamily="2" charset="0"/>
              </a:rPr>
              <a:t>re quickly.</a:t>
            </a:r>
          </a:p>
          <a:p>
            <a:pPr marL="342900" indent="-342900" algn="just">
              <a:buFont typeface="+mj-lt"/>
              <a:buAutoNum type="arabicPeriod"/>
            </a:pPr>
            <a:r>
              <a:rPr lang="id-ID" sz="1700" dirty="0">
                <a:latin typeface="Plus Jakarta Sans" pitchFamily="2" charset="0"/>
                <a:cs typeface="Plus Jakarta Sans" pitchFamily="2" charset="0"/>
              </a:rPr>
              <a:t>Industrial Recovery: </a:t>
            </a:r>
            <a:r>
              <a:rPr lang="en-US" sz="1700" dirty="0">
                <a:latin typeface="Plus Jakarta Sans" pitchFamily="2" charset="0"/>
                <a:cs typeface="Plus Jakarta Sans" pitchFamily="2" charset="0"/>
              </a:rPr>
              <a:t>As global market demand recovers, China's exports can grow rapidly, boosting its manufacturing industry and global economy.</a:t>
            </a:r>
            <a:endParaRPr lang="id-ID" sz="1700" dirty="0">
              <a:latin typeface="Plus Jakarta Sans" pitchFamily="2" charset="0"/>
              <a:cs typeface="Plus Jakarta Sans" pitchFamily="2" charset="0"/>
            </a:endParaRPr>
          </a:p>
          <a:p>
            <a:pPr marL="342900" indent="-342900" algn="just">
              <a:buFont typeface="+mj-lt"/>
              <a:buAutoNum type="arabicPeriod"/>
            </a:pPr>
            <a:r>
              <a:rPr lang="id-ID" sz="1700" dirty="0">
                <a:latin typeface="Plus Jakarta Sans" pitchFamily="2" charset="0"/>
                <a:cs typeface="Plus Jakarta Sans" pitchFamily="2" charset="0"/>
              </a:rPr>
              <a:t>The Stimulus Programme: </a:t>
            </a:r>
            <a:r>
              <a:rPr lang="en-US" sz="1700" dirty="0">
                <a:latin typeface="Plus Jakarta Sans" pitchFamily="2" charset="0"/>
                <a:cs typeface="Plus Jakarta Sans" pitchFamily="2" charset="0"/>
              </a:rPr>
              <a:t>To support economic growth during the pandemic, the Chinese government has also launched an economic stimulus </a:t>
            </a:r>
            <a:r>
              <a:rPr lang="en-US" sz="1700" dirty="0" err="1">
                <a:latin typeface="Plus Jakarta Sans" pitchFamily="2" charset="0"/>
                <a:cs typeface="Plus Jakarta Sans" pitchFamily="2" charset="0"/>
              </a:rPr>
              <a:t>programm</a:t>
            </a:r>
            <a:r>
              <a:rPr lang="id-ID" sz="1700" dirty="0">
                <a:latin typeface="Plus Jakarta Sans" pitchFamily="2" charset="0"/>
                <a:cs typeface="Plus Jakarta Sans" pitchFamily="2" charset="0"/>
              </a:rPr>
              <a:t>e</a:t>
            </a:r>
            <a:r>
              <a:rPr lang="en-US" sz="1700" dirty="0">
                <a:latin typeface="Plus Jakarta Sans" pitchFamily="2" charset="0"/>
                <a:cs typeface="Plus Jakarta Sans" pitchFamily="2" charset="0"/>
              </a:rPr>
              <a:t>, which includes incentives for investment, consumption, and specified sectors.</a:t>
            </a:r>
            <a:endParaRPr lang="id-ID" sz="1700" dirty="0">
              <a:latin typeface="Plus Jakarta Sans" pitchFamily="2" charset="0"/>
              <a:cs typeface="Plus Jakarta Sans" pitchFamily="2" charset="0"/>
            </a:endParaRPr>
          </a:p>
        </p:txBody>
      </p:sp>
      <p:sp>
        <p:nvSpPr>
          <p:cNvPr id="7" name="Title 1">
            <a:extLst>
              <a:ext uri="{FF2B5EF4-FFF2-40B4-BE49-F238E27FC236}">
                <a16:creationId xmlns:a16="http://schemas.microsoft.com/office/drawing/2014/main" id="{24F1A39F-59E8-44FB-A046-1E7F2D2815C5}"/>
              </a:ext>
            </a:extLst>
          </p:cNvPr>
          <p:cNvSpPr>
            <a:spLocks noGrp="1"/>
          </p:cNvSpPr>
          <p:nvPr>
            <p:ph type="title"/>
          </p:nvPr>
        </p:nvSpPr>
        <p:spPr>
          <a:xfrm>
            <a:off x="616520" y="-119798"/>
            <a:ext cx="10515600" cy="992620"/>
          </a:xfrm>
        </p:spPr>
        <p:txBody>
          <a:bodyPr/>
          <a:lstStyle/>
          <a:p>
            <a:r>
              <a:rPr lang="id-ID" dirty="0">
                <a:latin typeface="Sequel Sans Heavy Disp" panose="020B0703050000020004" pitchFamily="34" charset="0"/>
              </a:rPr>
              <a:t>China: GDP Per Capita</a:t>
            </a:r>
          </a:p>
        </p:txBody>
      </p:sp>
    </p:spTree>
    <p:extLst>
      <p:ext uri="{BB962C8B-B14F-4D97-AF65-F5344CB8AC3E}">
        <p14:creationId xmlns:p14="http://schemas.microsoft.com/office/powerpoint/2010/main" val="120155668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B044B5-68E6-43C3-9706-34A3F671B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70" y="1682551"/>
            <a:ext cx="5620534" cy="4906060"/>
          </a:xfrm>
          <a:prstGeom prst="rect">
            <a:avLst/>
          </a:prstGeom>
        </p:spPr>
      </p:pic>
      <p:sp>
        <p:nvSpPr>
          <p:cNvPr id="8" name="Title 1">
            <a:extLst>
              <a:ext uri="{FF2B5EF4-FFF2-40B4-BE49-F238E27FC236}">
                <a16:creationId xmlns:a16="http://schemas.microsoft.com/office/drawing/2014/main" id="{5E59B270-7CFD-4CD1-A9E0-BB9AC78E1179}"/>
              </a:ext>
            </a:extLst>
          </p:cNvPr>
          <p:cNvSpPr>
            <a:spLocks noGrp="1"/>
          </p:cNvSpPr>
          <p:nvPr>
            <p:ph type="title"/>
          </p:nvPr>
        </p:nvSpPr>
        <p:spPr>
          <a:xfrm>
            <a:off x="699650" y="157302"/>
            <a:ext cx="10515600" cy="992620"/>
          </a:xfrm>
        </p:spPr>
        <p:txBody>
          <a:bodyPr/>
          <a:lstStyle/>
          <a:p>
            <a:r>
              <a:rPr lang="id-ID" dirty="0">
                <a:latin typeface="Sequel Sans Heavy Disp" panose="020B0703050000020004" pitchFamily="34" charset="0"/>
              </a:rPr>
              <a:t>Most Used Vaccines (Top 5)</a:t>
            </a:r>
          </a:p>
        </p:txBody>
      </p:sp>
      <p:sp>
        <p:nvSpPr>
          <p:cNvPr id="9" name="Title 1">
            <a:extLst>
              <a:ext uri="{FF2B5EF4-FFF2-40B4-BE49-F238E27FC236}">
                <a16:creationId xmlns:a16="http://schemas.microsoft.com/office/drawing/2014/main" id="{5DC389A8-913B-4BAC-B9EC-CFC5AC1BADEF}"/>
              </a:ext>
            </a:extLst>
          </p:cNvPr>
          <p:cNvSpPr txBox="1">
            <a:spLocks/>
          </p:cNvSpPr>
          <p:nvPr/>
        </p:nvSpPr>
        <p:spPr>
          <a:xfrm>
            <a:off x="724424" y="877413"/>
            <a:ext cx="5732845" cy="54501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300" dirty="0">
                <a:latin typeface="Sequel Sans Heavy Disp" panose="020B0703050000020004" pitchFamily="34" charset="0"/>
              </a:rPr>
              <a:t>Based on Manufacturers and Product Name</a:t>
            </a:r>
          </a:p>
        </p:txBody>
      </p:sp>
      <p:sp>
        <p:nvSpPr>
          <p:cNvPr id="3" name="TextBox 2">
            <a:extLst>
              <a:ext uri="{FF2B5EF4-FFF2-40B4-BE49-F238E27FC236}">
                <a16:creationId xmlns:a16="http://schemas.microsoft.com/office/drawing/2014/main" id="{2499468E-154F-4DD0-8D5A-2F654BF4FA98}"/>
              </a:ext>
            </a:extLst>
          </p:cNvPr>
          <p:cNvSpPr txBox="1"/>
          <p:nvPr/>
        </p:nvSpPr>
        <p:spPr>
          <a:xfrm>
            <a:off x="6122236" y="2719823"/>
            <a:ext cx="5871394" cy="1938992"/>
          </a:xfrm>
          <a:prstGeom prst="rect">
            <a:avLst/>
          </a:prstGeom>
          <a:noFill/>
        </p:spPr>
        <p:txBody>
          <a:bodyPr wrap="square" rtlCol="0">
            <a:spAutoFit/>
          </a:bodyPr>
          <a:lstStyle/>
          <a:p>
            <a:pPr algn="just"/>
            <a:r>
              <a:rPr lang="en-US" sz="2000" dirty="0">
                <a:latin typeface="Plus Jakarta Sans" pitchFamily="2" charset="0"/>
                <a:cs typeface="Plus Jakarta Sans" pitchFamily="2" charset="0"/>
              </a:rPr>
              <a:t>With 174 countries that have used the Pfizer </a:t>
            </a:r>
            <a:r>
              <a:rPr lang="en-US" sz="2000" dirty="0" err="1">
                <a:latin typeface="Plus Jakarta Sans" pitchFamily="2" charset="0"/>
                <a:cs typeface="Plus Jakarta Sans" pitchFamily="2" charset="0"/>
              </a:rPr>
              <a:t>BioNTech</a:t>
            </a:r>
            <a:r>
              <a:rPr lang="en-US" sz="2000" dirty="0">
                <a:latin typeface="Plus Jakarta Sans" pitchFamily="2" charset="0"/>
                <a:cs typeface="Plus Jakarta Sans" pitchFamily="2" charset="0"/>
              </a:rPr>
              <a:t>-made vaccine, both in the form of doses 1</a:t>
            </a:r>
            <a:r>
              <a:rPr lang="id-ID" sz="2000" dirty="0">
                <a:latin typeface="Plus Jakarta Sans" pitchFamily="2" charset="0"/>
                <a:cs typeface="Plus Jakarta Sans" pitchFamily="2" charset="0"/>
              </a:rPr>
              <a:t>,</a:t>
            </a:r>
            <a:r>
              <a:rPr lang="en-US" sz="2000" dirty="0">
                <a:latin typeface="Plus Jakarta Sans" pitchFamily="2" charset="0"/>
                <a:cs typeface="Plus Jakarta Sans" pitchFamily="2" charset="0"/>
              </a:rPr>
              <a:t> 2 and</a:t>
            </a:r>
            <a:r>
              <a:rPr lang="id-ID" sz="2000" dirty="0">
                <a:latin typeface="Plus Jakarta Sans" pitchFamily="2" charset="0"/>
                <a:cs typeface="Plus Jakarta Sans" pitchFamily="2" charset="0"/>
              </a:rPr>
              <a:t> </a:t>
            </a:r>
            <a:r>
              <a:rPr lang="en-US" sz="2000" dirty="0">
                <a:latin typeface="Plus Jakarta Sans" pitchFamily="2" charset="0"/>
                <a:cs typeface="Plus Jakarta Sans" pitchFamily="2" charset="0"/>
              </a:rPr>
              <a:t>boosters, this vaccine is the most widely used. This is because it has a 95% efficacy rate and is likely to be suitable for everyone with low side effects.</a:t>
            </a:r>
            <a:endParaRPr lang="id-ID" sz="2000" dirty="0">
              <a:latin typeface="Plus Jakarta Sans" pitchFamily="2" charset="0"/>
              <a:cs typeface="Plus Jakarta Sans" pitchFamily="2" charset="0"/>
            </a:endParaRPr>
          </a:p>
        </p:txBody>
      </p:sp>
    </p:spTree>
    <p:extLst>
      <p:ext uri="{BB962C8B-B14F-4D97-AF65-F5344CB8AC3E}">
        <p14:creationId xmlns:p14="http://schemas.microsoft.com/office/powerpoint/2010/main" val="411479470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8F213-3739-41A2-94CB-D3ACE9BEAD5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28084"/>
            <a:ext cx="12231054" cy="6886084"/>
          </a:xfrm>
          <a:prstGeom prst="rect">
            <a:avLst/>
          </a:prstGeom>
        </p:spPr>
      </p:pic>
      <p:sp>
        <p:nvSpPr>
          <p:cNvPr id="6" name="Rectangle 5">
            <a:extLst>
              <a:ext uri="{FF2B5EF4-FFF2-40B4-BE49-F238E27FC236}">
                <a16:creationId xmlns:a16="http://schemas.microsoft.com/office/drawing/2014/main" id="{27501A98-6008-495E-A4BE-FD7235364119}"/>
              </a:ext>
            </a:extLst>
          </p:cNvPr>
          <p:cNvSpPr/>
          <p:nvPr/>
        </p:nvSpPr>
        <p:spPr>
          <a:xfrm>
            <a:off x="8523244" y="3036419"/>
            <a:ext cx="1949573" cy="1323439"/>
          </a:xfrm>
          <a:prstGeom prst="rect">
            <a:avLst/>
          </a:prstGeom>
        </p:spPr>
        <p:txBody>
          <a:bodyPr wrap="none">
            <a:spAutoFit/>
          </a:bodyPr>
          <a:lstStyle/>
          <a:p>
            <a:r>
              <a:rPr lang="id-ID" sz="8000" dirty="0">
                <a:solidFill>
                  <a:schemeClr val="bg1"/>
                </a:solidFill>
                <a:latin typeface="Sequel Sans Heavy Disp" panose="020B0703050000020004" pitchFamily="34" charset="0"/>
              </a:rPr>
              <a:t>Act</a:t>
            </a:r>
            <a:endParaRPr lang="id-ID" sz="8000" dirty="0">
              <a:solidFill>
                <a:schemeClr val="bg1"/>
              </a:solidFill>
            </a:endParaRPr>
          </a:p>
        </p:txBody>
      </p:sp>
    </p:spTree>
    <p:extLst>
      <p:ext uri="{BB962C8B-B14F-4D97-AF65-F5344CB8AC3E}">
        <p14:creationId xmlns:p14="http://schemas.microsoft.com/office/powerpoint/2010/main" val="339512881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F85A-078B-4F06-BA78-57754DA09BC4}"/>
              </a:ext>
            </a:extLst>
          </p:cNvPr>
          <p:cNvSpPr>
            <a:spLocks noGrp="1"/>
          </p:cNvSpPr>
          <p:nvPr>
            <p:ph type="title"/>
          </p:nvPr>
        </p:nvSpPr>
        <p:spPr>
          <a:xfrm>
            <a:off x="304801" y="132012"/>
            <a:ext cx="10515600" cy="880273"/>
          </a:xfrm>
        </p:spPr>
        <p:txBody>
          <a:bodyPr/>
          <a:lstStyle/>
          <a:p>
            <a:r>
              <a:rPr lang="id-ID" dirty="0">
                <a:latin typeface="Sequel Sans Heavy Disp" panose="020B0703050000020004" pitchFamily="34" charset="0"/>
              </a:rPr>
              <a:t>Recommendations</a:t>
            </a:r>
          </a:p>
        </p:txBody>
      </p:sp>
      <p:sp>
        <p:nvSpPr>
          <p:cNvPr id="3" name="TextBox 2">
            <a:extLst>
              <a:ext uri="{FF2B5EF4-FFF2-40B4-BE49-F238E27FC236}">
                <a16:creationId xmlns:a16="http://schemas.microsoft.com/office/drawing/2014/main" id="{753C7236-CA26-4EEB-9BC4-3C73EF6EE589}"/>
              </a:ext>
            </a:extLst>
          </p:cNvPr>
          <p:cNvSpPr txBox="1"/>
          <p:nvPr/>
        </p:nvSpPr>
        <p:spPr>
          <a:xfrm>
            <a:off x="7723911" y="1095576"/>
            <a:ext cx="3096490" cy="461665"/>
          </a:xfrm>
          <a:prstGeom prst="rect">
            <a:avLst/>
          </a:prstGeom>
          <a:noFill/>
          <a:ln>
            <a:noFill/>
          </a:ln>
        </p:spPr>
        <p:txBody>
          <a:bodyPr wrap="square" rtlCol="0">
            <a:spAutoFit/>
          </a:bodyPr>
          <a:lstStyle/>
          <a:p>
            <a:pPr algn="ctr"/>
            <a:r>
              <a:rPr lang="id-ID" sz="2400" b="1" dirty="0">
                <a:latin typeface="Plus Jakarta Sans" pitchFamily="2" charset="0"/>
                <a:cs typeface="Plus Jakarta Sans" pitchFamily="2" charset="0"/>
              </a:rPr>
              <a:t>Economic Aspects:</a:t>
            </a:r>
          </a:p>
        </p:txBody>
      </p:sp>
      <p:sp>
        <p:nvSpPr>
          <p:cNvPr id="4" name="TextBox 3">
            <a:extLst>
              <a:ext uri="{FF2B5EF4-FFF2-40B4-BE49-F238E27FC236}">
                <a16:creationId xmlns:a16="http://schemas.microsoft.com/office/drawing/2014/main" id="{BD3724FC-1DBF-4E0D-A1AC-8EA383E49EF7}"/>
              </a:ext>
            </a:extLst>
          </p:cNvPr>
          <p:cNvSpPr txBox="1"/>
          <p:nvPr/>
        </p:nvSpPr>
        <p:spPr>
          <a:xfrm>
            <a:off x="304801" y="3847826"/>
            <a:ext cx="3553692" cy="461665"/>
          </a:xfrm>
          <a:prstGeom prst="rect">
            <a:avLst/>
          </a:prstGeom>
          <a:noFill/>
          <a:ln>
            <a:noFill/>
          </a:ln>
        </p:spPr>
        <p:txBody>
          <a:bodyPr wrap="square" rtlCol="0">
            <a:spAutoFit/>
          </a:bodyPr>
          <a:lstStyle/>
          <a:p>
            <a:pPr algn="ctr"/>
            <a:r>
              <a:rPr lang="id-ID" sz="2400" b="1" dirty="0">
                <a:latin typeface="Plus Jakarta Sans" pitchFamily="2" charset="0"/>
                <a:cs typeface="Plus Jakarta Sans" pitchFamily="2" charset="0"/>
              </a:rPr>
              <a:t>Public Health Aspects:</a:t>
            </a:r>
          </a:p>
        </p:txBody>
      </p:sp>
      <p:sp>
        <p:nvSpPr>
          <p:cNvPr id="5" name="TextBox 4">
            <a:extLst>
              <a:ext uri="{FF2B5EF4-FFF2-40B4-BE49-F238E27FC236}">
                <a16:creationId xmlns:a16="http://schemas.microsoft.com/office/drawing/2014/main" id="{3C42E345-AA9A-4369-B7F1-7239CFF0CCA3}"/>
              </a:ext>
            </a:extLst>
          </p:cNvPr>
          <p:cNvSpPr txBox="1"/>
          <p:nvPr/>
        </p:nvSpPr>
        <p:spPr>
          <a:xfrm>
            <a:off x="304801" y="1087156"/>
            <a:ext cx="2819401" cy="470085"/>
          </a:xfrm>
          <a:prstGeom prst="rect">
            <a:avLst/>
          </a:prstGeom>
          <a:noFill/>
          <a:ln>
            <a:noFill/>
          </a:ln>
        </p:spPr>
        <p:txBody>
          <a:bodyPr wrap="square" rtlCol="0">
            <a:spAutoFit/>
          </a:bodyPr>
          <a:lstStyle/>
          <a:p>
            <a:pPr algn="ctr"/>
            <a:r>
              <a:rPr lang="id-ID" sz="2400" b="1" dirty="0">
                <a:latin typeface="Plus Jakarta Sans" pitchFamily="2" charset="0"/>
                <a:cs typeface="Plus Jakarta Sans" pitchFamily="2" charset="0"/>
              </a:rPr>
              <a:t>Political Aspects:</a:t>
            </a:r>
          </a:p>
        </p:txBody>
      </p:sp>
      <p:sp>
        <p:nvSpPr>
          <p:cNvPr id="6" name="TextBox 5">
            <a:extLst>
              <a:ext uri="{FF2B5EF4-FFF2-40B4-BE49-F238E27FC236}">
                <a16:creationId xmlns:a16="http://schemas.microsoft.com/office/drawing/2014/main" id="{2C9D6102-1A5A-42EE-95F2-CDA28A74748D}"/>
              </a:ext>
            </a:extLst>
          </p:cNvPr>
          <p:cNvSpPr txBox="1"/>
          <p:nvPr/>
        </p:nvSpPr>
        <p:spPr>
          <a:xfrm>
            <a:off x="256305" y="1513017"/>
            <a:ext cx="5282048" cy="2308324"/>
          </a:xfrm>
          <a:prstGeom prst="rect">
            <a:avLst/>
          </a:prstGeom>
          <a:noFill/>
        </p:spPr>
        <p:txBody>
          <a:bodyPr wrap="square" rtlCol="0" anchor="ctr">
            <a:spAutoFit/>
          </a:bodyPr>
          <a:lstStyle/>
          <a:p>
            <a:pPr marL="432000" indent="-342900" algn="just">
              <a:buFont typeface="+mj-lt"/>
              <a:buAutoNum type="arabicPeriod"/>
            </a:pPr>
            <a:r>
              <a:rPr lang="en-US" dirty="0">
                <a:latin typeface="Plus Jakarta Sans" pitchFamily="2" charset="0"/>
                <a:cs typeface="Plus Jakarta Sans" pitchFamily="2" charset="0"/>
              </a:rPr>
              <a:t>O</a:t>
            </a:r>
            <a:r>
              <a:rPr lang="id-ID" dirty="0">
                <a:latin typeface="Plus Jakarta Sans" pitchFamily="2" charset="0"/>
                <a:cs typeface="Plus Jakarta Sans" pitchFamily="2" charset="0"/>
              </a:rPr>
              <a:t>rganize</a:t>
            </a:r>
            <a:r>
              <a:rPr lang="en-US" dirty="0">
                <a:latin typeface="Plus Jakarta Sans" pitchFamily="2" charset="0"/>
                <a:cs typeface="Plus Jakarta Sans" pitchFamily="2" charset="0"/>
              </a:rPr>
              <a:t> alignment of efforts between different political parties to reach a consensus on the pandemic situation.</a:t>
            </a:r>
            <a:endParaRPr lang="id-ID" dirty="0">
              <a:latin typeface="Plus Jakarta Sans" pitchFamily="2" charset="0"/>
              <a:cs typeface="Plus Jakarta Sans" pitchFamily="2" charset="0"/>
            </a:endParaRPr>
          </a:p>
          <a:p>
            <a:pPr marL="432000" indent="-342900" algn="just">
              <a:buFont typeface="+mj-lt"/>
              <a:buAutoNum type="arabicPeriod"/>
            </a:pPr>
            <a:r>
              <a:rPr lang="en-US" dirty="0">
                <a:latin typeface="Plus Jakarta Sans" pitchFamily="2" charset="0"/>
                <a:cs typeface="Plus Jakarta Sans" pitchFamily="2" charset="0"/>
              </a:rPr>
              <a:t>Provide people with clear, accurate and reliable information on the COVID-19 outbreak.</a:t>
            </a:r>
            <a:endParaRPr lang="id-ID" dirty="0">
              <a:latin typeface="Plus Jakarta Sans" pitchFamily="2" charset="0"/>
              <a:cs typeface="Plus Jakarta Sans" pitchFamily="2" charset="0"/>
            </a:endParaRPr>
          </a:p>
          <a:p>
            <a:pPr marL="432000" indent="-342900" algn="just">
              <a:buFont typeface="+mj-lt"/>
              <a:buAutoNum type="arabicPeriod"/>
            </a:pPr>
            <a:r>
              <a:rPr lang="en-US" dirty="0">
                <a:latin typeface="Plus Jakarta Sans" pitchFamily="2" charset="0"/>
                <a:cs typeface="Plus Jakarta Sans" pitchFamily="2" charset="0"/>
              </a:rPr>
              <a:t>Educate the public on health protocols, vaccinations, and preventive measures</a:t>
            </a:r>
            <a:r>
              <a:rPr lang="id-ID" dirty="0">
                <a:latin typeface="Plus Jakarta Sans" pitchFamily="2" charset="0"/>
                <a:cs typeface="Plus Jakarta Sans" pitchFamily="2" charset="0"/>
              </a:rPr>
              <a:t>.</a:t>
            </a:r>
          </a:p>
        </p:txBody>
      </p:sp>
      <p:sp>
        <p:nvSpPr>
          <p:cNvPr id="7" name="TextBox 6">
            <a:extLst>
              <a:ext uri="{FF2B5EF4-FFF2-40B4-BE49-F238E27FC236}">
                <a16:creationId xmlns:a16="http://schemas.microsoft.com/office/drawing/2014/main" id="{A8277E3E-FF61-494E-A19C-10720F4413E0}"/>
              </a:ext>
            </a:extLst>
          </p:cNvPr>
          <p:cNvSpPr txBox="1"/>
          <p:nvPr/>
        </p:nvSpPr>
        <p:spPr>
          <a:xfrm>
            <a:off x="278820" y="4308946"/>
            <a:ext cx="5282048" cy="2308324"/>
          </a:xfrm>
          <a:prstGeom prst="rect">
            <a:avLst/>
          </a:prstGeom>
          <a:noFill/>
        </p:spPr>
        <p:txBody>
          <a:bodyPr wrap="square" rtlCol="0" anchor="ctr">
            <a:spAutoFit/>
          </a:bodyPr>
          <a:lstStyle/>
          <a:p>
            <a:pPr marL="432000" indent="-342900" algn="just">
              <a:buFont typeface="+mj-lt"/>
              <a:buAutoNum type="arabicPeriod"/>
            </a:pPr>
            <a:r>
              <a:rPr lang="en-US" dirty="0">
                <a:latin typeface="Plus Jakarta Sans" pitchFamily="2" charset="0"/>
                <a:cs typeface="Plus Jakarta Sans" pitchFamily="2" charset="0"/>
              </a:rPr>
              <a:t>Increase surveillance efforts and contact tracing to break the chain of virus spread.</a:t>
            </a:r>
            <a:endParaRPr lang="id-ID" dirty="0">
              <a:latin typeface="Plus Jakarta Sans" pitchFamily="2" charset="0"/>
              <a:cs typeface="Plus Jakarta Sans" pitchFamily="2" charset="0"/>
            </a:endParaRPr>
          </a:p>
          <a:p>
            <a:pPr marL="432000" indent="-342900" algn="just">
              <a:buFont typeface="+mj-lt"/>
              <a:buAutoNum type="arabicPeriod"/>
            </a:pPr>
            <a:r>
              <a:rPr lang="en-US" dirty="0">
                <a:latin typeface="Plus Jakarta Sans" pitchFamily="2" charset="0"/>
                <a:cs typeface="Plus Jakarta Sans" pitchFamily="2" charset="0"/>
              </a:rPr>
              <a:t>Give priority to the distribution and administration of vaccines to as many people as possible</a:t>
            </a:r>
            <a:r>
              <a:rPr lang="id-ID" dirty="0">
                <a:latin typeface="Plus Jakarta Sans" pitchFamily="2" charset="0"/>
                <a:cs typeface="Plus Jakarta Sans" pitchFamily="2" charset="0"/>
              </a:rPr>
              <a:t>.</a:t>
            </a:r>
          </a:p>
          <a:p>
            <a:pPr marL="432000" indent="-342900" algn="just">
              <a:buFont typeface="+mj-lt"/>
              <a:buAutoNum type="arabicPeriod"/>
            </a:pPr>
            <a:r>
              <a:rPr lang="en-US" dirty="0">
                <a:latin typeface="Plus Jakarta Sans" pitchFamily="2" charset="0"/>
                <a:cs typeface="Plus Jakarta Sans" pitchFamily="2" charset="0"/>
              </a:rPr>
              <a:t>Make sure there is an accessible hygiene facility that contains soap and clean water in all public facilities</a:t>
            </a:r>
            <a:r>
              <a:rPr lang="id-ID" dirty="0">
                <a:latin typeface="Plus Jakarta Sans" pitchFamily="2" charset="0"/>
                <a:cs typeface="Plus Jakarta Sans" pitchFamily="2" charset="0"/>
              </a:rPr>
              <a:t>.</a:t>
            </a:r>
          </a:p>
        </p:txBody>
      </p:sp>
      <p:sp>
        <p:nvSpPr>
          <p:cNvPr id="8" name="TextBox 7">
            <a:extLst>
              <a:ext uri="{FF2B5EF4-FFF2-40B4-BE49-F238E27FC236}">
                <a16:creationId xmlns:a16="http://schemas.microsoft.com/office/drawing/2014/main" id="{3B22617F-296C-4367-A5C8-8FCF97063E5D}"/>
              </a:ext>
            </a:extLst>
          </p:cNvPr>
          <p:cNvSpPr txBox="1"/>
          <p:nvPr/>
        </p:nvSpPr>
        <p:spPr>
          <a:xfrm>
            <a:off x="6631132" y="1513017"/>
            <a:ext cx="5282048" cy="3416320"/>
          </a:xfrm>
          <a:prstGeom prst="rect">
            <a:avLst/>
          </a:prstGeom>
          <a:noFill/>
        </p:spPr>
        <p:txBody>
          <a:bodyPr wrap="square" rtlCol="0" anchor="ctr">
            <a:spAutoFit/>
          </a:bodyPr>
          <a:lstStyle/>
          <a:p>
            <a:pPr marL="432000" indent="-342900" algn="just">
              <a:buFont typeface="+mj-lt"/>
              <a:buAutoNum type="arabicPeriod"/>
            </a:pPr>
            <a:r>
              <a:rPr lang="en-US" dirty="0">
                <a:latin typeface="Plus Jakarta Sans" pitchFamily="2" charset="0"/>
                <a:cs typeface="Plus Jakarta Sans" pitchFamily="2" charset="0"/>
              </a:rPr>
              <a:t>Provide subsidies and stimulus to restore people's purchasing power</a:t>
            </a:r>
            <a:r>
              <a:rPr lang="id-ID" dirty="0">
                <a:latin typeface="Plus Jakarta Sans" pitchFamily="2" charset="0"/>
                <a:cs typeface="Plus Jakarta Sans" pitchFamily="2" charset="0"/>
              </a:rPr>
              <a:t>.</a:t>
            </a:r>
          </a:p>
          <a:p>
            <a:pPr marL="432000" indent="-342900" algn="just">
              <a:buFont typeface="+mj-lt"/>
              <a:buAutoNum type="arabicPeriod"/>
            </a:pPr>
            <a:r>
              <a:rPr lang="en-US" dirty="0">
                <a:latin typeface="Plus Jakarta Sans" pitchFamily="2" charset="0"/>
                <a:cs typeface="Plus Jakarta Sans" pitchFamily="2" charset="0"/>
              </a:rPr>
              <a:t>Implement digital transformation to face economic challenges related to COVID-19 and improve operational efficiency</a:t>
            </a:r>
            <a:r>
              <a:rPr lang="id-ID" dirty="0">
                <a:latin typeface="Plus Jakarta Sans" pitchFamily="2" charset="0"/>
                <a:cs typeface="Plus Jakarta Sans" pitchFamily="2" charset="0"/>
              </a:rPr>
              <a:t>.</a:t>
            </a:r>
          </a:p>
          <a:p>
            <a:pPr marL="432000" indent="-342900" algn="just">
              <a:buFont typeface="+mj-lt"/>
              <a:buAutoNum type="arabicPeriod"/>
            </a:pPr>
            <a:r>
              <a:rPr lang="en-US" dirty="0">
                <a:latin typeface="Plus Jakarta Sans" pitchFamily="2" charset="0"/>
                <a:cs typeface="Plus Jakarta Sans" pitchFamily="2" charset="0"/>
              </a:rPr>
              <a:t>Create flexibility in regulations, such as business </a:t>
            </a:r>
            <a:r>
              <a:rPr lang="id-ID" dirty="0">
                <a:latin typeface="Plus Jakarta Sans" pitchFamily="2" charset="0"/>
                <a:cs typeface="Plus Jakarta Sans" pitchFamily="2" charset="0"/>
              </a:rPr>
              <a:t>licenses</a:t>
            </a:r>
            <a:r>
              <a:rPr lang="en-US" dirty="0">
                <a:latin typeface="Plus Jakarta Sans" pitchFamily="2" charset="0"/>
                <a:cs typeface="Plus Jakarta Sans" pitchFamily="2" charset="0"/>
              </a:rPr>
              <a:t> and environmental permits, to help businesses adapt to changing conditions.</a:t>
            </a:r>
            <a:endParaRPr lang="id-ID" dirty="0">
              <a:latin typeface="Plus Jakarta Sans" pitchFamily="2" charset="0"/>
              <a:cs typeface="Plus Jakarta Sans" pitchFamily="2" charset="0"/>
            </a:endParaRPr>
          </a:p>
          <a:p>
            <a:pPr marL="432000" indent="-342900" algn="just">
              <a:buFont typeface="+mj-lt"/>
              <a:buAutoNum type="arabicPeriod"/>
            </a:pPr>
            <a:r>
              <a:rPr lang="en-US" dirty="0">
                <a:latin typeface="Plus Jakarta Sans" pitchFamily="2" charset="0"/>
                <a:cs typeface="Plus Jakarta Sans" pitchFamily="2" charset="0"/>
              </a:rPr>
              <a:t>Invest in education and training to assist people who have lost their jobs due to the pandemic</a:t>
            </a:r>
            <a:r>
              <a:rPr lang="id-ID" dirty="0">
                <a:latin typeface="Plus Jakarta Sans" pitchFamily="2" charset="0"/>
                <a:cs typeface="Plus Jakarta Sans" pitchFamily="2" charset="0"/>
              </a:rPr>
              <a:t>.</a:t>
            </a:r>
          </a:p>
        </p:txBody>
      </p:sp>
    </p:spTree>
    <p:extLst>
      <p:ext uri="{BB962C8B-B14F-4D97-AF65-F5344CB8AC3E}">
        <p14:creationId xmlns:p14="http://schemas.microsoft.com/office/powerpoint/2010/main" val="287317751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8F213-3739-41A2-94CB-D3ACE9BEAD5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28084"/>
            <a:ext cx="12231054" cy="6886084"/>
          </a:xfrm>
          <a:prstGeom prst="rect">
            <a:avLst/>
          </a:prstGeom>
        </p:spPr>
      </p:pic>
      <p:sp>
        <p:nvSpPr>
          <p:cNvPr id="6" name="Rectangle 5">
            <a:extLst>
              <a:ext uri="{FF2B5EF4-FFF2-40B4-BE49-F238E27FC236}">
                <a16:creationId xmlns:a16="http://schemas.microsoft.com/office/drawing/2014/main" id="{27501A98-6008-495E-A4BE-FD7235364119}"/>
              </a:ext>
            </a:extLst>
          </p:cNvPr>
          <p:cNvSpPr/>
          <p:nvPr/>
        </p:nvSpPr>
        <p:spPr>
          <a:xfrm>
            <a:off x="6431207" y="2884019"/>
            <a:ext cx="5371983" cy="1323439"/>
          </a:xfrm>
          <a:prstGeom prst="rect">
            <a:avLst/>
          </a:prstGeom>
        </p:spPr>
        <p:txBody>
          <a:bodyPr wrap="none">
            <a:spAutoFit/>
          </a:bodyPr>
          <a:lstStyle/>
          <a:p>
            <a:r>
              <a:rPr lang="id-ID" sz="8000" dirty="0">
                <a:solidFill>
                  <a:schemeClr val="bg1"/>
                </a:solidFill>
                <a:latin typeface="Sequel Sans Heavy Disp" panose="020B0703050000020004" pitchFamily="34" charset="0"/>
              </a:rPr>
              <a:t>Thank You</a:t>
            </a:r>
            <a:endParaRPr lang="id-ID" sz="8000" dirty="0">
              <a:solidFill>
                <a:schemeClr val="bg1"/>
              </a:solidFill>
            </a:endParaRPr>
          </a:p>
        </p:txBody>
      </p:sp>
    </p:spTree>
    <p:extLst>
      <p:ext uri="{BB962C8B-B14F-4D97-AF65-F5344CB8AC3E}">
        <p14:creationId xmlns:p14="http://schemas.microsoft.com/office/powerpoint/2010/main" val="308271977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0B6069-07A9-4559-8868-B34F558AE275}"/>
              </a:ext>
            </a:extLst>
          </p:cNvPr>
          <p:cNvSpPr/>
          <p:nvPr/>
        </p:nvSpPr>
        <p:spPr>
          <a:xfrm>
            <a:off x="0" y="0"/>
            <a:ext cx="12192000" cy="1497495"/>
          </a:xfrm>
          <a:prstGeom prst="rect">
            <a:avLst/>
          </a:prstGeom>
          <a:solidFill>
            <a:schemeClr val="accent1">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a:p>
        </p:txBody>
      </p:sp>
      <p:sp>
        <p:nvSpPr>
          <p:cNvPr id="2" name="Title 1"/>
          <p:cNvSpPr>
            <a:spLocks noGrp="1"/>
          </p:cNvSpPr>
          <p:nvPr>
            <p:ph type="title"/>
          </p:nvPr>
        </p:nvSpPr>
        <p:spPr>
          <a:xfrm>
            <a:off x="175591" y="262074"/>
            <a:ext cx="5920409" cy="973345"/>
          </a:xfrm>
        </p:spPr>
        <p:txBody>
          <a:bodyPr/>
          <a:lstStyle/>
          <a:p>
            <a:r>
              <a:rPr lang="id-ID" dirty="0">
                <a:latin typeface="Sequel Sans Heavy Disp" panose="020B0703050000020004" pitchFamily="34" charset="0"/>
                <a:cs typeface="Plus Jakarta Sans" pitchFamily="2" charset="0"/>
              </a:rPr>
              <a:t>Background</a:t>
            </a:r>
          </a:p>
        </p:txBody>
      </p:sp>
      <p:sp>
        <p:nvSpPr>
          <p:cNvPr id="4" name="TextBox 3">
            <a:extLst>
              <a:ext uri="{FF2B5EF4-FFF2-40B4-BE49-F238E27FC236}">
                <a16:creationId xmlns:a16="http://schemas.microsoft.com/office/drawing/2014/main" id="{F819BAC5-7A4D-4C5F-B55D-6A27193953D5}"/>
              </a:ext>
            </a:extLst>
          </p:cNvPr>
          <p:cNvSpPr txBox="1"/>
          <p:nvPr/>
        </p:nvSpPr>
        <p:spPr>
          <a:xfrm>
            <a:off x="6529137" y="1741167"/>
            <a:ext cx="5575853" cy="3176575"/>
          </a:xfrm>
          <a:prstGeom prst="rect">
            <a:avLst/>
          </a:prstGeom>
          <a:noFill/>
        </p:spPr>
        <p:txBody>
          <a:bodyPr wrap="square" rtlCol="0">
            <a:spAutoFit/>
          </a:bodyPr>
          <a:lstStyle/>
          <a:p>
            <a:r>
              <a:rPr lang="id-ID" sz="2800" b="1" dirty="0">
                <a:latin typeface="Plus Jakarta Sans" pitchFamily="2" charset="0"/>
                <a:cs typeface="Plus Jakarta Sans" pitchFamily="2" charset="0"/>
              </a:rPr>
              <a:t>About the Virus:</a:t>
            </a:r>
          </a:p>
          <a:p>
            <a:endParaRPr lang="id-ID" sz="1400" b="1" dirty="0">
              <a:latin typeface="Plus Jakarta Sans" pitchFamily="2" charset="0"/>
              <a:cs typeface="Plus Jakarta Sans" pitchFamily="2" charset="0"/>
            </a:endParaRPr>
          </a:p>
          <a:p>
            <a:pPr marL="285750" indent="-285750">
              <a:lnSpc>
                <a:spcPct val="150000"/>
              </a:lnSpc>
              <a:buFont typeface="Arial" panose="020B0604020202020204" pitchFamily="34" charset="0"/>
              <a:buChar char="•"/>
            </a:pPr>
            <a:r>
              <a:rPr lang="id-ID" dirty="0">
                <a:latin typeface="Plus Jakarta Sans" pitchFamily="2" charset="0"/>
                <a:cs typeface="Plus Jakarta Sans" pitchFamily="2" charset="0"/>
              </a:rPr>
              <a:t>Appears to spread quickly among people.</a:t>
            </a:r>
          </a:p>
          <a:p>
            <a:pPr marL="285750" indent="-285750">
              <a:lnSpc>
                <a:spcPct val="150000"/>
              </a:lnSpc>
              <a:buFont typeface="Arial" panose="020B0604020202020204" pitchFamily="34" charset="0"/>
              <a:buChar char="•"/>
            </a:pPr>
            <a:r>
              <a:rPr lang="id-ID" dirty="0">
                <a:latin typeface="Plus Jakarta Sans" pitchFamily="2" charset="0"/>
                <a:cs typeface="Plus Jakarta Sans" pitchFamily="2" charset="0"/>
              </a:rPr>
              <a:t>The virus spreads through droplets of saliva of discharge from the nose when an infected person coughs or sneezes</a:t>
            </a:r>
          </a:p>
          <a:p>
            <a:pPr marL="285750" indent="-285750">
              <a:lnSpc>
                <a:spcPct val="150000"/>
              </a:lnSpc>
              <a:buFont typeface="Arial" panose="020B0604020202020204" pitchFamily="34" charset="0"/>
              <a:buChar char="•"/>
            </a:pPr>
            <a:r>
              <a:rPr lang="id-ID" dirty="0">
                <a:latin typeface="Plus Jakarta Sans" pitchFamily="2" charset="0"/>
                <a:cs typeface="Plus Jakarta Sans" pitchFamily="2" charset="0"/>
              </a:rPr>
              <a:t>Can cause a range of symptoms, ranging from mild illness to pneumonia</a:t>
            </a:r>
          </a:p>
        </p:txBody>
      </p:sp>
      <p:sp>
        <p:nvSpPr>
          <p:cNvPr id="6" name="TextBox 5">
            <a:extLst>
              <a:ext uri="{FF2B5EF4-FFF2-40B4-BE49-F238E27FC236}">
                <a16:creationId xmlns:a16="http://schemas.microsoft.com/office/drawing/2014/main" id="{721CC300-D80C-4C59-BF33-65574F16E12F}"/>
              </a:ext>
            </a:extLst>
          </p:cNvPr>
          <p:cNvSpPr txBox="1"/>
          <p:nvPr/>
        </p:nvSpPr>
        <p:spPr>
          <a:xfrm>
            <a:off x="359727" y="1725125"/>
            <a:ext cx="5575853" cy="4423070"/>
          </a:xfrm>
          <a:prstGeom prst="rect">
            <a:avLst/>
          </a:prstGeom>
          <a:noFill/>
        </p:spPr>
        <p:txBody>
          <a:bodyPr wrap="square" rtlCol="0">
            <a:spAutoFit/>
          </a:bodyPr>
          <a:lstStyle/>
          <a:p>
            <a:r>
              <a:rPr lang="id-ID" sz="2800" b="1" dirty="0">
                <a:latin typeface="Plus Jakarta Sans" pitchFamily="2" charset="0"/>
                <a:cs typeface="Plus Jakarta Sans" pitchFamily="2" charset="0"/>
              </a:rPr>
              <a:t>Introduction:</a:t>
            </a:r>
          </a:p>
          <a:p>
            <a:endParaRPr lang="id-ID" sz="1400" b="1" dirty="0">
              <a:latin typeface="Plus Jakarta Sans" pitchFamily="2" charset="0"/>
              <a:cs typeface="Plus Jakarta Sans" pitchFamily="2" charset="0"/>
            </a:endParaRPr>
          </a:p>
          <a:p>
            <a:pPr marL="179388" indent="-179388">
              <a:lnSpc>
                <a:spcPct val="150000"/>
              </a:lnSpc>
              <a:buFont typeface="Arial" panose="020B0604020202020204" pitchFamily="34" charset="0"/>
              <a:buChar char="•"/>
            </a:pPr>
            <a:r>
              <a:rPr lang="id-ID" dirty="0">
                <a:latin typeface="Plus Jakarta Sans" pitchFamily="2" charset="0"/>
                <a:cs typeface="Plus Jakarta Sans" pitchFamily="2" charset="0"/>
              </a:rPr>
              <a:t>COVID-19 was first identified in December 2019 in Wuhan, China</a:t>
            </a:r>
          </a:p>
          <a:p>
            <a:pPr marL="179388" indent="-179388">
              <a:lnSpc>
                <a:spcPct val="150000"/>
              </a:lnSpc>
              <a:buFont typeface="Arial" panose="020B0604020202020204" pitchFamily="34" charset="0"/>
              <a:buChar char="•"/>
            </a:pPr>
            <a:r>
              <a:rPr lang="id-ID" dirty="0">
                <a:latin typeface="Plus Jakarta Sans" pitchFamily="2" charset="0"/>
                <a:cs typeface="Plus Jakarta Sans" pitchFamily="2" charset="0"/>
              </a:rPr>
              <a:t>WHO declared the pandemic on March 11th 2020</a:t>
            </a:r>
          </a:p>
          <a:p>
            <a:pPr marL="179388" lvl="1" indent="-179388">
              <a:lnSpc>
                <a:spcPct val="150000"/>
              </a:lnSpc>
              <a:buFont typeface="Arial" panose="020B0604020202020204" pitchFamily="34" charset="0"/>
              <a:buChar char="•"/>
            </a:pPr>
            <a:r>
              <a:rPr lang="id-ID" dirty="0">
                <a:latin typeface="Plus Jakarta Sans" pitchFamily="2" charset="0"/>
                <a:cs typeface="Plus Jakarta Sans" pitchFamily="2" charset="0"/>
              </a:rPr>
              <a:t>One of the deadliest pandemics in history of human life:</a:t>
            </a:r>
          </a:p>
          <a:p>
            <a:pPr marL="442913" lvl="1" indent="-179388">
              <a:lnSpc>
                <a:spcPct val="150000"/>
              </a:lnSpc>
              <a:buFont typeface="Courier New" panose="02070309020205020404" pitchFamily="49" charset="0"/>
              <a:buChar char="o"/>
            </a:pPr>
            <a:r>
              <a:rPr lang="id-ID" dirty="0">
                <a:latin typeface="Plus Jakarta Sans" pitchFamily="2" charset="0"/>
                <a:cs typeface="Plus Jakarta Sans" pitchFamily="2" charset="0"/>
              </a:rPr>
              <a:t>More than 133 millions case have been confirmed, as of April 8th 2021</a:t>
            </a:r>
          </a:p>
          <a:p>
            <a:pPr marL="442913" lvl="1" indent="-179388">
              <a:lnSpc>
                <a:spcPct val="150000"/>
              </a:lnSpc>
              <a:buFont typeface="Courier New" panose="02070309020205020404" pitchFamily="49" charset="0"/>
              <a:buChar char="o"/>
            </a:pPr>
            <a:r>
              <a:rPr lang="id-ID" dirty="0">
                <a:latin typeface="Plus Jakarta Sans" pitchFamily="2" charset="0"/>
                <a:cs typeface="Plus Jakarta Sans" pitchFamily="2" charset="0"/>
              </a:rPr>
              <a:t>More than 2.89 million deaths</a:t>
            </a:r>
          </a:p>
        </p:txBody>
      </p:sp>
    </p:spTree>
    <p:extLst>
      <p:ext uri="{BB962C8B-B14F-4D97-AF65-F5344CB8AC3E}">
        <p14:creationId xmlns:p14="http://schemas.microsoft.com/office/powerpoint/2010/main" val="41126751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0B6069-07A9-4559-8868-B34F558AE275}"/>
              </a:ext>
            </a:extLst>
          </p:cNvPr>
          <p:cNvSpPr/>
          <p:nvPr/>
        </p:nvSpPr>
        <p:spPr>
          <a:xfrm>
            <a:off x="0" y="0"/>
            <a:ext cx="12192000" cy="1497495"/>
          </a:xfrm>
          <a:prstGeom prst="rect">
            <a:avLst/>
          </a:prstGeom>
          <a:solidFill>
            <a:schemeClr val="accent1">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a:p>
        </p:txBody>
      </p:sp>
      <p:sp>
        <p:nvSpPr>
          <p:cNvPr id="2" name="Title 1"/>
          <p:cNvSpPr>
            <a:spLocks noGrp="1"/>
          </p:cNvSpPr>
          <p:nvPr>
            <p:ph type="title"/>
          </p:nvPr>
        </p:nvSpPr>
        <p:spPr>
          <a:xfrm>
            <a:off x="175591" y="262074"/>
            <a:ext cx="5920409" cy="973345"/>
          </a:xfrm>
        </p:spPr>
        <p:txBody>
          <a:bodyPr/>
          <a:lstStyle/>
          <a:p>
            <a:r>
              <a:rPr lang="id-ID" dirty="0">
                <a:latin typeface="Sequel Sans Heavy Disp" panose="020B0703050000020004" pitchFamily="34" charset="0"/>
                <a:cs typeface="Plus Jakarta Sans" pitchFamily="2" charset="0"/>
              </a:rPr>
              <a:t>Stakeholders</a:t>
            </a:r>
          </a:p>
        </p:txBody>
      </p:sp>
      <p:graphicFrame>
        <p:nvGraphicFramePr>
          <p:cNvPr id="7" name="Table 7">
            <a:extLst>
              <a:ext uri="{FF2B5EF4-FFF2-40B4-BE49-F238E27FC236}">
                <a16:creationId xmlns:a16="http://schemas.microsoft.com/office/drawing/2014/main" id="{578E03E5-1A5E-43FD-9E64-0124DC6B1F4C}"/>
              </a:ext>
            </a:extLst>
          </p:cNvPr>
          <p:cNvGraphicFramePr>
            <a:graphicFrameLocks noGrp="1"/>
          </p:cNvGraphicFramePr>
          <p:nvPr>
            <p:extLst>
              <p:ext uri="{D42A27DB-BD31-4B8C-83A1-F6EECF244321}">
                <p14:modId xmlns:p14="http://schemas.microsoft.com/office/powerpoint/2010/main" val="306305211"/>
              </p:ext>
            </p:extLst>
          </p:nvPr>
        </p:nvGraphicFramePr>
        <p:xfrm>
          <a:off x="1411706" y="1773417"/>
          <a:ext cx="8903368" cy="4508234"/>
        </p:xfrm>
        <a:graphic>
          <a:graphicData uri="http://schemas.openxmlformats.org/drawingml/2006/table">
            <a:tbl>
              <a:tblPr firstRow="1" bandRow="1">
                <a:tableStyleId>{5940675A-B579-460E-94D1-54222C63F5DA}</a:tableStyleId>
              </a:tblPr>
              <a:tblGrid>
                <a:gridCol w="2904102">
                  <a:extLst>
                    <a:ext uri="{9D8B030D-6E8A-4147-A177-3AD203B41FA5}">
                      <a16:colId xmlns:a16="http://schemas.microsoft.com/office/drawing/2014/main" val="3662282048"/>
                    </a:ext>
                  </a:extLst>
                </a:gridCol>
                <a:gridCol w="5999266">
                  <a:extLst>
                    <a:ext uri="{9D8B030D-6E8A-4147-A177-3AD203B41FA5}">
                      <a16:colId xmlns:a16="http://schemas.microsoft.com/office/drawing/2014/main" val="1134259979"/>
                    </a:ext>
                  </a:extLst>
                </a:gridCol>
              </a:tblGrid>
              <a:tr h="781093">
                <a:tc>
                  <a:txBody>
                    <a:bodyPr/>
                    <a:lstStyle/>
                    <a:p>
                      <a:pPr algn="ctr"/>
                      <a:r>
                        <a:rPr lang="id-ID" sz="2400" b="1" dirty="0">
                          <a:latin typeface="Plus Jakarta Sans" pitchFamily="2" charset="0"/>
                          <a:cs typeface="Plus Jakarta Sans" pitchFamily="2" charset="0"/>
                        </a:rPr>
                        <a:t>Stakeholders</a:t>
                      </a:r>
                    </a:p>
                  </a:txBody>
                  <a:tcPr anchor="ctr"/>
                </a:tc>
                <a:tc>
                  <a:txBody>
                    <a:bodyPr/>
                    <a:lstStyle/>
                    <a:p>
                      <a:pPr algn="ctr"/>
                      <a:r>
                        <a:rPr lang="id-ID" sz="2400" b="1" dirty="0">
                          <a:latin typeface="Plus Jakarta Sans" pitchFamily="2" charset="0"/>
                          <a:cs typeface="Plus Jakarta Sans" pitchFamily="2" charset="0"/>
                        </a:rPr>
                        <a:t>Responsibilities</a:t>
                      </a:r>
                    </a:p>
                  </a:txBody>
                  <a:tcPr anchor="ctr"/>
                </a:tc>
                <a:extLst>
                  <a:ext uri="{0D108BD9-81ED-4DB2-BD59-A6C34878D82A}">
                    <a16:rowId xmlns:a16="http://schemas.microsoft.com/office/drawing/2014/main" val="2723235586"/>
                  </a:ext>
                </a:extLst>
              </a:tr>
              <a:tr h="1075381">
                <a:tc>
                  <a:txBody>
                    <a:bodyPr/>
                    <a:lstStyle/>
                    <a:p>
                      <a:pPr algn="ctr"/>
                      <a:r>
                        <a:rPr lang="id-ID" sz="2000" b="1" dirty="0">
                          <a:latin typeface="Plus Jakarta Sans" pitchFamily="2" charset="0"/>
                          <a:cs typeface="Plus Jakarta Sans" pitchFamily="2" charset="0"/>
                        </a:rPr>
                        <a:t>State Institutions and Policy Makers</a:t>
                      </a:r>
                    </a:p>
                  </a:txBody>
                  <a:tcPr anchor="ctr"/>
                </a:tc>
                <a:tc>
                  <a:txBody>
                    <a:bodyPr/>
                    <a:lstStyle/>
                    <a:p>
                      <a:pPr algn="ctr"/>
                      <a:r>
                        <a:rPr lang="id-ID" sz="1800" dirty="0">
                          <a:latin typeface="Plus Jakarta Sans" pitchFamily="2" charset="0"/>
                          <a:cs typeface="Plus Jakarta Sans" pitchFamily="2" charset="0"/>
                        </a:rPr>
                        <a:t>Provide</a:t>
                      </a:r>
                      <a:r>
                        <a:rPr lang="en-US" sz="1800" dirty="0">
                          <a:latin typeface="Plus Jakarta Sans" pitchFamily="2" charset="0"/>
                          <a:cs typeface="Plus Jakarta Sans" pitchFamily="2" charset="0"/>
                        </a:rPr>
                        <a:t> clear and relevant information and establish policies to protect the public from a pandemic.</a:t>
                      </a:r>
                      <a:endParaRPr lang="id-ID" sz="1800" dirty="0">
                        <a:latin typeface="Plus Jakarta Sans" pitchFamily="2" charset="0"/>
                        <a:cs typeface="Plus Jakarta Sans" pitchFamily="2" charset="0"/>
                      </a:endParaRPr>
                    </a:p>
                  </a:txBody>
                  <a:tcPr anchor="ctr"/>
                </a:tc>
                <a:extLst>
                  <a:ext uri="{0D108BD9-81ED-4DB2-BD59-A6C34878D82A}">
                    <a16:rowId xmlns:a16="http://schemas.microsoft.com/office/drawing/2014/main" val="3409464866"/>
                  </a:ext>
                </a:extLst>
              </a:tr>
              <a:tr h="1164135">
                <a:tc>
                  <a:txBody>
                    <a:bodyPr/>
                    <a:lstStyle/>
                    <a:p>
                      <a:pPr algn="ctr"/>
                      <a:r>
                        <a:rPr lang="id-ID" sz="2000" b="1" dirty="0">
                          <a:latin typeface="Plus Jakarta Sans" pitchFamily="2" charset="0"/>
                          <a:cs typeface="Plus Jakarta Sans" pitchFamily="2" charset="0"/>
                        </a:rPr>
                        <a:t>Business Actors and Enterpreneurs</a:t>
                      </a:r>
                    </a:p>
                  </a:txBody>
                  <a:tcPr anchor="ctr"/>
                </a:tc>
                <a:tc>
                  <a:txBody>
                    <a:bodyPr/>
                    <a:lstStyle/>
                    <a:p>
                      <a:pPr algn="ctr"/>
                      <a:r>
                        <a:rPr lang="en-US" sz="1800" dirty="0">
                          <a:latin typeface="Plus Jakarta Sans" pitchFamily="2" charset="0"/>
                          <a:cs typeface="Plus Jakarta Sans" pitchFamily="2" charset="0"/>
                        </a:rPr>
                        <a:t>Protect the health and safety of our employees, complying with government guidelines and regulations related to health protocols, and making business innovations to adapt to the pandemic situation.</a:t>
                      </a:r>
                      <a:endParaRPr lang="id-ID" sz="1800" dirty="0">
                        <a:latin typeface="Plus Jakarta Sans" pitchFamily="2" charset="0"/>
                        <a:cs typeface="Plus Jakarta Sans" pitchFamily="2" charset="0"/>
                      </a:endParaRPr>
                    </a:p>
                  </a:txBody>
                  <a:tcPr anchor="ctr"/>
                </a:tc>
                <a:extLst>
                  <a:ext uri="{0D108BD9-81ED-4DB2-BD59-A6C34878D82A}">
                    <a16:rowId xmlns:a16="http://schemas.microsoft.com/office/drawing/2014/main" val="3492370613"/>
                  </a:ext>
                </a:extLst>
              </a:tr>
              <a:tr h="781093">
                <a:tc>
                  <a:txBody>
                    <a:bodyPr/>
                    <a:lstStyle/>
                    <a:p>
                      <a:pPr algn="ctr"/>
                      <a:r>
                        <a:rPr lang="id-ID" sz="2000" b="1" dirty="0">
                          <a:latin typeface="Plus Jakarta Sans" pitchFamily="2" charset="0"/>
                          <a:cs typeface="Plus Jakarta Sans" pitchFamily="2" charset="0"/>
                        </a:rPr>
                        <a:t>Healthcare Units and Organizations</a:t>
                      </a:r>
                    </a:p>
                  </a:txBody>
                  <a:tcPr anchor="ctr"/>
                </a:tc>
                <a:tc>
                  <a:txBody>
                    <a:bodyPr/>
                    <a:lstStyle/>
                    <a:p>
                      <a:pPr algn="ctr"/>
                      <a:r>
                        <a:rPr lang="en-US" sz="1800" dirty="0">
                          <a:latin typeface="Plus Jakarta Sans" pitchFamily="2" charset="0"/>
                          <a:cs typeface="Plus Jakarta Sans" pitchFamily="2" charset="0"/>
                        </a:rPr>
                        <a:t>Provide treatment for infected people, manage vaccination </a:t>
                      </a:r>
                      <a:r>
                        <a:rPr lang="id-ID" sz="1800" dirty="0">
                          <a:latin typeface="Plus Jakarta Sans" pitchFamily="2" charset="0"/>
                          <a:cs typeface="Plus Jakarta Sans" pitchFamily="2" charset="0"/>
                        </a:rPr>
                        <a:t>programmes</a:t>
                      </a:r>
                      <a:r>
                        <a:rPr lang="en-US" sz="1800" dirty="0">
                          <a:latin typeface="Plus Jakarta Sans" pitchFamily="2" charset="0"/>
                          <a:cs typeface="Plus Jakarta Sans" pitchFamily="2" charset="0"/>
                        </a:rPr>
                        <a:t>, initiate contact tracing, and educate the public on preventive measures, isolation, and care.</a:t>
                      </a:r>
                      <a:endParaRPr lang="id-ID" sz="1800" dirty="0">
                        <a:latin typeface="Plus Jakarta Sans" pitchFamily="2" charset="0"/>
                        <a:cs typeface="Plus Jakarta Sans" pitchFamily="2" charset="0"/>
                      </a:endParaRPr>
                    </a:p>
                  </a:txBody>
                  <a:tcPr anchor="ctr"/>
                </a:tc>
                <a:extLst>
                  <a:ext uri="{0D108BD9-81ED-4DB2-BD59-A6C34878D82A}">
                    <a16:rowId xmlns:a16="http://schemas.microsoft.com/office/drawing/2014/main" val="2277150462"/>
                  </a:ext>
                </a:extLst>
              </a:tr>
            </a:tbl>
          </a:graphicData>
        </a:graphic>
      </p:graphicFrame>
    </p:spTree>
    <p:extLst>
      <p:ext uri="{BB962C8B-B14F-4D97-AF65-F5344CB8AC3E}">
        <p14:creationId xmlns:p14="http://schemas.microsoft.com/office/powerpoint/2010/main" val="412052998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0B6069-07A9-4559-8868-B34F558AE275}"/>
              </a:ext>
            </a:extLst>
          </p:cNvPr>
          <p:cNvSpPr/>
          <p:nvPr/>
        </p:nvSpPr>
        <p:spPr>
          <a:xfrm>
            <a:off x="0" y="0"/>
            <a:ext cx="12192000" cy="1497495"/>
          </a:xfrm>
          <a:prstGeom prst="rect">
            <a:avLst/>
          </a:prstGeom>
          <a:solidFill>
            <a:schemeClr val="accent1">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id-ID"/>
          </a:p>
        </p:txBody>
      </p:sp>
      <p:sp>
        <p:nvSpPr>
          <p:cNvPr id="2" name="Title 1"/>
          <p:cNvSpPr>
            <a:spLocks noGrp="1"/>
          </p:cNvSpPr>
          <p:nvPr>
            <p:ph type="title"/>
          </p:nvPr>
        </p:nvSpPr>
        <p:spPr>
          <a:xfrm>
            <a:off x="175591" y="262074"/>
            <a:ext cx="5920409" cy="973345"/>
          </a:xfrm>
        </p:spPr>
        <p:txBody>
          <a:bodyPr/>
          <a:lstStyle/>
          <a:p>
            <a:r>
              <a:rPr lang="id-ID" dirty="0">
                <a:latin typeface="Sequel Sans Heavy Disp" panose="020B0703050000020004" pitchFamily="34" charset="0"/>
                <a:cs typeface="Plus Jakarta Sans" pitchFamily="2" charset="0"/>
              </a:rPr>
              <a:t>Problems</a:t>
            </a:r>
          </a:p>
        </p:txBody>
      </p:sp>
      <p:sp>
        <p:nvSpPr>
          <p:cNvPr id="6" name="TextBox 5">
            <a:extLst>
              <a:ext uri="{FF2B5EF4-FFF2-40B4-BE49-F238E27FC236}">
                <a16:creationId xmlns:a16="http://schemas.microsoft.com/office/drawing/2014/main" id="{721CC300-D80C-4C59-BF33-65574F16E12F}"/>
              </a:ext>
            </a:extLst>
          </p:cNvPr>
          <p:cNvSpPr txBox="1"/>
          <p:nvPr/>
        </p:nvSpPr>
        <p:spPr>
          <a:xfrm>
            <a:off x="359727" y="1725125"/>
            <a:ext cx="6761509" cy="738664"/>
          </a:xfrm>
          <a:prstGeom prst="rect">
            <a:avLst/>
          </a:prstGeom>
          <a:noFill/>
        </p:spPr>
        <p:txBody>
          <a:bodyPr wrap="square" rtlCol="0">
            <a:spAutoFit/>
          </a:bodyPr>
          <a:lstStyle/>
          <a:p>
            <a:r>
              <a:rPr lang="id-ID" sz="2800" b="1" dirty="0">
                <a:latin typeface="Plus Jakarta Sans" pitchFamily="2" charset="0"/>
                <a:cs typeface="Plus Jakarta Sans" pitchFamily="2" charset="0"/>
              </a:rPr>
              <a:t>Problems in eradication of COVID-19 </a:t>
            </a:r>
          </a:p>
          <a:p>
            <a:endParaRPr lang="id-ID" sz="1400" b="1" dirty="0">
              <a:latin typeface="Plus Jakarta Sans" pitchFamily="2" charset="0"/>
              <a:cs typeface="Plus Jakarta Sans" pitchFamily="2" charset="0"/>
            </a:endParaRPr>
          </a:p>
        </p:txBody>
      </p:sp>
      <p:sp>
        <p:nvSpPr>
          <p:cNvPr id="3" name="TextBox 2">
            <a:extLst>
              <a:ext uri="{FF2B5EF4-FFF2-40B4-BE49-F238E27FC236}">
                <a16:creationId xmlns:a16="http://schemas.microsoft.com/office/drawing/2014/main" id="{723CE3CD-7F92-40CA-84DA-C6779131951E}"/>
              </a:ext>
            </a:extLst>
          </p:cNvPr>
          <p:cNvSpPr txBox="1"/>
          <p:nvPr/>
        </p:nvSpPr>
        <p:spPr>
          <a:xfrm>
            <a:off x="457200" y="2463789"/>
            <a:ext cx="11375073" cy="3785652"/>
          </a:xfrm>
          <a:prstGeom prst="rect">
            <a:avLst/>
          </a:prstGeom>
          <a:noFill/>
        </p:spPr>
        <p:txBody>
          <a:bodyPr wrap="square" rtlCol="0">
            <a:spAutoFit/>
          </a:bodyPr>
          <a:lstStyle/>
          <a:p>
            <a:pPr marL="285750" indent="-285750" algn="just">
              <a:buFont typeface="Arial" panose="020B0604020202020204" pitchFamily="34" charset="0"/>
              <a:buChar char="•"/>
            </a:pPr>
            <a:r>
              <a:rPr lang="id-ID" sz="2000" dirty="0">
                <a:latin typeface="Plus Jakarta Sans" pitchFamily="2" charset="0"/>
                <a:cs typeface="Plus Jakarta Sans" pitchFamily="2" charset="0"/>
              </a:rPr>
              <a:t>Public Health: </a:t>
            </a:r>
            <a:r>
              <a:rPr lang="en-US" sz="2000" dirty="0">
                <a:latin typeface="Plus Jakarta Sans" pitchFamily="2" charset="0"/>
                <a:cs typeface="Plus Jakarta Sans" pitchFamily="2" charset="0"/>
              </a:rPr>
              <a:t>The COVID-19 pandemic causes serious challenges for healthcare systems all over the world, and the amount and quality of a nation's health infrastructure can have a significant effect on the number of cases of COVID-19 infection.</a:t>
            </a:r>
            <a:endParaRPr lang="id-ID" sz="2000" dirty="0">
              <a:latin typeface="Plus Jakarta Sans" pitchFamily="2" charset="0"/>
              <a:cs typeface="Plus Jakarta Sans" pitchFamily="2" charset="0"/>
            </a:endParaRPr>
          </a:p>
          <a:p>
            <a:pPr algn="just"/>
            <a:endParaRPr lang="id-ID" sz="2000" dirty="0">
              <a:latin typeface="Plus Jakarta Sans" pitchFamily="2" charset="0"/>
              <a:cs typeface="Plus Jakarta Sans" pitchFamily="2" charset="0"/>
            </a:endParaRPr>
          </a:p>
          <a:p>
            <a:pPr marL="285750" indent="-285750" algn="just">
              <a:buFont typeface="Arial" panose="020B0604020202020204" pitchFamily="34" charset="0"/>
              <a:buChar char="•"/>
            </a:pPr>
            <a:r>
              <a:rPr lang="en-US" sz="2000" dirty="0">
                <a:latin typeface="Plus Jakarta Sans" pitchFamily="2" charset="0"/>
                <a:cs typeface="Plus Jakarta Sans" pitchFamily="2" charset="0"/>
              </a:rPr>
              <a:t>Disinformation and disobedience: </a:t>
            </a:r>
            <a:r>
              <a:rPr lang="id-ID" sz="2000" dirty="0">
                <a:latin typeface="Plus Jakarta Sans" pitchFamily="2" charset="0"/>
                <a:cs typeface="Plus Jakarta Sans" pitchFamily="2" charset="0"/>
              </a:rPr>
              <a:t>T</a:t>
            </a:r>
            <a:r>
              <a:rPr lang="en-US" sz="2000" dirty="0">
                <a:latin typeface="Plus Jakarta Sans" pitchFamily="2" charset="0"/>
                <a:cs typeface="Plus Jakarta Sans" pitchFamily="2" charset="0"/>
              </a:rPr>
              <a:t>he COVID-19 outbreak has led to a lot of false information and even conspiracy theories, which may lead to disobedience to preventive and containment measures and medical treatment.</a:t>
            </a:r>
            <a:endParaRPr lang="id-ID" sz="2000" dirty="0">
              <a:latin typeface="Plus Jakarta Sans" pitchFamily="2" charset="0"/>
              <a:cs typeface="Plus Jakarta Sans" pitchFamily="2" charset="0"/>
            </a:endParaRPr>
          </a:p>
          <a:p>
            <a:pPr algn="just"/>
            <a:endParaRPr lang="id-ID" sz="2000" dirty="0">
              <a:latin typeface="Plus Jakarta Sans" pitchFamily="2" charset="0"/>
              <a:cs typeface="Plus Jakarta Sans" pitchFamily="2" charset="0"/>
            </a:endParaRPr>
          </a:p>
          <a:p>
            <a:pPr marL="285750" indent="-285750" algn="just">
              <a:buFont typeface="Arial" panose="020B0604020202020204" pitchFamily="34" charset="0"/>
              <a:buChar char="•"/>
            </a:pPr>
            <a:r>
              <a:rPr lang="en-US" sz="2000" dirty="0">
                <a:latin typeface="Plus Jakarta Sans" pitchFamily="2" charset="0"/>
                <a:cs typeface="Plus Jakarta Sans" pitchFamily="2" charset="0"/>
              </a:rPr>
              <a:t>Economic Impact: Lockdowns and restrictions on activities to control the spread of the virus have affected the global economy. Many workers lost their jobs, businesses have suffered losses and certain sectors have gone into crisis causing some countries to even experience a reduction in their GDP per capita.</a:t>
            </a:r>
            <a:endParaRPr lang="id-ID" sz="2000" dirty="0">
              <a:latin typeface="Plus Jakarta Sans" pitchFamily="2" charset="0"/>
              <a:cs typeface="Plus Jakarta Sans" pitchFamily="2" charset="0"/>
            </a:endParaRPr>
          </a:p>
        </p:txBody>
      </p:sp>
    </p:spTree>
    <p:extLst>
      <p:ext uri="{BB962C8B-B14F-4D97-AF65-F5344CB8AC3E}">
        <p14:creationId xmlns:p14="http://schemas.microsoft.com/office/powerpoint/2010/main" val="23892922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8F213-3739-41A2-94CB-D3ACE9BEAD5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Lst>
          </a:blip>
          <a:stretch>
            <a:fillRect/>
          </a:stretch>
        </p:blipFill>
        <p:spPr>
          <a:xfrm>
            <a:off x="0" y="-28084"/>
            <a:ext cx="12231054" cy="6886084"/>
          </a:xfrm>
          <a:prstGeom prst="rect">
            <a:avLst/>
          </a:prstGeom>
        </p:spPr>
      </p:pic>
      <p:sp>
        <p:nvSpPr>
          <p:cNvPr id="6" name="Rectangle 5">
            <a:extLst>
              <a:ext uri="{FF2B5EF4-FFF2-40B4-BE49-F238E27FC236}">
                <a16:creationId xmlns:a16="http://schemas.microsoft.com/office/drawing/2014/main" id="{27501A98-6008-495E-A4BE-FD7235364119}"/>
              </a:ext>
            </a:extLst>
          </p:cNvPr>
          <p:cNvSpPr/>
          <p:nvPr/>
        </p:nvSpPr>
        <p:spPr>
          <a:xfrm>
            <a:off x="7691971" y="2745474"/>
            <a:ext cx="2986715" cy="923330"/>
          </a:xfrm>
          <a:prstGeom prst="rect">
            <a:avLst/>
          </a:prstGeom>
        </p:spPr>
        <p:txBody>
          <a:bodyPr wrap="none">
            <a:spAutoFit/>
          </a:bodyPr>
          <a:lstStyle/>
          <a:p>
            <a:r>
              <a:rPr lang="id-ID" sz="5400" dirty="0">
                <a:solidFill>
                  <a:schemeClr val="bg1"/>
                </a:solidFill>
                <a:latin typeface="Sequel Sans Heavy Disp" panose="020B0703050000020004" pitchFamily="34" charset="0"/>
              </a:rPr>
              <a:t>Analysis</a:t>
            </a:r>
            <a:endParaRPr lang="id-ID" sz="5400" dirty="0">
              <a:solidFill>
                <a:schemeClr val="bg1"/>
              </a:solidFill>
            </a:endParaRPr>
          </a:p>
        </p:txBody>
      </p:sp>
      <p:sp>
        <p:nvSpPr>
          <p:cNvPr id="7" name="Subtitle 2">
            <a:extLst>
              <a:ext uri="{FF2B5EF4-FFF2-40B4-BE49-F238E27FC236}">
                <a16:creationId xmlns:a16="http://schemas.microsoft.com/office/drawing/2014/main" id="{8A664258-85C6-4AF0-907A-7804323F1094}"/>
              </a:ext>
            </a:extLst>
          </p:cNvPr>
          <p:cNvSpPr txBox="1">
            <a:spLocks/>
          </p:cNvSpPr>
          <p:nvPr/>
        </p:nvSpPr>
        <p:spPr>
          <a:xfrm>
            <a:off x="7076045" y="3668804"/>
            <a:ext cx="4419600" cy="5637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4000" dirty="0">
                <a:solidFill>
                  <a:schemeClr val="bg1"/>
                </a:solidFill>
                <a:latin typeface="Sequel Sans Light Disp" panose="020B0403050000020004" pitchFamily="34" charset="0"/>
              </a:rPr>
              <a:t>Using SQL and Tableau</a:t>
            </a:r>
          </a:p>
        </p:txBody>
      </p:sp>
    </p:spTree>
    <p:extLst>
      <p:ext uri="{BB962C8B-B14F-4D97-AF65-F5344CB8AC3E}">
        <p14:creationId xmlns:p14="http://schemas.microsoft.com/office/powerpoint/2010/main" val="21176380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CF85A-078B-4F06-BA78-57754DA09BC4}"/>
              </a:ext>
            </a:extLst>
          </p:cNvPr>
          <p:cNvSpPr>
            <a:spLocks noGrp="1"/>
          </p:cNvSpPr>
          <p:nvPr>
            <p:ph type="title"/>
          </p:nvPr>
        </p:nvSpPr>
        <p:spPr/>
        <p:txBody>
          <a:bodyPr/>
          <a:lstStyle/>
          <a:p>
            <a:r>
              <a:rPr lang="id-ID" dirty="0">
                <a:latin typeface="Sequel Sans Heavy Disp" panose="020B0703050000020004" pitchFamily="34" charset="0"/>
              </a:rPr>
              <a:t>Global Statistics</a:t>
            </a:r>
          </a:p>
        </p:txBody>
      </p:sp>
      <p:sp>
        <p:nvSpPr>
          <p:cNvPr id="3" name="TextBox 2">
            <a:extLst>
              <a:ext uri="{FF2B5EF4-FFF2-40B4-BE49-F238E27FC236}">
                <a16:creationId xmlns:a16="http://schemas.microsoft.com/office/drawing/2014/main" id="{753C7236-CA26-4EEB-9BC4-3C73EF6EE589}"/>
              </a:ext>
            </a:extLst>
          </p:cNvPr>
          <p:cNvSpPr txBox="1"/>
          <p:nvPr/>
        </p:nvSpPr>
        <p:spPr>
          <a:xfrm>
            <a:off x="7377546" y="2120715"/>
            <a:ext cx="4599709" cy="1077218"/>
          </a:xfrm>
          <a:prstGeom prst="rect">
            <a:avLst/>
          </a:prstGeom>
          <a:noFill/>
        </p:spPr>
        <p:txBody>
          <a:bodyPr wrap="square" rtlCol="0">
            <a:spAutoFit/>
          </a:bodyPr>
          <a:lstStyle/>
          <a:p>
            <a:pPr algn="ctr"/>
            <a:r>
              <a:rPr lang="id-ID" sz="3200" b="1" dirty="0">
                <a:latin typeface="Plus Jakarta Sans" pitchFamily="2" charset="0"/>
                <a:cs typeface="Plus Jakarta Sans" pitchFamily="2" charset="0"/>
              </a:rPr>
              <a:t>Death Percentage:</a:t>
            </a:r>
          </a:p>
          <a:p>
            <a:pPr algn="ctr"/>
            <a:r>
              <a:rPr lang="id-ID" sz="3200" b="1" dirty="0">
                <a:latin typeface="Plus Jakarta Sans" pitchFamily="2" charset="0"/>
                <a:cs typeface="Plus Jakarta Sans" pitchFamily="2" charset="0"/>
              </a:rPr>
              <a:t>0,9%</a:t>
            </a:r>
          </a:p>
        </p:txBody>
      </p:sp>
      <p:sp>
        <p:nvSpPr>
          <p:cNvPr id="4" name="TextBox 3">
            <a:extLst>
              <a:ext uri="{FF2B5EF4-FFF2-40B4-BE49-F238E27FC236}">
                <a16:creationId xmlns:a16="http://schemas.microsoft.com/office/drawing/2014/main" id="{BD3724FC-1DBF-4E0D-A1AC-8EA383E49EF7}"/>
              </a:ext>
            </a:extLst>
          </p:cNvPr>
          <p:cNvSpPr txBox="1"/>
          <p:nvPr/>
        </p:nvSpPr>
        <p:spPr>
          <a:xfrm>
            <a:off x="4184074" y="2120715"/>
            <a:ext cx="3034145" cy="1077218"/>
          </a:xfrm>
          <a:prstGeom prst="rect">
            <a:avLst/>
          </a:prstGeom>
          <a:noFill/>
        </p:spPr>
        <p:txBody>
          <a:bodyPr wrap="square" rtlCol="0">
            <a:spAutoFit/>
          </a:bodyPr>
          <a:lstStyle/>
          <a:p>
            <a:pPr algn="ctr"/>
            <a:r>
              <a:rPr lang="id-ID" sz="3200" b="1" dirty="0">
                <a:latin typeface="Plus Jakarta Sans" pitchFamily="2" charset="0"/>
                <a:cs typeface="Plus Jakarta Sans" pitchFamily="2" charset="0"/>
              </a:rPr>
              <a:t>Total Deaths:</a:t>
            </a:r>
          </a:p>
          <a:p>
            <a:pPr algn="ctr"/>
            <a:r>
              <a:rPr lang="id-ID" sz="3200" b="1" dirty="0">
                <a:latin typeface="Plus Jakarta Sans" pitchFamily="2" charset="0"/>
                <a:cs typeface="Plus Jakarta Sans" pitchFamily="2" charset="0"/>
              </a:rPr>
              <a:t>6.958.740</a:t>
            </a:r>
          </a:p>
        </p:txBody>
      </p:sp>
      <p:sp>
        <p:nvSpPr>
          <p:cNvPr id="5" name="TextBox 4">
            <a:extLst>
              <a:ext uri="{FF2B5EF4-FFF2-40B4-BE49-F238E27FC236}">
                <a16:creationId xmlns:a16="http://schemas.microsoft.com/office/drawing/2014/main" id="{3C42E345-AA9A-4369-B7F1-7239CFF0CCA3}"/>
              </a:ext>
            </a:extLst>
          </p:cNvPr>
          <p:cNvSpPr txBox="1"/>
          <p:nvPr/>
        </p:nvSpPr>
        <p:spPr>
          <a:xfrm>
            <a:off x="838200" y="2120715"/>
            <a:ext cx="2687781" cy="1077218"/>
          </a:xfrm>
          <a:prstGeom prst="rect">
            <a:avLst/>
          </a:prstGeom>
          <a:noFill/>
        </p:spPr>
        <p:txBody>
          <a:bodyPr wrap="square" rtlCol="0">
            <a:spAutoFit/>
          </a:bodyPr>
          <a:lstStyle/>
          <a:p>
            <a:pPr algn="ctr"/>
            <a:r>
              <a:rPr lang="id-ID" sz="3200" b="1" dirty="0">
                <a:latin typeface="Plus Jakarta Sans" pitchFamily="2" charset="0"/>
                <a:cs typeface="Plus Jakarta Sans" pitchFamily="2" charset="0"/>
              </a:rPr>
              <a:t>Total Case:</a:t>
            </a:r>
          </a:p>
          <a:p>
            <a:pPr algn="ctr"/>
            <a:r>
              <a:rPr lang="id-ID" sz="3200" b="1" dirty="0">
                <a:latin typeface="Plus Jakarta Sans" pitchFamily="2" charset="0"/>
                <a:cs typeface="Plus Jakarta Sans" pitchFamily="2" charset="0"/>
              </a:rPr>
              <a:t>770.793.189</a:t>
            </a:r>
          </a:p>
        </p:txBody>
      </p:sp>
      <p:sp>
        <p:nvSpPr>
          <p:cNvPr id="6" name="TextBox 5">
            <a:extLst>
              <a:ext uri="{FF2B5EF4-FFF2-40B4-BE49-F238E27FC236}">
                <a16:creationId xmlns:a16="http://schemas.microsoft.com/office/drawing/2014/main" id="{C82C87CF-8E28-408A-B249-37C4817A1709}"/>
              </a:ext>
            </a:extLst>
          </p:cNvPr>
          <p:cNvSpPr txBox="1"/>
          <p:nvPr/>
        </p:nvSpPr>
        <p:spPr>
          <a:xfrm>
            <a:off x="838200" y="3657600"/>
            <a:ext cx="10515599" cy="2554545"/>
          </a:xfrm>
          <a:prstGeom prst="rect">
            <a:avLst/>
          </a:prstGeom>
          <a:noFill/>
        </p:spPr>
        <p:txBody>
          <a:bodyPr wrap="square" rtlCol="0">
            <a:spAutoFit/>
          </a:bodyPr>
          <a:lstStyle/>
          <a:p>
            <a:pPr algn="just"/>
            <a:r>
              <a:rPr lang="en-US" sz="3100" dirty="0">
                <a:latin typeface="Plus Jakarta Sans" pitchFamily="2" charset="0"/>
                <a:cs typeface="Plus Jakarta Sans" pitchFamily="2" charset="0"/>
              </a:rPr>
              <a:t>The relatively low percentage of deaths may be due to various factors including advances in medical technology, more expansive vaccination activities, and the better implementation of health protocols and social restrictions.</a:t>
            </a:r>
            <a:endParaRPr lang="id-ID" sz="3100" dirty="0">
              <a:latin typeface="Plus Jakarta Sans" pitchFamily="2" charset="0"/>
              <a:cs typeface="Plus Jakarta Sans" pitchFamily="2" charset="0"/>
            </a:endParaRPr>
          </a:p>
        </p:txBody>
      </p:sp>
      <p:sp>
        <p:nvSpPr>
          <p:cNvPr id="7" name="Title 1">
            <a:extLst>
              <a:ext uri="{FF2B5EF4-FFF2-40B4-BE49-F238E27FC236}">
                <a16:creationId xmlns:a16="http://schemas.microsoft.com/office/drawing/2014/main" id="{4226F8DF-67ED-43FA-BC4D-5FA61238C6F5}"/>
              </a:ext>
            </a:extLst>
          </p:cNvPr>
          <p:cNvSpPr txBox="1">
            <a:spLocks/>
          </p:cNvSpPr>
          <p:nvPr/>
        </p:nvSpPr>
        <p:spPr>
          <a:xfrm>
            <a:off x="838200" y="1245398"/>
            <a:ext cx="6012873" cy="54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400" dirty="0">
                <a:latin typeface="Sequel Sans Heavy Disp" panose="020B0703050000020004" pitchFamily="34" charset="0"/>
              </a:rPr>
              <a:t>January 1</a:t>
            </a:r>
            <a:r>
              <a:rPr lang="id-ID" sz="2400" baseline="30000" dirty="0">
                <a:latin typeface="Sequel Sans Heavy Disp" panose="020B0703050000020004" pitchFamily="34" charset="0"/>
              </a:rPr>
              <a:t>st</a:t>
            </a:r>
            <a:r>
              <a:rPr lang="id-ID" sz="2400" dirty="0">
                <a:latin typeface="Sequel Sans Heavy Disp" panose="020B0703050000020004" pitchFamily="34" charset="0"/>
              </a:rPr>
              <a:t> 2020 – September 24</a:t>
            </a:r>
            <a:r>
              <a:rPr lang="id-ID" sz="2400" baseline="30000" dirty="0">
                <a:latin typeface="Sequel Sans Heavy Disp" panose="020B0703050000020004" pitchFamily="34" charset="0"/>
              </a:rPr>
              <a:t>th</a:t>
            </a:r>
            <a:r>
              <a:rPr lang="id-ID" sz="2400" dirty="0">
                <a:latin typeface="Sequel Sans Heavy Disp" panose="020B0703050000020004" pitchFamily="34" charset="0"/>
              </a:rPr>
              <a:t> 2023</a:t>
            </a:r>
          </a:p>
        </p:txBody>
      </p:sp>
    </p:spTree>
    <p:extLst>
      <p:ext uri="{BB962C8B-B14F-4D97-AF65-F5344CB8AC3E}">
        <p14:creationId xmlns:p14="http://schemas.microsoft.com/office/powerpoint/2010/main" val="2937263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2C9711-7F51-49B9-AC47-799631593B0A}"/>
              </a:ext>
            </a:extLst>
          </p:cNvPr>
          <p:cNvSpPr>
            <a:spLocks noGrp="1"/>
          </p:cNvSpPr>
          <p:nvPr>
            <p:ph type="title"/>
          </p:nvPr>
        </p:nvSpPr>
        <p:spPr>
          <a:xfrm>
            <a:off x="699650" y="77092"/>
            <a:ext cx="10515600" cy="992620"/>
          </a:xfrm>
        </p:spPr>
        <p:txBody>
          <a:bodyPr/>
          <a:lstStyle/>
          <a:p>
            <a:r>
              <a:rPr lang="id-ID" dirty="0">
                <a:latin typeface="Sequel Sans Heavy Disp" panose="020B0703050000020004" pitchFamily="34" charset="0"/>
              </a:rPr>
              <a:t>Total Infected Cases</a:t>
            </a:r>
          </a:p>
        </p:txBody>
      </p:sp>
      <p:sp>
        <p:nvSpPr>
          <p:cNvPr id="7" name="Title 1">
            <a:extLst>
              <a:ext uri="{FF2B5EF4-FFF2-40B4-BE49-F238E27FC236}">
                <a16:creationId xmlns:a16="http://schemas.microsoft.com/office/drawing/2014/main" id="{D6B1AB1A-255D-4186-BD00-390186FC168C}"/>
              </a:ext>
            </a:extLst>
          </p:cNvPr>
          <p:cNvSpPr txBox="1">
            <a:spLocks/>
          </p:cNvSpPr>
          <p:nvPr/>
        </p:nvSpPr>
        <p:spPr>
          <a:xfrm>
            <a:off x="724424" y="781161"/>
            <a:ext cx="5732845" cy="54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300" dirty="0">
                <a:latin typeface="Sequel Sans Heavy Disp" panose="020B0703050000020004" pitchFamily="34" charset="0"/>
              </a:rPr>
              <a:t>January 1</a:t>
            </a:r>
            <a:r>
              <a:rPr lang="id-ID" sz="2300" baseline="30000" dirty="0">
                <a:latin typeface="Sequel Sans Heavy Disp" panose="020B0703050000020004" pitchFamily="34" charset="0"/>
              </a:rPr>
              <a:t>st</a:t>
            </a:r>
            <a:r>
              <a:rPr lang="id-ID" sz="2300" dirty="0">
                <a:latin typeface="Sequel Sans Heavy Disp" panose="020B0703050000020004" pitchFamily="34" charset="0"/>
              </a:rPr>
              <a:t> 2020 – September 24</a:t>
            </a:r>
            <a:r>
              <a:rPr lang="id-ID" sz="2300" baseline="30000" dirty="0">
                <a:latin typeface="Sequel Sans Heavy Disp" panose="020B0703050000020004" pitchFamily="34" charset="0"/>
              </a:rPr>
              <a:t>th</a:t>
            </a:r>
            <a:r>
              <a:rPr lang="id-ID" sz="2300" dirty="0">
                <a:latin typeface="Sequel Sans Heavy Disp" panose="020B0703050000020004" pitchFamily="34" charset="0"/>
              </a:rPr>
              <a:t> 2023</a:t>
            </a:r>
          </a:p>
        </p:txBody>
      </p:sp>
      <p:pic>
        <p:nvPicPr>
          <p:cNvPr id="18" name="Picture 17">
            <a:extLst>
              <a:ext uri="{FF2B5EF4-FFF2-40B4-BE49-F238E27FC236}">
                <a16:creationId xmlns:a16="http://schemas.microsoft.com/office/drawing/2014/main" id="{CF2E2D7F-D22E-4D3D-827F-7BCC04F23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26" y="1342220"/>
            <a:ext cx="4754592" cy="3819993"/>
          </a:xfrm>
          <a:prstGeom prst="rect">
            <a:avLst/>
          </a:prstGeom>
          <a:ln>
            <a:noFill/>
          </a:ln>
        </p:spPr>
      </p:pic>
      <p:sp>
        <p:nvSpPr>
          <p:cNvPr id="20" name="TextBox 19">
            <a:extLst>
              <a:ext uri="{FF2B5EF4-FFF2-40B4-BE49-F238E27FC236}">
                <a16:creationId xmlns:a16="http://schemas.microsoft.com/office/drawing/2014/main" id="{7DD71B03-101A-4F16-9696-39A12CCBB627}"/>
              </a:ext>
            </a:extLst>
          </p:cNvPr>
          <p:cNvSpPr txBox="1"/>
          <p:nvPr/>
        </p:nvSpPr>
        <p:spPr>
          <a:xfrm>
            <a:off x="724424" y="5327093"/>
            <a:ext cx="10895950" cy="1261884"/>
          </a:xfrm>
          <a:prstGeom prst="rect">
            <a:avLst/>
          </a:prstGeom>
          <a:noFill/>
        </p:spPr>
        <p:txBody>
          <a:bodyPr wrap="square" rtlCol="0">
            <a:spAutoFit/>
          </a:bodyPr>
          <a:lstStyle/>
          <a:p>
            <a:pPr algn="just"/>
            <a:r>
              <a:rPr lang="en-US" sz="1900" dirty="0">
                <a:latin typeface="Plus Jakarta Sans" pitchFamily="2" charset="0"/>
                <a:cs typeface="Plus Jakarta Sans" pitchFamily="2" charset="0"/>
              </a:rPr>
              <a:t>COVID-19 cases in the United States are the highest in the world, accounting for 34.4% of all cases in Asia. This is due to the fact that the US government does not maintain as strict social restrictions as other countries. The US government doesn't enforce social distancing and people don't pay as much attention to wearing masks and keeping their distance.</a:t>
            </a:r>
            <a:endParaRPr lang="id-ID" sz="1900" dirty="0">
              <a:latin typeface="Plus Jakarta Sans" pitchFamily="2" charset="0"/>
              <a:cs typeface="Plus Jakarta Sans" pitchFamily="2" charset="0"/>
            </a:endParaRPr>
          </a:p>
        </p:txBody>
      </p:sp>
      <p:pic>
        <p:nvPicPr>
          <p:cNvPr id="22" name="Picture 21">
            <a:extLst>
              <a:ext uri="{FF2B5EF4-FFF2-40B4-BE49-F238E27FC236}">
                <a16:creationId xmlns:a16="http://schemas.microsoft.com/office/drawing/2014/main" id="{9BB07656-E7C3-4338-A5A7-44FDBB9B7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784" y="1297546"/>
            <a:ext cx="4502689" cy="3807693"/>
          </a:xfrm>
          <a:prstGeom prst="rect">
            <a:avLst/>
          </a:prstGeom>
          <a:ln>
            <a:noFill/>
          </a:ln>
        </p:spPr>
      </p:pic>
    </p:spTree>
    <p:extLst>
      <p:ext uri="{BB962C8B-B14F-4D97-AF65-F5344CB8AC3E}">
        <p14:creationId xmlns:p14="http://schemas.microsoft.com/office/powerpoint/2010/main" val="12444402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247F243-2FB5-4AF6-B05D-48B472A7A0F6}"/>
              </a:ext>
            </a:extLst>
          </p:cNvPr>
          <p:cNvSpPr>
            <a:spLocks noGrp="1"/>
          </p:cNvSpPr>
          <p:nvPr>
            <p:ph type="title"/>
          </p:nvPr>
        </p:nvSpPr>
        <p:spPr>
          <a:xfrm>
            <a:off x="699650" y="-6474"/>
            <a:ext cx="10515600" cy="992620"/>
          </a:xfrm>
        </p:spPr>
        <p:txBody>
          <a:bodyPr/>
          <a:lstStyle/>
          <a:p>
            <a:r>
              <a:rPr lang="id-ID" dirty="0">
                <a:latin typeface="Sequel Sans Heavy Disp" panose="020B0703050000020004" pitchFamily="34" charset="0"/>
              </a:rPr>
              <a:t>Total Deaths</a:t>
            </a:r>
          </a:p>
        </p:txBody>
      </p:sp>
      <p:pic>
        <p:nvPicPr>
          <p:cNvPr id="4" name="Picture 3">
            <a:extLst>
              <a:ext uri="{FF2B5EF4-FFF2-40B4-BE49-F238E27FC236}">
                <a16:creationId xmlns:a16="http://schemas.microsoft.com/office/drawing/2014/main" id="{D9CFF5D5-0BDA-4D39-8517-C7648AAF4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04" y="1225085"/>
            <a:ext cx="3686147" cy="3693319"/>
          </a:xfrm>
          <a:prstGeom prst="rect">
            <a:avLst/>
          </a:prstGeom>
        </p:spPr>
      </p:pic>
      <p:sp>
        <p:nvSpPr>
          <p:cNvPr id="6" name="Title 1">
            <a:extLst>
              <a:ext uri="{FF2B5EF4-FFF2-40B4-BE49-F238E27FC236}">
                <a16:creationId xmlns:a16="http://schemas.microsoft.com/office/drawing/2014/main" id="{D55A601E-05A7-4AEA-99CE-32D553E50F28}"/>
              </a:ext>
            </a:extLst>
          </p:cNvPr>
          <p:cNvSpPr txBox="1">
            <a:spLocks/>
          </p:cNvSpPr>
          <p:nvPr/>
        </p:nvSpPr>
        <p:spPr>
          <a:xfrm>
            <a:off x="724424" y="713637"/>
            <a:ext cx="5732845" cy="5450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2300" dirty="0">
                <a:latin typeface="Sequel Sans Heavy Disp" panose="020B0703050000020004" pitchFamily="34" charset="0"/>
              </a:rPr>
              <a:t>January 1</a:t>
            </a:r>
            <a:r>
              <a:rPr lang="id-ID" sz="2300" baseline="30000" dirty="0">
                <a:latin typeface="Sequel Sans Heavy Disp" panose="020B0703050000020004" pitchFamily="34" charset="0"/>
              </a:rPr>
              <a:t>st</a:t>
            </a:r>
            <a:r>
              <a:rPr lang="id-ID" sz="2300" dirty="0">
                <a:latin typeface="Sequel Sans Heavy Disp" panose="020B0703050000020004" pitchFamily="34" charset="0"/>
              </a:rPr>
              <a:t> 2020 – September 24</a:t>
            </a:r>
            <a:r>
              <a:rPr lang="id-ID" sz="2300" baseline="30000" dirty="0">
                <a:latin typeface="Sequel Sans Heavy Disp" panose="020B0703050000020004" pitchFamily="34" charset="0"/>
              </a:rPr>
              <a:t>th</a:t>
            </a:r>
            <a:r>
              <a:rPr lang="id-ID" sz="2300" dirty="0">
                <a:latin typeface="Sequel Sans Heavy Disp" panose="020B0703050000020004" pitchFamily="34" charset="0"/>
              </a:rPr>
              <a:t> 2023</a:t>
            </a:r>
          </a:p>
        </p:txBody>
      </p:sp>
      <p:sp>
        <p:nvSpPr>
          <p:cNvPr id="7" name="TextBox 6">
            <a:extLst>
              <a:ext uri="{FF2B5EF4-FFF2-40B4-BE49-F238E27FC236}">
                <a16:creationId xmlns:a16="http://schemas.microsoft.com/office/drawing/2014/main" id="{F3A076A5-4905-4A86-8D49-B9AAA74ACF14}"/>
              </a:ext>
            </a:extLst>
          </p:cNvPr>
          <p:cNvSpPr txBox="1"/>
          <p:nvPr/>
        </p:nvSpPr>
        <p:spPr>
          <a:xfrm>
            <a:off x="982639" y="4958838"/>
            <a:ext cx="10066493" cy="1846659"/>
          </a:xfrm>
          <a:prstGeom prst="rect">
            <a:avLst/>
          </a:prstGeom>
          <a:noFill/>
        </p:spPr>
        <p:txBody>
          <a:bodyPr wrap="square" rtlCol="0">
            <a:spAutoFit/>
          </a:bodyPr>
          <a:lstStyle/>
          <a:p>
            <a:pPr algn="just"/>
            <a:r>
              <a:rPr lang="en-US" sz="1900" dirty="0">
                <a:latin typeface="Plus Jakarta Sans" pitchFamily="2" charset="0"/>
                <a:cs typeface="Plus Jakarta Sans" pitchFamily="2" charset="0"/>
              </a:rPr>
              <a:t>The number of deaths in the European continent is higher than in Asia, even though the most infected cases are found in Asia. This is due to several factors, one of which is that some regions in Asia were quicker to handle COVID-19 cases by implementing social distancing at the beginning of the pandemic. In addition, the experiences of Asian countries in fighting against SARS and MERS epidemics have led to much more swift responses to the pandemic.</a:t>
            </a:r>
            <a:endParaRPr lang="id-ID" sz="1900" dirty="0">
              <a:latin typeface="Plus Jakarta Sans" pitchFamily="2" charset="0"/>
              <a:cs typeface="Plus Jakarta Sans" pitchFamily="2" charset="0"/>
            </a:endParaRPr>
          </a:p>
        </p:txBody>
      </p:sp>
      <p:pic>
        <p:nvPicPr>
          <p:cNvPr id="9" name="Picture 8">
            <a:extLst>
              <a:ext uri="{FF2B5EF4-FFF2-40B4-BE49-F238E27FC236}">
                <a16:creationId xmlns:a16="http://schemas.microsoft.com/office/drawing/2014/main" id="{E4858B36-3E91-4265-A791-A6C121BB8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755" y="1217711"/>
            <a:ext cx="3389081" cy="3697833"/>
          </a:xfrm>
          <a:prstGeom prst="rect">
            <a:avLst/>
          </a:prstGeom>
        </p:spPr>
      </p:pic>
    </p:spTree>
    <p:extLst>
      <p:ext uri="{BB962C8B-B14F-4D97-AF65-F5344CB8AC3E}">
        <p14:creationId xmlns:p14="http://schemas.microsoft.com/office/powerpoint/2010/main" val="28881989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F37B3-1CEF-4CDE-926E-4F23DCA536DE}"/>
              </a:ext>
            </a:extLst>
          </p:cNvPr>
          <p:cNvSpPr>
            <a:spLocks noGrp="1"/>
          </p:cNvSpPr>
          <p:nvPr>
            <p:ph idx="1"/>
          </p:nvPr>
        </p:nvSpPr>
        <p:spPr>
          <a:xfrm>
            <a:off x="960703" y="5232589"/>
            <a:ext cx="10515600" cy="1417855"/>
          </a:xfrm>
        </p:spPr>
        <p:txBody>
          <a:bodyPr>
            <a:normAutofit/>
          </a:bodyPr>
          <a:lstStyle/>
          <a:p>
            <a:pPr marL="0" indent="0" algn="just">
              <a:buNone/>
            </a:pPr>
            <a:r>
              <a:rPr lang="en-US" sz="2000" dirty="0">
                <a:latin typeface="Plus Jakarta Sans" pitchFamily="2" charset="0"/>
                <a:cs typeface="Plus Jakarta Sans" pitchFamily="2" charset="0"/>
              </a:rPr>
              <a:t>Both charts above show that the percentage of handwashing facility ownership is inversely proportional to the percentage of COVID-19 infections. This suggests that the availability of sanitation facilities has a significant impact on the number of COVID-19 cases in a country.</a:t>
            </a:r>
            <a:endParaRPr lang="id-ID" sz="2000" dirty="0">
              <a:latin typeface="Plus Jakarta Sans" pitchFamily="2" charset="0"/>
              <a:cs typeface="Plus Jakarta Sans" pitchFamily="2" charset="0"/>
            </a:endParaRPr>
          </a:p>
        </p:txBody>
      </p:sp>
      <p:sp>
        <p:nvSpPr>
          <p:cNvPr id="6" name="Title 1">
            <a:extLst>
              <a:ext uri="{FF2B5EF4-FFF2-40B4-BE49-F238E27FC236}">
                <a16:creationId xmlns:a16="http://schemas.microsoft.com/office/drawing/2014/main" id="{FD29266F-3D33-42C3-B080-0D5ED499E03D}"/>
              </a:ext>
            </a:extLst>
          </p:cNvPr>
          <p:cNvSpPr>
            <a:spLocks noGrp="1"/>
          </p:cNvSpPr>
          <p:nvPr>
            <p:ph type="title"/>
          </p:nvPr>
        </p:nvSpPr>
        <p:spPr>
          <a:xfrm>
            <a:off x="0" y="-86684"/>
            <a:ext cx="12192000" cy="992620"/>
          </a:xfrm>
        </p:spPr>
        <p:txBody>
          <a:bodyPr>
            <a:noAutofit/>
          </a:bodyPr>
          <a:lstStyle/>
          <a:p>
            <a:pPr algn="ctr"/>
            <a:r>
              <a:rPr lang="id-ID" sz="3600" dirty="0">
                <a:latin typeface="Sequel Sans Heavy Disp" panose="020B0703050000020004" pitchFamily="34" charset="0"/>
              </a:rPr>
              <a:t>Infected Case vs Availability of Handwashing Facilities</a:t>
            </a:r>
          </a:p>
        </p:txBody>
      </p:sp>
      <p:pic>
        <p:nvPicPr>
          <p:cNvPr id="8" name="Picture 7">
            <a:extLst>
              <a:ext uri="{FF2B5EF4-FFF2-40B4-BE49-F238E27FC236}">
                <a16:creationId xmlns:a16="http://schemas.microsoft.com/office/drawing/2014/main" id="{21A4575F-FC11-4599-B480-307BC6DFD137}"/>
              </a:ext>
            </a:extLst>
          </p:cNvPr>
          <p:cNvPicPr>
            <a:picLocks noChangeAspect="1"/>
          </p:cNvPicPr>
          <p:nvPr/>
        </p:nvPicPr>
        <p:blipFill rotWithShape="1">
          <a:blip r:embed="rId2">
            <a:extLst>
              <a:ext uri="{28A0092B-C50C-407E-A947-70E740481C1C}">
                <a14:useLocalDpi xmlns:a14="http://schemas.microsoft.com/office/drawing/2010/main" val="0"/>
              </a:ext>
            </a:extLst>
          </a:blip>
          <a:srcRect t="3082"/>
          <a:stretch/>
        </p:blipFill>
        <p:spPr>
          <a:xfrm>
            <a:off x="7877405" y="1175823"/>
            <a:ext cx="2950288" cy="4079140"/>
          </a:xfrm>
          <a:prstGeom prst="rect">
            <a:avLst/>
          </a:prstGeom>
        </p:spPr>
      </p:pic>
      <p:pic>
        <p:nvPicPr>
          <p:cNvPr id="10" name="Picture 9">
            <a:extLst>
              <a:ext uri="{FF2B5EF4-FFF2-40B4-BE49-F238E27FC236}">
                <a16:creationId xmlns:a16="http://schemas.microsoft.com/office/drawing/2014/main" id="{2C40F600-4580-4885-98EC-B4D791F83F97}"/>
              </a:ext>
            </a:extLst>
          </p:cNvPr>
          <p:cNvPicPr>
            <a:picLocks noChangeAspect="1"/>
          </p:cNvPicPr>
          <p:nvPr/>
        </p:nvPicPr>
        <p:blipFill rotWithShape="1">
          <a:blip r:embed="rId3">
            <a:extLst>
              <a:ext uri="{28A0092B-C50C-407E-A947-70E740481C1C}">
                <a14:useLocalDpi xmlns:a14="http://schemas.microsoft.com/office/drawing/2010/main" val="0"/>
              </a:ext>
            </a:extLst>
          </a:blip>
          <a:srcRect t="3082"/>
          <a:stretch/>
        </p:blipFill>
        <p:spPr>
          <a:xfrm>
            <a:off x="1209474" y="1320406"/>
            <a:ext cx="3105123" cy="3930847"/>
          </a:xfrm>
          <a:prstGeom prst="rect">
            <a:avLst/>
          </a:prstGeom>
        </p:spPr>
      </p:pic>
      <p:sp>
        <p:nvSpPr>
          <p:cNvPr id="11" name="Title 1">
            <a:extLst>
              <a:ext uri="{FF2B5EF4-FFF2-40B4-BE49-F238E27FC236}">
                <a16:creationId xmlns:a16="http://schemas.microsoft.com/office/drawing/2014/main" id="{CDA0FF03-DEF1-4170-AD2A-F3C692C4E353}"/>
              </a:ext>
            </a:extLst>
          </p:cNvPr>
          <p:cNvSpPr txBox="1">
            <a:spLocks/>
          </p:cNvSpPr>
          <p:nvPr/>
        </p:nvSpPr>
        <p:spPr>
          <a:xfrm>
            <a:off x="5230992" y="630805"/>
            <a:ext cx="1730018" cy="54501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400" dirty="0">
                <a:latin typeface="Sequel Sans Heavy Disp" panose="020B0703050000020004" pitchFamily="34" charset="0"/>
              </a:rPr>
              <a:t>in 2020</a:t>
            </a:r>
          </a:p>
        </p:txBody>
      </p:sp>
    </p:spTree>
    <p:extLst>
      <p:ext uri="{BB962C8B-B14F-4D97-AF65-F5344CB8AC3E}">
        <p14:creationId xmlns:p14="http://schemas.microsoft.com/office/powerpoint/2010/main" val="173978074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TotalTime>
  <Words>1022</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BentonSans</vt:lpstr>
      <vt:lpstr>Calibri</vt:lpstr>
      <vt:lpstr>Calibri Light</vt:lpstr>
      <vt:lpstr>Courier New</vt:lpstr>
      <vt:lpstr>Plus Jakarta Sans</vt:lpstr>
      <vt:lpstr>Sequel Sans Heavy Disp</vt:lpstr>
      <vt:lpstr>Sequel Sans Light Disp</vt:lpstr>
      <vt:lpstr>Office Theme</vt:lpstr>
      <vt:lpstr>COVID-19 Data Analysis</vt:lpstr>
      <vt:lpstr>Background</vt:lpstr>
      <vt:lpstr>Stakeholders</vt:lpstr>
      <vt:lpstr>Problems</vt:lpstr>
      <vt:lpstr>PowerPoint Presentation</vt:lpstr>
      <vt:lpstr>Global Statistics</vt:lpstr>
      <vt:lpstr>Total Infected Cases</vt:lpstr>
      <vt:lpstr>Total Deaths</vt:lpstr>
      <vt:lpstr>Infected Case vs Availability of Handwashing Facilities</vt:lpstr>
      <vt:lpstr>GDP Per Capita</vt:lpstr>
      <vt:lpstr>China: GDP Per Capita</vt:lpstr>
      <vt:lpstr>Most Used Vaccines (Top 5)</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ACER</dc:creator>
  <cp:lastModifiedBy>ACER</cp:lastModifiedBy>
  <cp:revision>33</cp:revision>
  <dcterms:created xsi:type="dcterms:W3CDTF">2023-10-02T13:07:44Z</dcterms:created>
  <dcterms:modified xsi:type="dcterms:W3CDTF">2023-10-19T14:26:11Z</dcterms:modified>
</cp:coreProperties>
</file>