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8B55F2-AA46-467E-9306-881BF1C25C3F}" type="datetimeFigureOut">
              <a:rPr lang="en-US" smtClean="0"/>
              <a:t>19-Nov-24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0AF0A-FB7B-40C8-A78E-1D70C527452B}" type="slidenum">
              <a:rPr lang="en-US" smtClean="0"/>
              <a:t>‹#›</a:t>
            </a:fld>
            <a:endParaRPr lang="en-US"/>
          </a:p>
        </p:txBody>
      </p:sp>
    </p:spTree>
    <p:extLst>
      <p:ext uri="{BB962C8B-B14F-4D97-AF65-F5344CB8AC3E}">
        <p14:creationId xmlns:p14="http://schemas.microsoft.com/office/powerpoint/2010/main" val="194779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8B55F2-AA46-467E-9306-881BF1C25C3F}" type="datetimeFigureOut">
              <a:rPr lang="en-US" smtClean="0"/>
              <a:t>19-Nov-24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0AF0A-FB7B-40C8-A78E-1D70C527452B}" type="slidenum">
              <a:rPr lang="en-US" smtClean="0"/>
              <a:t>‹#›</a:t>
            </a:fld>
            <a:endParaRPr lang="en-US"/>
          </a:p>
        </p:txBody>
      </p:sp>
    </p:spTree>
    <p:extLst>
      <p:ext uri="{BB962C8B-B14F-4D97-AF65-F5344CB8AC3E}">
        <p14:creationId xmlns:p14="http://schemas.microsoft.com/office/powerpoint/2010/main" val="2612048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8B55F2-AA46-467E-9306-881BF1C25C3F}" type="datetimeFigureOut">
              <a:rPr lang="en-US" smtClean="0"/>
              <a:t>19-Nov-24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0AF0A-FB7B-40C8-A78E-1D70C527452B}" type="slidenum">
              <a:rPr lang="en-US" smtClean="0"/>
              <a:t>‹#›</a:t>
            </a:fld>
            <a:endParaRPr lang="en-US"/>
          </a:p>
        </p:txBody>
      </p:sp>
    </p:spTree>
    <p:extLst>
      <p:ext uri="{BB962C8B-B14F-4D97-AF65-F5344CB8AC3E}">
        <p14:creationId xmlns:p14="http://schemas.microsoft.com/office/powerpoint/2010/main" val="306560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8B55F2-AA46-467E-9306-881BF1C25C3F}" type="datetimeFigureOut">
              <a:rPr lang="en-US" smtClean="0"/>
              <a:t>19-Nov-24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0AF0A-FB7B-40C8-A78E-1D70C527452B}" type="slidenum">
              <a:rPr lang="en-US" smtClean="0"/>
              <a:t>‹#›</a:t>
            </a:fld>
            <a:endParaRPr lang="en-US"/>
          </a:p>
        </p:txBody>
      </p:sp>
    </p:spTree>
    <p:extLst>
      <p:ext uri="{BB962C8B-B14F-4D97-AF65-F5344CB8AC3E}">
        <p14:creationId xmlns:p14="http://schemas.microsoft.com/office/powerpoint/2010/main" val="182613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8B55F2-AA46-467E-9306-881BF1C25C3F}" type="datetimeFigureOut">
              <a:rPr lang="en-US" smtClean="0"/>
              <a:t>19-Nov-24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0AF0A-FB7B-40C8-A78E-1D70C527452B}" type="slidenum">
              <a:rPr lang="en-US" smtClean="0"/>
              <a:t>‹#›</a:t>
            </a:fld>
            <a:endParaRPr lang="en-US"/>
          </a:p>
        </p:txBody>
      </p:sp>
    </p:spTree>
    <p:extLst>
      <p:ext uri="{BB962C8B-B14F-4D97-AF65-F5344CB8AC3E}">
        <p14:creationId xmlns:p14="http://schemas.microsoft.com/office/powerpoint/2010/main" val="110343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8B55F2-AA46-467E-9306-881BF1C25C3F}" type="datetimeFigureOut">
              <a:rPr lang="en-US" smtClean="0"/>
              <a:t>19-Nov-24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0AF0A-FB7B-40C8-A78E-1D70C527452B}" type="slidenum">
              <a:rPr lang="en-US" smtClean="0"/>
              <a:t>‹#›</a:t>
            </a:fld>
            <a:endParaRPr lang="en-US"/>
          </a:p>
        </p:txBody>
      </p:sp>
    </p:spTree>
    <p:extLst>
      <p:ext uri="{BB962C8B-B14F-4D97-AF65-F5344CB8AC3E}">
        <p14:creationId xmlns:p14="http://schemas.microsoft.com/office/powerpoint/2010/main" val="68617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8B55F2-AA46-467E-9306-881BF1C25C3F}" type="datetimeFigureOut">
              <a:rPr lang="en-US" smtClean="0"/>
              <a:t>19-Nov-24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F0AF0A-FB7B-40C8-A78E-1D70C527452B}" type="slidenum">
              <a:rPr lang="en-US" smtClean="0"/>
              <a:t>‹#›</a:t>
            </a:fld>
            <a:endParaRPr lang="en-US"/>
          </a:p>
        </p:txBody>
      </p:sp>
    </p:spTree>
    <p:extLst>
      <p:ext uri="{BB962C8B-B14F-4D97-AF65-F5344CB8AC3E}">
        <p14:creationId xmlns:p14="http://schemas.microsoft.com/office/powerpoint/2010/main" val="343518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8B55F2-AA46-467E-9306-881BF1C25C3F}" type="datetimeFigureOut">
              <a:rPr lang="en-US" smtClean="0"/>
              <a:t>19-Nov-24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F0AF0A-FB7B-40C8-A78E-1D70C527452B}" type="slidenum">
              <a:rPr lang="en-US" smtClean="0"/>
              <a:t>‹#›</a:t>
            </a:fld>
            <a:endParaRPr lang="en-US"/>
          </a:p>
        </p:txBody>
      </p:sp>
    </p:spTree>
    <p:extLst>
      <p:ext uri="{BB962C8B-B14F-4D97-AF65-F5344CB8AC3E}">
        <p14:creationId xmlns:p14="http://schemas.microsoft.com/office/powerpoint/2010/main" val="132863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B55F2-AA46-467E-9306-881BF1C25C3F}" type="datetimeFigureOut">
              <a:rPr lang="en-US" smtClean="0"/>
              <a:t>19-Nov-24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F0AF0A-FB7B-40C8-A78E-1D70C527452B}" type="slidenum">
              <a:rPr lang="en-US" smtClean="0"/>
              <a:t>‹#›</a:t>
            </a:fld>
            <a:endParaRPr lang="en-US"/>
          </a:p>
        </p:txBody>
      </p:sp>
    </p:spTree>
    <p:extLst>
      <p:ext uri="{BB962C8B-B14F-4D97-AF65-F5344CB8AC3E}">
        <p14:creationId xmlns:p14="http://schemas.microsoft.com/office/powerpoint/2010/main" val="3920378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8B55F2-AA46-467E-9306-881BF1C25C3F}" type="datetimeFigureOut">
              <a:rPr lang="en-US" smtClean="0"/>
              <a:t>19-Nov-24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0AF0A-FB7B-40C8-A78E-1D70C527452B}" type="slidenum">
              <a:rPr lang="en-US" smtClean="0"/>
              <a:t>‹#›</a:t>
            </a:fld>
            <a:endParaRPr lang="en-US"/>
          </a:p>
        </p:txBody>
      </p:sp>
    </p:spTree>
    <p:extLst>
      <p:ext uri="{BB962C8B-B14F-4D97-AF65-F5344CB8AC3E}">
        <p14:creationId xmlns:p14="http://schemas.microsoft.com/office/powerpoint/2010/main" val="307523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8B55F2-AA46-467E-9306-881BF1C25C3F}" type="datetimeFigureOut">
              <a:rPr lang="en-US" smtClean="0"/>
              <a:t>19-Nov-24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0AF0A-FB7B-40C8-A78E-1D70C527452B}" type="slidenum">
              <a:rPr lang="en-US" smtClean="0"/>
              <a:t>‹#›</a:t>
            </a:fld>
            <a:endParaRPr lang="en-US"/>
          </a:p>
        </p:txBody>
      </p:sp>
    </p:spTree>
    <p:extLst>
      <p:ext uri="{BB962C8B-B14F-4D97-AF65-F5344CB8AC3E}">
        <p14:creationId xmlns:p14="http://schemas.microsoft.com/office/powerpoint/2010/main" val="406759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B55F2-AA46-467E-9306-881BF1C25C3F}" type="datetimeFigureOut">
              <a:rPr lang="en-US" smtClean="0"/>
              <a:t>19-Nov-24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0AF0A-FB7B-40C8-A78E-1D70C527452B}" type="slidenum">
              <a:rPr lang="en-US" smtClean="0"/>
              <a:t>‹#›</a:t>
            </a:fld>
            <a:endParaRPr lang="en-US"/>
          </a:p>
        </p:txBody>
      </p:sp>
    </p:spTree>
    <p:extLst>
      <p:ext uri="{BB962C8B-B14F-4D97-AF65-F5344CB8AC3E}">
        <p14:creationId xmlns:p14="http://schemas.microsoft.com/office/powerpoint/2010/main" val="2055284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7843"/>
            <a:ext cx="10515600" cy="1325563"/>
          </a:xfrm>
        </p:spPr>
        <p:txBody>
          <a:bodyPr>
            <a:noAutofit/>
          </a:bodyPr>
          <a:lstStyle/>
          <a:p>
            <a:pPr>
              <a:lnSpc>
                <a:spcPct val="100000"/>
              </a:lnSpc>
            </a:pPr>
            <a:r>
              <a:rPr lang="en-US" sz="4800" b="1" dirty="0" smtClean="0">
                <a:latin typeface="Arial" panose="020B0604020202020204" pitchFamily="34" charset="0"/>
                <a:cs typeface="Arial" panose="020B0604020202020204" pitchFamily="34" charset="0"/>
              </a:rPr>
              <a:t>MUSIC GENRE DETECTION WITH LIVE AUDIO</a:t>
            </a:r>
            <a:endParaRPr lang="en-US" sz="4800" b="1" dirty="0">
              <a:latin typeface="Arial" panose="020B0604020202020204" pitchFamily="34" charset="0"/>
              <a:cs typeface="Arial" panose="020B0604020202020204" pitchFamily="34" charset="0"/>
            </a:endParaRPr>
          </a:p>
        </p:txBody>
      </p:sp>
      <p:sp>
        <p:nvSpPr>
          <p:cNvPr id="3" name="TextBox 2"/>
          <p:cNvSpPr txBox="1"/>
          <p:nvPr/>
        </p:nvSpPr>
        <p:spPr>
          <a:xfrm>
            <a:off x="838200" y="3045809"/>
            <a:ext cx="8434317" cy="461665"/>
          </a:xfrm>
          <a:prstGeom prst="rect">
            <a:avLst/>
          </a:prstGeom>
          <a:noFill/>
        </p:spPr>
        <p:txBody>
          <a:bodyPr wrap="square" rtlCol="0">
            <a:spAutoFit/>
          </a:bodyPr>
          <a:lstStyle/>
          <a:p>
            <a:r>
              <a:rPr lang="en-US" sz="2400" i="1" dirty="0" smtClean="0"/>
              <a:t>Under the Guidance of </a:t>
            </a:r>
            <a:endParaRPr lang="en-US" sz="2400" i="1" dirty="0"/>
          </a:p>
        </p:txBody>
      </p:sp>
      <p:sp>
        <p:nvSpPr>
          <p:cNvPr id="4" name="TextBox 3"/>
          <p:cNvSpPr txBox="1"/>
          <p:nvPr/>
        </p:nvSpPr>
        <p:spPr>
          <a:xfrm>
            <a:off x="838200" y="3507474"/>
            <a:ext cx="8543499" cy="646331"/>
          </a:xfrm>
          <a:prstGeom prst="rect">
            <a:avLst/>
          </a:prstGeom>
          <a:noFill/>
        </p:spPr>
        <p:txBody>
          <a:bodyPr wrap="square" rtlCol="0">
            <a:spAutoFit/>
          </a:bodyPr>
          <a:lstStyle/>
          <a:p>
            <a:r>
              <a:rPr lang="en-US" sz="3600" dirty="0" smtClean="0"/>
              <a:t>Dr. </a:t>
            </a:r>
            <a:r>
              <a:rPr lang="en-US" sz="3600" dirty="0" err="1" smtClean="0"/>
              <a:t>Manmohan</a:t>
            </a:r>
            <a:r>
              <a:rPr lang="en-US" sz="3600" dirty="0" smtClean="0"/>
              <a:t> Sharma</a:t>
            </a:r>
            <a:endParaRPr lang="en-US" sz="3600" dirty="0"/>
          </a:p>
        </p:txBody>
      </p:sp>
      <p:sp>
        <p:nvSpPr>
          <p:cNvPr id="5" name="TextBox 4"/>
          <p:cNvSpPr txBox="1"/>
          <p:nvPr/>
        </p:nvSpPr>
        <p:spPr>
          <a:xfrm>
            <a:off x="6060744" y="4687702"/>
            <a:ext cx="8106769" cy="1754326"/>
          </a:xfrm>
          <a:prstGeom prst="rect">
            <a:avLst/>
          </a:prstGeom>
          <a:noFill/>
        </p:spPr>
        <p:txBody>
          <a:bodyPr wrap="square" rtlCol="0">
            <a:spAutoFit/>
          </a:bodyPr>
          <a:lstStyle/>
          <a:p>
            <a:r>
              <a:rPr lang="en-US" sz="3600" b="1" dirty="0" smtClean="0"/>
              <a:t>Sasank. D		21BEC1429</a:t>
            </a:r>
          </a:p>
          <a:p>
            <a:r>
              <a:rPr lang="en-US" sz="3600" b="1" dirty="0" smtClean="0"/>
              <a:t>Siva Kumar		21BEC1619</a:t>
            </a:r>
          </a:p>
          <a:p>
            <a:r>
              <a:rPr lang="en-US" sz="3600" b="1" dirty="0" err="1" smtClean="0"/>
              <a:t>Lokesh</a:t>
            </a:r>
            <a:r>
              <a:rPr lang="en-US" sz="3600" b="1" dirty="0" smtClean="0"/>
              <a:t>			21BEC1705</a:t>
            </a:r>
            <a:endParaRPr lang="en-US" sz="3600" b="1" dirty="0"/>
          </a:p>
        </p:txBody>
      </p:sp>
    </p:spTree>
    <p:extLst>
      <p:ext uri="{BB962C8B-B14F-4D97-AF65-F5344CB8AC3E}">
        <p14:creationId xmlns:p14="http://schemas.microsoft.com/office/powerpoint/2010/main" val="1301156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119" y="0"/>
            <a:ext cx="10515600" cy="1325563"/>
          </a:xfrm>
        </p:spPr>
        <p:txBody>
          <a:bodyPr>
            <a:normAutofit/>
          </a:bodyPr>
          <a:lstStyle/>
          <a:p>
            <a:r>
              <a:rPr lang="en-US" sz="4800" b="1" dirty="0" smtClean="0">
                <a:latin typeface="Arial" panose="020B0604020202020204" pitchFamily="34" charset="0"/>
                <a:cs typeface="Arial" panose="020B0604020202020204" pitchFamily="34" charset="0"/>
              </a:rPr>
              <a:t>Implementation </a:t>
            </a:r>
            <a:endParaRPr lang="en-US" sz="48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851" y="1351128"/>
            <a:ext cx="10518868" cy="3845230"/>
          </a:xfrm>
          <a:prstGeom prst="rect">
            <a:avLst/>
          </a:prstGeom>
        </p:spPr>
      </p:pic>
    </p:spTree>
    <p:extLst>
      <p:ext uri="{BB962C8B-B14F-4D97-AF65-F5344CB8AC3E}">
        <p14:creationId xmlns:p14="http://schemas.microsoft.com/office/powerpoint/2010/main" val="3445153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251" y="272955"/>
            <a:ext cx="11696131" cy="6771084"/>
          </a:xfrm>
          <a:prstGeom prst="rect">
            <a:avLst/>
          </a:prstGeom>
          <a:noFill/>
        </p:spPr>
        <p:txBody>
          <a:bodyPr wrap="square" rtlCol="0">
            <a:spAutoFit/>
          </a:bodyPr>
          <a:lstStyle/>
          <a:p>
            <a:r>
              <a:rPr lang="en-US" sz="2800" i="1" dirty="0"/>
              <a:t>Data pre-processing: </a:t>
            </a:r>
            <a:endParaRPr lang="en-US" sz="2800" dirty="0"/>
          </a:p>
          <a:p>
            <a:r>
              <a:rPr lang="en-US" dirty="0"/>
              <a:t>• Data Selection: Each sample in the raw dataset has a genre label that corresponds to one of the Blues, Classical, Country, Disco, Hip-hop, Jazz, Metal, Pop, Reggae, and Rock genres. Link for the data set: https://www.kaggle.com/datasets/andradaolteanu/gtzan-dataset-music-genre-classification </a:t>
            </a:r>
          </a:p>
          <a:p>
            <a:r>
              <a:rPr lang="en-US" dirty="0"/>
              <a:t>• Missing Values: Any columns containing missing or null values are detected. </a:t>
            </a:r>
          </a:p>
          <a:p>
            <a:r>
              <a:rPr lang="en-US" dirty="0"/>
              <a:t>• Label Encoding: Converting category labels(string format) to a numerical form of the training set, each music label is mapped to an index(0 to 9). </a:t>
            </a:r>
          </a:p>
          <a:p>
            <a:r>
              <a:rPr lang="en-US" dirty="0"/>
              <a:t>• Feature Scaling: Features of the audio are normalized with the </a:t>
            </a:r>
            <a:r>
              <a:rPr lang="en-US" dirty="0" err="1"/>
              <a:t>MinMaxScaler</a:t>
            </a:r>
            <a:r>
              <a:rPr lang="en-US" dirty="0"/>
              <a:t> function, now feature every value lies between 0 and 1. </a:t>
            </a:r>
          </a:p>
          <a:p>
            <a:r>
              <a:rPr lang="en-US" dirty="0"/>
              <a:t>The input size(number of features) are 57. </a:t>
            </a:r>
          </a:p>
          <a:p>
            <a:r>
              <a:rPr lang="en-US" dirty="0"/>
              <a:t>Number of samples(total number of rows): 9990. </a:t>
            </a:r>
            <a:endParaRPr lang="en-US" dirty="0" smtClean="0"/>
          </a:p>
          <a:p>
            <a:endParaRPr lang="en-US" dirty="0" smtClean="0"/>
          </a:p>
          <a:p>
            <a:endParaRPr lang="en-US" dirty="0"/>
          </a:p>
          <a:p>
            <a:endParaRPr lang="en-US" dirty="0" smtClean="0"/>
          </a:p>
          <a:p>
            <a:endParaRPr lang="en-US" dirty="0" smtClean="0"/>
          </a:p>
          <a:p>
            <a:endParaRPr lang="en-US" dirty="0"/>
          </a:p>
          <a:p>
            <a:r>
              <a:rPr lang="en-US" sz="2800" i="1" dirty="0"/>
              <a:t>Dataset Splitting: </a:t>
            </a:r>
          </a:p>
          <a:p>
            <a:r>
              <a:rPr lang="en-US" dirty="0" smtClean="0"/>
              <a:t>The </a:t>
            </a:r>
            <a:r>
              <a:rPr lang="en-US" dirty="0"/>
              <a:t>dataset is split into three sets: </a:t>
            </a:r>
          </a:p>
          <a:p>
            <a:r>
              <a:rPr lang="en-US" dirty="0"/>
              <a:t>Training Set: 70% of the data used for model training i.e. is 6993 out of 9990. </a:t>
            </a:r>
          </a:p>
          <a:p>
            <a:r>
              <a:rPr lang="en-US" dirty="0"/>
              <a:t>Validation Set: 20% of the data used to tune the model during training i.e. is 1978 out of 9990 records. </a:t>
            </a:r>
          </a:p>
          <a:p>
            <a:r>
              <a:rPr lang="en-US" dirty="0"/>
              <a:t>Test Set: 10% of the data used to evaluate the model’s final performance i.e. 1019 out of 9990 records. </a:t>
            </a:r>
            <a:endParaRPr lang="en-US" dirty="0" smtClean="0"/>
          </a:p>
          <a:p>
            <a:endParaRPr lang="en-US" dirty="0"/>
          </a:p>
          <a:p>
            <a:endParaRPr lang="en-US" dirty="0"/>
          </a:p>
        </p:txBody>
      </p:sp>
      <p:pic>
        <p:nvPicPr>
          <p:cNvPr id="3" name="Picture 2"/>
          <p:cNvPicPr>
            <a:picLocks noChangeAspect="1"/>
          </p:cNvPicPr>
          <p:nvPr/>
        </p:nvPicPr>
        <p:blipFill>
          <a:blip r:embed="rId2"/>
          <a:stretch>
            <a:fillRect/>
          </a:stretch>
        </p:blipFill>
        <p:spPr>
          <a:xfrm>
            <a:off x="6564573" y="2626636"/>
            <a:ext cx="4790364" cy="2552211"/>
          </a:xfrm>
          <a:prstGeom prst="rect">
            <a:avLst/>
          </a:prstGeom>
        </p:spPr>
      </p:pic>
    </p:spTree>
    <p:extLst>
      <p:ext uri="{BB962C8B-B14F-4D97-AF65-F5344CB8AC3E}">
        <p14:creationId xmlns:p14="http://schemas.microsoft.com/office/powerpoint/2010/main" val="1817661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660" y="272955"/>
            <a:ext cx="11682483" cy="4955203"/>
          </a:xfrm>
          <a:prstGeom prst="rect">
            <a:avLst/>
          </a:prstGeom>
          <a:noFill/>
        </p:spPr>
        <p:txBody>
          <a:bodyPr wrap="square" rtlCol="0">
            <a:spAutoFit/>
          </a:bodyPr>
          <a:lstStyle/>
          <a:p>
            <a:r>
              <a:rPr lang="en-US" sz="2800" i="1" dirty="0"/>
              <a:t>Model Design: </a:t>
            </a:r>
          </a:p>
          <a:p>
            <a:r>
              <a:rPr lang="en-US" dirty="0"/>
              <a:t>Input Layer: The input shape consists of the number of features. </a:t>
            </a:r>
          </a:p>
          <a:p>
            <a:r>
              <a:rPr lang="en-US" dirty="0"/>
              <a:t>Fully Connected Dense Layers: To avoid </a:t>
            </a:r>
            <a:r>
              <a:rPr lang="en-US" dirty="0" err="1"/>
              <a:t>overfitting</a:t>
            </a:r>
            <a:r>
              <a:rPr lang="en-US" dirty="0"/>
              <a:t> and for steady learning, there are two dense layers of 1024 and 512 neurons respectively, with batch normalization and dropout (0.4). </a:t>
            </a:r>
          </a:p>
          <a:p>
            <a:r>
              <a:rPr lang="en-US" dirty="0"/>
              <a:t>Reshape Layer: The output is reshaped into 3D form to be processed by the LSTM layers </a:t>
            </a:r>
            <a:r>
              <a:rPr lang="en-US" dirty="0" smtClean="0"/>
              <a:t>. </a:t>
            </a:r>
            <a:endParaRPr lang="en-US" dirty="0"/>
          </a:p>
          <a:p>
            <a:endParaRPr lang="en-US" dirty="0"/>
          </a:p>
          <a:p>
            <a:r>
              <a:rPr lang="en-US" dirty="0"/>
              <a:t>Bidirectional LSTM Layers: A bidirectional LSTM layer with 128 units, with an attention layer to capture important temporal patterns. </a:t>
            </a:r>
          </a:p>
          <a:p>
            <a:r>
              <a:rPr lang="en-US" dirty="0"/>
              <a:t>A second bidirectional LSTM layer with 64 units processes the sequences </a:t>
            </a:r>
            <a:r>
              <a:rPr lang="en-US" dirty="0" smtClean="0"/>
              <a:t>. </a:t>
            </a:r>
            <a:endParaRPr lang="en-US" dirty="0"/>
          </a:p>
          <a:p>
            <a:endParaRPr lang="en-US" dirty="0"/>
          </a:p>
          <a:p>
            <a:r>
              <a:rPr lang="en-US" dirty="0"/>
              <a:t>Attention Mechanism: Self-attention is applied, where the input for this layer comes from the output from the LSTM output, helping the model focus on critical parts of the sequence. </a:t>
            </a:r>
          </a:p>
          <a:p>
            <a:r>
              <a:rPr lang="en-US" dirty="0"/>
              <a:t>Bottleneck Dense Layers: Narrowing the network through smaller dense layers (64, 32, and 16 neurons) gives compact feature representation [6]. </a:t>
            </a:r>
          </a:p>
          <a:p>
            <a:r>
              <a:rPr lang="en-US" dirty="0"/>
              <a:t>Each dense layer with batch normalization and dropout layer avoids </a:t>
            </a:r>
            <a:r>
              <a:rPr lang="en-US" dirty="0" err="1"/>
              <a:t>overfitting</a:t>
            </a:r>
            <a:r>
              <a:rPr lang="en-US" dirty="0"/>
              <a:t>. </a:t>
            </a:r>
          </a:p>
          <a:p>
            <a:endParaRPr lang="en-US" dirty="0"/>
          </a:p>
          <a:p>
            <a:r>
              <a:rPr lang="en-US" dirty="0"/>
              <a:t>Output Layer: A </a:t>
            </a:r>
            <a:r>
              <a:rPr lang="en-US" dirty="0" err="1"/>
              <a:t>softmax</a:t>
            </a:r>
            <a:r>
              <a:rPr lang="en-US" dirty="0"/>
              <a:t> layer is used for final genre classification across 10 genres. </a:t>
            </a:r>
          </a:p>
        </p:txBody>
      </p:sp>
    </p:spTree>
    <p:extLst>
      <p:ext uri="{BB962C8B-B14F-4D97-AF65-F5344CB8AC3E}">
        <p14:creationId xmlns:p14="http://schemas.microsoft.com/office/powerpoint/2010/main" val="3093428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0161" y="0"/>
            <a:ext cx="1505713" cy="6858000"/>
          </a:xfrm>
          <a:prstGeom prst="rect">
            <a:avLst/>
          </a:prstGeom>
        </p:spPr>
      </p:pic>
      <p:sp>
        <p:nvSpPr>
          <p:cNvPr id="3" name="TextBox 2"/>
          <p:cNvSpPr txBox="1"/>
          <p:nvPr/>
        </p:nvSpPr>
        <p:spPr>
          <a:xfrm>
            <a:off x="163773" y="122830"/>
            <a:ext cx="9457899" cy="5570756"/>
          </a:xfrm>
          <a:prstGeom prst="rect">
            <a:avLst/>
          </a:prstGeom>
          <a:noFill/>
        </p:spPr>
        <p:txBody>
          <a:bodyPr wrap="square" rtlCol="0">
            <a:spAutoFit/>
          </a:bodyPr>
          <a:lstStyle/>
          <a:p>
            <a:r>
              <a:rPr lang="en-US" sz="2800" b="1" i="1" dirty="0"/>
              <a:t>Model Training:</a:t>
            </a:r>
          </a:p>
          <a:p>
            <a:r>
              <a:rPr lang="en-US" sz="2000" dirty="0" smtClean="0"/>
              <a:t>•Loss </a:t>
            </a:r>
            <a:r>
              <a:rPr lang="en-US" sz="2000" dirty="0"/>
              <a:t>Function: Sparse categorical cross-entropy is used as the loss function because it is used for multi-class classification data sets.</a:t>
            </a:r>
          </a:p>
          <a:p>
            <a:r>
              <a:rPr lang="en-US" sz="2000" dirty="0" smtClean="0"/>
              <a:t>•Optimizer</a:t>
            </a:r>
            <a:r>
              <a:rPr lang="en-US" sz="2000" dirty="0"/>
              <a:t>: Adam optimizer is preferred because it is good at handling large data sets.</a:t>
            </a:r>
          </a:p>
          <a:p>
            <a:r>
              <a:rPr lang="en-US" sz="2000" dirty="0" smtClean="0"/>
              <a:t>•</a:t>
            </a:r>
            <a:r>
              <a:rPr lang="en-US" sz="2000" dirty="0" smtClean="0"/>
              <a:t>Callbacks: A </a:t>
            </a:r>
            <a:r>
              <a:rPr lang="en-US" sz="2000" dirty="0"/>
              <a:t>Learning Rate Scheduler adjusts the learning rate with epochs to tune the training process.</a:t>
            </a:r>
          </a:p>
          <a:p>
            <a:r>
              <a:rPr lang="en-US" sz="2000" dirty="0" smtClean="0"/>
              <a:t>•Early </a:t>
            </a:r>
            <a:r>
              <a:rPr lang="en-US" sz="2000" dirty="0"/>
              <a:t>Stopping </a:t>
            </a:r>
            <a:r>
              <a:rPr lang="en-US" sz="2000" dirty="0" smtClean="0"/>
              <a:t> is </a:t>
            </a:r>
            <a:r>
              <a:rPr lang="en-US" sz="2000" dirty="0"/>
              <a:t>used to stop the training if the model’s performance does not improve on the validation set after a certain number of epochs, preventing </a:t>
            </a:r>
            <a:r>
              <a:rPr lang="en-US" sz="2000" dirty="0" err="1"/>
              <a:t>overfitting</a:t>
            </a:r>
            <a:r>
              <a:rPr lang="en-US" sz="2000" dirty="0"/>
              <a:t>.</a:t>
            </a:r>
          </a:p>
          <a:p>
            <a:endParaRPr lang="en-US" sz="2000" dirty="0" smtClean="0"/>
          </a:p>
          <a:p>
            <a:endParaRPr lang="en-US" sz="2000" dirty="0"/>
          </a:p>
          <a:p>
            <a:r>
              <a:rPr lang="en-US" sz="2800" b="1" i="1" dirty="0" smtClean="0"/>
              <a:t>Evaluation</a:t>
            </a:r>
            <a:r>
              <a:rPr lang="en-US" sz="2800" i="1" dirty="0"/>
              <a:t>:</a:t>
            </a:r>
          </a:p>
          <a:p>
            <a:r>
              <a:rPr lang="en-US" sz="2000" dirty="0" smtClean="0"/>
              <a:t>•Performance </a:t>
            </a:r>
            <a:r>
              <a:rPr lang="en-US" sz="2000" dirty="0"/>
              <a:t>on Test Set: The model is evaluated on the test set to determine its accuracy and loss.</a:t>
            </a:r>
          </a:p>
          <a:p>
            <a:r>
              <a:rPr lang="en-US" sz="2000" dirty="0" smtClean="0"/>
              <a:t>•Training </a:t>
            </a:r>
            <a:r>
              <a:rPr lang="en-US" sz="2000" dirty="0"/>
              <a:t>History Plot: The accuracy and loss curves, are plotted to visualize the learning process.</a:t>
            </a:r>
          </a:p>
          <a:p>
            <a:r>
              <a:rPr lang="en-US" sz="2000" dirty="0" smtClean="0"/>
              <a:t>•Best </a:t>
            </a:r>
            <a:r>
              <a:rPr lang="en-US" sz="2000" dirty="0"/>
              <a:t>Validation Accuracy: The maximum validation accuracy achieved during training is printed.</a:t>
            </a:r>
          </a:p>
        </p:txBody>
      </p:sp>
    </p:spTree>
    <p:extLst>
      <p:ext uri="{BB962C8B-B14F-4D97-AF65-F5344CB8AC3E}">
        <p14:creationId xmlns:p14="http://schemas.microsoft.com/office/powerpoint/2010/main" val="990698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215000"/>
            <a:ext cx="10515600" cy="1325563"/>
          </a:xfrm>
        </p:spPr>
        <p:txBody>
          <a:bodyPr>
            <a:normAutofit/>
          </a:bodyPr>
          <a:lstStyle/>
          <a:p>
            <a:r>
              <a:rPr lang="en-US" sz="4800" b="1" dirty="0" smtClean="0">
                <a:latin typeface="Arial" panose="020B0604020202020204" pitchFamily="34" charset="0"/>
                <a:cs typeface="Arial" panose="020B0604020202020204" pitchFamily="34" charset="0"/>
              </a:rPr>
              <a:t>Results:</a:t>
            </a:r>
            <a:endParaRPr lang="en-US" sz="48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644" y="1540563"/>
            <a:ext cx="6780706" cy="3672882"/>
          </a:xfrm>
          <a:prstGeom prst="rect">
            <a:avLst/>
          </a:prstGeom>
        </p:spPr>
      </p:pic>
      <p:sp>
        <p:nvSpPr>
          <p:cNvPr id="4" name="TextBox 3"/>
          <p:cNvSpPr txBox="1"/>
          <p:nvPr/>
        </p:nvSpPr>
        <p:spPr>
          <a:xfrm>
            <a:off x="224051" y="1392072"/>
            <a:ext cx="4771030" cy="4401205"/>
          </a:xfrm>
          <a:prstGeom prst="rect">
            <a:avLst/>
          </a:prstGeom>
          <a:noFill/>
        </p:spPr>
        <p:txBody>
          <a:bodyPr wrap="square" rtlCol="0">
            <a:spAutoFit/>
          </a:bodyPr>
          <a:lstStyle/>
          <a:p>
            <a:r>
              <a:rPr lang="en-US" sz="2000" dirty="0"/>
              <a:t>Accuracy Improvement: </a:t>
            </a:r>
          </a:p>
          <a:p>
            <a:pPr marL="285750" indent="-285750">
              <a:buFont typeface="Arial" panose="020B0604020202020204" pitchFamily="34" charset="0"/>
              <a:buChar char="•"/>
            </a:pPr>
            <a:r>
              <a:rPr lang="en-US" sz="2000" dirty="0"/>
              <a:t>Initial accuracy: ~26.6% </a:t>
            </a:r>
          </a:p>
          <a:p>
            <a:pPr marL="285750" indent="-285750">
              <a:buFont typeface="Arial" panose="020B0604020202020204" pitchFamily="34" charset="0"/>
              <a:buChar char="•"/>
            </a:pPr>
            <a:r>
              <a:rPr lang="en-US" sz="2000" dirty="0"/>
              <a:t>After 36 epochs: Accuracy went above 93 and validation accuracy stabilized at 91-92% </a:t>
            </a:r>
          </a:p>
          <a:p>
            <a:pPr marL="285750" indent="-285750">
              <a:buFont typeface="Arial" panose="020B0604020202020204" pitchFamily="34" charset="0"/>
              <a:buChar char="•"/>
            </a:pPr>
            <a:endParaRPr lang="en-US" sz="2000" dirty="0" smtClean="0"/>
          </a:p>
          <a:p>
            <a:r>
              <a:rPr lang="en-US" sz="2000" dirty="0"/>
              <a:t>Loss Reduction: </a:t>
            </a:r>
          </a:p>
          <a:p>
            <a:pPr marL="285750" indent="-285750">
              <a:buFont typeface="Arial" panose="020B0604020202020204" pitchFamily="34" charset="0"/>
              <a:buChar char="•"/>
            </a:pPr>
            <a:r>
              <a:rPr lang="en-US" sz="2000" dirty="0"/>
              <a:t>Starting Loss: ~2.12%. </a:t>
            </a:r>
          </a:p>
          <a:p>
            <a:pPr marL="285750" indent="-285750">
              <a:buFont typeface="Arial" panose="020B0604020202020204" pitchFamily="34" charset="0"/>
              <a:buChar char="•"/>
            </a:pPr>
            <a:r>
              <a:rPr lang="en-US" sz="2000" dirty="0"/>
              <a:t>By epoch 36: Loss reduced to 0.27% with validation loss around ~0.35%.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No </a:t>
            </a:r>
            <a:r>
              <a:rPr lang="en-US" sz="2000" dirty="0"/>
              <a:t>significant signs of </a:t>
            </a:r>
            <a:r>
              <a:rPr lang="en-US" sz="2000" dirty="0" err="1"/>
              <a:t>overfitting</a:t>
            </a:r>
            <a:r>
              <a:rPr lang="en-US" sz="2000" dirty="0"/>
              <a:t> were found as validation accuracy is improving along with training accuracy. </a:t>
            </a:r>
          </a:p>
        </p:txBody>
      </p:sp>
    </p:spTree>
    <p:extLst>
      <p:ext uri="{BB962C8B-B14F-4D97-AF65-F5344CB8AC3E}">
        <p14:creationId xmlns:p14="http://schemas.microsoft.com/office/powerpoint/2010/main" val="462742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14448" y="364930"/>
            <a:ext cx="5564933" cy="5856121"/>
          </a:xfrm>
          <a:prstGeom prst="rect">
            <a:avLst/>
          </a:prstGeom>
        </p:spPr>
      </p:pic>
      <p:sp>
        <p:nvSpPr>
          <p:cNvPr id="4" name="TextBox 3"/>
          <p:cNvSpPr txBox="1"/>
          <p:nvPr/>
        </p:nvSpPr>
        <p:spPr>
          <a:xfrm>
            <a:off x="204716" y="364930"/>
            <a:ext cx="5895833" cy="5909310"/>
          </a:xfrm>
          <a:prstGeom prst="rect">
            <a:avLst/>
          </a:prstGeom>
          <a:noFill/>
        </p:spPr>
        <p:txBody>
          <a:bodyPr wrap="square" rtlCol="0">
            <a:spAutoFit/>
          </a:bodyPr>
          <a:lstStyle/>
          <a:p>
            <a:r>
              <a:rPr lang="en-US" sz="2000" dirty="0"/>
              <a:t>Notable observations from the confusion matrix report are</a:t>
            </a:r>
            <a:r>
              <a:rPr lang="en-US" sz="2000" dirty="0" smtClean="0"/>
              <a:t>:</a:t>
            </a:r>
          </a:p>
          <a:p>
            <a:r>
              <a:rPr lang="en-US" sz="2000" dirty="0" smtClean="0"/>
              <a:t> </a:t>
            </a:r>
            <a:endParaRPr lang="en-US" sz="2000" dirty="0"/>
          </a:p>
          <a:p>
            <a:pPr marL="285750" indent="-285750">
              <a:buFont typeface="Arial" panose="020B0604020202020204" pitchFamily="34" charset="0"/>
              <a:buChar char="•"/>
            </a:pPr>
            <a:r>
              <a:rPr lang="en-US" sz="2000" dirty="0"/>
              <a:t>The model’s overall accuracy of 94% on the test set is consistent across macro and weighted averages and it achieves high precision and recall across the majority of classes.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While class </a:t>
            </a:r>
            <a:r>
              <a:rPr lang="en-US" sz="2000" dirty="0" smtClean="0"/>
              <a:t>8 </a:t>
            </a:r>
            <a:r>
              <a:rPr lang="en-US" sz="2000" dirty="0"/>
              <a:t>has a slightly lower F1 score of 0.88, indicating that the model may struggle with a few instances in this category, classes </a:t>
            </a:r>
            <a:r>
              <a:rPr lang="en-US" sz="2000" dirty="0" smtClean="0"/>
              <a:t>3, 4, 9 and 10 </a:t>
            </a:r>
            <a:r>
              <a:rPr lang="en-US" sz="2000" dirty="0"/>
              <a:t>have exceptionally high scores, indicating strong predictive accuracy. </a:t>
            </a: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All things considered, the weighted averages and balanced macro indicate that the model functions consistently across all classes without being unduly biased toward any one of them. </a:t>
            </a:r>
          </a:p>
          <a:p>
            <a:endParaRPr lang="en-US" sz="2000" dirty="0"/>
          </a:p>
        </p:txBody>
      </p:sp>
    </p:spTree>
    <p:extLst>
      <p:ext uri="{BB962C8B-B14F-4D97-AF65-F5344CB8AC3E}">
        <p14:creationId xmlns:p14="http://schemas.microsoft.com/office/powerpoint/2010/main" val="1281213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5958" y="321504"/>
            <a:ext cx="5983548" cy="2890643"/>
          </a:xfrm>
          <a:prstGeom prst="rect">
            <a:avLst/>
          </a:prstGeom>
        </p:spPr>
      </p:pic>
      <p:sp>
        <p:nvSpPr>
          <p:cNvPr id="3" name="TextBox 2"/>
          <p:cNvSpPr txBox="1"/>
          <p:nvPr/>
        </p:nvSpPr>
        <p:spPr>
          <a:xfrm>
            <a:off x="136478" y="191069"/>
            <a:ext cx="5745707" cy="4062651"/>
          </a:xfrm>
          <a:prstGeom prst="rect">
            <a:avLst/>
          </a:prstGeom>
          <a:noFill/>
        </p:spPr>
        <p:txBody>
          <a:bodyPr wrap="square" rtlCol="0">
            <a:spAutoFit/>
          </a:bodyPr>
          <a:lstStyle/>
          <a:p>
            <a:r>
              <a:rPr lang="en-US" sz="2000" dirty="0"/>
              <a:t>The system’s ability to correctly categorize musical genres across consecutive </a:t>
            </a:r>
            <a:r>
              <a:rPr lang="en-US" sz="2000" dirty="0" smtClean="0"/>
              <a:t>audio chunks</a:t>
            </a:r>
            <a:r>
              <a:rPr lang="en-US" sz="2000" dirty="0"/>
              <a:t>, each linked to distinct time </a:t>
            </a:r>
            <a:r>
              <a:rPr lang="en-US" sz="2000" dirty="0" smtClean="0"/>
              <a:t>intervals. The audio </a:t>
            </a:r>
            <a:r>
              <a:rPr lang="en-US" sz="2000" dirty="0"/>
              <a:t>input is divided into discrete time frames (every 3 seconds) so that the model can</a:t>
            </a:r>
          </a:p>
          <a:p>
            <a:r>
              <a:rPr lang="en-US" sz="2000" dirty="0"/>
              <a:t>process each chunk separately, extract pertinent features, and predict the genre</a:t>
            </a:r>
            <a:r>
              <a:rPr lang="en-US" sz="2000" dirty="0" smtClean="0"/>
              <a:t>.</a:t>
            </a:r>
          </a:p>
          <a:p>
            <a:endParaRPr lang="en-US" sz="2000" dirty="0"/>
          </a:p>
          <a:p>
            <a:r>
              <a:rPr lang="en-US" sz="2000" dirty="0"/>
              <a:t>Significant changes in the audio are quickly identified and</a:t>
            </a:r>
          </a:p>
          <a:p>
            <a:r>
              <a:rPr lang="en-US" sz="2000" dirty="0"/>
              <a:t>categorized thanks to the attention mechanism, which in particular enables the model</a:t>
            </a:r>
          </a:p>
          <a:p>
            <a:r>
              <a:rPr lang="en-US" sz="2000" dirty="0"/>
              <a:t>to prioritize crucial temporal features.</a:t>
            </a:r>
          </a:p>
        </p:txBody>
      </p:sp>
      <p:pic>
        <p:nvPicPr>
          <p:cNvPr id="4" name="Picture 3"/>
          <p:cNvPicPr>
            <a:picLocks noChangeAspect="1"/>
          </p:cNvPicPr>
          <p:nvPr/>
        </p:nvPicPr>
        <p:blipFill>
          <a:blip r:embed="rId3"/>
          <a:stretch>
            <a:fillRect/>
          </a:stretch>
        </p:blipFill>
        <p:spPr>
          <a:xfrm>
            <a:off x="5171668" y="3425588"/>
            <a:ext cx="6857838" cy="3220872"/>
          </a:xfrm>
          <a:prstGeom prst="rect">
            <a:avLst/>
          </a:prstGeom>
        </p:spPr>
      </p:pic>
    </p:spTree>
    <p:extLst>
      <p:ext uri="{BB962C8B-B14F-4D97-AF65-F5344CB8AC3E}">
        <p14:creationId xmlns:p14="http://schemas.microsoft.com/office/powerpoint/2010/main" val="2149169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824" y="0"/>
            <a:ext cx="10515600" cy="1325563"/>
          </a:xfrm>
        </p:spPr>
        <p:txBody>
          <a:bodyPr>
            <a:normAutofit/>
          </a:bodyPr>
          <a:lstStyle/>
          <a:p>
            <a:r>
              <a:rPr lang="en-US" sz="4800" b="1" dirty="0" smtClean="0">
                <a:latin typeface="Arial" panose="020B0604020202020204" pitchFamily="34" charset="0"/>
                <a:cs typeface="Arial" panose="020B0604020202020204" pitchFamily="34" charset="0"/>
              </a:rPr>
              <a:t>Comparisons</a:t>
            </a:r>
            <a:endParaRPr lang="en-US" sz="48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24" y="1176638"/>
            <a:ext cx="11089943" cy="5681362"/>
          </a:xfrm>
          <a:prstGeom prst="rect">
            <a:avLst/>
          </a:prstGeom>
        </p:spPr>
      </p:pic>
    </p:spTree>
    <p:extLst>
      <p:ext uri="{BB962C8B-B14F-4D97-AF65-F5344CB8AC3E}">
        <p14:creationId xmlns:p14="http://schemas.microsoft.com/office/powerpoint/2010/main" val="1462754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4075" y="128698"/>
            <a:ext cx="8898340" cy="781287"/>
          </a:xfrm>
        </p:spPr>
        <p:txBody>
          <a:bodyPr>
            <a:normAutofit/>
          </a:bodyPr>
          <a:lstStyle/>
          <a:p>
            <a:r>
              <a:rPr lang="en-US" sz="4800" b="1" dirty="0" smtClean="0">
                <a:latin typeface="Arial" panose="020B0604020202020204" pitchFamily="34" charset="0"/>
                <a:cs typeface="Arial" panose="020B0604020202020204" pitchFamily="34" charset="0"/>
              </a:rPr>
              <a:t>Interpretations </a:t>
            </a:r>
            <a:endParaRPr lang="en-US" sz="4800" b="1" dirty="0">
              <a:latin typeface="Arial" panose="020B0604020202020204" pitchFamily="34" charset="0"/>
              <a:cs typeface="Arial" panose="020B0604020202020204" pitchFamily="34" charset="0"/>
            </a:endParaRPr>
          </a:p>
        </p:txBody>
      </p:sp>
      <p:sp>
        <p:nvSpPr>
          <p:cNvPr id="3" name="TextBox 2"/>
          <p:cNvSpPr txBox="1"/>
          <p:nvPr/>
        </p:nvSpPr>
        <p:spPr>
          <a:xfrm>
            <a:off x="196947" y="128698"/>
            <a:ext cx="11368585" cy="7017306"/>
          </a:xfrm>
          <a:prstGeom prst="rect">
            <a:avLst/>
          </a:prstGeom>
          <a:noFill/>
        </p:spPr>
        <p:txBody>
          <a:bodyPr wrap="square" rtlCol="0">
            <a:spAutoFit/>
          </a:bodyPr>
          <a:lstStyle/>
          <a:p>
            <a:r>
              <a:rPr lang="en-US" sz="1400" b="1" smtClean="0"/>
              <a:t>1. Parallel LSTM Model</a:t>
            </a:r>
          </a:p>
          <a:p>
            <a:r>
              <a:rPr lang="en-US" sz="1400" smtClean="0"/>
              <a:t>Fast  training due to the simple architecture. </a:t>
            </a:r>
          </a:p>
          <a:p>
            <a:r>
              <a:rPr lang="en-US" sz="1400" smtClean="0"/>
              <a:t>Lower accuracy makes it less desirable for complex tasks.</a:t>
            </a:r>
          </a:p>
          <a:p>
            <a:endParaRPr lang="en-US" sz="1400" b="1" smtClean="0"/>
          </a:p>
          <a:p>
            <a:r>
              <a:rPr lang="en-US" sz="1400" b="1" smtClean="0"/>
              <a:t>2. Parallel CNN-LSTM Model:</a:t>
            </a:r>
          </a:p>
          <a:p>
            <a:r>
              <a:rPr lang="en-US" sz="1400" smtClean="0"/>
              <a:t>High accuracy due to the combined strengths of CNN and LSTM. </a:t>
            </a:r>
          </a:p>
          <a:p>
            <a:r>
              <a:rPr lang="en-US" sz="1400" smtClean="0"/>
              <a:t>The architecture is complex, which may lead to longer training times and higher computational costs.</a:t>
            </a:r>
          </a:p>
          <a:p>
            <a:endParaRPr lang="en-US" sz="1400" smtClean="0"/>
          </a:p>
          <a:p>
            <a:r>
              <a:rPr lang="en-US" sz="1400" b="1" smtClean="0"/>
              <a:t>3. CNN-LSTM with Attention</a:t>
            </a:r>
          </a:p>
          <a:p>
            <a:r>
              <a:rPr lang="en-US" sz="1400" smtClean="0"/>
              <a:t>The attention mechanism improves learning and makes the model more robust. </a:t>
            </a:r>
          </a:p>
          <a:p>
            <a:r>
              <a:rPr lang="en-US" sz="1400" smtClean="0"/>
              <a:t>Higher training time is a trade-off for better accuracy.</a:t>
            </a:r>
          </a:p>
          <a:p>
            <a:endParaRPr lang="en-US" sz="1400" smtClean="0"/>
          </a:p>
          <a:p>
            <a:r>
              <a:rPr lang="en-US" sz="1400" b="1" smtClean="0"/>
              <a:t>4. CNN-LSTM with Attention (RMSprop)</a:t>
            </a:r>
          </a:p>
          <a:p>
            <a:r>
              <a:rPr lang="en-US" sz="1400" smtClean="0"/>
              <a:t>The use of RMSprop optimizer helps achieve better optimization. </a:t>
            </a:r>
          </a:p>
          <a:p>
            <a:r>
              <a:rPr lang="en-US" sz="1400" smtClean="0"/>
              <a:t>Suitable for cases requiring slightly higher accuracy with balanced training times.</a:t>
            </a:r>
          </a:p>
          <a:p>
            <a:endParaRPr lang="en-US" sz="1400" smtClean="0"/>
          </a:p>
          <a:p>
            <a:r>
              <a:rPr lang="en-US" sz="1400" b="1" smtClean="0"/>
              <a:t>5. Dense Model</a:t>
            </a:r>
          </a:p>
          <a:p>
            <a:r>
              <a:rPr lang="en-US" sz="1400" smtClean="0"/>
              <a:t>Simplicity of architecture is advantageous for faster implementation. </a:t>
            </a:r>
          </a:p>
          <a:p>
            <a:r>
              <a:rPr lang="en-US" sz="1400" smtClean="0"/>
              <a:t>Risk of overfitting remains a concern, despite dropout layers.</a:t>
            </a:r>
          </a:p>
          <a:p>
            <a:endParaRPr lang="en-US" sz="1400" smtClean="0"/>
          </a:p>
          <a:p>
            <a:r>
              <a:rPr lang="en-US" sz="1400" b="1" smtClean="0"/>
              <a:t>6. Sequential with Dense and LSTMs</a:t>
            </a:r>
          </a:p>
          <a:p>
            <a:r>
              <a:rPr lang="en-US" sz="1400" smtClean="0"/>
              <a:t>Effective for temporal data analysis due to the LSTM layers. </a:t>
            </a:r>
          </a:p>
          <a:p>
            <a:r>
              <a:rPr lang="en-US" sz="1400" smtClean="0"/>
              <a:t>Balances complexity and performance well.</a:t>
            </a:r>
          </a:p>
          <a:p>
            <a:endParaRPr lang="en-US" sz="1600" smtClean="0"/>
          </a:p>
          <a:p>
            <a:r>
              <a:rPr lang="en-US" sz="1600" b="1" smtClean="0"/>
              <a:t>7. Sequential with Bidirectional LSTMs</a:t>
            </a:r>
          </a:p>
          <a:p>
            <a:r>
              <a:rPr lang="en-US" sz="1600" smtClean="0"/>
              <a:t>Handles long-range dependencies effectively due to the bidirectional setup. </a:t>
            </a:r>
          </a:p>
          <a:p>
            <a:r>
              <a:rPr lang="en-US" sz="1600" smtClean="0"/>
              <a:t>Higher dropout reduces overfitting risks while maintaining accuracy.</a:t>
            </a:r>
          </a:p>
          <a:p>
            <a:r>
              <a:rPr lang="en-US" sz="1600" b="1" smtClean="0"/>
              <a:t>8. Attention-Based Sequential Model</a:t>
            </a:r>
          </a:p>
          <a:p>
            <a:r>
              <a:rPr lang="en-US" sz="1600" smtClean="0"/>
              <a:t>Complex architecture provides the best accuracy. </a:t>
            </a:r>
          </a:p>
          <a:p>
            <a:r>
              <a:rPr lang="en-US" sz="1600" smtClean="0"/>
              <a:t>Longer training times and higher computational costs are the trade-offs.</a:t>
            </a:r>
            <a:endParaRPr lang="en-US" sz="1600" dirty="0"/>
          </a:p>
        </p:txBody>
      </p:sp>
    </p:spTree>
    <p:extLst>
      <p:ext uri="{BB962C8B-B14F-4D97-AF65-F5344CB8AC3E}">
        <p14:creationId xmlns:p14="http://schemas.microsoft.com/office/powerpoint/2010/main" val="1455561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238"/>
            <a:ext cx="10515600" cy="1325563"/>
          </a:xfrm>
        </p:spPr>
        <p:txBody>
          <a:bodyPr>
            <a:normAutofit/>
          </a:bodyPr>
          <a:lstStyle/>
          <a:p>
            <a:r>
              <a:rPr lang="en-US" sz="4800" b="1" dirty="0" smtClean="0">
                <a:latin typeface="Arial" panose="020B0604020202020204" pitchFamily="34" charset="0"/>
                <a:cs typeface="Arial" panose="020B0604020202020204" pitchFamily="34" charset="0"/>
              </a:rPr>
              <a:t>Conclusion</a:t>
            </a:r>
            <a:endParaRPr lang="en-US" sz="4800" b="1" dirty="0">
              <a:latin typeface="Arial" panose="020B0604020202020204" pitchFamily="34" charset="0"/>
              <a:cs typeface="Arial" panose="020B0604020202020204" pitchFamily="34" charset="0"/>
            </a:endParaRPr>
          </a:p>
        </p:txBody>
      </p:sp>
      <p:sp>
        <p:nvSpPr>
          <p:cNvPr id="3" name="TextBox 2"/>
          <p:cNvSpPr txBox="1"/>
          <p:nvPr/>
        </p:nvSpPr>
        <p:spPr>
          <a:xfrm>
            <a:off x="838200" y="1419368"/>
            <a:ext cx="10885227" cy="4431983"/>
          </a:xfrm>
          <a:prstGeom prst="rect">
            <a:avLst/>
          </a:prstGeom>
          <a:noFill/>
        </p:spPr>
        <p:txBody>
          <a:bodyPr wrap="square" rtlCol="0">
            <a:spAutoFit/>
          </a:bodyPr>
          <a:lstStyle/>
          <a:p>
            <a:pPr algn="just"/>
            <a:r>
              <a:rPr lang="en-US" sz="2400" dirty="0"/>
              <a:t>In this study, we explored the application of advanced machine learning models for </a:t>
            </a:r>
            <a:r>
              <a:rPr lang="en-US" sz="2400" dirty="0" smtClean="0"/>
              <a:t>genre classification </a:t>
            </a:r>
            <a:r>
              <a:rPr lang="en-US" sz="2400" dirty="0"/>
              <a:t>from audio data. We showed that models that incorporate attention </a:t>
            </a:r>
            <a:r>
              <a:rPr lang="en-US" sz="2400" dirty="0" smtClean="0"/>
              <a:t>mechanisms and </a:t>
            </a:r>
            <a:r>
              <a:rPr lang="en-US" sz="2400" dirty="0"/>
              <a:t>bidirectional LSTMs are more successful for capturing temporal patterns </a:t>
            </a:r>
            <a:r>
              <a:rPr lang="en-US" sz="2400" dirty="0" smtClean="0"/>
              <a:t>in audio </a:t>
            </a:r>
            <a:r>
              <a:rPr lang="en-US" sz="2400" dirty="0"/>
              <a:t>sequences, reaching high accuracy rates, by utilizing various architectures, </a:t>
            </a:r>
            <a:r>
              <a:rPr lang="en-US" sz="2400" dirty="0" smtClean="0"/>
              <a:t>such as </a:t>
            </a:r>
            <a:r>
              <a:rPr lang="en-US" sz="2400" dirty="0"/>
              <a:t>CNN-LSTM with Attention and Parallel LSTM structures. Applications where </a:t>
            </a:r>
            <a:r>
              <a:rPr lang="en-US" sz="2400" dirty="0" smtClean="0"/>
              <a:t>real time audio </a:t>
            </a:r>
            <a:r>
              <a:rPr lang="en-US" sz="2400" dirty="0"/>
              <a:t>classification is crucial can benefit from this model-based approach’s </a:t>
            </a:r>
            <a:r>
              <a:rPr lang="en-US" sz="2400" dirty="0" smtClean="0"/>
              <a:t>high accuracy</a:t>
            </a:r>
            <a:r>
              <a:rPr lang="en-US" sz="2400" dirty="0"/>
              <a:t>, scalability, and adaptability</a:t>
            </a:r>
            <a:r>
              <a:rPr lang="en-US" sz="2400" dirty="0" smtClean="0"/>
              <a:t>.</a:t>
            </a:r>
          </a:p>
          <a:p>
            <a:pPr algn="just"/>
            <a:endParaRPr lang="en-US" dirty="0"/>
          </a:p>
          <a:p>
            <a:pPr algn="just"/>
            <a:r>
              <a:rPr lang="en-US" sz="2400" dirty="0"/>
              <a:t>This system’s implementation has brought to light how crucial it is to adjust </a:t>
            </a:r>
            <a:r>
              <a:rPr lang="en-US" sz="2400" dirty="0" err="1" smtClean="0"/>
              <a:t>hyperparameters</a:t>
            </a:r>
            <a:r>
              <a:rPr lang="en-US" sz="2400" dirty="0" smtClean="0"/>
              <a:t> </a:t>
            </a:r>
            <a:r>
              <a:rPr lang="en-US" sz="2400" dirty="0"/>
              <a:t>in order to maximize model performance. By carefully adjusting </a:t>
            </a:r>
            <a:r>
              <a:rPr lang="en-US" sz="2400" dirty="0" smtClean="0"/>
              <a:t>parameters such </a:t>
            </a:r>
            <a:r>
              <a:rPr lang="en-US" sz="2400" dirty="0"/>
              <a:t>as dense layer sizes, LSTM units, and dropout rates, we were able to strike </a:t>
            </a:r>
            <a:r>
              <a:rPr lang="en-US" sz="2400" dirty="0" smtClean="0"/>
              <a:t>a delicate </a:t>
            </a:r>
            <a:r>
              <a:rPr lang="en-US" sz="2400" dirty="0"/>
              <a:t>balance between model complexity and generalization.</a:t>
            </a:r>
          </a:p>
        </p:txBody>
      </p:sp>
    </p:spTree>
    <p:extLst>
      <p:ext uri="{BB962C8B-B14F-4D97-AF65-F5344CB8AC3E}">
        <p14:creationId xmlns:p14="http://schemas.microsoft.com/office/powerpoint/2010/main" val="206779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0"/>
            <a:ext cx="10515600" cy="1325563"/>
          </a:xfrm>
        </p:spPr>
        <p:txBody>
          <a:bodyPr>
            <a:normAutofit/>
          </a:bodyPr>
          <a:lstStyle/>
          <a:p>
            <a:r>
              <a:rPr lang="en-US" sz="4800" b="1" dirty="0" smtClean="0">
                <a:latin typeface="Arial" panose="020B0604020202020204" pitchFamily="34" charset="0"/>
                <a:cs typeface="Arial" panose="020B0604020202020204" pitchFamily="34" charset="0"/>
              </a:rPr>
              <a:t>Introduction</a:t>
            </a:r>
            <a:endParaRPr lang="en-US" sz="4800" b="1" dirty="0">
              <a:latin typeface="Arial" panose="020B0604020202020204" pitchFamily="34" charset="0"/>
              <a:cs typeface="Arial" panose="020B0604020202020204" pitchFamily="34" charset="0"/>
            </a:endParaRPr>
          </a:p>
        </p:txBody>
      </p:sp>
      <p:sp>
        <p:nvSpPr>
          <p:cNvPr id="3" name="TextBox 2"/>
          <p:cNvSpPr txBox="1"/>
          <p:nvPr/>
        </p:nvSpPr>
        <p:spPr>
          <a:xfrm>
            <a:off x="295701" y="802609"/>
            <a:ext cx="11546006" cy="5940088"/>
          </a:xfrm>
          <a:prstGeom prst="rect">
            <a:avLst/>
          </a:prstGeom>
          <a:noFill/>
        </p:spPr>
        <p:txBody>
          <a:bodyPr wrap="square" rtlCol="0">
            <a:spAutoFit/>
          </a:bodyPr>
          <a:lstStyle/>
          <a:p>
            <a:endParaRPr lang="en-US" sz="2000" dirty="0"/>
          </a:p>
          <a:p>
            <a:pPr algn="just"/>
            <a:r>
              <a:rPr lang="en-US" sz="2000" dirty="0" smtClean="0"/>
              <a:t>In </a:t>
            </a:r>
            <a:r>
              <a:rPr lang="en-US" sz="2000" dirty="0"/>
              <a:t>the rapidly growing field of data-driven applications, audio analysis, and real-time predictions have gained significant importance. Traditional methods for processing audio data often face challenges in handling large volumes efficiently, especially when real-time predictions are </a:t>
            </a:r>
            <a:r>
              <a:rPr lang="en-US" sz="2000" dirty="0" smtClean="0"/>
              <a:t>required. </a:t>
            </a:r>
            <a:r>
              <a:rPr lang="en-US" sz="2000" dirty="0"/>
              <a:t>This research focuses on developing a system that automates the process of audio data handling, dividing it into manageable chunks for accurate prediction. The primary challenge addressed in this study is the efficient processing and analysis of pre-recorded audio data. Handling continuous audio streams manually is impractical and prone to delays, making real-time predictions difficult. The goal is to automate the segmentation and prediction process, thereby enhancing the speed and accuracy of audio data </a:t>
            </a:r>
            <a:r>
              <a:rPr lang="en-US" sz="2000" dirty="0" smtClean="0"/>
              <a:t>analysis. </a:t>
            </a:r>
            <a:r>
              <a:rPr lang="en-US" sz="2000" dirty="0"/>
              <a:t>The research focuses on processing pre-recorded audio data obtained from a microphone. The scope includes the automation of audio chunking and prediction but does not extend to real-time audio capture. The system is designed to be adaptable, although it is tested on specific datasets for validation. </a:t>
            </a:r>
            <a:endParaRPr lang="en-US" sz="2000" dirty="0" smtClean="0"/>
          </a:p>
          <a:p>
            <a:pPr algn="just"/>
            <a:endParaRPr lang="en-US" sz="2000" dirty="0"/>
          </a:p>
          <a:p>
            <a:pPr algn="just"/>
            <a:r>
              <a:rPr lang="en-US" sz="2000" dirty="0"/>
              <a:t>Existing literature underscores the limitations of traditional audio processing methods, particularly in handling continuous data streams efficiently. While several approaches exist, they often lack automation and real-time </a:t>
            </a:r>
            <a:r>
              <a:rPr lang="en-US" sz="2000" dirty="0" smtClean="0"/>
              <a:t>capabilities. </a:t>
            </a:r>
            <a:r>
              <a:rPr lang="en-US" sz="2000" dirty="0"/>
              <a:t>This research builds on these findings by introducing a scalable system that automates the preprocessing and predictive analysis of audio data. This paper proposes an automated system for chunking pre-recorded audio and predicting outcomes that significantly improves the efficiency and accuracy of audio data analysis compared to traditional manual </a:t>
            </a:r>
            <a:r>
              <a:rPr lang="en-US" sz="2000" dirty="0" smtClean="0"/>
              <a:t>methods. </a:t>
            </a:r>
            <a:endParaRPr lang="en-US" sz="2000" dirty="0"/>
          </a:p>
        </p:txBody>
      </p:sp>
    </p:spTree>
    <p:extLst>
      <p:ext uri="{BB962C8B-B14F-4D97-AF65-F5344CB8AC3E}">
        <p14:creationId xmlns:p14="http://schemas.microsoft.com/office/powerpoint/2010/main" val="3615659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93" y="0"/>
            <a:ext cx="10515600" cy="1325563"/>
          </a:xfrm>
        </p:spPr>
        <p:txBody>
          <a:bodyPr>
            <a:normAutofit/>
          </a:bodyPr>
          <a:lstStyle/>
          <a:p>
            <a:r>
              <a:rPr lang="en-US" sz="4800" b="1" dirty="0" smtClean="0">
                <a:latin typeface="Arial" panose="020B0604020202020204" pitchFamily="34" charset="0"/>
                <a:cs typeface="Arial" panose="020B0604020202020204" pitchFamily="34" charset="0"/>
              </a:rPr>
              <a:t>Future work</a:t>
            </a:r>
            <a:endParaRPr lang="en-US" sz="4800" b="1" dirty="0">
              <a:latin typeface="Arial" panose="020B0604020202020204" pitchFamily="34" charset="0"/>
              <a:cs typeface="Arial" panose="020B0604020202020204" pitchFamily="34" charset="0"/>
            </a:endParaRPr>
          </a:p>
        </p:txBody>
      </p:sp>
      <p:sp>
        <p:nvSpPr>
          <p:cNvPr id="3" name="TextBox 2"/>
          <p:cNvSpPr txBox="1"/>
          <p:nvPr/>
        </p:nvSpPr>
        <p:spPr>
          <a:xfrm>
            <a:off x="578893" y="1091821"/>
            <a:ext cx="10590663" cy="5324535"/>
          </a:xfrm>
          <a:prstGeom prst="rect">
            <a:avLst/>
          </a:prstGeom>
          <a:noFill/>
        </p:spPr>
        <p:txBody>
          <a:bodyPr wrap="square" rtlCol="0">
            <a:spAutoFit/>
          </a:bodyPr>
          <a:lstStyle/>
          <a:p>
            <a:pPr algn="just"/>
            <a:r>
              <a:rPr lang="en-US" sz="2000" dirty="0"/>
              <a:t>1. Model Optimization for Real-Time Processing: Improving the model’s </a:t>
            </a:r>
            <a:r>
              <a:rPr lang="en-US" sz="2000" dirty="0" smtClean="0"/>
              <a:t>inference time </a:t>
            </a:r>
            <a:r>
              <a:rPr lang="en-US" sz="2000" dirty="0"/>
              <a:t>and lowering latency will be crucial as the system grows to </a:t>
            </a:r>
            <a:r>
              <a:rPr lang="en-US" sz="2000" dirty="0" smtClean="0"/>
              <a:t>accommodate larger </a:t>
            </a:r>
            <a:r>
              <a:rPr lang="en-US" sz="2000" dirty="0"/>
              <a:t>amounts of audio input. To guarantee real-time performance, it is </a:t>
            </a:r>
            <a:r>
              <a:rPr lang="en-US" sz="2000" dirty="0" smtClean="0"/>
              <a:t>important to </a:t>
            </a:r>
            <a:r>
              <a:rPr lang="en-US" sz="2000" dirty="0"/>
              <a:t>look into strategies like model reduction, quantization, and deployment on edge</a:t>
            </a:r>
          </a:p>
          <a:p>
            <a:pPr algn="just"/>
            <a:r>
              <a:rPr lang="en-US" sz="2000" dirty="0"/>
              <a:t>devices</a:t>
            </a:r>
            <a:r>
              <a:rPr lang="en-US" sz="2000" dirty="0" smtClean="0"/>
              <a:t>.</a:t>
            </a:r>
          </a:p>
          <a:p>
            <a:pPr algn="just"/>
            <a:endParaRPr lang="en-US" sz="2000" dirty="0"/>
          </a:p>
          <a:p>
            <a:pPr algn="just"/>
            <a:r>
              <a:rPr lang="en-US" sz="2000" dirty="0"/>
              <a:t>2. Enhanced Preprocessing: Trying out more sophisticated preprocessing </a:t>
            </a:r>
            <a:r>
              <a:rPr lang="en-US" sz="2000" dirty="0" smtClean="0"/>
              <a:t>methods, such </a:t>
            </a:r>
            <a:r>
              <a:rPr lang="en-US" sz="2000" dirty="0"/>
              <a:t>wavelet transformations or spectrum augmentation, could enhance </a:t>
            </a:r>
            <a:r>
              <a:rPr lang="en-US" sz="2000" dirty="0" smtClean="0"/>
              <a:t>feature extraction </a:t>
            </a:r>
            <a:r>
              <a:rPr lang="en-US" sz="2000" dirty="0"/>
              <a:t>and, eventually, the model’s capacity to recognize intricate audio patterns</a:t>
            </a:r>
            <a:r>
              <a:rPr lang="en-US" sz="2000" dirty="0" smtClean="0"/>
              <a:t>.</a:t>
            </a:r>
          </a:p>
          <a:p>
            <a:pPr algn="just"/>
            <a:endParaRPr lang="en-US" sz="2000" dirty="0"/>
          </a:p>
          <a:p>
            <a:pPr algn="just"/>
            <a:r>
              <a:rPr lang="en-US" sz="2000" dirty="0"/>
              <a:t>3. Exploring Multi-Model learning: Including extra data sources, such lyrics or </a:t>
            </a:r>
            <a:r>
              <a:rPr lang="en-US" sz="2000" dirty="0" smtClean="0"/>
              <a:t>metadata, may </a:t>
            </a:r>
            <a:r>
              <a:rPr lang="en-US" sz="2000" dirty="0"/>
              <a:t>increase the precision of genre classification. Combining textual </a:t>
            </a:r>
            <a:r>
              <a:rPr lang="en-US" sz="2000" dirty="0" smtClean="0"/>
              <a:t>and audio characteristics in multi-modal learning techniques may offer a more comprehensive classification context.</a:t>
            </a:r>
          </a:p>
          <a:p>
            <a:pPr algn="just"/>
            <a:endParaRPr lang="en-US" sz="2000" dirty="0" smtClean="0"/>
          </a:p>
          <a:p>
            <a:pPr algn="just"/>
            <a:r>
              <a:rPr lang="en-US" sz="2000" dirty="0" smtClean="0"/>
              <a:t>4</a:t>
            </a:r>
            <a:r>
              <a:rPr lang="en-US" sz="2000" dirty="0"/>
              <a:t>. Deploying in a Cloud-Based Environment: Real-time updates and large-scale </a:t>
            </a:r>
            <a:r>
              <a:rPr lang="en-US" sz="2000" dirty="0" smtClean="0"/>
              <a:t>processing can </a:t>
            </a:r>
            <a:r>
              <a:rPr lang="en-US" sz="2000" dirty="0"/>
              <a:t>be supported by scaling the system to a cloud platform with </a:t>
            </a:r>
            <a:r>
              <a:rPr lang="en-US" sz="2000" dirty="0" smtClean="0"/>
              <a:t>dynamic resource </a:t>
            </a:r>
            <a:r>
              <a:rPr lang="en-US" sz="2000" dirty="0"/>
              <a:t>allocation. Collaboration and convenient access across numerous </a:t>
            </a:r>
            <a:r>
              <a:rPr lang="en-US" sz="2000" dirty="0" smtClean="0"/>
              <a:t>devices would </a:t>
            </a:r>
            <a:r>
              <a:rPr lang="en-US" sz="2000" dirty="0"/>
              <a:t>also be facilitated by a cloud implementation.</a:t>
            </a:r>
          </a:p>
        </p:txBody>
      </p:sp>
    </p:spTree>
    <p:extLst>
      <p:ext uri="{BB962C8B-B14F-4D97-AF65-F5344CB8AC3E}">
        <p14:creationId xmlns:p14="http://schemas.microsoft.com/office/powerpoint/2010/main" val="1078522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204717"/>
            <a:ext cx="10515600" cy="1325563"/>
          </a:xfrm>
        </p:spPr>
        <p:txBody>
          <a:bodyPr>
            <a:normAutofit/>
          </a:bodyPr>
          <a:lstStyle/>
          <a:p>
            <a:r>
              <a:rPr lang="en-US" sz="4800" b="1" dirty="0" smtClean="0">
                <a:latin typeface="Arial" panose="020B0604020202020204" pitchFamily="34" charset="0"/>
                <a:cs typeface="Arial" panose="020B0604020202020204" pitchFamily="34" charset="0"/>
              </a:rPr>
              <a:t>References </a:t>
            </a:r>
            <a:endParaRPr lang="en-US" sz="4800" b="1" dirty="0">
              <a:latin typeface="Arial" panose="020B0604020202020204" pitchFamily="34" charset="0"/>
              <a:cs typeface="Arial" panose="020B0604020202020204" pitchFamily="34" charset="0"/>
            </a:endParaRPr>
          </a:p>
        </p:txBody>
      </p:sp>
      <p:sp>
        <p:nvSpPr>
          <p:cNvPr id="3" name="TextBox 2"/>
          <p:cNvSpPr txBox="1"/>
          <p:nvPr/>
        </p:nvSpPr>
        <p:spPr>
          <a:xfrm>
            <a:off x="286603" y="559558"/>
            <a:ext cx="11778018" cy="6463308"/>
          </a:xfrm>
          <a:prstGeom prst="rect">
            <a:avLst/>
          </a:prstGeom>
          <a:noFill/>
        </p:spPr>
        <p:txBody>
          <a:bodyPr wrap="square" rtlCol="0">
            <a:spAutoFit/>
          </a:bodyPr>
          <a:lstStyle/>
          <a:p>
            <a:endParaRPr lang="en-US" dirty="0"/>
          </a:p>
          <a:p>
            <a:r>
              <a:rPr lang="en-US" b="1" dirty="0"/>
              <a:t>1</a:t>
            </a:r>
            <a:r>
              <a:rPr lang="en-US" dirty="0"/>
              <a:t>. J. R. Hershey, Z. Chen, J. Le Roux and S. Watanabe, "Deep clustering: Discriminative </a:t>
            </a:r>
            <a:r>
              <a:rPr lang="en-US" dirty="0" err="1"/>
              <a:t>embeddings</a:t>
            </a:r>
            <a:r>
              <a:rPr lang="en-US" dirty="0"/>
              <a:t> for segmentation and separation," </a:t>
            </a:r>
            <a:r>
              <a:rPr lang="en-US" i="1" dirty="0"/>
              <a:t>2016 IEEE International Conference on Acoustics, Speech and Signal Processing (ICASSP)</a:t>
            </a:r>
            <a:r>
              <a:rPr lang="en-US" dirty="0"/>
              <a:t>. </a:t>
            </a:r>
          </a:p>
          <a:p>
            <a:r>
              <a:rPr lang="en-US" b="1" dirty="0"/>
              <a:t>2. </a:t>
            </a:r>
            <a:r>
              <a:rPr lang="en-US" dirty="0"/>
              <a:t>Jahangir, R., </a:t>
            </a:r>
            <a:r>
              <a:rPr lang="en-US" dirty="0" err="1"/>
              <a:t>Teh</a:t>
            </a:r>
            <a:r>
              <a:rPr lang="en-US" dirty="0"/>
              <a:t>, Y.W., </a:t>
            </a:r>
            <a:r>
              <a:rPr lang="en-US" dirty="0" err="1"/>
              <a:t>Hanif</a:t>
            </a:r>
            <a:r>
              <a:rPr lang="en-US" dirty="0"/>
              <a:t>, F. et al, “Deep learning approaches for speech emotion recognition: state of the art and research challenges,” </a:t>
            </a:r>
            <a:r>
              <a:rPr lang="en-US" i="1" dirty="0"/>
              <a:t>2021 </a:t>
            </a:r>
            <a:r>
              <a:rPr lang="en-US" i="1" dirty="0" err="1"/>
              <a:t>Multimed</a:t>
            </a:r>
            <a:r>
              <a:rPr lang="en-US" i="1" dirty="0"/>
              <a:t> Tools </a:t>
            </a:r>
            <a:r>
              <a:rPr lang="en-US" i="1" dirty="0" err="1"/>
              <a:t>Appl</a:t>
            </a:r>
            <a:r>
              <a:rPr lang="en-US" i="1" dirty="0"/>
              <a:t> 2021. </a:t>
            </a:r>
            <a:endParaRPr lang="en-US" dirty="0"/>
          </a:p>
          <a:p>
            <a:r>
              <a:rPr lang="en-US" b="1" dirty="0"/>
              <a:t>3. </a:t>
            </a:r>
            <a:r>
              <a:rPr lang="en-US" dirty="0"/>
              <a:t>Cheng, Yu-</a:t>
            </a:r>
            <a:r>
              <a:rPr lang="en-US" dirty="0" err="1"/>
              <a:t>Huei</a:t>
            </a:r>
            <a:r>
              <a:rPr lang="en-US" dirty="0"/>
              <a:t> &amp; Chang, Pang-</a:t>
            </a:r>
            <a:r>
              <a:rPr lang="en-US" dirty="0" err="1"/>
              <a:t>Ching</a:t>
            </a:r>
            <a:r>
              <a:rPr lang="en-US" dirty="0"/>
              <a:t> &amp; </a:t>
            </a:r>
            <a:r>
              <a:rPr lang="en-US" dirty="0" err="1"/>
              <a:t>Kuo</a:t>
            </a:r>
            <a:r>
              <a:rPr lang="en-US" dirty="0"/>
              <a:t>, </a:t>
            </a:r>
            <a:r>
              <a:rPr lang="en-US" dirty="0" err="1"/>
              <a:t>Che</a:t>
            </a:r>
            <a:r>
              <a:rPr lang="en-US" dirty="0"/>
              <a:t>-Nan, ”Convolutional Neural Networks Approach for Music Genre Classification,” </a:t>
            </a:r>
            <a:r>
              <a:rPr lang="en-US" i="1" dirty="0"/>
              <a:t>2020 International Symposium on Computer, Consumer and Control (IS3C). </a:t>
            </a:r>
            <a:endParaRPr lang="en-US" dirty="0"/>
          </a:p>
          <a:p>
            <a:r>
              <a:rPr lang="en-US" b="1" dirty="0"/>
              <a:t>4. </a:t>
            </a:r>
            <a:r>
              <a:rPr lang="en-US" dirty="0"/>
              <a:t>Aggarwal, </a:t>
            </a:r>
            <a:r>
              <a:rPr lang="en-US" dirty="0" err="1"/>
              <a:t>Shruti</a:t>
            </a:r>
            <a:r>
              <a:rPr lang="en-US" dirty="0"/>
              <a:t> &amp; </a:t>
            </a:r>
            <a:r>
              <a:rPr lang="en-US" dirty="0" err="1"/>
              <a:t>Gurusamy</a:t>
            </a:r>
            <a:r>
              <a:rPr lang="en-US" dirty="0"/>
              <a:t>, </a:t>
            </a:r>
            <a:r>
              <a:rPr lang="en-US" dirty="0" err="1"/>
              <a:t>Vasukidevi</a:t>
            </a:r>
            <a:r>
              <a:rPr lang="en-US" dirty="0"/>
              <a:t> &amp; </a:t>
            </a:r>
            <a:r>
              <a:rPr lang="en-US" dirty="0" err="1"/>
              <a:t>Sethuramalingam</a:t>
            </a:r>
            <a:r>
              <a:rPr lang="en-US" dirty="0"/>
              <a:t>, </a:t>
            </a:r>
            <a:r>
              <a:rPr lang="en-US" dirty="0" err="1"/>
              <a:t>Selvakanmani</a:t>
            </a:r>
            <a:r>
              <a:rPr lang="en-US" dirty="0"/>
              <a:t> &amp; Pant, </a:t>
            </a:r>
            <a:r>
              <a:rPr lang="en-US" dirty="0" err="1"/>
              <a:t>Bhaskar</a:t>
            </a:r>
            <a:r>
              <a:rPr lang="en-US" dirty="0"/>
              <a:t> &amp; Kaur, </a:t>
            </a:r>
            <a:r>
              <a:rPr lang="en-US" dirty="0" err="1"/>
              <a:t>Kiranjeet</a:t>
            </a:r>
            <a:r>
              <a:rPr lang="en-US" dirty="0"/>
              <a:t> &amp; </a:t>
            </a:r>
            <a:r>
              <a:rPr lang="en-US" dirty="0" err="1"/>
              <a:t>Verma</a:t>
            </a:r>
            <a:r>
              <a:rPr lang="en-US" dirty="0"/>
              <a:t>, Amit &amp; </a:t>
            </a:r>
            <a:r>
              <a:rPr lang="en-US" dirty="0" err="1"/>
              <a:t>Binegde</a:t>
            </a:r>
            <a:r>
              <a:rPr lang="en-US" dirty="0"/>
              <a:t>, </a:t>
            </a:r>
            <a:r>
              <a:rPr lang="en-US" dirty="0" err="1"/>
              <a:t>Geleta</a:t>
            </a:r>
            <a:r>
              <a:rPr lang="en-US" dirty="0"/>
              <a:t>, ”Audio Segmentation Techniques and Applications Based on Deep Learning,</a:t>
            </a:r>
            <a:r>
              <a:rPr lang="en-US" i="1" dirty="0"/>
              <a:t>” 2022 </a:t>
            </a:r>
            <a:r>
              <a:rPr lang="en-US" i="1" dirty="0" err="1"/>
              <a:t>Scintific</a:t>
            </a:r>
            <a:r>
              <a:rPr lang="en-US" i="1" dirty="0"/>
              <a:t> Programming. </a:t>
            </a:r>
            <a:endParaRPr lang="en-US" dirty="0"/>
          </a:p>
          <a:p>
            <a:r>
              <a:rPr lang="en-US" b="1" dirty="0"/>
              <a:t>5. </a:t>
            </a:r>
            <a:r>
              <a:rPr lang="en-US" dirty="0"/>
              <a:t>A. </a:t>
            </a:r>
            <a:r>
              <a:rPr lang="en-US" dirty="0" err="1"/>
              <a:t>Zeyer</a:t>
            </a:r>
            <a:r>
              <a:rPr lang="en-US" dirty="0"/>
              <a:t>, P. </a:t>
            </a:r>
            <a:r>
              <a:rPr lang="en-US" dirty="0" err="1"/>
              <a:t>Doetsch</a:t>
            </a:r>
            <a:r>
              <a:rPr lang="en-US" dirty="0"/>
              <a:t>, P. </a:t>
            </a:r>
            <a:r>
              <a:rPr lang="en-US" dirty="0" err="1"/>
              <a:t>Voigtlaender</a:t>
            </a:r>
            <a:r>
              <a:rPr lang="en-US" dirty="0"/>
              <a:t>, R. </a:t>
            </a:r>
            <a:r>
              <a:rPr lang="en-US" dirty="0" err="1"/>
              <a:t>Schlüter</a:t>
            </a:r>
            <a:r>
              <a:rPr lang="en-US" dirty="0"/>
              <a:t> and H. Ney, "A comprehensive study of deep bidirectional LSTM RNNS for acoustic modeling in speech recognition," </a:t>
            </a:r>
            <a:r>
              <a:rPr lang="en-US" i="1" dirty="0"/>
              <a:t>2017 IEEE International Conference on Acoustics, Speech and Signal Processing (ICASSP) </a:t>
            </a:r>
            <a:endParaRPr lang="en-US" dirty="0"/>
          </a:p>
          <a:p>
            <a:r>
              <a:rPr lang="en-US" b="1" dirty="0"/>
              <a:t>6. </a:t>
            </a:r>
            <a:r>
              <a:rPr lang="en-US" dirty="0"/>
              <a:t>Petridis, Stavros &amp; </a:t>
            </a:r>
            <a:r>
              <a:rPr lang="en-US" dirty="0" err="1"/>
              <a:t>Pantic</a:t>
            </a:r>
            <a:r>
              <a:rPr lang="en-US" dirty="0"/>
              <a:t>, </a:t>
            </a:r>
            <a:r>
              <a:rPr lang="en-US" dirty="0" err="1"/>
              <a:t>Maja</a:t>
            </a:r>
            <a:r>
              <a:rPr lang="en-US" dirty="0"/>
              <a:t>,” Deep complementary bottleneck features for visual speech recognition,” </a:t>
            </a:r>
            <a:r>
              <a:rPr lang="en-US" i="1" dirty="0"/>
              <a:t>2016</a:t>
            </a:r>
            <a:r>
              <a:rPr lang="en-US" dirty="0"/>
              <a:t>. </a:t>
            </a:r>
          </a:p>
          <a:p>
            <a:r>
              <a:rPr lang="en-US" b="1" dirty="0"/>
              <a:t>7</a:t>
            </a:r>
            <a:r>
              <a:rPr lang="en-US" dirty="0"/>
              <a:t>. Jang, BY., </a:t>
            </a:r>
            <a:r>
              <a:rPr lang="en-US" dirty="0" err="1"/>
              <a:t>Heo</a:t>
            </a:r>
            <a:r>
              <a:rPr lang="en-US" dirty="0"/>
              <a:t>, WH., Kim, JH. et al. “Music detection from broadcast contents using convolutional neural networks with a Mel-scale kernel,”</a:t>
            </a:r>
            <a:r>
              <a:rPr lang="en-US" i="1" dirty="0"/>
              <a:t>2019, EURASIP Journal on Audio, Speech, and Music Processing. </a:t>
            </a:r>
            <a:endParaRPr lang="en-US" dirty="0"/>
          </a:p>
          <a:p>
            <a:r>
              <a:rPr lang="en-US" b="1" dirty="0"/>
              <a:t>8. </a:t>
            </a:r>
            <a:r>
              <a:rPr lang="en-US" dirty="0" err="1"/>
              <a:t>Poerner</a:t>
            </a:r>
            <a:r>
              <a:rPr lang="en-US" dirty="0"/>
              <a:t>, Nina &amp; </a:t>
            </a:r>
            <a:r>
              <a:rPr lang="en-US" dirty="0" err="1"/>
              <a:t>Schiel</a:t>
            </a:r>
            <a:r>
              <a:rPr lang="en-US" dirty="0"/>
              <a:t>, Florian. “An automatic chunk segmentation tool for long transcribed speech recordings,” </a:t>
            </a:r>
            <a:r>
              <a:rPr lang="en-US" i="1" dirty="0"/>
              <a:t>2016, Conference: Proceedings of the Phonetics &amp; Phonology Conference (P&amp;P) </a:t>
            </a:r>
            <a:endParaRPr lang="en-US" dirty="0"/>
          </a:p>
          <a:p>
            <a:r>
              <a:rPr lang="en-US" b="1" dirty="0"/>
              <a:t>9. </a:t>
            </a:r>
            <a:r>
              <a:rPr lang="en-US" dirty="0" err="1"/>
              <a:t>Bonet-Solà</a:t>
            </a:r>
            <a:r>
              <a:rPr lang="en-US" dirty="0"/>
              <a:t> D, </a:t>
            </a:r>
            <a:r>
              <a:rPr lang="en-US" dirty="0" err="1"/>
              <a:t>Alsina-Pagès</a:t>
            </a:r>
            <a:r>
              <a:rPr lang="en-US" dirty="0"/>
              <a:t> RM. A “Comparative Survey of Feature Extraction and Machine Learning Methods in Diverse Acoustic Environments,” </a:t>
            </a:r>
            <a:r>
              <a:rPr lang="en-US" i="1" dirty="0"/>
              <a:t>2021, Sensors (Basel). </a:t>
            </a:r>
            <a:endParaRPr lang="en-US" dirty="0"/>
          </a:p>
          <a:p>
            <a:r>
              <a:rPr lang="en-US" b="1" dirty="0"/>
              <a:t>10. </a:t>
            </a:r>
            <a:r>
              <a:rPr lang="en-US" dirty="0" err="1"/>
              <a:t>Andrada</a:t>
            </a:r>
            <a:r>
              <a:rPr lang="en-US" dirty="0"/>
              <a:t>. </a:t>
            </a:r>
            <a:r>
              <a:rPr lang="en-US" i="1" dirty="0"/>
              <a:t>GTZAN Dataset for Music Genre Classification</a:t>
            </a:r>
            <a:r>
              <a:rPr lang="en-US" dirty="0"/>
              <a:t>. 2020, </a:t>
            </a:r>
            <a:r>
              <a:rPr lang="en-US" dirty="0" err="1"/>
              <a:t>Kaggle</a:t>
            </a:r>
            <a:r>
              <a:rPr lang="en-US" dirty="0"/>
              <a:t>, https://www.kaggle.com/datasets/andradaolteanu/gtzan-dataset-music-genre-classification </a:t>
            </a:r>
          </a:p>
          <a:p>
            <a:endParaRPr lang="en-US" dirty="0"/>
          </a:p>
        </p:txBody>
      </p:sp>
    </p:spTree>
    <p:extLst>
      <p:ext uri="{BB962C8B-B14F-4D97-AF65-F5344CB8AC3E}">
        <p14:creationId xmlns:p14="http://schemas.microsoft.com/office/powerpoint/2010/main" val="2997349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137" y="436728"/>
            <a:ext cx="11491415" cy="5324535"/>
          </a:xfrm>
          <a:prstGeom prst="rect">
            <a:avLst/>
          </a:prstGeom>
          <a:noFill/>
        </p:spPr>
        <p:txBody>
          <a:bodyPr wrap="square" rtlCol="0">
            <a:spAutoFit/>
          </a:bodyPr>
          <a:lstStyle/>
          <a:p>
            <a:r>
              <a:rPr lang="en-US" sz="2000" dirty="0" smtClean="0"/>
              <a:t>This study bridges the gap between traditional audio processing and real-time predictive analytics. By automating the segmentation and prediction processes, the system provides quicker insights, which are crucial in applications like voice command recognition, speech analytics, and other audio-based systems. </a:t>
            </a:r>
          </a:p>
          <a:p>
            <a:r>
              <a:rPr lang="en-US" sz="2000" dirty="0" smtClean="0"/>
              <a:t>The research aims to achieve the following objectives: </a:t>
            </a:r>
          </a:p>
          <a:p>
            <a:pPr marL="342900" indent="-342900">
              <a:buFont typeface="Arial" panose="020B0604020202020204" pitchFamily="34" charset="0"/>
              <a:buChar char="•"/>
            </a:pPr>
            <a:r>
              <a:rPr lang="en-US" sz="2000" dirty="0" smtClean="0"/>
              <a:t>Automate the preprocessing of pre-recorded audio data by dividing it into smaller, manageable chunks. </a:t>
            </a:r>
          </a:p>
          <a:p>
            <a:pPr marL="342900" indent="-342900">
              <a:buFont typeface="Arial" panose="020B0604020202020204" pitchFamily="34" charset="0"/>
              <a:buChar char="•"/>
            </a:pPr>
            <a:r>
              <a:rPr lang="en-US" sz="2000" dirty="0" smtClean="0"/>
              <a:t>Develop a predictive model capable of </a:t>
            </a:r>
            <a:r>
              <a:rPr lang="en-US" sz="2000" dirty="0" err="1" smtClean="0"/>
              <a:t>analysing</a:t>
            </a:r>
            <a:r>
              <a:rPr lang="en-US" sz="2000" dirty="0" smtClean="0"/>
              <a:t> each audio chunk to generate accurate predictions. </a:t>
            </a:r>
          </a:p>
          <a:p>
            <a:pPr marL="342900" indent="-342900">
              <a:buFont typeface="Arial" panose="020B0604020202020204" pitchFamily="34" charset="0"/>
              <a:buChar char="•"/>
            </a:pPr>
            <a:r>
              <a:rPr lang="en-US" sz="2000" dirty="0" smtClean="0"/>
              <a:t>Evaluate the effectiveness of the system in real-time audio prediction scenarios. </a:t>
            </a:r>
          </a:p>
          <a:p>
            <a:endParaRPr lang="en-US" sz="2000" dirty="0" smtClean="0"/>
          </a:p>
          <a:p>
            <a:pPr algn="just"/>
            <a:endParaRPr lang="en-US" sz="2000" dirty="0" smtClean="0"/>
          </a:p>
          <a:p>
            <a:r>
              <a:rPr lang="en-US" sz="2000" dirty="0" smtClean="0"/>
              <a:t>The system employs a structured methodology comprising several stages: </a:t>
            </a:r>
          </a:p>
          <a:p>
            <a:r>
              <a:rPr lang="en-US" sz="2000" dirty="0" smtClean="0"/>
              <a:t>Preprocessing: Capturing audio from a microphone, normalizing, reducing noise, and segmenting it into chunks. </a:t>
            </a:r>
          </a:p>
          <a:p>
            <a:r>
              <a:rPr lang="en-US" sz="2000" dirty="0" smtClean="0"/>
              <a:t>Feature Extraction: Utilizing Mel-Frequency </a:t>
            </a:r>
            <a:r>
              <a:rPr lang="en-US" sz="2000" dirty="0" err="1" smtClean="0"/>
              <a:t>Cepstral</a:t>
            </a:r>
            <a:r>
              <a:rPr lang="en-US" sz="2000" dirty="0" smtClean="0"/>
              <a:t> Coefficients (MFCCs), spectrograms, and other 55 features to represent the audio data effectively. </a:t>
            </a:r>
          </a:p>
          <a:p>
            <a:r>
              <a:rPr lang="en-US" sz="2000" dirty="0" smtClean="0"/>
              <a:t>Model Development: Training a machine learning model to predict the genre. </a:t>
            </a:r>
          </a:p>
          <a:p>
            <a:r>
              <a:rPr lang="en-US" sz="2000" dirty="0" smtClean="0"/>
              <a:t>Evaluation: Testing the system on unseen data to know its accuracy and efficiency. </a:t>
            </a:r>
          </a:p>
          <a:p>
            <a:endParaRPr lang="en-US" sz="2000" dirty="0"/>
          </a:p>
        </p:txBody>
      </p:sp>
    </p:spTree>
    <p:extLst>
      <p:ext uri="{BB962C8B-B14F-4D97-AF65-F5344CB8AC3E}">
        <p14:creationId xmlns:p14="http://schemas.microsoft.com/office/powerpoint/2010/main" val="941753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Arial" panose="020B0604020202020204" pitchFamily="34" charset="0"/>
                <a:cs typeface="Arial" panose="020B0604020202020204" pitchFamily="34" charset="0"/>
              </a:rPr>
              <a:t>Problem Statement</a:t>
            </a:r>
            <a:endParaRPr lang="en-US" sz="4800" b="1" dirty="0">
              <a:latin typeface="Arial" panose="020B0604020202020204" pitchFamily="34" charset="0"/>
              <a:cs typeface="Arial" panose="020B0604020202020204" pitchFamily="34" charset="0"/>
            </a:endParaRPr>
          </a:p>
        </p:txBody>
      </p:sp>
      <p:sp>
        <p:nvSpPr>
          <p:cNvPr id="3" name="TextBox 2"/>
          <p:cNvSpPr txBox="1"/>
          <p:nvPr/>
        </p:nvSpPr>
        <p:spPr>
          <a:xfrm>
            <a:off x="838200" y="1690688"/>
            <a:ext cx="10904561" cy="4524315"/>
          </a:xfrm>
          <a:prstGeom prst="rect">
            <a:avLst/>
          </a:prstGeom>
          <a:noFill/>
        </p:spPr>
        <p:txBody>
          <a:bodyPr wrap="square" rtlCol="0">
            <a:spAutoFit/>
          </a:bodyPr>
          <a:lstStyle/>
          <a:p>
            <a:r>
              <a:rPr lang="en-US" sz="2400" dirty="0" smtClean="0"/>
              <a:t>The accurate and real-time classification of music genres from live audio streams remains a significant challenge in the field of audio analysis. Traditional methods rely on pre-recorded audio and offline processing, which are unsuitable for dynamic applications such as live music streaming, interactive music apps, and real-time feedback systems. </a:t>
            </a:r>
          </a:p>
          <a:p>
            <a:endParaRPr lang="en-US" sz="2400" dirty="0"/>
          </a:p>
          <a:p>
            <a:r>
              <a:rPr lang="en-US" sz="2400" dirty="0" smtClean="0"/>
              <a:t>This project aims to address these challenges by developing an automated system capable of chunking live audio streams, analyzing them efficiently, and predicting music genres in real time. The proposed solution not only enhances the accuracy and speed of genre recognition but also expands the potential for applications like live music recommendations, audience engagement tools, and interactive entertainment platforms.</a:t>
            </a:r>
            <a:endParaRPr lang="en-US" sz="2400" dirty="0"/>
          </a:p>
        </p:txBody>
      </p:sp>
    </p:spTree>
    <p:extLst>
      <p:ext uri="{BB962C8B-B14F-4D97-AF65-F5344CB8AC3E}">
        <p14:creationId xmlns:p14="http://schemas.microsoft.com/office/powerpoint/2010/main" val="404560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910" y="119465"/>
            <a:ext cx="10515600" cy="1325563"/>
          </a:xfrm>
        </p:spPr>
        <p:txBody>
          <a:bodyPr>
            <a:normAutofit/>
          </a:bodyPr>
          <a:lstStyle/>
          <a:p>
            <a:r>
              <a:rPr lang="en-US" sz="4800" b="1" dirty="0" smtClean="0">
                <a:latin typeface="Arial" panose="020B0604020202020204" pitchFamily="34" charset="0"/>
                <a:cs typeface="Arial" panose="020B0604020202020204" pitchFamily="34" charset="0"/>
              </a:rPr>
              <a:t>Research Objective</a:t>
            </a:r>
            <a:endParaRPr lang="en-US" sz="4800" b="1" dirty="0">
              <a:latin typeface="Arial" panose="020B0604020202020204" pitchFamily="34" charset="0"/>
              <a:cs typeface="Arial" panose="020B0604020202020204" pitchFamily="34" charset="0"/>
            </a:endParaRPr>
          </a:p>
        </p:txBody>
      </p:sp>
      <p:sp>
        <p:nvSpPr>
          <p:cNvPr id="3" name="TextBox 2"/>
          <p:cNvSpPr txBox="1"/>
          <p:nvPr/>
        </p:nvSpPr>
        <p:spPr>
          <a:xfrm>
            <a:off x="545910" y="1690688"/>
            <a:ext cx="11382233" cy="4708981"/>
          </a:xfrm>
          <a:prstGeom prst="rect">
            <a:avLst/>
          </a:prstGeom>
          <a:noFill/>
        </p:spPr>
        <p:txBody>
          <a:bodyPr wrap="square" rtlCol="0">
            <a:spAutoFit/>
          </a:bodyPr>
          <a:lstStyle/>
          <a:p>
            <a:pPr algn="just"/>
            <a:r>
              <a:rPr lang="en-US" sz="2000" dirty="0" smtClean="0"/>
              <a:t>The primary objective of this research is to develop an efficient and accurate automated system for live music genre recognition by leveraging state-of-the-art deep learning techniques. Unlike traditional methods that rely on pre-recorded audio and offline analysis, this study focuses on real-time processing of live audio streams. The research aims to address critical challenges in the field, including:</a:t>
            </a:r>
          </a:p>
          <a:p>
            <a:pPr algn="just"/>
            <a:endParaRPr lang="en-US" sz="2000" dirty="0" smtClean="0"/>
          </a:p>
          <a:p>
            <a:pPr marL="285750" indent="-285750" algn="just">
              <a:buFont typeface="Arial" panose="020B0604020202020204" pitchFamily="34" charset="0"/>
              <a:buChar char="•"/>
            </a:pPr>
            <a:r>
              <a:rPr lang="en-US" sz="2000" b="1" dirty="0" smtClean="0"/>
              <a:t>Enhancing Accuracy</a:t>
            </a:r>
            <a:r>
              <a:rPr lang="en-US" sz="2000" dirty="0" smtClean="0"/>
              <a:t>: Improve the precision of music genre detection by experimenting with advanced architectures, including attention-based models and hybrid networks like CNN-LSTM combinations.</a:t>
            </a:r>
          </a:p>
          <a:p>
            <a:pPr marL="285750" indent="-285750" algn="just">
              <a:buFont typeface="Arial" panose="020B0604020202020204" pitchFamily="34" charset="0"/>
              <a:buChar char="•"/>
            </a:pPr>
            <a:r>
              <a:rPr lang="en-US" sz="2000" b="1" dirty="0" smtClean="0"/>
              <a:t>Real-time Processing</a:t>
            </a:r>
            <a:r>
              <a:rPr lang="en-US" sz="2000" dirty="0" smtClean="0"/>
              <a:t>: Develop a system capable of chunking live audio, analyzing it in real time, and providing instant predictions, thus meeting the demands of latency-sensitive applications.</a:t>
            </a:r>
          </a:p>
          <a:p>
            <a:pPr marL="285750" indent="-285750" algn="just">
              <a:buFont typeface="Arial" panose="020B0604020202020204" pitchFamily="34" charset="0"/>
              <a:buChar char="•"/>
            </a:pPr>
            <a:r>
              <a:rPr lang="en-US" sz="2000" b="1" dirty="0" smtClean="0"/>
              <a:t>Scalability Across Genres</a:t>
            </a:r>
            <a:r>
              <a:rPr lang="en-US" sz="2000" dirty="0" smtClean="0"/>
              <a:t>: Design a flexible framework capable of handling a wide variety of music genres, ensuring adaptability to new and emerging styles.</a:t>
            </a:r>
          </a:p>
          <a:p>
            <a:pPr algn="just"/>
            <a:endParaRPr lang="en-US" sz="2000" dirty="0" smtClean="0"/>
          </a:p>
          <a:p>
            <a:pPr algn="just"/>
            <a:r>
              <a:rPr lang="en-US" sz="2000" dirty="0" smtClean="0"/>
              <a:t>The ultimate goal is to bridge the gap between theoretical advancements in deep learning and practical deployment of music genre detection systems, making the technology accessible and effective for diverse applications.</a:t>
            </a:r>
            <a:endParaRPr lang="en-US" sz="2000" dirty="0"/>
          </a:p>
        </p:txBody>
      </p:sp>
    </p:spTree>
    <p:extLst>
      <p:ext uri="{BB962C8B-B14F-4D97-AF65-F5344CB8AC3E}">
        <p14:creationId xmlns:p14="http://schemas.microsoft.com/office/powerpoint/2010/main" val="2680831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94" y="0"/>
            <a:ext cx="10515600" cy="1325563"/>
          </a:xfrm>
        </p:spPr>
        <p:txBody>
          <a:bodyPr>
            <a:normAutofit/>
          </a:bodyPr>
          <a:lstStyle/>
          <a:p>
            <a:r>
              <a:rPr lang="en-US" sz="4800" b="1" dirty="0" smtClean="0">
                <a:latin typeface="Arial" panose="020B0604020202020204" pitchFamily="34" charset="0"/>
                <a:cs typeface="Arial" panose="020B0604020202020204" pitchFamily="34" charset="0"/>
              </a:rPr>
              <a:t>Proposed Workflow</a:t>
            </a:r>
            <a:endParaRPr lang="en-US" sz="4800" b="1" dirty="0">
              <a:latin typeface="Arial" panose="020B0604020202020204" pitchFamily="34" charset="0"/>
              <a:cs typeface="Arial" panose="020B0604020202020204" pitchFamily="34" charset="0"/>
            </a:endParaRPr>
          </a:p>
        </p:txBody>
      </p:sp>
      <p:sp>
        <p:nvSpPr>
          <p:cNvPr id="4" name="TextBox 3"/>
          <p:cNvSpPr txBox="1"/>
          <p:nvPr/>
        </p:nvSpPr>
        <p:spPr>
          <a:xfrm>
            <a:off x="341194" y="1325563"/>
            <a:ext cx="11450472" cy="4832092"/>
          </a:xfrm>
          <a:prstGeom prst="rect">
            <a:avLst/>
          </a:prstGeom>
          <a:noFill/>
        </p:spPr>
        <p:txBody>
          <a:bodyPr wrap="square" rtlCol="0">
            <a:spAutoFit/>
          </a:bodyPr>
          <a:lstStyle/>
          <a:p>
            <a:r>
              <a:rPr lang="en-US" sz="2800" b="1" dirty="0" smtClean="0"/>
              <a:t>Introduction to the Proposed System</a:t>
            </a:r>
          </a:p>
          <a:p>
            <a:endParaRPr lang="en-US" sz="2800" b="1" dirty="0" smtClean="0"/>
          </a:p>
          <a:p>
            <a:r>
              <a:rPr lang="en-US" sz="2800" dirty="0" smtClean="0"/>
              <a:t>The proposed music genre detection system is designed to provide real-time genre classification using advanced deep learning techniques. By leveraging the power of Mel-frequency </a:t>
            </a:r>
            <a:r>
              <a:rPr lang="en-US" sz="2800" dirty="0" err="1" smtClean="0"/>
              <a:t>cepstral</a:t>
            </a:r>
            <a:r>
              <a:rPr lang="en-US" sz="2800" dirty="0" smtClean="0"/>
              <a:t> coefficients (MFCCs) for feature extraction and other 56 features and integrating them into a neural network model, this system ensures efficient and accurate genre prediction from audio inputs. </a:t>
            </a:r>
          </a:p>
          <a:p>
            <a:r>
              <a:rPr lang="en-US" sz="2800" dirty="0" smtClean="0"/>
              <a:t>The architecture is modular, consisting of audio recording, feature extraction, classification, and real-time prediction and display, making it highly adaptable and user-friendly.</a:t>
            </a:r>
            <a:endParaRPr lang="en-US" sz="2800" dirty="0"/>
          </a:p>
        </p:txBody>
      </p:sp>
    </p:spTree>
    <p:extLst>
      <p:ext uri="{BB962C8B-B14F-4D97-AF65-F5344CB8AC3E}">
        <p14:creationId xmlns:p14="http://schemas.microsoft.com/office/powerpoint/2010/main" val="3906560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307" y="120698"/>
            <a:ext cx="1950493" cy="6661684"/>
          </a:xfrm>
          <a:prstGeom prst="rect">
            <a:avLst/>
          </a:prstGeom>
        </p:spPr>
      </p:pic>
      <p:sp>
        <p:nvSpPr>
          <p:cNvPr id="3" name="TextBox 2"/>
          <p:cNvSpPr txBox="1"/>
          <p:nvPr/>
        </p:nvSpPr>
        <p:spPr>
          <a:xfrm>
            <a:off x="177421" y="120698"/>
            <a:ext cx="8939283" cy="4893647"/>
          </a:xfrm>
          <a:prstGeom prst="rect">
            <a:avLst/>
          </a:prstGeom>
          <a:noFill/>
        </p:spPr>
        <p:txBody>
          <a:bodyPr wrap="square" rtlCol="0">
            <a:spAutoFit/>
          </a:bodyPr>
          <a:lstStyle/>
          <a:p>
            <a:r>
              <a:rPr lang="en-US" sz="2400" dirty="0" smtClean="0"/>
              <a:t>The following sections describe each component of the system in detail, accompanied by an algorithm outlining its functionality.</a:t>
            </a:r>
          </a:p>
          <a:p>
            <a:endParaRPr lang="en-US" sz="2400" dirty="0"/>
          </a:p>
          <a:p>
            <a:r>
              <a:rPr lang="en-US" sz="2400" b="1" dirty="0" smtClean="0"/>
              <a:t>1. Audio Recording Module</a:t>
            </a:r>
          </a:p>
          <a:p>
            <a:r>
              <a:rPr lang="en-US" sz="2400" dirty="0" smtClean="0"/>
              <a:t>This module captures live audio input from the user or environment using a microphone. It stores the recorded snippets as digital files for further processing. The main objective of this module is to acquire audio data in a format suitable for analysis.</a:t>
            </a:r>
          </a:p>
          <a:p>
            <a:r>
              <a:rPr lang="en-US" sz="2400" b="1" dirty="0" smtClean="0"/>
              <a:t>Algorithm</a:t>
            </a:r>
          </a:p>
          <a:p>
            <a:r>
              <a:rPr lang="en-US" sz="2400" dirty="0" smtClean="0"/>
              <a:t>Initialize the microphone input device.</a:t>
            </a:r>
          </a:p>
          <a:p>
            <a:r>
              <a:rPr lang="en-US" sz="2400" dirty="0" smtClean="0"/>
              <a:t>Capture audio in predefined time intervals (30 seconds).</a:t>
            </a:r>
          </a:p>
          <a:p>
            <a:r>
              <a:rPr lang="en-US" sz="2400" dirty="0" smtClean="0"/>
              <a:t>Save the captured audio in a digital format (i.e. WAV)</a:t>
            </a:r>
          </a:p>
          <a:p>
            <a:endParaRPr lang="en-US" sz="2400" dirty="0"/>
          </a:p>
        </p:txBody>
      </p:sp>
    </p:spTree>
    <p:extLst>
      <p:ext uri="{BB962C8B-B14F-4D97-AF65-F5344CB8AC3E}">
        <p14:creationId xmlns:p14="http://schemas.microsoft.com/office/powerpoint/2010/main" val="3710471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660" y="204716"/>
            <a:ext cx="11655188" cy="6309420"/>
          </a:xfrm>
          <a:prstGeom prst="rect">
            <a:avLst/>
          </a:prstGeom>
          <a:noFill/>
        </p:spPr>
        <p:txBody>
          <a:bodyPr wrap="square" rtlCol="0">
            <a:spAutoFit/>
          </a:bodyPr>
          <a:lstStyle/>
          <a:p>
            <a:r>
              <a:rPr lang="en-US" sz="2400" b="1" dirty="0" smtClean="0"/>
              <a:t>2. Data Transformation and Feature Extraction</a:t>
            </a:r>
          </a:p>
          <a:p>
            <a:endParaRPr lang="en-US" sz="2000" b="1" dirty="0" smtClean="0"/>
          </a:p>
          <a:p>
            <a:r>
              <a:rPr lang="en-US" sz="2000" dirty="0" smtClean="0"/>
              <a:t>In this module, the audio signal undergoes preprocessing to extract features crucial for genre detection. MFCCs are the primary features, capturing sound characteristics such as timbre, pitch, and rhythm. The audio is also transformed into a spectrogram for better frequency representation over time.</a:t>
            </a:r>
          </a:p>
          <a:p>
            <a:endParaRPr lang="en-US" sz="2000" dirty="0" smtClean="0"/>
          </a:p>
          <a:p>
            <a:r>
              <a:rPr lang="en-US" sz="2000" b="1" dirty="0" smtClean="0"/>
              <a:t>Algorithm</a:t>
            </a:r>
          </a:p>
          <a:p>
            <a:r>
              <a:rPr lang="en-US" sz="2000" dirty="0" smtClean="0"/>
              <a:t>Load the recorded audio file.</a:t>
            </a:r>
          </a:p>
          <a:p>
            <a:r>
              <a:rPr lang="en-US" sz="2000" dirty="0" smtClean="0"/>
              <a:t>Preprocess the audio:</a:t>
            </a:r>
          </a:p>
          <a:p>
            <a:pPr lvl="1"/>
            <a:r>
              <a:rPr lang="en-US" sz="2000" dirty="0" smtClean="0"/>
              <a:t>Normalize the amplitude.</a:t>
            </a:r>
          </a:p>
          <a:p>
            <a:pPr lvl="1"/>
            <a:r>
              <a:rPr lang="en-US" sz="2000" dirty="0" smtClean="0"/>
              <a:t>Apply framing (divide audio into overlapping windows).</a:t>
            </a:r>
          </a:p>
          <a:p>
            <a:r>
              <a:rPr lang="en-US" sz="2000" dirty="0" smtClean="0"/>
              <a:t>Compute the spectrogram:</a:t>
            </a:r>
          </a:p>
          <a:p>
            <a:pPr lvl="1"/>
            <a:r>
              <a:rPr lang="en-US" sz="2000" dirty="0" smtClean="0"/>
              <a:t>Apply the Short-Time Fourier Transform (STFT).</a:t>
            </a:r>
          </a:p>
          <a:p>
            <a:r>
              <a:rPr lang="en-US" sz="2000" dirty="0" smtClean="0"/>
              <a:t>Extract MFCCs from each frame:</a:t>
            </a:r>
          </a:p>
          <a:p>
            <a:pPr lvl="1"/>
            <a:r>
              <a:rPr lang="en-US" sz="2000" dirty="0" smtClean="0"/>
              <a:t>Compute </a:t>
            </a:r>
            <a:r>
              <a:rPr lang="en-US" sz="2000" dirty="0" err="1" smtClean="0"/>
              <a:t>mel-filterbanks</a:t>
            </a:r>
            <a:r>
              <a:rPr lang="en-US" sz="2000" dirty="0" smtClean="0"/>
              <a:t>.</a:t>
            </a:r>
          </a:p>
          <a:p>
            <a:pPr lvl="1"/>
            <a:r>
              <a:rPr lang="en-US" sz="2000" dirty="0" smtClean="0"/>
              <a:t>Take the logarithm of </a:t>
            </a:r>
            <a:r>
              <a:rPr lang="en-US" sz="2000" dirty="0" err="1" smtClean="0"/>
              <a:t>filterbank</a:t>
            </a:r>
            <a:r>
              <a:rPr lang="en-US" sz="2000" dirty="0" smtClean="0"/>
              <a:t> energies.</a:t>
            </a:r>
          </a:p>
          <a:p>
            <a:pPr lvl="1"/>
            <a:r>
              <a:rPr lang="en-US" sz="2000" dirty="0" smtClean="0"/>
              <a:t>Apply the Discrete Cosine Transform (DCT) to derive MFCCs.</a:t>
            </a:r>
          </a:p>
          <a:p>
            <a:r>
              <a:rPr lang="en-US" sz="2000" dirty="0" smtClean="0"/>
              <a:t>Return the extracted MFCC features.</a:t>
            </a:r>
          </a:p>
          <a:p>
            <a:endParaRPr lang="en-US" sz="2000" dirty="0" smtClean="0"/>
          </a:p>
          <a:p>
            <a:endParaRPr lang="en-US" sz="2000" dirty="0"/>
          </a:p>
        </p:txBody>
      </p:sp>
    </p:spTree>
    <p:extLst>
      <p:ext uri="{BB962C8B-B14F-4D97-AF65-F5344CB8AC3E}">
        <p14:creationId xmlns:p14="http://schemas.microsoft.com/office/powerpoint/2010/main" val="61185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194" y="286603"/>
            <a:ext cx="11491415" cy="6093976"/>
          </a:xfrm>
          <a:prstGeom prst="rect">
            <a:avLst/>
          </a:prstGeom>
          <a:noFill/>
        </p:spPr>
        <p:txBody>
          <a:bodyPr wrap="square" rtlCol="0">
            <a:spAutoFit/>
          </a:bodyPr>
          <a:lstStyle/>
          <a:p>
            <a:r>
              <a:rPr lang="en-US" sz="2400" b="1" dirty="0" smtClean="0"/>
              <a:t>3. Classification</a:t>
            </a:r>
          </a:p>
          <a:p>
            <a:r>
              <a:rPr lang="en-US" dirty="0" smtClean="0"/>
              <a:t>The classification module utilizes a neural network to categorize the extracted features into predefined genres. The model architecture includes convolutional layers for feature detection and fully connected layers for making predictions based on learned patterns.</a:t>
            </a:r>
          </a:p>
          <a:p>
            <a:r>
              <a:rPr lang="en-US" b="1" dirty="0" smtClean="0"/>
              <a:t>Algorithm</a:t>
            </a:r>
          </a:p>
          <a:p>
            <a:r>
              <a:rPr lang="en-US" dirty="0" smtClean="0"/>
              <a:t>Load the trained neural network model.</a:t>
            </a:r>
          </a:p>
          <a:p>
            <a:r>
              <a:rPr lang="en-US" dirty="0" smtClean="0"/>
              <a:t>Input the extracted MFCC features into the model.</a:t>
            </a:r>
          </a:p>
          <a:p>
            <a:r>
              <a:rPr lang="en-US" dirty="0" smtClean="0"/>
              <a:t>Perform forward propagation through the network:</a:t>
            </a:r>
          </a:p>
          <a:p>
            <a:pPr lvl="1"/>
            <a:r>
              <a:rPr lang="en-US" dirty="0" smtClean="0"/>
              <a:t>Convolutional layers extract local patterns in spectrograms.</a:t>
            </a:r>
          </a:p>
          <a:p>
            <a:pPr lvl="1"/>
            <a:r>
              <a:rPr lang="en-US" dirty="0" smtClean="0"/>
              <a:t>Fully connected layers aggregate these patterns to predict the genre.</a:t>
            </a:r>
          </a:p>
          <a:p>
            <a:r>
              <a:rPr lang="en-US" dirty="0" smtClean="0"/>
              <a:t>Return the predicted genre label.</a:t>
            </a:r>
          </a:p>
          <a:p>
            <a:endParaRPr lang="en-US" dirty="0" smtClean="0"/>
          </a:p>
          <a:p>
            <a:r>
              <a:rPr lang="en-US" sz="2400" b="1" dirty="0" smtClean="0"/>
              <a:t>4. Real-Time Prediction and Display</a:t>
            </a:r>
          </a:p>
          <a:p>
            <a:r>
              <a:rPr lang="en-US" dirty="0" smtClean="0"/>
              <a:t>This component ensures quick genre prediction and presents the results in a user-friendly interface. The system processes and categorizes the audio almost instantaneously, making it suitable for real-time applications.</a:t>
            </a:r>
          </a:p>
          <a:p>
            <a:r>
              <a:rPr lang="en-US" b="1" dirty="0" smtClean="0"/>
              <a:t>Algorithm</a:t>
            </a:r>
          </a:p>
          <a:p>
            <a:r>
              <a:rPr lang="en-US" dirty="0" smtClean="0"/>
              <a:t>Receive the audio input and preprocess it.</a:t>
            </a:r>
          </a:p>
          <a:p>
            <a:r>
              <a:rPr lang="en-US" dirty="0" smtClean="0"/>
              <a:t>Extract MFCC features from the audio.</a:t>
            </a:r>
          </a:p>
          <a:p>
            <a:r>
              <a:rPr lang="en-US" dirty="0" smtClean="0"/>
              <a:t>Pass the features through the trained model to obtain the predicted genre.</a:t>
            </a:r>
          </a:p>
          <a:p>
            <a:r>
              <a:rPr lang="en-US" dirty="0" smtClean="0"/>
              <a:t>Display the predicted genre in the user interface.</a:t>
            </a:r>
          </a:p>
          <a:p>
            <a:endParaRPr lang="en-US" dirty="0"/>
          </a:p>
        </p:txBody>
      </p:sp>
    </p:spTree>
    <p:extLst>
      <p:ext uri="{BB962C8B-B14F-4D97-AF65-F5344CB8AC3E}">
        <p14:creationId xmlns:p14="http://schemas.microsoft.com/office/powerpoint/2010/main" val="3294353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2960</Words>
  <Application>Microsoft Office PowerPoint</Application>
  <PresentationFormat>Widescreen</PresentationFormat>
  <Paragraphs>203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MUSIC GENRE DETECTION WITH LIVE AUDIO</vt:lpstr>
      <vt:lpstr>Introduction</vt:lpstr>
      <vt:lpstr>PowerPoint Presentation</vt:lpstr>
      <vt:lpstr>Problem Statement</vt:lpstr>
      <vt:lpstr>Research Objective</vt:lpstr>
      <vt:lpstr>Proposed Workflow</vt:lpstr>
      <vt:lpstr>PowerPoint Presentation</vt:lpstr>
      <vt:lpstr>PowerPoint Presentation</vt:lpstr>
      <vt:lpstr>PowerPoint Presentation</vt:lpstr>
      <vt:lpstr>Implementation </vt:lpstr>
      <vt:lpstr>PowerPoint Presentation</vt:lpstr>
      <vt:lpstr>PowerPoint Presentation</vt:lpstr>
      <vt:lpstr>PowerPoint Presentation</vt:lpstr>
      <vt:lpstr>Results:</vt:lpstr>
      <vt:lpstr>PowerPoint Presentation</vt:lpstr>
      <vt:lpstr>PowerPoint Presentation</vt:lpstr>
      <vt:lpstr>Comparisons</vt:lpstr>
      <vt:lpstr>Interpretations </vt:lpstr>
      <vt:lpstr>Conclusion</vt:lpstr>
      <vt:lpstr>Future work</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DETECTION WITH LIVE AUDIO</dc:title>
  <dc:creator>acer</dc:creator>
  <cp:lastModifiedBy>acer</cp:lastModifiedBy>
  <cp:revision>29</cp:revision>
  <dcterms:created xsi:type="dcterms:W3CDTF">2024-11-16T09:06:35Z</dcterms:created>
  <dcterms:modified xsi:type="dcterms:W3CDTF">2024-11-19T14:16:51Z</dcterms:modified>
</cp:coreProperties>
</file>