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64" r:id="rId12"/>
    <p:sldId id="265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D8A4-3936-2C76-75B8-B5922AD4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9991F-A3C9-F0DD-AA5E-38DAD918D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C95C-0C0D-1D7D-9911-9B9A949F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CC71-C649-0AC5-EDB2-AE2A12D6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A496-5367-0F67-983D-4228278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8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60B8-0169-B43D-07EF-21A1EC90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4270F-F25F-E229-27C2-9BE191098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4661-BCB8-3A1C-C74F-76BBAFCC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0EA6-6F3F-A35C-B790-AD69A7CA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CF46-CA1C-D765-3C91-85F88FBA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0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DAE51-1CBC-121B-4C5B-0DD2F1AA8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6F49-E5B3-C031-FED2-46CC4C38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5EF2-5371-ED80-6E45-3A421E5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CBBF-6141-5CBD-09E6-2E3853EB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4C1-59A3-ABD9-30C0-0C29D454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A9A6-852F-D714-CB79-7F85DE53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D86E-D191-8F12-FA17-45C16665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0523-9193-6070-8E8C-307B85EF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9DA2-6757-056E-C2A2-A17E016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B79D-DE75-BFB6-847A-CB84D600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6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4074-3A83-5FBB-A7EA-1F830834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D0DC-FC97-2991-21D7-0DB93585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5FC1-6010-5537-FFEC-75CB8259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02D4-4C1C-DB3B-EDB0-2F7D1F5E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23C3-1D35-4718-631B-45BCCC4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83FF-9896-84B2-C17E-EA9AD52B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9832-D600-ED0D-49F9-1585976E0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1F21-E81A-25F3-2CF9-4A280039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2A34A-E59F-5A49-7634-6B6277EA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8FD2-45F3-BAA3-58BA-79DC931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0241C-3BED-E67C-F80D-F78DAF65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02C-326E-032B-34AF-1F41C34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4525F-82EB-B7D4-D05E-1614A0BE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554C-3315-BAE7-4284-E031EED2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1383-1043-8943-5B4A-77BC7B01F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C5284-0577-463D-ED29-A9A304BF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097A-8696-07A7-1798-BB97A14F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7EF95-7E66-EBAE-CF2B-4A3B1758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D32B2-2F8C-2F3F-8BC4-95FF84C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F4EB-EDAD-1CD6-6ADA-5F4DA234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788C-DE97-DCED-13B5-35E5CDF6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F12B-D443-BE2A-F8B7-8FC70C2C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89C79-7694-B2F3-C7D9-C969ACDA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5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F3EF4-58B6-F048-0DA2-36CF3C8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747C2-7A22-ECB1-9E1F-EE060A4A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0C60-29C2-FDB0-63BA-5F303208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620D-07DE-E577-690B-668D16D8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3894-C3CF-724A-73A8-680F9B60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AA78-7A47-58B3-4CCB-479790B5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CD402-F76F-BBF9-756C-8C71236E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6547-9932-9893-70EF-F9796C74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C78F-C4DD-5448-E06B-DA6D9F5C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61EA-4C2E-CC8B-6781-6F3FBC47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8A04C-353E-480D-1AB3-B2325E329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DD3A-6CE9-D627-2C0C-D868AFAE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F95B-7A82-7AB5-E14E-7BF6C49F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D6786-11AE-9C55-C77E-700DEA5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9841-8A61-0776-B91E-736AEAE5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DED87-3367-2FD7-1A21-45BD68D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DFD5-46CA-2541-CD46-5EFBA393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32C4-F49A-873A-4FCF-B6731CAF3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283-125C-4A05-8024-207BEA4343FA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8453-280F-4C41-714A-BBAB1B85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AD6A-D39D-A772-ED01-073BF382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AB71-E77A-43B7-82BC-6C441CAF5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2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1/5/1845" TargetMode="External"/><Relationship Id="rId2" Type="http://schemas.openxmlformats.org/officeDocument/2006/relationships/hyperlink" Target="https://ieeexplore.ieee.org/document/60335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352492821000623" TargetMode="External"/><Relationship Id="rId5" Type="http://schemas.openxmlformats.org/officeDocument/2006/relationships/hyperlink" Target="https://www.mdpi.com/2076-3417/11/13/6109" TargetMode="External"/><Relationship Id="rId4" Type="http://schemas.openxmlformats.org/officeDocument/2006/relationships/hyperlink" Target="https://www.hindawi.com/journals/mpe/2019/678375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C35-E11C-89D4-B808-68FCAA9F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36" y="2932497"/>
            <a:ext cx="11510128" cy="99300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Black" panose="020B0A04020102020204" pitchFamily="34" charset="0"/>
              </a:rPr>
              <a:t>Traffic Sign Recognition and Audio Output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1A3EC-25C3-6767-FA46-543C3E6F9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22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068BA-5008-5420-9B16-39355CE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" y="270268"/>
            <a:ext cx="11589654" cy="285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907A6-E97A-9B8B-E740-1D911F2F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8" y="2281936"/>
            <a:ext cx="9875179" cy="43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8F35-1FD2-9A6C-5765-29481513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42F8-9E9A-4C86-966A-DD2E2AE7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9"/>
            <a:ext cx="10515600" cy="5064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/>
              <a:t>Convolutional Neural Network (CNN)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model takes the extracted features and predicts the traffic sign category based on the class number provided as input.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Fully-Connected Layers: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After the convolutional layers extract features, the network typically uses fully-connected layers to process the extracted features and learn higher-level relationships between them.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Activation Functions: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Fully-connected layers often employ activation functions like </a:t>
            </a:r>
            <a:r>
              <a:rPr lang="en-US" sz="2400" dirty="0" err="1"/>
              <a:t>ReLU</a:t>
            </a:r>
            <a:r>
              <a:rPr lang="en-US" sz="2400" dirty="0"/>
              <a:t> (Rectified Linear Unit) or </a:t>
            </a:r>
            <a:r>
              <a:rPr lang="en-US" sz="2400" dirty="0" err="1"/>
              <a:t>softmax</a:t>
            </a:r>
            <a:r>
              <a:rPr lang="en-US" sz="2400" dirty="0"/>
              <a:t> to introduce non-linearity and map the outputs to a desired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1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397-B7CC-FED5-1F43-1096C51E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Postprocessing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1D8-669F-BCE1-DD9B-915F1B62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Post-Processing in Traffic Sign Recognition:</a:t>
            </a:r>
            <a:endParaRPr lang="en-US" dirty="0"/>
          </a:p>
          <a:p>
            <a:r>
              <a:rPr lang="en-US" dirty="0"/>
              <a:t>While the core classification might identify the most likely traffic sign category, post-processing techniques can further refine the results and improve system robustness.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06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9FFA-31AC-64D7-95A7-F550D7DD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696B-77BF-D2FA-6384-7DC736AC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output generated by your code depends on the specific implementation details of the </a:t>
            </a:r>
            <a:r>
              <a:rPr lang="en-US" dirty="0" err="1"/>
              <a:t>model_shortpredict</a:t>
            </a:r>
            <a:r>
              <a:rPr lang="en-US" dirty="0"/>
              <a:t> function and any additional code you have for processing the results.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Textual Output : To print the predicted traffic sign category or class label.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41D40-954E-CC79-6580-0047C201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4" y="1803950"/>
            <a:ext cx="6039693" cy="430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D67C3-E7D6-B90C-8014-DABE7AF8393F}"/>
              </a:ext>
            </a:extLst>
          </p:cNvPr>
          <p:cNvSpPr txBox="1"/>
          <p:nvPr/>
        </p:nvSpPr>
        <p:spPr>
          <a:xfrm>
            <a:off x="860854" y="527901"/>
            <a:ext cx="980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Input given is class number, it predicts the images in that class number and return the 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424347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807C-9751-E6EC-514E-E56F982C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Text-to-Speech Integration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FC82-F4CE-8192-397F-D4B644CD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Text-to-Speech Integration: Traffic sign recognition systems can benefit from integrating text-to-speech (TTS) functionality. This would allow the system to not only visually display the predicted traffic sign category but also announce it audibly.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achieve TTS integration, we need to incorporate a TTS library like pyttsx3 or a similar tool.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TTS library would then be used to synthesize the text into spoken audio, which could be played through the computer's speakers or integrated with an in-car audio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517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CFCE-BF70-AC3E-7B14-49BF70D9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51" y="183823"/>
            <a:ext cx="9144000" cy="83841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8C37F-3EB7-E4E0-4BED-133DDEFD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34" y="1593130"/>
            <a:ext cx="11792931" cy="553353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Project Overview </a:t>
            </a:r>
          </a:p>
          <a:p>
            <a:pPr algn="just"/>
            <a:r>
              <a:rPr lang="en-US" dirty="0"/>
              <a:t>Traffic sign recognition (TSR) is a critical technology in the development of advanced driver-assistance systems (ADAS) and autonomous vehicles. It aims to automatically identify and interpret traffic signs on the road, enhancing safety and improving driving experience. This project focuses on implementing a robust TSR system using computer vision techniques.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Alert drivers: Warn drivers about upcoming stop signs, speed limits, and other important regulations.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Augment reality: Integrate traffic sign information with navigation displays for enhanced awareness.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Improve autonomous vehicle navigation: Enable self-driving cars to interpret traffic signs and navigate roads safely.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08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D904-6D6B-2357-BD13-F0668A8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effectLst/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D5A1-25CC-6EED-FFFB-162CC426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71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 rtl="0">
              <a:lnSpc>
                <a:spcPct val="150000"/>
              </a:lnSpc>
            </a:pPr>
            <a:r>
              <a:rPr lang="en-US" sz="2400" dirty="0">
                <a:effectLst/>
              </a:rPr>
              <a:t>This project aims to develop a system for </a:t>
            </a:r>
            <a:r>
              <a:rPr lang="en-US" sz="2400" b="1" dirty="0">
                <a:effectLst/>
              </a:rPr>
              <a:t>automatic traffic sign recognition (TSR)</a:t>
            </a:r>
            <a:r>
              <a:rPr lang="en-US" sz="2400" dirty="0">
                <a:effectLst/>
              </a:rPr>
              <a:t> using computer vision techniques. The goal is to create a system that can: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Detect</a:t>
            </a:r>
            <a:r>
              <a:rPr lang="en-US" sz="2400" dirty="0">
                <a:effectLst/>
              </a:rPr>
              <a:t> various traffic signs in real-world images and videos.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Classify</a:t>
            </a:r>
            <a:r>
              <a:rPr lang="en-US" sz="2400" dirty="0">
                <a:effectLst/>
              </a:rPr>
              <a:t> the detected signs into different categories (e.g., stop, yield, speed limit).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Achieve high accuracy</a:t>
            </a:r>
            <a:r>
              <a:rPr lang="en-US" sz="2400" dirty="0">
                <a:effectLst/>
              </a:rPr>
              <a:t> under diverse lighting and weather conditions.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Operate efficiently</a:t>
            </a:r>
            <a:r>
              <a:rPr lang="en-US" sz="2400" dirty="0">
                <a:effectLst/>
              </a:rPr>
              <a:t> for real-time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9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F6-B53D-8726-E2B4-AFB14FED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1EA-3A6A-8DCD-1076-20B7A865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This project aims to develop a system for </a:t>
            </a:r>
            <a:r>
              <a:rPr lang="en-US" sz="2400" b="1" dirty="0"/>
              <a:t>automatic traffic sign recognition (TSR)</a:t>
            </a:r>
            <a:r>
              <a:rPr lang="en-US" sz="2400" dirty="0"/>
              <a:t> using computer vision techniques. The goal is to create a system that can: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Detect</a:t>
            </a:r>
            <a:r>
              <a:rPr lang="en-US" sz="2400" dirty="0"/>
              <a:t> various traffic signs in real-world images and videos.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Classify</a:t>
            </a:r>
            <a:r>
              <a:rPr lang="en-US" sz="2400" dirty="0"/>
              <a:t> the detected signs into different categories (e.g., stop, yield, speed limit).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Achieve high accuracy</a:t>
            </a:r>
            <a:r>
              <a:rPr lang="en-US" sz="2400" dirty="0"/>
              <a:t> under diverse lighting and weather conditions.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Run efficiently</a:t>
            </a:r>
            <a:r>
              <a:rPr lang="en-US" sz="2400" dirty="0"/>
              <a:t> for real-time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511F-2F3A-11BC-A86F-89602450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7148" cy="73781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Literature Survey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345C-6D21-1F4A-3AE3-FA3FE57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5074027"/>
          </a:xfrm>
        </p:spPr>
        <p:txBody>
          <a:bodyPr>
            <a:normAutofit/>
          </a:bodyPr>
          <a:lstStyle/>
          <a:p>
            <a:r>
              <a:rPr lang="en-US" sz="2300" dirty="0"/>
              <a:t>Traffic Sign Recognition with Multi-Scale Convolutional Networks by Pierre </a:t>
            </a:r>
            <a:r>
              <a:rPr lang="en-US" sz="2300" dirty="0" err="1"/>
              <a:t>Sermanet</a:t>
            </a:r>
            <a:r>
              <a:rPr lang="en-US" sz="2300" dirty="0"/>
              <a:t> and Yann LeCun (2011): </a:t>
            </a:r>
            <a:r>
              <a:rPr lang="en-US" sz="2300" dirty="0">
                <a:hlinkClick r:id="rId2"/>
              </a:rPr>
              <a:t>https://ieeexplore.ieee.org/document/6033589</a:t>
            </a:r>
            <a:endParaRPr lang="en-US" sz="2300" dirty="0"/>
          </a:p>
          <a:p>
            <a:r>
              <a:rPr lang="en-US" sz="2300" dirty="0"/>
              <a:t>Robust Traffic Sign Detection and Classification Using Color, Edge, and Elliptic Ring Features by Ren Wu, </a:t>
            </a:r>
            <a:r>
              <a:rPr lang="en-US" sz="2300" dirty="0" err="1"/>
              <a:t>Yudong</a:t>
            </a:r>
            <a:r>
              <a:rPr lang="en-US" sz="2300" dirty="0"/>
              <a:t> Yuan, and </a:t>
            </a:r>
            <a:r>
              <a:rPr lang="en-US" sz="2300" dirty="0" err="1"/>
              <a:t>Changxing</a:t>
            </a:r>
            <a:r>
              <a:rPr lang="en-US" sz="2300" dirty="0"/>
              <a:t> Shao (2021): </a:t>
            </a:r>
            <a:r>
              <a:rPr lang="en-US" sz="2300" dirty="0">
                <a:hlinkClick r:id="rId3"/>
              </a:rPr>
              <a:t>https://www.mdpi.com/1424-8220/21/5/1845</a:t>
            </a:r>
            <a:endParaRPr lang="en-US" sz="2300" dirty="0"/>
          </a:p>
          <a:p>
            <a:r>
              <a:rPr lang="en-US" sz="2300" dirty="0"/>
              <a:t>Traffic Sign Detection and Recognition Using Deep Learning by </a:t>
            </a:r>
            <a:r>
              <a:rPr lang="en-US" sz="2300" dirty="0" err="1"/>
              <a:t>Yuxin</a:t>
            </a:r>
            <a:r>
              <a:rPr lang="en-US" sz="2300" dirty="0"/>
              <a:t> Luo, </a:t>
            </a:r>
            <a:r>
              <a:rPr lang="en-US" sz="2300" dirty="0" err="1"/>
              <a:t>Qingtian</a:t>
            </a:r>
            <a:r>
              <a:rPr lang="en-US" sz="2300" dirty="0"/>
              <a:t> Zhu, and </a:t>
            </a:r>
            <a:r>
              <a:rPr lang="en-US" sz="2300" dirty="0" err="1"/>
              <a:t>Jianye</a:t>
            </a:r>
            <a:r>
              <a:rPr lang="en-US" sz="2300" dirty="0"/>
              <a:t> Hao (2019): </a:t>
            </a:r>
            <a:r>
              <a:rPr lang="en-US" sz="2300" dirty="0">
                <a:hlinkClick r:id="rId4"/>
              </a:rPr>
              <a:t>https://www.hindawi.com/journals/mpe/2019/6783756/</a:t>
            </a:r>
            <a:endParaRPr lang="en-US" sz="2300" dirty="0"/>
          </a:p>
          <a:p>
            <a:r>
              <a:rPr lang="en-US" sz="2300" dirty="0"/>
              <a:t>Traffic Sign Detection and Recognition Using a Vision-Based Deep Learning System by </a:t>
            </a:r>
            <a:r>
              <a:rPr lang="en-US" sz="2300" dirty="0" err="1"/>
              <a:t>Daesik</a:t>
            </a:r>
            <a:r>
              <a:rPr lang="en-US" sz="2300" dirty="0"/>
              <a:t> Jang, Young-</a:t>
            </a:r>
            <a:r>
              <a:rPr lang="en-US" sz="2300" dirty="0" err="1"/>
              <a:t>Gyu</a:t>
            </a:r>
            <a:r>
              <a:rPr lang="en-US" sz="2300" dirty="0"/>
              <a:t> Kim, and Dong-Il Cho (2021): </a:t>
            </a:r>
            <a:r>
              <a:rPr lang="en-US" sz="2300" dirty="0">
                <a:hlinkClick r:id="rId5"/>
              </a:rPr>
              <a:t>https://www.mdpi.com/2076-3417/11/13/6109</a:t>
            </a:r>
            <a:endParaRPr lang="en-US" sz="2300" dirty="0"/>
          </a:p>
          <a:p>
            <a:r>
              <a:rPr lang="en-US" sz="2300" dirty="0"/>
              <a:t>Traffic Sign Detection and Recognition Using a Convolutional Neural Network" by </a:t>
            </a:r>
            <a:r>
              <a:rPr lang="en-US" sz="2300" dirty="0" err="1"/>
              <a:t>Yicheng</a:t>
            </a:r>
            <a:r>
              <a:rPr lang="en-US" sz="2300" dirty="0"/>
              <a:t> Zhang, Jing Fu, and </a:t>
            </a:r>
            <a:r>
              <a:rPr lang="en-US" sz="2300" dirty="0" err="1"/>
              <a:t>Zhicheng</a:t>
            </a:r>
            <a:r>
              <a:rPr lang="en-US" sz="2300" dirty="0"/>
              <a:t> Zhao (2021): </a:t>
            </a:r>
            <a:r>
              <a:rPr lang="en-US" sz="2300" dirty="0">
                <a:hlinkClick r:id="rId6"/>
              </a:rPr>
              <a:t>https://www.sciencedirect.com/science/article/pii/S2352492821000623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3739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7A7-6C42-5D07-A358-BBF2D9CD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8612" cy="65297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Block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CB08-F1BA-AE6C-A1E1-9E93EF9D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966" y="5788058"/>
            <a:ext cx="3557833" cy="3889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22607-975D-B6CA-AFE6-C6F93B27FBF0}"/>
              </a:ext>
            </a:extLst>
          </p:cNvPr>
          <p:cNvSpPr txBox="1"/>
          <p:nvPr/>
        </p:nvSpPr>
        <p:spPr>
          <a:xfrm>
            <a:off x="1197204" y="2009717"/>
            <a:ext cx="2187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Image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0F8E7-9B51-EE14-54A6-39778A1A4B4A}"/>
              </a:ext>
            </a:extLst>
          </p:cNvPr>
          <p:cNvSpPr txBox="1"/>
          <p:nvPr/>
        </p:nvSpPr>
        <p:spPr>
          <a:xfrm>
            <a:off x="1197205" y="2884236"/>
            <a:ext cx="2187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Feature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218D5-8FBB-6351-618E-ACAB4E07DD70}"/>
              </a:ext>
            </a:extLst>
          </p:cNvPr>
          <p:cNvSpPr txBox="1"/>
          <p:nvPr/>
        </p:nvSpPr>
        <p:spPr>
          <a:xfrm>
            <a:off x="1197204" y="3619429"/>
            <a:ext cx="2168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AE756-FBE7-123D-C418-B550F4C32A2F}"/>
              </a:ext>
            </a:extLst>
          </p:cNvPr>
          <p:cNvSpPr txBox="1"/>
          <p:nvPr/>
        </p:nvSpPr>
        <p:spPr>
          <a:xfrm>
            <a:off x="1121789" y="4377637"/>
            <a:ext cx="2243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Postprocessing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E47D13-4D8C-25F0-087F-8680B30EDBBF}"/>
              </a:ext>
            </a:extLst>
          </p:cNvPr>
          <p:cNvSpPr/>
          <p:nvPr/>
        </p:nvSpPr>
        <p:spPr>
          <a:xfrm>
            <a:off x="2055043" y="2399487"/>
            <a:ext cx="452486" cy="384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DD50A-6311-D694-2A76-45CADEC9DDA6}"/>
              </a:ext>
            </a:extLst>
          </p:cNvPr>
          <p:cNvSpPr txBox="1"/>
          <p:nvPr/>
        </p:nvSpPr>
        <p:spPr>
          <a:xfrm>
            <a:off x="1197205" y="1233449"/>
            <a:ext cx="2187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249CCA-3ED9-B0DE-DF2D-621A8801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7" y="1597127"/>
            <a:ext cx="487722" cy="4023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5780C7-C3AF-E26A-2E79-DB965614D5B8}"/>
              </a:ext>
            </a:extLst>
          </p:cNvPr>
          <p:cNvSpPr txBox="1"/>
          <p:nvPr/>
        </p:nvSpPr>
        <p:spPr>
          <a:xfrm>
            <a:off x="1197204" y="5143910"/>
            <a:ext cx="2168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E79BC-E89B-CB42-BCE7-6CD96DD30A7C}"/>
              </a:ext>
            </a:extLst>
          </p:cNvPr>
          <p:cNvSpPr txBox="1"/>
          <p:nvPr/>
        </p:nvSpPr>
        <p:spPr>
          <a:xfrm>
            <a:off x="1121789" y="5982510"/>
            <a:ext cx="27243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Text-to-Speech Integration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7CEE24-E2B8-D5E5-ECD8-D568651F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7" y="3262613"/>
            <a:ext cx="412308" cy="3401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33CD2-E4D3-7211-F189-B757F55C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00" y="4008135"/>
            <a:ext cx="450015" cy="3712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57BC32-92BD-9907-DAD9-EC9B2BA1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65" y="4755117"/>
            <a:ext cx="490864" cy="4049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353E18-449D-643B-97C2-E4C2BF52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7" y="5557021"/>
            <a:ext cx="48772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3CA-940C-F5D5-2179-C47202EE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C2E822-27E1-DA1E-3154-8F6264CAC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474" y="1818281"/>
            <a:ext cx="110105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Preprocessing steps which we included  in our project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Jittered and Brightness Increased Image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Normalizing Image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Standardized Image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Resized Image </a:t>
            </a:r>
          </a:p>
        </p:txBody>
      </p:sp>
    </p:spTree>
    <p:extLst>
      <p:ext uri="{BB962C8B-B14F-4D97-AF65-F5344CB8AC3E}">
        <p14:creationId xmlns:p14="http://schemas.microsoft.com/office/powerpoint/2010/main" val="181331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86485-1808-588A-E150-DCB2981C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5" y="328371"/>
            <a:ext cx="5362329" cy="2810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019DD-5371-D69A-9578-F88D35D9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26972"/>
            <a:ext cx="5533533" cy="2931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84D6A-6098-D97A-04B4-BE53BDA9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741" y="143187"/>
            <a:ext cx="5535054" cy="3036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8255D-4F19-C142-A1B6-AC4E3DDC1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26510"/>
            <a:ext cx="6046275" cy="2831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77EFE7-1FDF-14AC-D2F0-55EE63D70FD2}"/>
              </a:ext>
            </a:extLst>
          </p:cNvPr>
          <p:cNvSpPr txBox="1"/>
          <p:nvPr/>
        </p:nvSpPr>
        <p:spPr>
          <a:xfrm>
            <a:off x="6259398" y="35067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300x300 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A41D8-DEF9-AFB2-45EC-38691937684D}"/>
              </a:ext>
            </a:extLst>
          </p:cNvPr>
          <p:cNvSpPr txBox="1"/>
          <p:nvPr/>
        </p:nvSpPr>
        <p:spPr>
          <a:xfrm>
            <a:off x="9351390" y="3498982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300x200 pixels</a:t>
            </a:r>
          </a:p>
        </p:txBody>
      </p:sp>
    </p:spTree>
    <p:extLst>
      <p:ext uri="{BB962C8B-B14F-4D97-AF65-F5344CB8AC3E}">
        <p14:creationId xmlns:p14="http://schemas.microsoft.com/office/powerpoint/2010/main" val="128069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99B4-AF75-9BC7-338E-360DEF59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7"/>
            <a:ext cx="10210014" cy="982907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740F-3C37-B848-99B4-BB40D31D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Convolutional Neural Networks (CNNs)</a:t>
            </a:r>
          </a:p>
          <a:p>
            <a:r>
              <a:rPr lang="en-US" sz="1800" dirty="0"/>
              <a:t>Briefly explain CNNs as a type of deep learning architecture commonly used for image recognition tasks.</a:t>
            </a:r>
          </a:p>
          <a:p>
            <a:pPr marL="0" indent="0">
              <a:buNone/>
            </a:pPr>
            <a:r>
              <a:rPr lang="en-IN" sz="1800" dirty="0"/>
              <a:t>Feature Extraction Process</a:t>
            </a:r>
          </a:p>
          <a:p>
            <a:r>
              <a:rPr lang="en-US" sz="1800" b="1" dirty="0" err="1"/>
              <a:t>load_img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 err="1"/>
              <a:t>img_to_array</a:t>
            </a:r>
            <a:r>
              <a:rPr lang="en-US" sz="1800" b="1" dirty="0"/>
              <a:t> </a:t>
            </a:r>
            <a:r>
              <a:rPr lang="en-US" sz="1800" dirty="0"/>
              <a:t>functions are used to convert the image to a NumPy array suitable for model input.</a:t>
            </a:r>
          </a:p>
          <a:p>
            <a:r>
              <a:rPr lang="en-US" sz="1800" dirty="0" err="1"/>
              <a:t>np.expand_dims</a:t>
            </a:r>
            <a:r>
              <a:rPr lang="en-US" sz="1800" dirty="0"/>
              <a:t>(</a:t>
            </a:r>
            <a:r>
              <a:rPr lang="en-US" sz="1800" dirty="0" err="1"/>
              <a:t>img</a:t>
            </a:r>
            <a:r>
              <a:rPr lang="en-US" sz="1800" dirty="0"/>
              <a:t>, axis=0): necessary to add a batch dimension for compatibility with the CNN.</a:t>
            </a:r>
          </a:p>
          <a:p>
            <a:pPr marL="0" indent="0">
              <a:buNone/>
            </a:pPr>
            <a:r>
              <a:rPr lang="en-IN" sz="2000" dirty="0" err="1"/>
              <a:t>model_shortpredict</a:t>
            </a:r>
            <a:r>
              <a:rPr lang="en-IN" sz="2000" dirty="0"/>
              <a:t> Function:   </a:t>
            </a:r>
            <a:r>
              <a:rPr lang="en-US" sz="1800" dirty="0"/>
              <a:t>it takes the image (inputs) and a list of convolution layer indices (</a:t>
            </a:r>
            <a:r>
              <a:rPr lang="en-US" sz="1800" dirty="0" err="1"/>
              <a:t>conv_ind</a:t>
            </a:r>
            <a:r>
              <a:rPr lang="en-US" sz="1800" dirty="0"/>
              <a:t>) as input.</a:t>
            </a:r>
          </a:p>
          <a:p>
            <a:r>
              <a:rPr lang="en-US" sz="1800" dirty="0"/>
              <a:t>sub-model (</a:t>
            </a:r>
            <a:r>
              <a:rPr lang="en-US" sz="1800" dirty="0" err="1"/>
              <a:t>short_model</a:t>
            </a:r>
            <a:r>
              <a:rPr lang="en-US" sz="1800" dirty="0"/>
              <a:t>) that extracts feature outputs from the specified convolution layers (outputs) within the original model (model).</a:t>
            </a:r>
          </a:p>
          <a:p>
            <a:pPr marL="0" indent="0">
              <a:buNone/>
            </a:pPr>
            <a:r>
              <a:rPr lang="en-IN" sz="2000" dirty="0"/>
              <a:t>Feature Visualization : This helps in </a:t>
            </a:r>
            <a:r>
              <a:rPr lang="en-US" sz="2000" dirty="0"/>
              <a:t>visualization of the extracted features (using </a:t>
            </a:r>
            <a:r>
              <a:rPr lang="en-US" sz="2000" dirty="0" err="1"/>
              <a:t>plt.imshow</a:t>
            </a:r>
            <a:r>
              <a:rPr lang="en-US" sz="2000" dirty="0"/>
              <a:t>), explain how it iterates through the feature maps for each layer and displays them using a subplot layout.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8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922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Traffic Sign Recognition and Audio Output Integration</vt:lpstr>
      <vt:lpstr>Introduction </vt:lpstr>
      <vt:lpstr>Project Overview</vt:lpstr>
      <vt:lpstr>Objective </vt:lpstr>
      <vt:lpstr>Literature Survey  </vt:lpstr>
      <vt:lpstr>Block Diagram </vt:lpstr>
      <vt:lpstr>Preprocessing</vt:lpstr>
      <vt:lpstr>PowerPoint Presentation</vt:lpstr>
      <vt:lpstr>Feature Extraction</vt:lpstr>
      <vt:lpstr>PowerPoint Presentation</vt:lpstr>
      <vt:lpstr>Classification</vt:lpstr>
      <vt:lpstr>Postprocessing</vt:lpstr>
      <vt:lpstr>Output </vt:lpstr>
      <vt:lpstr>PowerPoint Presentation</vt:lpstr>
      <vt:lpstr>Text-to-Speech Integration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siva kumar bandaru</dc:creator>
  <cp:lastModifiedBy>siva kumar bandaru</cp:lastModifiedBy>
  <cp:revision>22</cp:revision>
  <dcterms:created xsi:type="dcterms:W3CDTF">2024-04-25T16:40:41Z</dcterms:created>
  <dcterms:modified xsi:type="dcterms:W3CDTF">2024-04-25T18:25:20Z</dcterms:modified>
</cp:coreProperties>
</file>