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lary Miller" initials="HM" lastIdx="8" clrIdx="0">
    <p:extLst>
      <p:ext uri="{19B8F6BF-5375-455C-9EA6-DF929625EA0E}">
        <p15:presenceInfo xmlns:p15="http://schemas.microsoft.com/office/powerpoint/2012/main" userId="5594b6004c30d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1:23.118" idx="1">
    <p:pos x="10" y="10"/>
    <p:text>For the graph on the right - what does the yellow represent?</p:text>
    <p:extLst>
      <p:ext uri="{C676402C-5697-4E1C-873F-D02D1690AC5C}">
        <p15:threadingInfo xmlns:p15="http://schemas.microsoft.com/office/powerpoint/2012/main" timeZoneBias="300"/>
      </p:ext>
    </p:extLst>
  </p:cm>
  <p:cm authorId="1" dt="2017-11-14T22:42:16.678" idx="2">
    <p:pos x="10" y="106"/>
    <p:text>Can I combine the bayesian and the other graphs?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2:25.343" idx="3">
    <p:pos x="10" y="10"/>
    <p:text>Same as previous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2:33.046" idx="4">
    <p:pos x="10" y="10"/>
    <p:text>is this the correct formula?  Can change to sqrt(lambda^2/n) but just want to make sure this is right first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3:07.415" idx="5">
    <p:pos x="10" y="10"/>
    <p:text>Could not figure out the equation you're using from r markdown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3:26.464" idx="6">
    <p:pos x="10" y="10"/>
    <p:text>will format this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4:36.020" idx="7">
    <p:pos x="5669" y="3213"/>
    <p:text>Are these the right graphs? if so, should I combine to one?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4:57.968" idx="8">
    <p:pos x="10" y="10"/>
    <p:text>Same as before - I tried combining and it looks weird since the exact is always at prob = 1.0, but may make sense to combine them? not sure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8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1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8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6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2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3E2E-439F-4889-B7C0-956C7754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753914"/>
            <a:ext cx="9966960" cy="2926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Estimating the Parameter for the Exponential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E3F3-A5AF-4B47-97A6-0B7B3FE56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en-US" dirty="0"/>
              <a:t>Daniel Briggs, Hillary Miller, David </a:t>
            </a:r>
            <a:r>
              <a:rPr lang="en-US" dirty="0" err="1"/>
              <a:t>Sasson</a:t>
            </a:r>
            <a:r>
              <a:rPr lang="en-US" dirty="0"/>
              <a:t>, Colby Wilkinson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CD23F-594A-4B60-9E60-85E05D28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4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8056"/>
            <a:ext cx="9875520" cy="1356360"/>
          </a:xfrm>
        </p:spPr>
        <p:txBody>
          <a:bodyPr/>
          <a:lstStyle/>
          <a:p>
            <a:r>
              <a:rPr lang="en-US" dirty="0"/>
              <a:t>Exact distribution (Chi-squared dist.)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74871-5991-4C6A-B2C4-B7930CD2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3969" y="1330917"/>
            <a:ext cx="2994465" cy="2145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495EE-3DE5-4A87-ACF6-239276903F03}"/>
              </a:ext>
            </a:extLst>
          </p:cNvPr>
          <p:cNvSpPr txBox="1"/>
          <p:nvPr/>
        </p:nvSpPr>
        <p:spPr>
          <a:xfrm>
            <a:off x="6784975" y="4411163"/>
            <a:ext cx="336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 think this could be a good page for the hand-waving?? If this math is correct, I’ll type it up and </a:t>
            </a:r>
            <a:r>
              <a:rPr lang="en-US" sz="2400" dirty="0" err="1">
                <a:solidFill>
                  <a:srgbClr val="FF0000"/>
                </a:solidFill>
              </a:rPr>
              <a:t>format;but</a:t>
            </a:r>
            <a:r>
              <a:rPr lang="en-US" sz="2400" dirty="0">
                <a:solidFill>
                  <a:srgbClr val="FF0000"/>
                </a:solidFill>
              </a:rPr>
              <a:t> likely skip a step or two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E23C2-A431-4A46-9950-0C87C2F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825" y="1263646"/>
            <a:ext cx="5441491" cy="2912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E9CFD-57E6-4310-BF80-93FCC3F15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" y="1051014"/>
            <a:ext cx="5467350" cy="2761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93064-D2F7-4162-A02B-3272DAE8E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94" y="3842135"/>
            <a:ext cx="5860546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5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223961"/>
            <a:ext cx="10109730" cy="1320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Credible interval </a:t>
            </a:r>
            <a:br>
              <a:rPr lang="en-US" sz="4000" dirty="0"/>
            </a:br>
            <a:r>
              <a:rPr lang="en-US" sz="4000" dirty="0"/>
              <a:t>(using highest posterior density (HPD))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1028" name="Picture 4" descr="https://lh4.googleusercontent.com/EOCWpZXcsHc3O008lfOqqU3EJ-dang2uLbjv9zwQekokaw43nODLo2J4HR1Q1qr5zppzBbw0A7Xrqw3cLV77icSHNQP5lxrhqMi_TnJUiCzH-UcuW0HjcujslUNrMNo-LEH3DRsAIkU">
            <a:extLst>
              <a:ext uri="{FF2B5EF4-FFF2-40B4-BE49-F238E27FC236}">
                <a16:creationId xmlns:a16="http://schemas.microsoft.com/office/drawing/2014/main" id="{1C71C3FC-4484-48D3-BD7C-6ED6A299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48" y="2243137"/>
            <a:ext cx="5748119" cy="2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uFlvHS6wMNYquZqD1big9oD2k0SbrlX7XrTCo-nb99hq9fNOrLmLq_tykCRGkEhqEwWmAhjf-RG4xKKl-5M5S1vAbq5MisITgwBYCQT1VfR555kwJWuoXaGAe4Ps3CuXIyj4">
            <a:extLst>
              <a:ext uri="{FF2B5EF4-FFF2-40B4-BE49-F238E27FC236}">
                <a16:creationId xmlns:a16="http://schemas.microsoft.com/office/drawing/2014/main" id="{EC951D39-206C-45CA-ACCD-8C0F9A0B6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67045" r="40346" b="13687"/>
          <a:stretch/>
        </p:blipFill>
        <p:spPr bwMode="auto">
          <a:xfrm>
            <a:off x="1125855" y="3056730"/>
            <a:ext cx="419217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23837"/>
            <a:ext cx="9875520" cy="1356360"/>
          </a:xfrm>
        </p:spPr>
        <p:txBody>
          <a:bodyPr/>
          <a:lstStyle/>
          <a:p>
            <a:r>
              <a:rPr lang="en-US"/>
              <a:t>Coverage as n increases, </a:t>
            </a:r>
            <a:r>
              <a:rPr lang="el-GR"/>
              <a:t>θ = 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49181-491A-479B-ACBC-2866B11D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8" y="1477909"/>
            <a:ext cx="4875329" cy="300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DF7E4-FB9F-4D0A-834F-D830D341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133" y="1313502"/>
            <a:ext cx="4445228" cy="2743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4BF20-B05E-43D3-B477-D111C5C583EA}"/>
              </a:ext>
            </a:extLst>
          </p:cNvPr>
          <p:cNvSpPr txBox="1"/>
          <p:nvPr/>
        </p:nvSpPr>
        <p:spPr>
          <a:xfrm>
            <a:off x="1281112" y="449800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81FC1-B19A-4CBF-8946-7E0CBC069F1D}"/>
              </a:ext>
            </a:extLst>
          </p:cNvPr>
          <p:cNvSpPr txBox="1"/>
          <p:nvPr/>
        </p:nvSpPr>
        <p:spPr>
          <a:xfrm>
            <a:off x="8880158" y="405684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90D55-2021-45F7-8317-CFD054EFB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396" y="3896790"/>
            <a:ext cx="4445228" cy="27433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D10C7A-5951-46DC-8074-EBCC8B4508CC}"/>
              </a:ext>
            </a:extLst>
          </p:cNvPr>
          <p:cNvSpPr txBox="1"/>
          <p:nvPr/>
        </p:nvSpPr>
        <p:spPr>
          <a:xfrm>
            <a:off x="8393861" y="508379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</a:t>
            </a:r>
          </a:p>
        </p:txBody>
      </p:sp>
    </p:spTree>
    <p:extLst>
      <p:ext uri="{BB962C8B-B14F-4D97-AF65-F5344CB8AC3E}">
        <p14:creationId xmlns:p14="http://schemas.microsoft.com/office/powerpoint/2010/main" val="39811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784"/>
            <a:ext cx="9875520" cy="1356360"/>
          </a:xfrm>
        </p:spPr>
        <p:txBody>
          <a:bodyPr/>
          <a:lstStyle/>
          <a:p>
            <a:r>
              <a:rPr lang="en-US" dirty="0"/>
              <a:t>Coverage with changing θ, n=100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7071F-6B07-46A2-9BB3-90324A4F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7" y="1450144"/>
            <a:ext cx="5419123" cy="3344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3B3A6-8F03-4C51-A15B-D04B93EA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268" y="1450144"/>
            <a:ext cx="5858991" cy="3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6A5E-B8D5-4667-A490-DC411C52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your findings and recommendations </a:t>
            </a:r>
          </a:p>
          <a:p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this estimator is biased, but </a:t>
            </a:r>
            <a:r>
              <a:rPr lang="en-US" dirty="0" err="1"/>
              <a:t>asym</a:t>
            </a:r>
            <a:r>
              <a:rPr lang="en-US" dirty="0"/>
              <a:t>. unbiased … , this has better </a:t>
            </a:r>
            <a:r>
              <a:rPr lang="en-US" dirty="0" err="1"/>
              <a:t>cov</a:t>
            </a:r>
            <a:r>
              <a:rPr lang="en-US" dirty="0"/>
              <a:t>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17EA-2B82-431B-A16E-C4DE31B7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8125"/>
            <a:ext cx="9875520" cy="11191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EFA1-C347-48AF-9305-920908AA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4485"/>
            <a:ext cx="9872871" cy="4501515"/>
          </a:xfrm>
        </p:spPr>
        <p:txBody>
          <a:bodyPr>
            <a:normAutofit/>
          </a:bodyPr>
          <a:lstStyle/>
          <a:p>
            <a:r>
              <a:rPr lang="en-US" sz="3200" u="sng" dirty="0"/>
              <a:t>Estimators:</a:t>
            </a:r>
            <a:endParaRPr lang="en-US" sz="3200" dirty="0"/>
          </a:p>
          <a:p>
            <a:pPr lvl="1" fontAlgn="base"/>
            <a:r>
              <a:rPr lang="en-US" sz="2800" dirty="0"/>
              <a:t>Maximum Likelihood: Inverse of the Mean</a:t>
            </a:r>
          </a:p>
          <a:p>
            <a:pPr lvl="1" fontAlgn="base"/>
            <a:r>
              <a:rPr lang="en-US" sz="2800" dirty="0"/>
              <a:t>Inverse of the median</a:t>
            </a:r>
          </a:p>
          <a:p>
            <a:pPr lvl="1" fontAlgn="base"/>
            <a:r>
              <a:rPr lang="en-US" sz="2800" dirty="0"/>
              <a:t>Exponential-Gamma Estimator with Jeffrey’s Prior</a:t>
            </a:r>
          </a:p>
          <a:p>
            <a:r>
              <a:rPr lang="en-US" sz="3200" u="sng" dirty="0"/>
              <a:t>Confidence Intervals:</a:t>
            </a:r>
            <a:endParaRPr lang="en-US" sz="3200" dirty="0"/>
          </a:p>
          <a:p>
            <a:pPr lvl="1" fontAlgn="base"/>
            <a:r>
              <a:rPr lang="en-US" sz="2800" dirty="0"/>
              <a:t>Delta method, using the MLE</a:t>
            </a:r>
          </a:p>
          <a:p>
            <a:pPr lvl="1" fontAlgn="base"/>
            <a:r>
              <a:rPr lang="en-US" sz="2800" dirty="0"/>
              <a:t>Exact distribution (Chi-squared distribution)</a:t>
            </a:r>
          </a:p>
          <a:p>
            <a:pPr lvl="1" fontAlgn="base"/>
            <a:r>
              <a:rPr lang="en-US" sz="2800" dirty="0"/>
              <a:t>Credible interval (interval with highest posterior density (HPD))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D530D-CEAC-4197-8BEC-31ECDFBC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43038"/>
                <a:ext cx="9872871" cy="465296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400" dirty="0"/>
                  <a:t>Using the likelihood function to find an estimate of theta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; </a:t>
                </a:r>
              </a:p>
              <a:p>
                <a:pPr marL="342900" indent="-342900"/>
                <a:r>
                  <a:rPr lang="en-US" sz="2400" dirty="0"/>
                  <a:t>Log likelihood: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342900" indent="-342900"/>
                <a:r>
                  <a:rPr lang="en-US" sz="2400" dirty="0"/>
                  <a:t>Giving us the MLE, which is the point where the log is at a maximum: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43038"/>
                <a:ext cx="9872871" cy="4652962"/>
              </a:xfrm>
              <a:blipFill>
                <a:blip r:embed="rId2"/>
                <a:stretch>
                  <a:fillRect l="-618" t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E12600-2E71-49F2-83EF-2DFC4AA4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966A22-7241-4C7A-991B-D54B4954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8125"/>
            <a:ext cx="9875520" cy="1119188"/>
          </a:xfrm>
        </p:spPr>
        <p:txBody>
          <a:bodyPr/>
          <a:lstStyle/>
          <a:p>
            <a:r>
              <a:rPr lang="en-US"/>
              <a:t>Maximum Likelihood Estimator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DB7A75-AD46-4C66-ACF2-53375FA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2838450"/>
            <a:ext cx="39243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FC736-F536-4530-AAC6-F6A2B191A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222" y="4672012"/>
            <a:ext cx="18764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dirty="0"/>
                  <a:t>The median of a random variable X is a number that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The median of the Exponential Function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This method uses the sample median as an estimate of theta: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  <a:blipFill>
                <a:blip r:embed="rId2"/>
                <a:stretch>
                  <a:fillRect t="-1258" b="-18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597908A-4B53-4675-9940-359675DC7FE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Inverse of the Median</a:t>
            </a:r>
          </a:p>
        </p:txBody>
      </p:sp>
    </p:spTree>
    <p:extLst>
      <p:ext uri="{BB962C8B-B14F-4D97-AF65-F5344CB8AC3E}">
        <p14:creationId xmlns:p14="http://schemas.microsoft.com/office/powerpoint/2010/main" val="201313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987" y="1233488"/>
                <a:ext cx="4824413" cy="5214937"/>
              </a:xfrm>
            </p:spPr>
            <p:txBody>
              <a:bodyPr numCol="2">
                <a:normAutofit fontScale="92500" lnSpcReduction="20000"/>
              </a:bodyPr>
              <a:lstStyle/>
              <a:p>
                <a:r>
                  <a:rPr lang="en-US" sz="3200" dirty="0"/>
                  <a:t>Mathematical Derivation: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𝐸𝑥𝑝𝑜𝑛𝑒𝑛𝑡𝑖𝑎𝑙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aseline="300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b="0" i="0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βθ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987" y="1233488"/>
                <a:ext cx="4824413" cy="5214937"/>
              </a:xfrm>
              <a:blipFill>
                <a:blip r:embed="rId2"/>
                <a:stretch>
                  <a:fillRect l="-1011"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Prior Bayesian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3053" y="1243014"/>
                <a:ext cx="6156960" cy="5214937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 ∝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aseline="300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βθ</m:t>
                          </m:r>
                        </m:sup>
                      </m:sSup>
                      <m:nary>
                        <m:naryPr>
                          <m:chr m:val="∏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b="0" i="0" baseline="300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53" y="1243014"/>
                <a:ext cx="6156960" cy="5214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Jeffrey’s Prior: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  <a:blipFill>
                <a:blip r:embed="rId2"/>
                <a:stretch>
                  <a:fillRect l="-1147" t="-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Prior Bayesian Estimate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C5F65D-9B61-41AC-92BF-63A171089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0725" y="1557336"/>
                <a:ext cx="5314950" cy="4038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Expected Value: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sz="4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C5F65D-9B61-41AC-92BF-63A17108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5" y="1557336"/>
                <a:ext cx="5314950" cy="4038600"/>
              </a:xfrm>
              <a:prstGeom prst="rect">
                <a:avLst/>
              </a:prstGeom>
              <a:blipFill>
                <a:blip r:embed="rId4"/>
                <a:stretch>
                  <a:fillRect l="-1148" t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06" y="628650"/>
            <a:ext cx="10506595" cy="153035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Estimates MSE, bias, variance as </a:t>
            </a:r>
            <a:r>
              <a:rPr lang="en-US" dirty="0" err="1"/>
              <a:t>as</a:t>
            </a:r>
            <a:r>
              <a:rPr lang="en-US" dirty="0"/>
              <a:t> N increases </a:t>
            </a:r>
            <a:br>
              <a:rPr lang="en-US" dirty="0"/>
            </a:br>
            <a:r>
              <a:rPr lang="en-US" dirty="0"/>
              <a:t>(graphs for each estimator; with θ=5)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694EF-976F-4AE8-B51B-EA84D1C2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8" y="1465262"/>
            <a:ext cx="4964613" cy="3063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798DCF-DB7E-4044-830C-2517FA0F4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030" y="1465262"/>
            <a:ext cx="5510064" cy="34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0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7" y="142733"/>
            <a:ext cx="10476026" cy="1356360"/>
          </a:xfrm>
        </p:spPr>
        <p:txBody>
          <a:bodyPr>
            <a:normAutofit/>
          </a:bodyPr>
          <a:lstStyle/>
          <a:p>
            <a:r>
              <a:rPr lang="en-US" dirty="0"/>
              <a:t>Estimates MSE, bias, variance as θ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BB7BD-42CE-41AC-B258-73BA39890D93}"/>
              </a:ext>
            </a:extLst>
          </p:cNvPr>
          <p:cNvSpPr/>
          <p:nvPr/>
        </p:nvSpPr>
        <p:spPr>
          <a:xfrm>
            <a:off x="4784839" y="1212091"/>
            <a:ext cx="412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(one for each estimator; θ = .1,…20, n=25)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A73DB0-C73A-45E0-813E-1BCC389F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7" y="1914454"/>
            <a:ext cx="6300999" cy="3888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C2887-E514-4335-B3A8-B847D0041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86" y="1757292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method, using the MLE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EB770-2063-4E32-8B44-748877BE5337}"/>
                  </a:ext>
                </a:extLst>
              </p:cNvPr>
              <p:cNvSpPr txBox="1"/>
              <p:nvPr/>
            </p:nvSpPr>
            <p:spPr>
              <a:xfrm>
                <a:off x="1775862" y="1965960"/>
                <a:ext cx="5310737" cy="3424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ea typeface="Cambria Math" panose="02040503050406030204" pitchFamily="18" charset="0"/>
                  </a:rPr>
                  <a:t>Formula used for delta CI: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±1.96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Using normal distribution to </a:t>
                </a:r>
                <a:r>
                  <a:rPr lang="en-US" sz="3200" dirty="0" err="1"/>
                  <a:t>approx</a:t>
                </a:r>
                <a:r>
                  <a:rPr lang="en-US" sz="3200" dirty="0"/>
                  <a:t> the CI (CLT)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EB770-2063-4E32-8B44-748877BE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862" y="1965960"/>
                <a:ext cx="5310737" cy="3424784"/>
              </a:xfrm>
              <a:prstGeom prst="rect">
                <a:avLst/>
              </a:prstGeom>
              <a:blipFill>
                <a:blip r:embed="rId3"/>
                <a:stretch>
                  <a:fillRect l="-4592" t="-3743" r="-3444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4206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215</TotalTime>
  <Words>453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Corbel</vt:lpstr>
      <vt:lpstr>Wingdings</vt:lpstr>
      <vt:lpstr>Basis</vt:lpstr>
      <vt:lpstr> Estimating the Parameter for the Exponential Distribution </vt:lpstr>
      <vt:lpstr>Introduction</vt:lpstr>
      <vt:lpstr>Maximum Likelihood Estimator</vt:lpstr>
      <vt:lpstr>PowerPoint Presentation</vt:lpstr>
      <vt:lpstr>PowerPoint Presentation</vt:lpstr>
      <vt:lpstr>PowerPoint Presentation</vt:lpstr>
      <vt:lpstr>Estimates MSE, bias, variance as as N increases  (graphs for each estimator; with θ=5)  </vt:lpstr>
      <vt:lpstr>Estimates MSE, bias, variance as θ changes</vt:lpstr>
      <vt:lpstr>Delta method, using the MLE</vt:lpstr>
      <vt:lpstr>Exact distribution (Chi-squared dist.)</vt:lpstr>
      <vt:lpstr>Credible interval  (using highest posterior density (HPD))    </vt:lpstr>
      <vt:lpstr>Coverage as n increases, θ = 5</vt:lpstr>
      <vt:lpstr>Coverage with changing θ, n=100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Parameter for the Exponential Distribution</dc:title>
  <dc:creator>Hillary Miller</dc:creator>
  <cp:lastModifiedBy>Daniel Briggs</cp:lastModifiedBy>
  <cp:revision>18</cp:revision>
  <dcterms:created xsi:type="dcterms:W3CDTF">2017-11-15T02:08:25Z</dcterms:created>
  <dcterms:modified xsi:type="dcterms:W3CDTF">2017-11-15T18:01:59Z</dcterms:modified>
</cp:coreProperties>
</file>