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ary Miller" initials="HM" lastIdx="8" clrIdx="0">
    <p:extLst>
      <p:ext uri="{19B8F6BF-5375-455C-9EA6-DF929625EA0E}">
        <p15:presenceInfo xmlns:p15="http://schemas.microsoft.com/office/powerpoint/2012/main" userId="5594b6004c30d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00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470E-4CA7-4095-918B-59ACA59EF7C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B5A2-12BE-44B2-B8D7-004A156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1B5A2-12BE-44B2-B8D7-004A156942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0938-0C87-4E96-B4DF-BA35A489A71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F445-4D39-432F-A7C2-02CBBA36016E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AF9-C8F8-47F8-BD56-E0594A479B1F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71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60E9-35D2-49F6-AAB6-EB04F0660E92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2A1-7DE1-4C12-B2D8-C5058273F7E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230E-4C5E-4CCB-886F-9EFB1D458B8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8EC0-F30B-4180-A1B2-CAB4D42F420B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749-60E3-43FF-9940-189D4BC4576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FE15-300F-41AF-9EC0-50BC9422C7AA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147B-AB63-4CA4-8951-60F500EBEAB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59EA-A0F3-47F5-BD98-CC47FB0422A2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5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686E-82F0-4747-BFDD-BF2021395C3E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3A4A-C3CC-47E8-84A7-F770B5CD7696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08C-4F41-4838-A7F9-D8A994457DFF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DFF-A3D8-408D-8D02-59E87102911D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B0D9-3255-406D-A8AD-E269C2157DAF}" type="datetime1">
              <a:rPr lang="en-US" smtClean="0"/>
              <a:t>11/15/2017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E9DC-1E05-43E0-82C9-50C2518E5473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3E2E-439F-4889-B7C0-956C7754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42135"/>
            <a:ext cx="9966960" cy="2926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Estimating the Parameter for </a:t>
            </a:r>
            <a:br>
              <a:rPr lang="en-US" dirty="0"/>
            </a:br>
            <a:r>
              <a:rPr lang="en-US" dirty="0"/>
              <a:t>the Exponential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E3F3-A5AF-4B47-97A6-0B7B3FE5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Briggs, Hillary Miller, David </a:t>
            </a:r>
            <a:r>
              <a:rPr lang="en-US" dirty="0" err="1"/>
              <a:t>Sasson</a:t>
            </a:r>
            <a:r>
              <a:rPr lang="en-US" dirty="0"/>
              <a:t>, Colby Wilkinson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D23F-594A-4B60-9E60-85E05D2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8056"/>
            <a:ext cx="9875520" cy="1356360"/>
          </a:xfrm>
        </p:spPr>
        <p:txBody>
          <a:bodyPr/>
          <a:lstStyle/>
          <a:p>
            <a:r>
              <a:rPr lang="en-US" dirty="0"/>
              <a:t>Exact distribution (Chi-squared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11" name="Screen Recording 10" title="Calculus Magic!">
            <a:hlinkClick r:id="" action="ppaction://media"/>
            <a:extLst>
              <a:ext uri="{FF2B5EF4-FFF2-40B4-BE49-F238E27FC236}">
                <a16:creationId xmlns:a16="http://schemas.microsoft.com/office/drawing/2014/main" id="{8306C1FE-C9DB-4D3B-82C1-D6386FA8526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04" end="122.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688" y="1110417"/>
            <a:ext cx="9075012" cy="515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46C1A-EF9D-4854-8D38-4E79B0EF0848}"/>
                  </a:ext>
                </a:extLst>
              </p:cNvPr>
              <p:cNvSpPr txBox="1"/>
              <p:nvPr/>
            </p:nvSpPr>
            <p:spPr>
              <a:xfrm>
                <a:off x="1586089" y="1143255"/>
                <a:ext cx="8491976" cy="595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Use the chi-squared distribution to find a pivot, which in turn is used for the confidence interval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general procedure: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Find an estimator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 connection between the estimator and the parameter (usually functions involving both)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 Among those obtained, choose the one that gives the standard distribution as the pivot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Interval will not be symmetric, because the chi-square distribution is not symmetric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To find the pivot, define: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Then…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46C1A-EF9D-4854-8D38-4E79B0EF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89" y="1143255"/>
                <a:ext cx="8491976" cy="5953489"/>
              </a:xfrm>
              <a:prstGeom prst="rect">
                <a:avLst/>
              </a:prstGeom>
              <a:blipFill>
                <a:blip r:embed="rId6"/>
                <a:stretch>
                  <a:fillRect l="-1795" t="-1434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37C2F-AEDD-4D2E-B010-B91E3BB1D35D}"/>
                  </a:ext>
                </a:extLst>
              </p:cNvPr>
              <p:cNvSpPr txBox="1"/>
              <p:nvPr/>
            </p:nvSpPr>
            <p:spPr>
              <a:xfrm>
                <a:off x="1054594" y="2262375"/>
                <a:ext cx="8424686" cy="185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the confidence interval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37C2F-AEDD-4D2E-B010-B91E3BB1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94" y="2262375"/>
                <a:ext cx="8424686" cy="1857624"/>
              </a:xfrm>
              <a:prstGeom prst="rect">
                <a:avLst/>
              </a:prstGeom>
              <a:blipFill>
                <a:blip r:embed="rId7"/>
                <a:stretch>
                  <a:fillRect l="-1881" t="-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4C6EE87-0203-4B41-A709-D0DA54732158}"/>
              </a:ext>
            </a:extLst>
          </p:cNvPr>
          <p:cNvSpPr/>
          <p:nvPr/>
        </p:nvSpPr>
        <p:spPr>
          <a:xfrm rot="20031083">
            <a:off x="1364131" y="2904404"/>
            <a:ext cx="75853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CALCULUS MAGIC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1C470B-DDA2-4368-979C-0042D918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488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4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12" grpId="0"/>
      <p:bldP spid="13" grpId="0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EOCWpZXcsHc3O008lfOqqU3EJ-dang2uLbjv9zwQekokaw43nODLo2J4HR1Q1qr5zppzBbw0A7Xrqw3cLV77icSHNQP5lxrhqMi_TnJUiCzH-UcuW0HjcujslUNrMNo-LEH3DRsAIkU">
            <a:extLst>
              <a:ext uri="{FF2B5EF4-FFF2-40B4-BE49-F238E27FC236}">
                <a16:creationId xmlns:a16="http://schemas.microsoft.com/office/drawing/2014/main" id="{1C71C3FC-4484-48D3-BD7C-6ED6A299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48" y="1483245"/>
            <a:ext cx="4504098" cy="22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11" y="162445"/>
            <a:ext cx="10109730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Credible interval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D187CB-88F7-4BA5-AD7B-7E3F9A2FBE9D}"/>
                  </a:ext>
                </a:extLst>
              </p:cNvPr>
              <p:cNvSpPr txBox="1"/>
              <p:nvPr/>
            </p:nvSpPr>
            <p:spPr>
              <a:xfrm>
                <a:off x="720155" y="1007509"/>
                <a:ext cx="4234070" cy="43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credible interval uses the highest posterior density (HPD), which comes from the Gamma distribution:</a:t>
                </a:r>
              </a:p>
              <a:p>
                <a:endParaRPr lang="en-US" sz="105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credible interval follows:</a:t>
                </a:r>
              </a:p>
              <a:p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quantiles of the Gamma distribution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D187CB-88F7-4BA5-AD7B-7E3F9A2F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5" y="1007509"/>
                <a:ext cx="4234070" cy="4320285"/>
              </a:xfrm>
              <a:prstGeom prst="rect">
                <a:avLst/>
              </a:prstGeom>
              <a:blipFill>
                <a:blip r:embed="rId4"/>
                <a:stretch>
                  <a:fillRect l="-1151" t="-846" r="-1727" b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B7D19-97A1-4904-8C3E-2964D7BBD280}"/>
              </a:ext>
            </a:extLst>
          </p:cNvPr>
          <p:cNvSpPr txBox="1"/>
          <p:nvPr/>
        </p:nvSpPr>
        <p:spPr>
          <a:xfrm>
            <a:off x="5616437" y="4104861"/>
            <a:ext cx="5108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Using the credible interval, there is a 95% chance the true value falls in the interval range, without repeated sampling.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B446-854A-43B0-87E0-9D53C63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02901"/>
            <a:ext cx="10448925" cy="1356360"/>
          </a:xfrm>
        </p:spPr>
        <p:txBody>
          <a:bodyPr/>
          <a:lstStyle/>
          <a:p>
            <a:r>
              <a:rPr lang="en-US" dirty="0"/>
              <a:t>Confidence Interval Coverage as n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CB07A-3DF9-429D-87C4-0FDD6D8A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49" y="1528781"/>
            <a:ext cx="7585793" cy="46815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69C617-AF76-433D-A944-9B9E7E89F056}"/>
              </a:ext>
            </a:extLst>
          </p:cNvPr>
          <p:cNvSpPr/>
          <p:nvPr/>
        </p:nvSpPr>
        <p:spPr>
          <a:xfrm>
            <a:off x="8878169" y="2782669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θ=5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437BF-9D4A-454E-ADCB-50288A631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942" y="3676432"/>
            <a:ext cx="2752725" cy="1209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DD08BF-8E30-4833-B2C1-91710D3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4" y="240468"/>
            <a:ext cx="9039225" cy="1209676"/>
          </a:xfrm>
        </p:spPr>
        <p:txBody>
          <a:bodyPr>
            <a:normAutofit/>
          </a:bodyPr>
          <a:lstStyle/>
          <a:p>
            <a:r>
              <a:rPr lang="en-US" dirty="0"/>
              <a:t>Confidence Interval Coverage with changing 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339C8-7A0F-4427-84ED-4AA9E2310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50144"/>
            <a:ext cx="7925243" cy="4891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F38F8-F774-4CDF-B3CE-45232D7319B5}"/>
              </a:ext>
            </a:extLst>
          </p:cNvPr>
          <p:cNvSpPr/>
          <p:nvPr/>
        </p:nvSpPr>
        <p:spPr>
          <a:xfrm>
            <a:off x="8662938" y="2654300"/>
            <a:ext cx="1205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N=50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4EA91-0485-4DF8-9844-4AD8E1576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942" y="3676432"/>
            <a:ext cx="2752725" cy="1209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6F3D05-4D2B-4AC4-8F32-8566026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28" y="193407"/>
            <a:ext cx="8596668" cy="1320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131" y="1121633"/>
                <a:ext cx="9634455" cy="47834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Estimators:</a:t>
                </a:r>
              </a:p>
              <a:p>
                <a:pPr lvl="1"/>
                <a:r>
                  <a:rPr lang="en-US" dirty="0"/>
                  <a:t>All estimators are asymptotically unbiased</a:t>
                </a:r>
              </a:p>
              <a:p>
                <a:pPr lvl="1"/>
                <a:r>
                  <a:rPr lang="en-US" dirty="0"/>
                  <a:t>For small sample sizes, the inverse of the median is not a good estimator</a:t>
                </a:r>
              </a:p>
              <a:p>
                <a:pPr lvl="1"/>
                <a:r>
                  <a:rPr lang="en-US" dirty="0"/>
                  <a:t>Jeffrey’s and the inverse of the median are biased for small sample sizes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results in poor estimates for all estimators</a:t>
                </a:r>
              </a:p>
              <a:p>
                <a:r>
                  <a:rPr lang="en-US" dirty="0"/>
                  <a:t>Confidence Interval:</a:t>
                </a:r>
              </a:p>
              <a:p>
                <a:pPr lvl="1"/>
                <a:r>
                  <a:rPr lang="en-US" dirty="0"/>
                  <a:t>The credible interval is liberal for small sample sizes; yet gets close to .95 as n increases</a:t>
                </a:r>
              </a:p>
              <a:p>
                <a:pPr lvl="1"/>
                <a:r>
                  <a:rPr lang="en-US" dirty="0"/>
                  <a:t>Because the exponential distribution has a continuous outcome, the exact confidence interval is optimally conservative</a:t>
                </a:r>
              </a:p>
              <a:p>
                <a:pPr lvl="1"/>
                <a:r>
                  <a:rPr lang="en-US" dirty="0"/>
                  <a:t>The coverage probabilities begin to converge for n&gt;45 </a:t>
                </a:r>
              </a:p>
              <a:p>
                <a:pPr lvl="1"/>
                <a:r>
                  <a:rPr lang="en-US" dirty="0"/>
                  <a:t>For a fixed sample size, the delta and exact method perform about the same until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15</a:t>
                </a:r>
              </a:p>
              <a:p>
                <a:pPr lvl="1"/>
                <a:r>
                  <a:rPr lang="en-US" dirty="0"/>
                  <a:t>The credible interval appears more liberal, yet seems to approach the same coverage probability as the exact method 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increases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131" y="1121633"/>
                <a:ext cx="9634455" cy="4783407"/>
              </a:xfrm>
              <a:blipFill>
                <a:blip r:embed="rId2"/>
                <a:stretch>
                  <a:fillRect l="-127" t="-892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A002E-207E-4871-BEE8-0E5841B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7EA-2B82-431B-A16E-C4DE31B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EFA1-C347-48AF-9305-920908A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74" y="1192691"/>
            <a:ext cx="9872871" cy="5164673"/>
          </a:xfrm>
        </p:spPr>
        <p:txBody>
          <a:bodyPr>
            <a:normAutofit fontScale="62500" lnSpcReduction="20000"/>
          </a:bodyPr>
          <a:lstStyle/>
          <a:p>
            <a:r>
              <a:rPr lang="en-US" sz="3200" u="sng" dirty="0"/>
              <a:t>Estimators:</a:t>
            </a:r>
            <a:endParaRPr lang="en-US" sz="3200" dirty="0"/>
          </a:p>
          <a:p>
            <a:pPr lvl="1" fontAlgn="base"/>
            <a:r>
              <a:rPr lang="en-US" sz="2600" dirty="0"/>
              <a:t>Maximum Likelihood: Inverse of the Mean</a:t>
            </a:r>
          </a:p>
          <a:p>
            <a:pPr lvl="1" fontAlgn="base"/>
            <a:r>
              <a:rPr lang="en-US" sz="2600" dirty="0"/>
              <a:t>Inverse of the Median</a:t>
            </a:r>
          </a:p>
          <a:p>
            <a:pPr lvl="1" fontAlgn="base"/>
            <a:r>
              <a:rPr lang="en-US" sz="2600" dirty="0"/>
              <a:t>Exponential-Gamma Estimator with Jeffrey’s Prior</a:t>
            </a:r>
          </a:p>
          <a:p>
            <a:r>
              <a:rPr lang="en-US" sz="3200" u="sng" dirty="0"/>
              <a:t>Confidence Intervals:</a:t>
            </a:r>
            <a:endParaRPr lang="en-US" sz="3200" dirty="0"/>
          </a:p>
          <a:p>
            <a:pPr lvl="1" fontAlgn="base"/>
            <a:r>
              <a:rPr lang="en-US" sz="2600" dirty="0"/>
              <a:t>Delta method, using the MLE</a:t>
            </a:r>
          </a:p>
          <a:p>
            <a:pPr lvl="1" fontAlgn="base"/>
            <a:r>
              <a:rPr lang="en-US" sz="2600" dirty="0"/>
              <a:t>Exact distribution (Chi-squared distribution)</a:t>
            </a:r>
          </a:p>
          <a:p>
            <a:pPr lvl="1" fontAlgn="base"/>
            <a:r>
              <a:rPr lang="en-US" sz="2600" dirty="0"/>
              <a:t>Credible interval (interval with highest posterior density (HPD))</a:t>
            </a:r>
          </a:p>
          <a:p>
            <a:r>
              <a:rPr lang="en-US" sz="2800" u="sng" dirty="0"/>
              <a:t>Approach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R programming</a:t>
            </a:r>
          </a:p>
          <a:p>
            <a:pPr lvl="1"/>
            <a:r>
              <a:rPr lang="en-US" sz="2600" dirty="0"/>
              <a:t>Comparison criteria: </a:t>
            </a:r>
          </a:p>
          <a:p>
            <a:pPr lvl="2"/>
            <a:r>
              <a:rPr lang="en-US" sz="2600" dirty="0"/>
              <a:t>We created 1000 simulations in R to determine the MSE, variance and bias for each estimator. We assessed estimator performance over different parameter and n-size values.</a:t>
            </a:r>
          </a:p>
          <a:p>
            <a:pPr lvl="2"/>
            <a:r>
              <a:rPr lang="en-US" sz="2600" dirty="0"/>
              <a:t>We created 1000 simulations in  R to determine the coverage probabilities for different confidence intervals. We assessed coverage performance over different parameter and n-size values.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530D-CEAC-4197-8BEC-31ECDFB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CB9C-1ABF-4E7F-8B7B-2741EB8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966A22-7241-4C7A-991B-D54B4954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5" y="238125"/>
            <a:ext cx="9875520" cy="1119188"/>
          </a:xfrm>
        </p:spPr>
        <p:txBody>
          <a:bodyPr/>
          <a:lstStyle/>
          <a:p>
            <a:r>
              <a:rPr lang="en-US" dirty="0"/>
              <a:t>Maximum Likelihood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6" y="1171575"/>
                <a:ext cx="8553449" cy="5448300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400" dirty="0"/>
                  <a:t>Using the likelihood function to find an estimate of theta. The likelihood function is given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342900" indent="-342900"/>
                <a:r>
                  <a:rPr lang="en-US" sz="2400" dirty="0"/>
                  <a:t>Log 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342900" indent="-342900"/>
                <a:r>
                  <a:rPr lang="en-US" sz="2400" dirty="0"/>
                  <a:t>Giving us the MLE, which is the point where the log is at a maximum: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6" y="1171575"/>
                <a:ext cx="8553449" cy="5448300"/>
              </a:xfrm>
              <a:blipFill>
                <a:blip r:embed="rId2"/>
                <a:stretch>
                  <a:fillRect l="-570" t="-1566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12600-2E71-49F2-83EF-2DFC4AA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855E9-98AD-4E1A-9B45-75D9E8BE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dirty="0"/>
                  <a:t>The median of a random variable X is a number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The median of the Exponential Function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This method uses the sample median as an estimate of theta: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  <a:blipFill>
                <a:blip r:embed="rId2"/>
                <a:stretch>
                  <a:fillRect l="-336" t="-1384" b="-16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97908A-4B53-4675-9940-359675DC7FE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 of the Median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C52E4-A532-43E8-995D-B402BFA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0" y="1288257"/>
                <a:ext cx="4610100" cy="4991100"/>
              </a:xfrm>
            </p:spPr>
            <p:txBody>
              <a:bodyPr numCol="2">
                <a:normAutofit/>
              </a:bodyPr>
              <a:lstStyle/>
              <a:p>
                <a:r>
                  <a:rPr lang="en-US" sz="2400" dirty="0"/>
                  <a:t>Mathematical Derivation:</a:t>
                </a:r>
              </a:p>
              <a:p>
                <a:endParaRPr lang="en-US" sz="24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" indent="0">
                  <a:buNone/>
                </a:pPr>
                <a:endParaRPr lang="en-US" sz="24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" indent="0">
                  <a:buNone/>
                </a:pPr>
                <a:endParaRPr lang="en-US" sz="24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0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45720" indent="0">
                  <a:buNone/>
                </a:pPr>
                <a:endParaRPr lang="en-US" sz="24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0" y="1288257"/>
                <a:ext cx="4610100" cy="4991100"/>
              </a:xfrm>
              <a:blipFill>
                <a:blip r:embed="rId2"/>
                <a:stretch>
                  <a:fillRect l="-1058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0192" y="2017577"/>
                <a:ext cx="5233988" cy="4714876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∝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  <m:nary>
                        <m:naryPr>
                          <m:chr m:val="∏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0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92" y="2017577"/>
                <a:ext cx="5233988" cy="4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A5102-6F29-49AF-9E03-5AE21504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Jeffrey’s Prior: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  <a:blipFill>
                <a:blip r:embed="rId2"/>
                <a:stretch>
                  <a:fillRect l="-183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Prior Bayesian Estimate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C5F65D-9B61-41AC-92BF-63A17108971F}"/>
              </a:ext>
            </a:extLst>
          </p:cNvPr>
          <p:cNvSpPr txBox="1">
            <a:spLocks/>
          </p:cNvSpPr>
          <p:nvPr/>
        </p:nvSpPr>
        <p:spPr>
          <a:xfrm>
            <a:off x="5505450" y="1571622"/>
            <a:ext cx="531495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4B4833-7B32-47E7-AF7F-F3874D55E3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9250" y="1571622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tx1"/>
                    </a:solidFill>
                  </a:rPr>
                  <a:t>Expected Value: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" indent="0">
                  <a:buFont typeface="Wingdings 3" charset="2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4B4833-7B32-47E7-AF7F-F3874D5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1571622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183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A5530-1AF4-47D1-85E7-4E738F7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46" y="246152"/>
            <a:ext cx="10506595" cy="1530350"/>
          </a:xfrm>
        </p:spPr>
        <p:txBody>
          <a:bodyPr>
            <a:noAutofit/>
          </a:bodyPr>
          <a:lstStyle/>
          <a:p>
            <a:r>
              <a:rPr lang="en-US" dirty="0"/>
              <a:t>Estimates MSE, bias, variance as N increases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96D20-9645-4DFD-951A-CAEAE48B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8" y="1409700"/>
            <a:ext cx="7442907" cy="472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D2FFC-66F5-4C19-A380-6C318D6F3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0" y="3933826"/>
            <a:ext cx="3535412" cy="1530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80E8B3-8EB9-4670-BB6A-0663B4358698}"/>
              </a:ext>
            </a:extLst>
          </p:cNvPr>
          <p:cNvSpPr/>
          <p:nvPr/>
        </p:nvSpPr>
        <p:spPr>
          <a:xfrm>
            <a:off x="8672429" y="2159000"/>
            <a:ext cx="2451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θ=5 for all </a:t>
            </a:r>
          </a:p>
          <a:p>
            <a:r>
              <a:rPr lang="en-US" sz="3600" dirty="0"/>
              <a:t>graphs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56333D-E3CB-4D01-B59F-F26626E6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185304"/>
            <a:ext cx="10476026" cy="1356360"/>
          </a:xfrm>
        </p:spPr>
        <p:txBody>
          <a:bodyPr>
            <a:normAutofit/>
          </a:bodyPr>
          <a:lstStyle/>
          <a:p>
            <a:r>
              <a:rPr lang="en-US" dirty="0"/>
              <a:t>Estimates MSE, bias, variance as θ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55D79C-D81B-4883-A28F-3A69068C2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3" y="1269665"/>
            <a:ext cx="7656007" cy="4724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35B58-20D2-48C6-A328-0A240790B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0" y="3933826"/>
            <a:ext cx="3535412" cy="1530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D3C724-0A70-4201-9128-A56BD008BE16}"/>
              </a:ext>
            </a:extLst>
          </p:cNvPr>
          <p:cNvSpPr/>
          <p:nvPr/>
        </p:nvSpPr>
        <p:spPr>
          <a:xfrm>
            <a:off x="8672429" y="2159000"/>
            <a:ext cx="2736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N=50 for all </a:t>
            </a:r>
          </a:p>
          <a:p>
            <a:r>
              <a:rPr lang="en-US" sz="3600" dirty="0"/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299FD-C21C-462D-93E9-7C3D0EDE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1920"/>
            <a:ext cx="9875520" cy="1356360"/>
          </a:xfrm>
        </p:spPr>
        <p:txBody>
          <a:bodyPr/>
          <a:lstStyle/>
          <a:p>
            <a:r>
              <a:rPr lang="en-US" dirty="0"/>
              <a:t>Delta method, using the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E17B1C-6D72-458C-A71B-52A500054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142656"/>
                <a:ext cx="5314950" cy="40386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Using normal distribution to approximate the CI (Central limit theorem!)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From MLE theory: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E17B1C-6D72-458C-A71B-52A500054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142656"/>
                <a:ext cx="5314950" cy="4038600"/>
              </a:xfrm>
              <a:blipFill>
                <a:blip r:embed="rId3"/>
                <a:stretch>
                  <a:fillRect l="-804" t="-1056" b="-2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1FBF40-F846-48BA-BE55-2B34BE3554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111" y="1304810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>
                    <a:solidFill>
                      <a:schemeClr val="tx1"/>
                    </a:solidFill>
                  </a:rPr>
                  <a:t>The confidence interval is given by: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−1.96≤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≤1.96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1FBF40-F846-48BA-BE55-2B34BE355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11" y="1304810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803"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5D08-5D79-47CB-A5F1-3AA6B2AA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869</Words>
  <Application>Microsoft Office PowerPoint</Application>
  <PresentationFormat>Widescreen</PresentationFormat>
  <Paragraphs>151</Paragraphs>
  <Slides>14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Courier New</vt:lpstr>
      <vt:lpstr>Trebuchet MS</vt:lpstr>
      <vt:lpstr>Wingdings</vt:lpstr>
      <vt:lpstr>Wingdings 3</vt:lpstr>
      <vt:lpstr>Facet</vt:lpstr>
      <vt:lpstr> Estimating the Parameter for  the Exponential Distribution </vt:lpstr>
      <vt:lpstr>Introduction</vt:lpstr>
      <vt:lpstr>Maximum Likelihood Estimator</vt:lpstr>
      <vt:lpstr>PowerPoint Presentation</vt:lpstr>
      <vt:lpstr>PowerPoint Presentation</vt:lpstr>
      <vt:lpstr>PowerPoint Presentation</vt:lpstr>
      <vt:lpstr>Estimates MSE, bias, variance as N increases   </vt:lpstr>
      <vt:lpstr>Estimates MSE, bias, variance as θ changes</vt:lpstr>
      <vt:lpstr>Delta method, using the MLE</vt:lpstr>
      <vt:lpstr>Exact distribution (Chi-squared dist.)</vt:lpstr>
      <vt:lpstr>Credible interval    </vt:lpstr>
      <vt:lpstr>Confidence Interval Coverage as n increases</vt:lpstr>
      <vt:lpstr>Confidence Interval Coverage with changing θ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Parameter for the Exponential Distribution</dc:title>
  <dc:creator>Hillary Miller</dc:creator>
  <cp:lastModifiedBy>Hillary Miller</cp:lastModifiedBy>
  <cp:revision>55</cp:revision>
  <dcterms:created xsi:type="dcterms:W3CDTF">2017-11-15T02:08:25Z</dcterms:created>
  <dcterms:modified xsi:type="dcterms:W3CDTF">2017-11-15T20:46:40Z</dcterms:modified>
</cp:coreProperties>
</file>