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69b2db4f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69b2db4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Consolidated</a:t>
            </a:r>
            <a:r>
              <a:rPr lang="en" sz="4000"/>
              <a:t> notes</a:t>
            </a:r>
            <a:endParaRPr sz="4000"/>
          </a:p>
          <a:p>
            <a:pPr indent="-482600" lvl="0" marL="457200" rtl="0" algn="l">
              <a:spcBef>
                <a:spcPts val="0"/>
              </a:spcBef>
              <a:spcAft>
                <a:spcPts val="0"/>
              </a:spcAft>
              <a:buSzPts val="4000"/>
              <a:buChar char="-"/>
            </a:pPr>
            <a:r>
              <a:rPr lang="en" sz="4000"/>
              <a:t>Continuing this, we looked at feature </a:t>
            </a:r>
            <a:r>
              <a:rPr lang="en" sz="4000"/>
              <a:t>importance</a:t>
            </a:r>
            <a:r>
              <a:rPr lang="en" sz="4000"/>
              <a:t> for the </a:t>
            </a:r>
            <a:r>
              <a:rPr lang="en" sz="4000"/>
              <a:t>aforementioned</a:t>
            </a:r>
            <a:r>
              <a:rPr lang="en" sz="4000"/>
              <a:t> random model and generated feature importance. </a:t>
            </a:r>
            <a:endParaRPr sz="4000"/>
          </a:p>
          <a:p>
            <a:pPr indent="-482600" lvl="0" marL="457200" rtl="0" algn="l">
              <a:spcBef>
                <a:spcPts val="0"/>
              </a:spcBef>
              <a:spcAft>
                <a:spcPts val="0"/>
              </a:spcAft>
              <a:buSzPts val="4000"/>
              <a:buChar char="-"/>
            </a:pPr>
            <a:r>
              <a:rPr lang="en" sz="4000"/>
              <a:t>We see that department is the most </a:t>
            </a:r>
            <a:r>
              <a:rPr lang="en" sz="4000"/>
              <a:t>important by a factor of 3 and that the two most important features, department and size, combined lead 80% importance which really means 80% of a reduction in impurity</a:t>
            </a:r>
            <a:endParaRPr sz="4000"/>
          </a:p>
          <a:p>
            <a:pPr indent="0" lvl="0" marL="0" rtl="0" algn="l">
              <a:spcBef>
                <a:spcPts val="0"/>
              </a:spcBef>
              <a:spcAft>
                <a:spcPts val="0"/>
              </a:spcAft>
              <a:buNone/>
            </a:pPr>
            <a:r>
              <a:t/>
            </a:r>
            <a:endParaRPr sz="4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69b2db4f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69b2db4f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We also used an ANN to predict weekly sales</a:t>
            </a:r>
            <a:endParaRPr sz="2400"/>
          </a:p>
          <a:p>
            <a:pPr indent="-381000" lvl="0" marL="457200" rtl="0" algn="l">
              <a:spcBef>
                <a:spcPts val="0"/>
              </a:spcBef>
              <a:spcAft>
                <a:spcPts val="0"/>
              </a:spcAft>
              <a:buSzPts val="2400"/>
              <a:buChar char="-"/>
            </a:pPr>
            <a:r>
              <a:rPr lang="en" sz="2400"/>
              <a:t>Include all the regularization, batch norm etc</a:t>
            </a:r>
            <a:endParaRPr sz="2400"/>
          </a:p>
          <a:p>
            <a:pPr indent="-381000" lvl="0" marL="457200" rtl="0" algn="l">
              <a:spcBef>
                <a:spcPts val="0"/>
              </a:spcBef>
              <a:spcAft>
                <a:spcPts val="0"/>
              </a:spcAft>
              <a:buSzPts val="2400"/>
              <a:buChar char="-"/>
            </a:pPr>
            <a:r>
              <a:rPr lang="en" sz="2400"/>
              <a:t>Discuss the trials and tribulations to get here</a:t>
            </a:r>
            <a:endParaRPr sz="2400"/>
          </a:p>
          <a:p>
            <a:pPr indent="-381000" lvl="0" marL="457200" rtl="0" algn="l">
              <a:spcBef>
                <a:spcPts val="0"/>
              </a:spcBef>
              <a:spcAft>
                <a:spcPts val="0"/>
              </a:spcAft>
              <a:buSzPts val="2400"/>
              <a:buChar char="-"/>
            </a:pPr>
            <a:r>
              <a:rPr lang="en" sz="2400"/>
              <a:t>What data we used (the full dataset)</a:t>
            </a:r>
            <a:endParaRPr sz="2400"/>
          </a:p>
          <a:p>
            <a:pPr indent="-381000" lvl="0" marL="457200" rtl="0" algn="l">
              <a:spcBef>
                <a:spcPts val="0"/>
              </a:spcBef>
              <a:spcAft>
                <a:spcPts val="0"/>
              </a:spcAft>
              <a:buSzPts val="2400"/>
              <a:buChar char="-"/>
            </a:pPr>
            <a:r>
              <a:rPr lang="en" sz="2400"/>
              <a:t>In looking at the </a:t>
            </a:r>
            <a:r>
              <a:rPr lang="en" sz="2400"/>
              <a:t>graph we see train vs validation scores. We see that training loss is higher than validation loss but this is likely due to the dropout we used. When we look at the final train test MAE (and othe metrics) the test error is more than the training error so all is right</a:t>
            </a:r>
            <a:endParaRPr sz="2400"/>
          </a:p>
          <a:p>
            <a:pPr indent="-381000" lvl="0" marL="457200" rtl="0" algn="l">
              <a:spcBef>
                <a:spcPts val="0"/>
              </a:spcBef>
              <a:spcAft>
                <a:spcPts val="0"/>
              </a:spcAft>
              <a:buSzPts val="2400"/>
              <a:buChar char="-"/>
            </a:pPr>
            <a:r>
              <a:rPr lang="en" sz="2400"/>
              <a:t>The error falls considerable and plateaus. </a:t>
            </a:r>
            <a:endParaRPr sz="2400"/>
          </a:p>
          <a:p>
            <a:pPr indent="-381000" lvl="0" marL="457200" rtl="0" algn="l">
              <a:spcBef>
                <a:spcPts val="0"/>
              </a:spcBef>
              <a:spcAft>
                <a:spcPts val="0"/>
              </a:spcAft>
              <a:buSzPts val="2400"/>
              <a:buChar char="-"/>
            </a:pPr>
            <a:r>
              <a:rPr lang="en" sz="2400"/>
              <a:t>Narrow gap and with all of the regularization things (ex dropout) we don’t suspect overfitting or underfitting </a:t>
            </a:r>
            <a:endParaRPr sz="2400"/>
          </a:p>
          <a:p>
            <a:pPr indent="0" lvl="0" marL="0" rtl="0" algn="l">
              <a:spcBef>
                <a:spcPts val="0"/>
              </a:spcBef>
              <a:spcAft>
                <a:spcPts val="0"/>
              </a:spcAft>
              <a:buNone/>
            </a:pPr>
            <a:r>
              <a:t/>
            </a:r>
            <a:endParaRPr sz="2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ecb0765a8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ecb0765a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82600" lvl="0" marL="457200" rtl="0" algn="l">
              <a:spcBef>
                <a:spcPts val="0"/>
              </a:spcBef>
              <a:spcAft>
                <a:spcPts val="0"/>
              </a:spcAft>
              <a:buClr>
                <a:schemeClr val="dk1"/>
              </a:buClr>
              <a:buSzPts val="4000"/>
              <a:buFont typeface="Times New Roman"/>
              <a:buChar char="-"/>
            </a:pPr>
            <a:r>
              <a:rPr lang="en" sz="4000">
                <a:solidFill>
                  <a:schemeClr val="dk1"/>
                </a:solidFill>
                <a:latin typeface="Times New Roman"/>
                <a:ea typeface="Times New Roman"/>
                <a:cs typeface="Times New Roman"/>
                <a:sym typeface="Times New Roman"/>
              </a:rPr>
              <a:t>The big thing here is that the random forest had, across all metrics for both training and test, an error of 0</a:t>
            </a:r>
            <a:endParaRPr sz="4000">
              <a:solidFill>
                <a:schemeClr val="dk1"/>
              </a:solidFill>
              <a:latin typeface="Times New Roman"/>
              <a:ea typeface="Times New Roman"/>
              <a:cs typeface="Times New Roman"/>
              <a:sym typeface="Times New Roman"/>
            </a:endParaRPr>
          </a:p>
          <a:p>
            <a:pPr indent="-482600" lvl="0" marL="457200" rtl="0" algn="l">
              <a:spcBef>
                <a:spcPts val="0"/>
              </a:spcBef>
              <a:spcAft>
                <a:spcPts val="0"/>
              </a:spcAft>
              <a:buClr>
                <a:schemeClr val="dk1"/>
              </a:buClr>
              <a:buSzPts val="4000"/>
              <a:buFont typeface="Times New Roman"/>
              <a:buChar char="-"/>
            </a:pPr>
            <a:r>
              <a:rPr lang="en" sz="4000">
                <a:solidFill>
                  <a:schemeClr val="dk1"/>
                </a:solidFill>
                <a:latin typeface="Times New Roman"/>
                <a:ea typeface="Times New Roman"/>
                <a:cs typeface="Times New Roman"/>
                <a:sym typeface="Times New Roman"/>
              </a:rPr>
              <a:t>The fact that the training set also results in an error of zero is interesting as it hints at overfitting not being a problem. So, while surprising, our random forest gives us a perfect performance. Note that these results are rounded, technically there is a non-zero error out to tenth (or more) digit for the random forest. </a:t>
            </a:r>
            <a:endParaRPr sz="4000">
              <a:solidFill>
                <a:schemeClr val="dk1"/>
              </a:solidFill>
              <a:latin typeface="Times New Roman"/>
              <a:ea typeface="Times New Roman"/>
              <a:cs typeface="Times New Roman"/>
              <a:sym typeface="Times New Roman"/>
            </a:endParaRPr>
          </a:p>
          <a:p>
            <a:pPr indent="-482600" lvl="0" marL="457200" rtl="0" algn="l">
              <a:lnSpc>
                <a:spcPct val="115000"/>
              </a:lnSpc>
              <a:spcBef>
                <a:spcPts val="0"/>
              </a:spcBef>
              <a:spcAft>
                <a:spcPts val="0"/>
              </a:spcAft>
              <a:buClr>
                <a:schemeClr val="dk1"/>
              </a:buClr>
              <a:buSzPts val="4000"/>
              <a:buFont typeface="Times New Roman"/>
              <a:buChar char="-"/>
            </a:pPr>
            <a:r>
              <a:rPr lang="en" sz="4000">
                <a:solidFill>
                  <a:schemeClr val="dk1"/>
                </a:solidFill>
                <a:latin typeface="Times New Roman"/>
                <a:ea typeface="Times New Roman"/>
                <a:cs typeface="Times New Roman"/>
                <a:sym typeface="Times New Roman"/>
              </a:rPr>
              <a:t>This makes sense as CPI is tracked locally in the data, thus the model can learn, given the location (store), what the CPI is. Size is likely correlated with location and demand and is thus helpful in narrowing down CPI. Unemployment is interesting as well as high CPI is often associated with inflation which can be associated with high unemployment. </a:t>
            </a:r>
            <a:endParaRPr sz="40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bce9dca75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bce9dca7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4000">
                <a:solidFill>
                  <a:schemeClr val="dk1"/>
                </a:solidFill>
                <a:latin typeface="Times New Roman"/>
                <a:ea typeface="Times New Roman"/>
                <a:cs typeface="Times New Roman"/>
                <a:sym typeface="Times New Roman"/>
              </a:rPr>
              <a:t>Consolidated</a:t>
            </a:r>
            <a:r>
              <a:rPr lang="en" sz="4000">
                <a:solidFill>
                  <a:schemeClr val="dk1"/>
                </a:solidFill>
                <a:latin typeface="Times New Roman"/>
                <a:ea typeface="Times New Roman"/>
                <a:cs typeface="Times New Roman"/>
                <a:sym typeface="Times New Roman"/>
              </a:rPr>
              <a:t> notes</a:t>
            </a:r>
            <a:endParaRPr sz="4000">
              <a:solidFill>
                <a:schemeClr val="dk1"/>
              </a:solidFill>
              <a:latin typeface="Times New Roman"/>
              <a:ea typeface="Times New Roman"/>
              <a:cs typeface="Times New Roman"/>
              <a:sym typeface="Times New Roman"/>
            </a:endParaRPr>
          </a:p>
          <a:p>
            <a:pPr indent="-482600" lvl="0" marL="457200" rtl="0" algn="l">
              <a:lnSpc>
                <a:spcPct val="115000"/>
              </a:lnSpc>
              <a:spcBef>
                <a:spcPts val="0"/>
              </a:spcBef>
              <a:spcAft>
                <a:spcPts val="0"/>
              </a:spcAft>
              <a:buClr>
                <a:schemeClr val="dk1"/>
              </a:buClr>
              <a:buSzPts val="4000"/>
              <a:buFont typeface="Times New Roman"/>
              <a:buChar char="-"/>
            </a:pPr>
            <a:r>
              <a:rPr lang="en" sz="4000">
                <a:solidFill>
                  <a:schemeClr val="dk1"/>
                </a:solidFill>
                <a:latin typeface="Times New Roman"/>
                <a:ea typeface="Times New Roman"/>
                <a:cs typeface="Times New Roman"/>
                <a:sym typeface="Times New Roman"/>
              </a:rPr>
              <a:t>Lastly, we wanted to briefly talk about our </a:t>
            </a:r>
            <a:r>
              <a:rPr lang="en" sz="4000">
                <a:solidFill>
                  <a:schemeClr val="dk1"/>
                </a:solidFill>
                <a:latin typeface="Times New Roman"/>
                <a:ea typeface="Times New Roman"/>
                <a:cs typeface="Times New Roman"/>
                <a:sym typeface="Times New Roman"/>
              </a:rPr>
              <a:t>classification</a:t>
            </a:r>
            <a:r>
              <a:rPr lang="en" sz="4000">
                <a:solidFill>
                  <a:schemeClr val="dk1"/>
                </a:solidFill>
                <a:latin typeface="Times New Roman"/>
                <a:ea typeface="Times New Roman"/>
                <a:cs typeface="Times New Roman"/>
                <a:sym typeface="Times New Roman"/>
              </a:rPr>
              <a:t> task of predicting </a:t>
            </a:r>
            <a:r>
              <a:rPr lang="en" sz="4000">
                <a:solidFill>
                  <a:schemeClr val="dk1"/>
                </a:solidFill>
                <a:latin typeface="Times New Roman"/>
                <a:ea typeface="Times New Roman"/>
                <a:cs typeface="Times New Roman"/>
                <a:sym typeface="Times New Roman"/>
              </a:rPr>
              <a:t>holiday</a:t>
            </a:r>
            <a:r>
              <a:rPr lang="en" sz="4000">
                <a:solidFill>
                  <a:schemeClr val="dk1"/>
                </a:solidFill>
                <a:latin typeface="Times New Roman"/>
                <a:ea typeface="Times New Roman"/>
                <a:cs typeface="Times New Roman"/>
                <a:sym typeface="Times New Roman"/>
              </a:rPr>
              <a:t> weeks</a:t>
            </a:r>
            <a:endParaRPr sz="4000">
              <a:solidFill>
                <a:schemeClr val="dk1"/>
              </a:solidFill>
              <a:latin typeface="Times New Roman"/>
              <a:ea typeface="Times New Roman"/>
              <a:cs typeface="Times New Roman"/>
              <a:sym typeface="Times New Roman"/>
            </a:endParaRPr>
          </a:p>
          <a:p>
            <a:pPr indent="-482600" lvl="0" marL="457200" rtl="0" algn="l">
              <a:lnSpc>
                <a:spcPct val="115000"/>
              </a:lnSpc>
              <a:spcBef>
                <a:spcPts val="0"/>
              </a:spcBef>
              <a:spcAft>
                <a:spcPts val="0"/>
              </a:spcAft>
              <a:buClr>
                <a:schemeClr val="dk1"/>
              </a:buClr>
              <a:buSzPts val="4000"/>
              <a:buFont typeface="Times New Roman"/>
              <a:buChar char="-"/>
            </a:pPr>
            <a:r>
              <a:rPr lang="en" sz="4000">
                <a:solidFill>
                  <a:schemeClr val="dk1"/>
                </a:solidFill>
                <a:latin typeface="Times New Roman"/>
                <a:ea typeface="Times New Roman"/>
                <a:cs typeface="Times New Roman"/>
                <a:sym typeface="Times New Roman"/>
              </a:rPr>
              <a:t>Across the board, like we’ve already seen, hyperparams were middle of the </a:t>
            </a:r>
            <a:r>
              <a:rPr lang="en" sz="4000">
                <a:solidFill>
                  <a:schemeClr val="dk1"/>
                </a:solidFill>
                <a:latin typeface="Times New Roman"/>
                <a:ea typeface="Times New Roman"/>
                <a:cs typeface="Times New Roman"/>
                <a:sym typeface="Times New Roman"/>
              </a:rPr>
              <a:t>space</a:t>
            </a:r>
            <a:r>
              <a:rPr lang="en" sz="4000">
                <a:solidFill>
                  <a:schemeClr val="dk1"/>
                </a:solidFill>
                <a:latin typeface="Times New Roman"/>
                <a:ea typeface="Times New Roman"/>
                <a:cs typeface="Times New Roman"/>
                <a:sym typeface="Times New Roman"/>
              </a:rPr>
              <a:t> except for the random forest which grew big and deep. You’ll see those details in the slides.</a:t>
            </a:r>
            <a:endParaRPr sz="4000">
              <a:solidFill>
                <a:schemeClr val="dk1"/>
              </a:solidFill>
              <a:latin typeface="Times New Roman"/>
              <a:ea typeface="Times New Roman"/>
              <a:cs typeface="Times New Roman"/>
              <a:sym typeface="Times New Roman"/>
            </a:endParaRPr>
          </a:p>
          <a:p>
            <a:pPr indent="-482600" lvl="0" marL="457200" rtl="0" algn="l">
              <a:lnSpc>
                <a:spcPct val="115000"/>
              </a:lnSpc>
              <a:spcBef>
                <a:spcPts val="0"/>
              </a:spcBef>
              <a:spcAft>
                <a:spcPts val="0"/>
              </a:spcAft>
              <a:buClr>
                <a:schemeClr val="dk1"/>
              </a:buClr>
              <a:buSzPts val="4000"/>
              <a:buFont typeface="Times New Roman"/>
              <a:buChar char="-"/>
            </a:pPr>
            <a:r>
              <a:rPr lang="en" sz="4000">
                <a:solidFill>
                  <a:schemeClr val="dk1"/>
                </a:solidFill>
                <a:latin typeface="Times New Roman"/>
                <a:ea typeface="Times New Roman"/>
                <a:cs typeface="Times New Roman"/>
                <a:sym typeface="Times New Roman"/>
              </a:rPr>
              <a:t>In regard to performance as we’ve already talked about, precision is really what matters to use as due to the class </a:t>
            </a:r>
            <a:r>
              <a:rPr lang="en" sz="4000">
                <a:solidFill>
                  <a:schemeClr val="dk1"/>
                </a:solidFill>
                <a:latin typeface="Times New Roman"/>
                <a:ea typeface="Times New Roman"/>
                <a:cs typeface="Times New Roman"/>
                <a:sym typeface="Times New Roman"/>
              </a:rPr>
              <a:t>imbalance</a:t>
            </a:r>
            <a:r>
              <a:rPr lang="en" sz="4000">
                <a:solidFill>
                  <a:schemeClr val="dk1"/>
                </a:solidFill>
                <a:latin typeface="Times New Roman"/>
                <a:ea typeface="Times New Roman"/>
                <a:cs typeface="Times New Roman"/>
                <a:sym typeface="Times New Roman"/>
              </a:rPr>
              <a:t> of 7% 93% of the time we could say a week is not a </a:t>
            </a:r>
            <a:r>
              <a:rPr lang="en" sz="4000">
                <a:solidFill>
                  <a:schemeClr val="dk1"/>
                </a:solidFill>
                <a:latin typeface="Times New Roman"/>
                <a:ea typeface="Times New Roman"/>
                <a:cs typeface="Times New Roman"/>
                <a:sym typeface="Times New Roman"/>
              </a:rPr>
              <a:t>holiday</a:t>
            </a:r>
            <a:r>
              <a:rPr lang="en" sz="4000">
                <a:solidFill>
                  <a:schemeClr val="dk1"/>
                </a:solidFill>
                <a:latin typeface="Times New Roman"/>
                <a:ea typeface="Times New Roman"/>
                <a:cs typeface="Times New Roman"/>
                <a:sym typeface="Times New Roman"/>
              </a:rPr>
              <a:t> week and be right. This is exactly what the svm and logistic regression appear to be doing</a:t>
            </a:r>
            <a:endParaRPr sz="4000">
              <a:solidFill>
                <a:schemeClr val="dk1"/>
              </a:solidFill>
              <a:latin typeface="Times New Roman"/>
              <a:ea typeface="Times New Roman"/>
              <a:cs typeface="Times New Roman"/>
              <a:sym typeface="Times New Roman"/>
            </a:endParaRPr>
          </a:p>
          <a:p>
            <a:pPr indent="-482600" lvl="0" marL="457200" rtl="0" algn="l">
              <a:lnSpc>
                <a:spcPct val="115000"/>
              </a:lnSpc>
              <a:spcBef>
                <a:spcPts val="0"/>
              </a:spcBef>
              <a:spcAft>
                <a:spcPts val="0"/>
              </a:spcAft>
              <a:buClr>
                <a:schemeClr val="dk1"/>
              </a:buClr>
              <a:buSzPts val="4000"/>
              <a:buFont typeface="Times New Roman"/>
              <a:buChar char="-"/>
            </a:pPr>
            <a:r>
              <a:rPr b="1" lang="en" sz="4000" u="sng">
                <a:solidFill>
                  <a:schemeClr val="dk1"/>
                </a:solidFill>
                <a:latin typeface="Times New Roman"/>
                <a:ea typeface="Times New Roman"/>
                <a:cs typeface="Times New Roman"/>
                <a:sym typeface="Times New Roman"/>
              </a:rPr>
              <a:t>In regard to </a:t>
            </a:r>
            <a:r>
              <a:rPr b="1" lang="en" sz="4000" u="sng">
                <a:solidFill>
                  <a:schemeClr val="dk1"/>
                </a:solidFill>
                <a:latin typeface="Times New Roman"/>
                <a:ea typeface="Times New Roman"/>
                <a:cs typeface="Times New Roman"/>
                <a:sym typeface="Times New Roman"/>
              </a:rPr>
              <a:t>precision</a:t>
            </a:r>
            <a:r>
              <a:rPr b="1" lang="en" sz="4000" u="sng">
                <a:solidFill>
                  <a:schemeClr val="dk1"/>
                </a:solidFill>
                <a:latin typeface="Times New Roman"/>
                <a:ea typeface="Times New Roman"/>
                <a:cs typeface="Times New Roman"/>
                <a:sym typeface="Times New Roman"/>
              </a:rPr>
              <a:t>, the logistic reg had a </a:t>
            </a:r>
            <a:r>
              <a:rPr b="1" lang="en" sz="4000" u="sng">
                <a:solidFill>
                  <a:schemeClr val="dk1"/>
                </a:solidFill>
                <a:latin typeface="Times New Roman"/>
                <a:ea typeface="Times New Roman"/>
                <a:cs typeface="Times New Roman"/>
                <a:sym typeface="Times New Roman"/>
              </a:rPr>
              <a:t>precision</a:t>
            </a:r>
            <a:r>
              <a:rPr b="1" lang="en" sz="4000" u="sng">
                <a:solidFill>
                  <a:schemeClr val="dk1"/>
                </a:solidFill>
                <a:latin typeface="Times New Roman"/>
                <a:ea typeface="Times New Roman"/>
                <a:cs typeface="Times New Roman"/>
                <a:sym typeface="Times New Roman"/>
              </a:rPr>
              <a:t> of about 0.6, the svm 0, and the RF 1. So every time the rf says a week is a holiday week, it is, to the othe extreme, for the svm, none of the weeks it says are holiday weeks are actually holiday weeks which is again </a:t>
            </a:r>
            <a:r>
              <a:rPr b="1" lang="en" sz="4000" u="sng">
                <a:solidFill>
                  <a:schemeClr val="dk1"/>
                </a:solidFill>
                <a:latin typeface="Times New Roman"/>
                <a:ea typeface="Times New Roman"/>
                <a:cs typeface="Times New Roman"/>
                <a:sym typeface="Times New Roman"/>
              </a:rPr>
              <a:t>problematic</a:t>
            </a:r>
            <a:r>
              <a:rPr b="1" lang="en" sz="4000" u="sng">
                <a:solidFill>
                  <a:schemeClr val="dk1"/>
                </a:solidFill>
                <a:latin typeface="Times New Roman"/>
                <a:ea typeface="Times New Roman"/>
                <a:cs typeface="Times New Roman"/>
                <a:sym typeface="Times New Roman"/>
              </a:rPr>
              <a:t>.</a:t>
            </a:r>
            <a:endParaRPr b="1" sz="4000" u="sng">
              <a:solidFill>
                <a:schemeClr val="dk1"/>
              </a:solidFill>
              <a:latin typeface="Times New Roman"/>
              <a:ea typeface="Times New Roman"/>
              <a:cs typeface="Times New Roman"/>
              <a:sym typeface="Times New Roman"/>
            </a:endParaRPr>
          </a:p>
          <a:p>
            <a:pPr indent="-482600" lvl="0" marL="457200" rtl="0" algn="l">
              <a:lnSpc>
                <a:spcPct val="115000"/>
              </a:lnSpc>
              <a:spcBef>
                <a:spcPts val="0"/>
              </a:spcBef>
              <a:spcAft>
                <a:spcPts val="0"/>
              </a:spcAft>
              <a:buClr>
                <a:schemeClr val="dk1"/>
              </a:buClr>
              <a:buSzPts val="4000"/>
              <a:buFont typeface="Times New Roman"/>
              <a:buChar char="-"/>
            </a:pPr>
            <a:r>
              <a:rPr lang="en" sz="4000">
                <a:solidFill>
                  <a:schemeClr val="dk1"/>
                </a:solidFill>
                <a:latin typeface="Times New Roman"/>
                <a:ea typeface="Times New Roman"/>
                <a:cs typeface="Times New Roman"/>
                <a:sym typeface="Times New Roman"/>
              </a:rPr>
              <a:t>This all floolws a similar trend of the random forests being great while the other </a:t>
            </a:r>
            <a:r>
              <a:rPr lang="en" sz="4000">
                <a:solidFill>
                  <a:schemeClr val="dk1"/>
                </a:solidFill>
                <a:latin typeface="Times New Roman"/>
                <a:ea typeface="Times New Roman"/>
                <a:cs typeface="Times New Roman"/>
                <a:sym typeface="Times New Roman"/>
              </a:rPr>
              <a:t>models not so much</a:t>
            </a:r>
            <a:endParaRPr sz="4000">
              <a:solidFill>
                <a:schemeClr val="dk1"/>
              </a:solidFill>
              <a:latin typeface="Times New Roman"/>
              <a:ea typeface="Times New Roman"/>
              <a:cs typeface="Times New Roman"/>
              <a:sym typeface="Times New Roman"/>
            </a:endParaRPr>
          </a:p>
          <a:p>
            <a:pPr indent="-482600" lvl="0" marL="457200" rtl="0" algn="l">
              <a:lnSpc>
                <a:spcPct val="115000"/>
              </a:lnSpc>
              <a:spcBef>
                <a:spcPts val="0"/>
              </a:spcBef>
              <a:spcAft>
                <a:spcPts val="0"/>
              </a:spcAft>
              <a:buClr>
                <a:schemeClr val="dk1"/>
              </a:buClr>
              <a:buSzPts val="4000"/>
              <a:buFont typeface="Times New Roman"/>
              <a:buChar char="-"/>
            </a:pPr>
            <a:r>
              <a:rPr lang="en" sz="4000">
                <a:solidFill>
                  <a:schemeClr val="dk1"/>
                </a:solidFill>
                <a:latin typeface="Times New Roman"/>
                <a:ea typeface="Times New Roman"/>
                <a:cs typeface="Times New Roman"/>
                <a:sym typeface="Times New Roman"/>
              </a:rPr>
              <a:t>We also examined feature importance and found tha fuel price, cpi and temp were the most important and accounted for 86% of the omporatna</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4000">
                <a:solidFill>
                  <a:schemeClr val="dk1"/>
                </a:solidFill>
                <a:latin typeface="Times New Roman"/>
                <a:ea typeface="Times New Roman"/>
                <a:cs typeface="Times New Roman"/>
                <a:sym typeface="Times New Roman"/>
              </a:rPr>
              <a:t>Interestingly, the random forest had perfect accuracy on both the testing and training sets. On the other hand, the logistic regression and SVM struggle with the proportion of true holiday weeks (precision) with the SVM interestingly having a precision of 0. This makes sense as only 7% of of weeks are holiday weeks, (1-0.7)% =93% of the time we are correct we see a week is a holiday week and thus we would expect accuracy to be right around 93%. This is exactly what we see for the logistic regression and SVM models</a:t>
            </a:r>
            <a:endParaRPr sz="4000">
              <a:solidFill>
                <a:schemeClr val="dk1"/>
              </a:solidFill>
              <a:latin typeface="Times New Roman"/>
              <a:ea typeface="Times New Roman"/>
              <a:cs typeface="Times New Roman"/>
              <a:sym typeface="Times New Roman"/>
            </a:endParaRPr>
          </a:p>
          <a:p>
            <a:pPr indent="-482600" lvl="0" marL="457200" rtl="0" algn="l">
              <a:lnSpc>
                <a:spcPct val="115000"/>
              </a:lnSpc>
              <a:spcBef>
                <a:spcPts val="0"/>
              </a:spcBef>
              <a:spcAft>
                <a:spcPts val="0"/>
              </a:spcAft>
              <a:buClr>
                <a:schemeClr val="dk1"/>
              </a:buClr>
              <a:buSzPts val="4000"/>
              <a:buFont typeface="Times New Roman"/>
              <a:buChar char="-"/>
            </a:pPr>
            <a:r>
              <a:rPr lang="en" sz="4000">
                <a:solidFill>
                  <a:schemeClr val="dk1"/>
                </a:solidFill>
                <a:latin typeface="Times New Roman"/>
                <a:ea typeface="Times New Roman"/>
                <a:cs typeface="Times New Roman"/>
                <a:sym typeface="Times New Roman"/>
              </a:rPr>
              <a:t>Additionally, both the SVM and logistic regression have a recall of 0 meaning they can’t predict any of the holiday weeks (this is of course problematic). </a:t>
            </a:r>
            <a:endParaRPr sz="4000">
              <a:solidFill>
                <a:schemeClr val="dk1"/>
              </a:solidFill>
              <a:latin typeface="Times New Roman"/>
              <a:ea typeface="Times New Roman"/>
              <a:cs typeface="Times New Roman"/>
              <a:sym typeface="Times New Roman"/>
            </a:endParaRPr>
          </a:p>
          <a:p>
            <a:pPr indent="-482600" lvl="0" marL="457200" rtl="0" algn="l">
              <a:lnSpc>
                <a:spcPct val="115000"/>
              </a:lnSpc>
              <a:spcBef>
                <a:spcPts val="0"/>
              </a:spcBef>
              <a:spcAft>
                <a:spcPts val="0"/>
              </a:spcAft>
              <a:buClr>
                <a:schemeClr val="dk1"/>
              </a:buClr>
              <a:buSzPts val="4000"/>
              <a:buFont typeface="Times New Roman"/>
              <a:buChar char="-"/>
            </a:pPr>
            <a:r>
              <a:rPr lang="en" sz="4000">
                <a:solidFill>
                  <a:schemeClr val="dk1"/>
                </a:solidFill>
                <a:latin typeface="Times New Roman"/>
                <a:ea typeface="Times New Roman"/>
                <a:cs typeface="Times New Roman"/>
                <a:sym typeface="Times New Roman"/>
              </a:rPr>
              <a:t> On the completely other hand, across all measures the random forest model is perfect. This is again quite surprising but the fact that the testing scores were also perfect makes us less concerned.</a:t>
            </a:r>
            <a:endParaRPr sz="4000">
              <a:solidFill>
                <a:schemeClr val="dk1"/>
              </a:solidFill>
              <a:latin typeface="Times New Roman"/>
              <a:ea typeface="Times New Roman"/>
              <a:cs typeface="Times New Roman"/>
              <a:sym typeface="Times New Roman"/>
            </a:endParaRPr>
          </a:p>
          <a:p>
            <a:pPr indent="-482600" lvl="0" marL="457200" rtl="0" algn="l">
              <a:lnSpc>
                <a:spcPct val="115000"/>
              </a:lnSpc>
              <a:spcBef>
                <a:spcPts val="0"/>
              </a:spcBef>
              <a:spcAft>
                <a:spcPts val="0"/>
              </a:spcAft>
              <a:buClr>
                <a:schemeClr val="dk1"/>
              </a:buClr>
              <a:buSzPts val="4000"/>
              <a:buFont typeface="Times New Roman"/>
              <a:buChar char="-"/>
            </a:pPr>
            <a:r>
              <a:rPr b="1" lang="en" sz="4000">
                <a:solidFill>
                  <a:schemeClr val="dk1"/>
                </a:solidFill>
                <a:latin typeface="Times New Roman"/>
                <a:ea typeface="Times New Roman"/>
                <a:cs typeface="Times New Roman"/>
                <a:sym typeface="Times New Roman"/>
              </a:rPr>
              <a:t>This is all to say, that in our context of not selling items for less than we need to, the random forest model is clearly the best option. </a:t>
            </a:r>
            <a:endParaRPr b="1" sz="4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482600" lvl="0" marL="457200" rtl="0" algn="l">
              <a:lnSpc>
                <a:spcPct val="115000"/>
              </a:lnSpc>
              <a:spcBef>
                <a:spcPts val="0"/>
              </a:spcBef>
              <a:spcAft>
                <a:spcPts val="0"/>
              </a:spcAft>
              <a:buClr>
                <a:schemeClr val="dk1"/>
              </a:buClr>
              <a:buSzPts val="4000"/>
              <a:buFont typeface="Times New Roman"/>
              <a:buChar char="-"/>
            </a:pPr>
            <a:r>
              <a:rPr lang="en" sz="4000">
                <a:solidFill>
                  <a:schemeClr val="dk1"/>
                </a:solidFill>
                <a:latin typeface="Times New Roman"/>
                <a:ea typeface="Times New Roman"/>
                <a:cs typeface="Times New Roman"/>
                <a:sym typeface="Times New Roman"/>
              </a:rPr>
              <a:t>Once </a:t>
            </a:r>
            <a:r>
              <a:rPr lang="en" sz="4000">
                <a:solidFill>
                  <a:schemeClr val="dk1"/>
                </a:solidFill>
                <a:latin typeface="Times New Roman"/>
                <a:ea typeface="Times New Roman"/>
                <a:cs typeface="Times New Roman"/>
                <a:sym typeface="Times New Roman"/>
              </a:rPr>
              <a:t>against</a:t>
            </a:r>
            <a:r>
              <a:rPr lang="en" sz="4000">
                <a:solidFill>
                  <a:schemeClr val="dk1"/>
                </a:solidFill>
                <a:latin typeface="Times New Roman"/>
                <a:ea typeface="Times New Roman"/>
                <a:cs typeface="Times New Roman"/>
                <a:sym typeface="Times New Roman"/>
              </a:rPr>
              <a:t> he random frest grew as deep as we allowed</a:t>
            </a:r>
            <a:endParaRPr sz="4000">
              <a:solidFill>
                <a:schemeClr val="dk1"/>
              </a:solidFill>
              <a:latin typeface="Times New Roman"/>
              <a:ea typeface="Times New Roman"/>
              <a:cs typeface="Times New Roman"/>
              <a:sym typeface="Times New Roman"/>
            </a:endParaRPr>
          </a:p>
          <a:p>
            <a:pPr indent="-482600" lvl="0" marL="457200" rtl="0" algn="l">
              <a:lnSpc>
                <a:spcPct val="115000"/>
              </a:lnSpc>
              <a:spcBef>
                <a:spcPts val="0"/>
              </a:spcBef>
              <a:spcAft>
                <a:spcPts val="0"/>
              </a:spcAft>
              <a:buClr>
                <a:schemeClr val="dk1"/>
              </a:buClr>
              <a:buSzPts val="4000"/>
              <a:buFont typeface="Times New Roman"/>
              <a:buChar char="-"/>
            </a:pPr>
            <a:r>
              <a:rPr lang="en" sz="4000">
                <a:solidFill>
                  <a:schemeClr val="dk1"/>
                </a:solidFill>
                <a:latin typeface="Times New Roman"/>
                <a:ea typeface="Times New Roman"/>
                <a:cs typeface="Times New Roman"/>
                <a:sym typeface="Times New Roman"/>
              </a:rPr>
              <a:t>For </a:t>
            </a:r>
            <a:r>
              <a:rPr lang="en" sz="4000">
                <a:solidFill>
                  <a:schemeClr val="dk1"/>
                </a:solidFill>
                <a:latin typeface="Times New Roman"/>
                <a:ea typeface="Times New Roman"/>
                <a:cs typeface="Times New Roman"/>
                <a:sym typeface="Times New Roman"/>
              </a:rPr>
              <a:t>feature</a:t>
            </a:r>
            <a:r>
              <a:rPr lang="en" sz="4000">
                <a:solidFill>
                  <a:schemeClr val="dk1"/>
                </a:solidFill>
                <a:latin typeface="Times New Roman"/>
                <a:ea typeface="Times New Roman"/>
                <a:cs typeface="Times New Roman"/>
                <a:sym typeface="Times New Roman"/>
              </a:rPr>
              <a:t> </a:t>
            </a:r>
            <a:r>
              <a:rPr lang="en" sz="4000">
                <a:solidFill>
                  <a:schemeClr val="dk1"/>
                </a:solidFill>
                <a:latin typeface="Times New Roman"/>
                <a:ea typeface="Times New Roman"/>
                <a:cs typeface="Times New Roman"/>
                <a:sym typeface="Times New Roman"/>
              </a:rPr>
              <a:t>importance, Fuel price → 0.35, CPI→0.26, Temp→ 0.25</a:t>
            </a:r>
            <a:endParaRPr sz="4000">
              <a:solidFill>
                <a:schemeClr val="dk1"/>
              </a:solidFill>
              <a:latin typeface="Times New Roman"/>
              <a:ea typeface="Times New Roman"/>
              <a:cs typeface="Times New Roman"/>
              <a:sym typeface="Times New Roman"/>
            </a:endParaRPr>
          </a:p>
          <a:p>
            <a:pPr indent="-482600" lvl="0" marL="457200" rtl="0" algn="l">
              <a:lnSpc>
                <a:spcPct val="115000"/>
              </a:lnSpc>
              <a:spcBef>
                <a:spcPts val="0"/>
              </a:spcBef>
              <a:spcAft>
                <a:spcPts val="0"/>
              </a:spcAft>
              <a:buClr>
                <a:schemeClr val="dk1"/>
              </a:buClr>
              <a:buSzPts val="4000"/>
              <a:buFont typeface="Times New Roman"/>
              <a:buChar char="-"/>
            </a:pPr>
            <a:r>
              <a:rPr lang="en" sz="4000">
                <a:solidFill>
                  <a:schemeClr val="dk1"/>
                </a:solidFill>
                <a:latin typeface="Times New Roman"/>
                <a:ea typeface="Times New Roman"/>
                <a:cs typeface="Times New Roman"/>
                <a:sym typeface="Times New Roman"/>
              </a:rPr>
              <a:t>Notes to self </a:t>
            </a:r>
            <a:r>
              <a:rPr lang="en" sz="4000">
                <a:solidFill>
                  <a:schemeClr val="dk1"/>
                </a:solidFill>
                <a:latin typeface="Times New Roman"/>
                <a:ea typeface="Times New Roman"/>
                <a:cs typeface="Times New Roman"/>
                <a:sym typeface="Times New Roman"/>
              </a:rPr>
              <a:t>omitted</a:t>
            </a:r>
            <a:r>
              <a:rPr lang="en" sz="4000">
                <a:solidFill>
                  <a:schemeClr val="dk1"/>
                </a:solidFill>
                <a:latin typeface="Times New Roman"/>
                <a:ea typeface="Times New Roman"/>
                <a:cs typeface="Times New Roman"/>
                <a:sym typeface="Times New Roman"/>
              </a:rPr>
              <a:t> some other </a:t>
            </a:r>
            <a:r>
              <a:rPr lang="en" sz="4000">
                <a:solidFill>
                  <a:schemeClr val="dk1"/>
                </a:solidFill>
                <a:latin typeface="Times New Roman"/>
                <a:ea typeface="Times New Roman"/>
                <a:cs typeface="Times New Roman"/>
                <a:sym typeface="Times New Roman"/>
              </a:rPr>
              <a:t>pieces as didnt want to muddy water. Explain more in paper</a:t>
            </a:r>
            <a:endParaRPr sz="4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bce9dca7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bce9dca7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82600" lvl="0" marL="457200" rtl="0" algn="l">
              <a:spcBef>
                <a:spcPts val="0"/>
              </a:spcBef>
              <a:spcAft>
                <a:spcPts val="0"/>
              </a:spcAft>
              <a:buSzPts val="4000"/>
              <a:buChar char="-"/>
            </a:pPr>
            <a:r>
              <a:rPr lang="en" sz="4000"/>
              <a:t>Random forests are great</a:t>
            </a:r>
            <a:endParaRPr sz="4000"/>
          </a:p>
          <a:p>
            <a:pPr indent="-482600" lvl="0" marL="457200" rtl="0" algn="l">
              <a:spcBef>
                <a:spcPts val="0"/>
              </a:spcBef>
              <a:spcAft>
                <a:spcPts val="0"/>
              </a:spcAft>
              <a:buSzPts val="4000"/>
              <a:buChar char="-"/>
            </a:pPr>
            <a:r>
              <a:rPr lang="en" sz="4000"/>
              <a:t>As we have seen through this entire project, random forests are incredibly powerful and work well with our mixture of categorical data (easy and clear splits) and geographical spread, narrowing down the answer very quickly and accurately.</a:t>
            </a:r>
            <a:endParaRPr sz="4000"/>
          </a:p>
          <a:p>
            <a:pPr indent="-482600" lvl="0" marL="457200" rtl="0" algn="l">
              <a:spcBef>
                <a:spcPts val="0"/>
              </a:spcBef>
              <a:spcAft>
                <a:spcPts val="0"/>
              </a:spcAft>
              <a:buSzPts val="4000"/>
              <a:buChar char="-"/>
            </a:pPr>
            <a:r>
              <a:rPr lang="en" sz="4000"/>
              <a:t>Also, this is for 47 stores, but we think it would be interesting and perhaps even more </a:t>
            </a:r>
            <a:r>
              <a:rPr lang="en" sz="4000"/>
              <a:t>useful to explore predicting the sales for just a single store. We suspect some of the national varation that could be dragging our results down would go away and if anything these results would be more usable for a local manager or CEO</a:t>
            </a:r>
            <a:endParaRPr sz="4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82600" lvl="0" marL="457200" rtl="0" algn="l">
              <a:spcBef>
                <a:spcPts val="0"/>
              </a:spcBef>
              <a:spcAft>
                <a:spcPts val="0"/>
              </a:spcAft>
              <a:buSzPts val="4000"/>
              <a:buChar char="-"/>
            </a:pPr>
            <a:r>
              <a:rPr lang="en" sz="4000"/>
              <a:t>Walmart needs a robust forecasting model to predict weekly sales for each department across its stores.</a:t>
            </a:r>
            <a:endParaRPr sz="4000"/>
          </a:p>
          <a:p>
            <a:pPr indent="-482600" lvl="0" marL="457200" rtl="0" algn="l">
              <a:spcBef>
                <a:spcPts val="0"/>
              </a:spcBef>
              <a:spcAft>
                <a:spcPts val="0"/>
              </a:spcAft>
              <a:buSzPts val="4000"/>
              <a:buChar char="-"/>
            </a:pPr>
            <a:r>
              <a:rPr lang="en" sz="4000"/>
              <a:t>Accurate forecasts would enable Walmart to optimize inventory, manage promotions, and better allocate resources, especially during holiday seasons when sales fluctuations are most significant.</a:t>
            </a:r>
            <a:endParaRPr sz="4000"/>
          </a:p>
          <a:p>
            <a:pPr indent="-482600" lvl="0" marL="457200" rtl="0" algn="l">
              <a:spcBef>
                <a:spcPts val="0"/>
              </a:spcBef>
              <a:spcAft>
                <a:spcPts val="0"/>
              </a:spcAft>
              <a:buSzPts val="4000"/>
              <a:buChar char="-"/>
            </a:pPr>
            <a:r>
              <a:rPr lang="en" sz="4000"/>
              <a:t>We will developed many permutations of our models predicting sales over different time frames. </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rPr lang="en" sz="4000"/>
              <a:t>(30 seconds)</a:t>
            </a:r>
            <a:endParaRPr sz="4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bce9dca7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bce9dca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000">
                <a:solidFill>
                  <a:srgbClr val="666666"/>
                </a:solidFill>
                <a:latin typeface="Roboto"/>
                <a:ea typeface="Roboto"/>
                <a:cs typeface="Roboto"/>
                <a:sym typeface="Roboto"/>
              </a:rPr>
              <a:t>Presenting Notes</a:t>
            </a:r>
            <a:endParaRPr b="1" sz="2000">
              <a:solidFill>
                <a:srgbClr val="666666"/>
              </a:solidFill>
              <a:latin typeface="Roboto"/>
              <a:ea typeface="Roboto"/>
              <a:cs typeface="Roboto"/>
              <a:sym typeface="Roboto"/>
            </a:endParaRPr>
          </a:p>
          <a:p>
            <a:pPr indent="-355600" lvl="0" marL="457200" rtl="0" algn="l">
              <a:lnSpc>
                <a:spcPct val="115000"/>
              </a:lnSpc>
              <a:spcBef>
                <a:spcPts val="1200"/>
              </a:spcBef>
              <a:spcAft>
                <a:spcPts val="0"/>
              </a:spcAft>
              <a:buClr>
                <a:srgbClr val="666666"/>
              </a:buClr>
              <a:buSzPts val="2000"/>
              <a:buFont typeface="Roboto"/>
              <a:buChar char="-"/>
            </a:pPr>
            <a:r>
              <a:rPr b="1" lang="en" sz="2000">
                <a:solidFill>
                  <a:srgbClr val="666666"/>
                </a:solidFill>
                <a:latin typeface="Roboto"/>
                <a:ea typeface="Roboto"/>
                <a:cs typeface="Roboto"/>
                <a:sym typeface="Roboto"/>
              </a:rPr>
              <a:t>In this presentation we focus primarily on the results from the full feature set</a:t>
            </a:r>
            <a:endParaRPr b="1" sz="2000">
              <a:solidFill>
                <a:srgbClr val="666666"/>
              </a:solidFill>
              <a:latin typeface="Roboto"/>
              <a:ea typeface="Roboto"/>
              <a:cs typeface="Roboto"/>
              <a:sym typeface="Roboto"/>
            </a:endParaRPr>
          </a:p>
          <a:p>
            <a:pPr indent="-355600" lvl="0" marL="457200" rtl="0" algn="l">
              <a:lnSpc>
                <a:spcPct val="115000"/>
              </a:lnSpc>
              <a:spcBef>
                <a:spcPts val="0"/>
              </a:spcBef>
              <a:spcAft>
                <a:spcPts val="0"/>
              </a:spcAft>
              <a:buClr>
                <a:srgbClr val="666666"/>
              </a:buClr>
              <a:buSzPts val="2000"/>
              <a:buFont typeface="Roboto"/>
              <a:buChar char="-"/>
            </a:pPr>
            <a:r>
              <a:rPr b="1" lang="en" sz="2000">
                <a:solidFill>
                  <a:srgbClr val="666666"/>
                </a:solidFill>
                <a:latin typeface="Roboto"/>
                <a:ea typeface="Roboto"/>
                <a:cs typeface="Roboto"/>
                <a:sym typeface="Roboto"/>
              </a:rPr>
              <a:t>The key here is that across our goal of predicting weekly sales we used 4 different feature sets. A </a:t>
            </a:r>
            <a:r>
              <a:rPr b="1" lang="en" sz="2000">
                <a:solidFill>
                  <a:srgbClr val="666666"/>
                </a:solidFill>
                <a:latin typeface="Roboto"/>
                <a:ea typeface="Roboto"/>
                <a:cs typeface="Roboto"/>
                <a:sym typeface="Roboto"/>
              </a:rPr>
              <a:t>complete</a:t>
            </a:r>
            <a:r>
              <a:rPr b="1" lang="en" sz="2000">
                <a:solidFill>
                  <a:srgbClr val="666666"/>
                </a:solidFill>
                <a:latin typeface="Roboto"/>
                <a:ea typeface="Roboto"/>
                <a:cs typeface="Roboto"/>
                <a:sym typeface="Roboto"/>
              </a:rPr>
              <a:t> feature set as well as different subsets that include both less features as well as some sets that include just social data (non walmart dta but provided) like cpi gas prices </a:t>
            </a:r>
            <a:endParaRPr b="1" sz="2000">
              <a:solidFill>
                <a:srgbClr val="666666"/>
              </a:solidFill>
              <a:latin typeface="Roboto"/>
              <a:ea typeface="Roboto"/>
              <a:cs typeface="Roboto"/>
              <a:sym typeface="Roboto"/>
            </a:endParaRPr>
          </a:p>
          <a:p>
            <a:pPr indent="-355600" lvl="0" marL="457200" rtl="0" algn="l">
              <a:lnSpc>
                <a:spcPct val="115000"/>
              </a:lnSpc>
              <a:spcBef>
                <a:spcPts val="0"/>
              </a:spcBef>
              <a:spcAft>
                <a:spcPts val="0"/>
              </a:spcAft>
              <a:buClr>
                <a:srgbClr val="666666"/>
              </a:buClr>
              <a:buSzPts val="2000"/>
              <a:buFont typeface="Roboto"/>
              <a:buChar char="-"/>
            </a:pPr>
            <a:r>
              <a:rPr b="1" lang="en" sz="2000">
                <a:solidFill>
                  <a:srgbClr val="666666"/>
                </a:solidFill>
                <a:latin typeface="Roboto"/>
                <a:ea typeface="Roboto"/>
                <a:cs typeface="Roboto"/>
                <a:sym typeface="Roboto"/>
              </a:rPr>
              <a:t>We ended up with over 15 </a:t>
            </a:r>
            <a:r>
              <a:rPr b="1" lang="en" sz="2000">
                <a:solidFill>
                  <a:srgbClr val="666666"/>
                </a:solidFill>
                <a:latin typeface="Roboto"/>
                <a:ea typeface="Roboto"/>
                <a:cs typeface="Roboto"/>
                <a:sym typeface="Roboto"/>
              </a:rPr>
              <a:t>models</a:t>
            </a:r>
            <a:r>
              <a:rPr b="1" lang="en" sz="2000">
                <a:solidFill>
                  <a:srgbClr val="666666"/>
                </a:solidFill>
                <a:latin typeface="Roboto"/>
                <a:ea typeface="Roboto"/>
                <a:cs typeface="Roboto"/>
                <a:sym typeface="Roboto"/>
              </a:rPr>
              <a:t> so for this presentation we will focus just on the complete feature set when </a:t>
            </a:r>
            <a:r>
              <a:rPr b="1" lang="en" sz="2000">
                <a:solidFill>
                  <a:srgbClr val="666666"/>
                </a:solidFill>
                <a:latin typeface="Roboto"/>
                <a:ea typeface="Roboto"/>
                <a:cs typeface="Roboto"/>
                <a:sym typeface="Roboto"/>
              </a:rPr>
              <a:t>discussing predicting weekley sales</a:t>
            </a:r>
            <a:endParaRPr b="1" sz="2000">
              <a:solidFill>
                <a:srgbClr val="666666"/>
              </a:solidFill>
              <a:latin typeface="Roboto"/>
              <a:ea typeface="Roboto"/>
              <a:cs typeface="Roboto"/>
              <a:sym typeface="Roboto"/>
            </a:endParaRPr>
          </a:p>
          <a:p>
            <a:pPr indent="0" lvl="0" marL="0" rtl="0" algn="l">
              <a:lnSpc>
                <a:spcPct val="115000"/>
              </a:lnSpc>
              <a:spcBef>
                <a:spcPts val="1200"/>
              </a:spcBef>
              <a:spcAft>
                <a:spcPts val="0"/>
              </a:spcAft>
              <a:buNone/>
            </a:pPr>
            <a:r>
              <a:t/>
            </a:r>
            <a:endParaRPr b="1" sz="2000">
              <a:solidFill>
                <a:srgbClr val="666666"/>
              </a:solidFill>
              <a:latin typeface="Roboto"/>
              <a:ea typeface="Roboto"/>
              <a:cs typeface="Roboto"/>
              <a:sym typeface="Roboto"/>
            </a:endParaRPr>
          </a:p>
          <a:p>
            <a:pPr indent="0" lvl="0" marL="0" rtl="0" algn="l">
              <a:lnSpc>
                <a:spcPct val="115000"/>
              </a:lnSpc>
              <a:spcBef>
                <a:spcPts val="1200"/>
              </a:spcBef>
              <a:spcAft>
                <a:spcPts val="0"/>
              </a:spcAft>
              <a:buNone/>
            </a:pPr>
            <a:r>
              <a:t/>
            </a:r>
            <a:endParaRPr b="1" sz="2000">
              <a:solidFill>
                <a:srgbClr val="666666"/>
              </a:solidFill>
              <a:latin typeface="Roboto"/>
              <a:ea typeface="Roboto"/>
              <a:cs typeface="Roboto"/>
              <a:sym typeface="Roboto"/>
            </a:endParaRPr>
          </a:p>
          <a:p>
            <a:pPr indent="-355600" lvl="0" marL="457200" rtl="0" algn="l">
              <a:lnSpc>
                <a:spcPct val="115000"/>
              </a:lnSpc>
              <a:spcBef>
                <a:spcPts val="1200"/>
              </a:spcBef>
              <a:spcAft>
                <a:spcPts val="0"/>
              </a:spcAft>
              <a:buClr>
                <a:srgbClr val="666666"/>
              </a:buClr>
              <a:buSzPts val="2000"/>
              <a:buFont typeface="Roboto"/>
              <a:buChar char="-"/>
            </a:pPr>
            <a:r>
              <a:rPr b="1" lang="en" sz="2000">
                <a:solidFill>
                  <a:srgbClr val="666666"/>
                </a:solidFill>
                <a:latin typeface="Roboto"/>
                <a:ea typeface="Roboto"/>
                <a:cs typeface="Roboto"/>
                <a:sym typeface="Roboto"/>
              </a:rPr>
              <a:t>Consolidated notes</a:t>
            </a:r>
            <a:endParaRPr b="1" sz="2000">
              <a:solidFill>
                <a:srgbClr val="666666"/>
              </a:solidFill>
              <a:latin typeface="Roboto"/>
              <a:ea typeface="Roboto"/>
              <a:cs typeface="Roboto"/>
              <a:sym typeface="Roboto"/>
            </a:endParaRPr>
          </a:p>
          <a:p>
            <a:pPr indent="-355600" lvl="1" marL="914400" rtl="0" algn="l">
              <a:lnSpc>
                <a:spcPct val="115000"/>
              </a:lnSpc>
              <a:spcBef>
                <a:spcPts val="0"/>
              </a:spcBef>
              <a:spcAft>
                <a:spcPts val="0"/>
              </a:spcAft>
              <a:buClr>
                <a:srgbClr val="666666"/>
              </a:buClr>
              <a:buSzPts val="2000"/>
              <a:buFont typeface="Roboto"/>
              <a:buChar char="-"/>
            </a:pPr>
            <a:r>
              <a:rPr b="1" lang="en" sz="2000">
                <a:solidFill>
                  <a:srgbClr val="666666"/>
                </a:solidFill>
                <a:latin typeface="Roboto"/>
                <a:ea typeface="Roboto"/>
                <a:cs typeface="Roboto"/>
                <a:sym typeface="Roboto"/>
              </a:rPr>
              <a:t>For predicting weekly sales, looked at various subsets of features and then compared</a:t>
            </a:r>
            <a:endParaRPr b="1" sz="2000">
              <a:solidFill>
                <a:srgbClr val="666666"/>
              </a:solidFill>
              <a:latin typeface="Roboto"/>
              <a:ea typeface="Roboto"/>
              <a:cs typeface="Roboto"/>
              <a:sym typeface="Roboto"/>
            </a:endParaRPr>
          </a:p>
          <a:p>
            <a:pPr indent="-355600" lvl="1" marL="914400" rtl="0" algn="l">
              <a:lnSpc>
                <a:spcPct val="115000"/>
              </a:lnSpc>
              <a:spcBef>
                <a:spcPts val="0"/>
              </a:spcBef>
              <a:spcAft>
                <a:spcPts val="0"/>
              </a:spcAft>
              <a:buClr>
                <a:srgbClr val="666666"/>
              </a:buClr>
              <a:buSzPts val="2000"/>
              <a:buFont typeface="Roboto"/>
              <a:buChar char="-"/>
            </a:pPr>
            <a:r>
              <a:rPr b="1" lang="en" sz="2000">
                <a:solidFill>
                  <a:srgbClr val="666666"/>
                </a:solidFill>
                <a:latin typeface="Roboto"/>
                <a:ea typeface="Roboto"/>
                <a:cs typeface="Roboto"/>
                <a:sym typeface="Roboto"/>
              </a:rPr>
              <a:t>Focus on full feature set</a:t>
            </a:r>
            <a:endParaRPr b="1" sz="2000">
              <a:solidFill>
                <a:srgbClr val="666666"/>
              </a:solidFill>
              <a:latin typeface="Roboto"/>
              <a:ea typeface="Roboto"/>
              <a:cs typeface="Roboto"/>
              <a:sym typeface="Roboto"/>
            </a:endParaRPr>
          </a:p>
          <a:p>
            <a:pPr indent="-355600" lvl="1" marL="914400" rtl="0" algn="l">
              <a:lnSpc>
                <a:spcPct val="115000"/>
              </a:lnSpc>
              <a:spcBef>
                <a:spcPts val="0"/>
              </a:spcBef>
              <a:spcAft>
                <a:spcPts val="0"/>
              </a:spcAft>
              <a:buClr>
                <a:srgbClr val="666666"/>
              </a:buClr>
              <a:buSzPts val="2000"/>
              <a:buFont typeface="Roboto"/>
              <a:buChar char="-"/>
            </a:pPr>
            <a:r>
              <a:rPr b="1" lang="en" sz="2000">
                <a:solidFill>
                  <a:srgbClr val="666666"/>
                </a:solidFill>
                <a:latin typeface="Roboto"/>
                <a:ea typeface="Roboto"/>
                <a:cs typeface="Roboto"/>
                <a:sym typeface="Roboto"/>
              </a:rPr>
              <a:t>Our focus was really on task 1</a:t>
            </a:r>
            <a:endParaRPr b="1" sz="2000">
              <a:solidFill>
                <a:srgbClr val="666666"/>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2000">
              <a:solidFill>
                <a:srgbClr val="666666"/>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2000">
              <a:solidFill>
                <a:srgbClr val="666666"/>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2000">
              <a:solidFill>
                <a:srgbClr val="666666"/>
              </a:solidFill>
              <a:latin typeface="Roboto"/>
              <a:ea typeface="Roboto"/>
              <a:cs typeface="Roboto"/>
              <a:sym typeface="Roboto"/>
            </a:endParaRPr>
          </a:p>
          <a:p>
            <a:pPr indent="0" lvl="0" marL="457200" rtl="0" algn="l">
              <a:lnSpc>
                <a:spcPct val="115000"/>
              </a:lnSpc>
              <a:spcBef>
                <a:spcPts val="1200"/>
              </a:spcBef>
              <a:spcAft>
                <a:spcPts val="0"/>
              </a:spcAft>
              <a:buNone/>
            </a:pPr>
            <a:r>
              <a:t/>
            </a:r>
            <a:endParaRPr sz="2000">
              <a:solidFill>
                <a:srgbClr val="666666"/>
              </a:solidFill>
              <a:latin typeface="Roboto"/>
              <a:ea typeface="Roboto"/>
              <a:cs typeface="Roboto"/>
              <a:sym typeface="Roboto"/>
            </a:endParaRPr>
          </a:p>
          <a:p>
            <a:pPr indent="0" lvl="0" marL="0" rtl="0" algn="l">
              <a:spcBef>
                <a:spcPts val="1200"/>
              </a:spcBef>
              <a:spcAft>
                <a:spcPts val="0"/>
              </a:spcAft>
              <a:buNone/>
            </a:pPr>
            <a:r>
              <a:t/>
            </a:r>
            <a:endParaRPr sz="2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ecb0765a8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ecb0765a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data is labeled and we merged and combined allt he data</a:t>
            </a:r>
            <a:endParaRPr sz="2000"/>
          </a:p>
          <a:p>
            <a:pPr indent="-355600" lvl="0" marL="457200" rtl="0" algn="l">
              <a:spcBef>
                <a:spcPts val="0"/>
              </a:spcBef>
              <a:spcAft>
                <a:spcPts val="0"/>
              </a:spcAft>
              <a:buSzPts val="2000"/>
              <a:buChar char="-"/>
            </a:pPr>
            <a:r>
              <a:rPr b="1" lang="en" sz="2000"/>
              <a:t>Perhaps this is where we discuss the different datasets and allude to using feature importance in the randon forest (discussed in write up)</a:t>
            </a:r>
            <a:endParaRPr b="1" sz="2000"/>
          </a:p>
          <a:p>
            <a:pPr indent="0" lvl="0" marL="0" rtl="0" algn="l">
              <a:spcBef>
                <a:spcPts val="0"/>
              </a:spcBef>
              <a:spcAft>
                <a:spcPts val="0"/>
              </a:spcAft>
              <a:buNone/>
            </a:pPr>
            <a:r>
              <a:t/>
            </a:r>
            <a:endParaRPr b="1" sz="2000"/>
          </a:p>
          <a:p>
            <a:pPr indent="-355600" lvl="0" marL="457200" rtl="0" algn="l">
              <a:spcBef>
                <a:spcPts val="0"/>
              </a:spcBef>
              <a:spcAft>
                <a:spcPts val="0"/>
              </a:spcAft>
              <a:buSzPts val="2000"/>
              <a:buChar char="-"/>
            </a:pPr>
            <a:r>
              <a:rPr b="1" lang="en" sz="2000"/>
              <a:t>Mention  for SVM had to </a:t>
            </a:r>
            <a:r>
              <a:rPr b="1" lang="en" sz="2000"/>
              <a:t>reduce</a:t>
            </a:r>
            <a:r>
              <a:rPr b="1" lang="en" sz="2000"/>
              <a:t> 50k rows due to runtime</a:t>
            </a:r>
            <a:endParaRPr b="1" sz="2000"/>
          </a:p>
          <a:p>
            <a:pPr indent="0" lvl="0" marL="0" rtl="0" algn="l">
              <a:spcBef>
                <a:spcPts val="0"/>
              </a:spcBef>
              <a:spcAft>
                <a:spcPts val="0"/>
              </a:spcAft>
              <a:buNone/>
            </a:pPr>
            <a:r>
              <a:rPr b="1" lang="en" sz="2000"/>
              <a:t>(Drew)</a:t>
            </a:r>
            <a:endParaRPr b="1" sz="2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db15af24a_1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db15af24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K means stuff</a:t>
            </a:r>
            <a:endParaRPr sz="2000"/>
          </a:p>
          <a:p>
            <a:pPr indent="-355600" lvl="0" marL="457200" rtl="0" algn="l">
              <a:spcBef>
                <a:spcPts val="0"/>
              </a:spcBef>
              <a:spcAft>
                <a:spcPts val="0"/>
              </a:spcAft>
              <a:buSzPts val="2000"/>
              <a:buChar char="-"/>
            </a:pPr>
            <a:r>
              <a:rPr lang="en" sz="2000"/>
              <a:t>Pca stuff</a:t>
            </a:r>
            <a:endParaRPr sz="2000"/>
          </a:p>
          <a:p>
            <a:pPr indent="-355600" lvl="0" marL="457200" rtl="0" algn="l">
              <a:spcBef>
                <a:spcPts val="0"/>
              </a:spcBef>
              <a:spcAft>
                <a:spcPts val="0"/>
              </a:spcAft>
              <a:buSzPts val="2000"/>
              <a:buChar char="-"/>
            </a:pPr>
            <a:r>
              <a:rPr lang="en" sz="2000"/>
              <a:t>Quick mention to sentiment analyisis</a:t>
            </a:r>
            <a:endParaRPr sz="2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db15af2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db15af2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bce9dca7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bce9dca7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82600" lvl="0" marL="457200" rtl="0" algn="l">
              <a:spcBef>
                <a:spcPts val="0"/>
              </a:spcBef>
              <a:spcAft>
                <a:spcPts val="0"/>
              </a:spcAft>
              <a:buSzPts val="4000"/>
              <a:buChar char="-"/>
            </a:pPr>
            <a:r>
              <a:rPr lang="en" sz="4000"/>
              <a:t>Goal was really to just </a:t>
            </a:r>
            <a:r>
              <a:rPr lang="en" sz="4000"/>
              <a:t>cast as wide of a net possible</a:t>
            </a:r>
            <a:endParaRPr sz="4000"/>
          </a:p>
          <a:p>
            <a:pPr indent="-482600" lvl="0" marL="457200" rtl="0" algn="l">
              <a:spcBef>
                <a:spcPts val="0"/>
              </a:spcBef>
              <a:spcAft>
                <a:spcPts val="0"/>
              </a:spcAft>
              <a:buSzPts val="4000"/>
              <a:buChar char="-"/>
            </a:pPr>
            <a:r>
              <a:rPr lang="en" sz="4000"/>
              <a:t>Was already taking so long to run so only looked at 15 combos but in a perfect world, obviously we would have done more</a:t>
            </a:r>
            <a:endParaRPr sz="4000"/>
          </a:p>
          <a:p>
            <a:pPr indent="-482600" lvl="0" marL="457200" rtl="0" algn="l">
              <a:spcBef>
                <a:spcPts val="0"/>
              </a:spcBef>
              <a:spcAft>
                <a:spcPts val="0"/>
              </a:spcAft>
              <a:buSzPts val="4000"/>
              <a:buChar char="-"/>
            </a:pPr>
            <a:r>
              <a:rPr lang="en" sz="4000"/>
              <a:t>As we didnt know which type of regulziarikn to use, we figured a little bit of both couldnt help so we used elastic net regulariztion</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rPr lang="en" sz="4000"/>
              <a:t>(45 seconds)</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rPr lang="en" sz="4000"/>
              <a:t>Consolidated notes</a:t>
            </a:r>
            <a:endParaRPr sz="4000"/>
          </a:p>
          <a:p>
            <a:pPr indent="-482600" lvl="0" marL="457200" rtl="0" algn="l">
              <a:spcBef>
                <a:spcPts val="0"/>
              </a:spcBef>
              <a:spcAft>
                <a:spcPts val="0"/>
              </a:spcAft>
              <a:buSzPts val="4000"/>
              <a:buChar char="-"/>
            </a:pPr>
            <a:r>
              <a:rPr lang="en" sz="4000"/>
              <a:t>80-20 test train split then 3- fold cross val to find optimal hyperparams</a:t>
            </a:r>
            <a:endParaRPr sz="4000"/>
          </a:p>
          <a:p>
            <a:pPr indent="-482600" lvl="0" marL="457200" rtl="0" algn="l">
              <a:spcBef>
                <a:spcPts val="0"/>
              </a:spcBef>
              <a:spcAft>
                <a:spcPts val="0"/>
              </a:spcAft>
              <a:buSzPts val="4000"/>
              <a:buChar char="-"/>
            </a:pPr>
            <a:r>
              <a:rPr lang="en" sz="4000"/>
              <a:t>Used random search and considered 15 combinations</a:t>
            </a:r>
            <a:endParaRPr sz="4000"/>
          </a:p>
          <a:p>
            <a:pPr indent="-482600" lvl="0" marL="457200" rtl="0" algn="l">
              <a:spcBef>
                <a:spcPts val="0"/>
              </a:spcBef>
              <a:spcAft>
                <a:spcPts val="0"/>
              </a:spcAft>
              <a:buSzPts val="4000"/>
              <a:buChar char="-"/>
            </a:pPr>
            <a:r>
              <a:rPr lang="en" sz="4000"/>
              <a:t>We identified the core hyperparams we dciussed in class and considered a wide space of possibilities for values. </a:t>
            </a:r>
            <a:endParaRPr sz="4000"/>
          </a:p>
          <a:p>
            <a:pPr indent="-482600" lvl="0" marL="457200" rtl="0" algn="l">
              <a:spcBef>
                <a:spcPts val="0"/>
              </a:spcBef>
              <a:spcAft>
                <a:spcPts val="0"/>
              </a:spcAft>
              <a:buSzPts val="4000"/>
              <a:buChar char="-"/>
            </a:pPr>
            <a:r>
              <a:rPr lang="en" sz="4000"/>
              <a:t>For example, we used elastic net regularization and explored both the amount of regularization and l1 ratio to balance minimizing weight size feature selection. Aslo explored the hardness and impact of points by considering a range of c and gamma values. And for the random forest we explored both how big the ensemble is (number of estimators) and the depth to try to minimize overfititn</a:t>
            </a:r>
            <a:endParaRPr sz="4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bce9dca7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bce9dca7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sz="4000"/>
          </a:p>
          <a:p>
            <a:pPr indent="-482600" lvl="0" marL="457200" rtl="0" algn="l">
              <a:spcBef>
                <a:spcPts val="0"/>
              </a:spcBef>
              <a:spcAft>
                <a:spcPts val="0"/>
              </a:spcAft>
              <a:buSzPts val="4000"/>
              <a:buChar char="-"/>
            </a:pPr>
            <a:r>
              <a:rPr lang="en" sz="4000"/>
              <a:t>Consolidated notes</a:t>
            </a:r>
            <a:endParaRPr sz="4000"/>
          </a:p>
          <a:p>
            <a:pPr indent="-482600" lvl="1" marL="914400" rtl="0" algn="l">
              <a:spcBef>
                <a:spcPts val="0"/>
              </a:spcBef>
              <a:spcAft>
                <a:spcPts val="0"/>
              </a:spcAft>
              <a:buSzPts val="4000"/>
              <a:buChar char="-"/>
            </a:pPr>
            <a:r>
              <a:rPr lang="en" sz="4000"/>
              <a:t>For our regression tasks we optimized our </a:t>
            </a:r>
            <a:r>
              <a:rPr lang="en" sz="4000"/>
              <a:t>models</a:t>
            </a:r>
            <a:r>
              <a:rPr lang="en" sz="4000"/>
              <a:t> around MSE as it is the industry default. However as our key focus was on interpretatblity to an audience of walmart employees who are maby less </a:t>
            </a:r>
            <a:r>
              <a:rPr lang="en" sz="4000"/>
              <a:t>technical</a:t>
            </a:r>
            <a:r>
              <a:rPr lang="en" sz="4000"/>
              <a:t> we focus our </a:t>
            </a:r>
            <a:r>
              <a:rPr lang="en" sz="4000"/>
              <a:t>interpretation</a:t>
            </a:r>
            <a:r>
              <a:rPr lang="en" sz="4000"/>
              <a:t> on mean </a:t>
            </a:r>
            <a:r>
              <a:rPr lang="en" sz="4000"/>
              <a:t>absolute</a:t>
            </a:r>
            <a:r>
              <a:rPr lang="en" sz="4000"/>
              <a:t> error </a:t>
            </a:r>
            <a:r>
              <a:rPr lang="en" sz="4000">
                <a:solidFill>
                  <a:schemeClr val="dk1"/>
                </a:solidFill>
              </a:rPr>
              <a:t>as its</a:t>
            </a:r>
            <a:r>
              <a:rPr lang="en" sz="4000">
                <a:solidFill>
                  <a:schemeClr val="dk1"/>
                </a:solidFill>
              </a:rPr>
              <a:t> essential the average magnitude of the errors (just how far off were we) and easier to interpret in the context of the mean and range. </a:t>
            </a:r>
            <a:endParaRPr sz="4000">
              <a:solidFill>
                <a:schemeClr val="dk1"/>
              </a:solidFill>
            </a:endParaRPr>
          </a:p>
          <a:p>
            <a:pPr indent="-482600" lvl="2" marL="1371600" rtl="0" algn="l">
              <a:spcBef>
                <a:spcPts val="0"/>
              </a:spcBef>
              <a:spcAft>
                <a:spcPts val="0"/>
              </a:spcAft>
              <a:buClr>
                <a:schemeClr val="dk1"/>
              </a:buClr>
              <a:buSzPts val="4000"/>
              <a:buChar char="-"/>
            </a:pPr>
            <a:r>
              <a:rPr lang="en" sz="4000">
                <a:solidFill>
                  <a:schemeClr val="dk1"/>
                </a:solidFill>
              </a:rPr>
              <a:t>With that being said, weekley sales has a mean of 16k and a range of 425k</a:t>
            </a:r>
            <a:endParaRPr sz="4000">
              <a:solidFill>
                <a:schemeClr val="dk1"/>
              </a:solidFill>
            </a:endParaRPr>
          </a:p>
          <a:p>
            <a:pPr indent="-482600" lvl="3" marL="1828800" rtl="0" algn="l">
              <a:spcBef>
                <a:spcPts val="0"/>
              </a:spcBef>
              <a:spcAft>
                <a:spcPts val="0"/>
              </a:spcAft>
              <a:buClr>
                <a:schemeClr val="dk1"/>
              </a:buClr>
              <a:buSzPts val="4000"/>
              <a:buChar char="-"/>
            </a:pPr>
            <a:r>
              <a:rPr lang="en" sz="4000">
                <a:solidFill>
                  <a:schemeClr val="dk1"/>
                </a:solidFill>
              </a:rPr>
              <a:t>Cpi has a mean of 171 and range of 100</a:t>
            </a:r>
            <a:endParaRPr sz="4000">
              <a:solidFill>
                <a:schemeClr val="dk1"/>
              </a:solidFill>
            </a:endParaRPr>
          </a:p>
          <a:p>
            <a:pPr indent="-482600" lvl="1" marL="914400" rtl="0" algn="l">
              <a:spcBef>
                <a:spcPts val="0"/>
              </a:spcBef>
              <a:spcAft>
                <a:spcPts val="0"/>
              </a:spcAft>
              <a:buClr>
                <a:schemeClr val="dk1"/>
              </a:buClr>
              <a:buSzPts val="4000"/>
              <a:buChar char="-"/>
            </a:pPr>
            <a:r>
              <a:rPr lang="en" sz="4000">
                <a:solidFill>
                  <a:schemeClr val="dk1"/>
                </a:solidFill>
              </a:rPr>
              <a:t>For the classification task to predict whether a week is a holiday week, we noticed a clear class imbalance with there are on,y 7% of weeks which are holiday weeks. </a:t>
            </a:r>
            <a:endParaRPr sz="4000">
              <a:solidFill>
                <a:schemeClr val="dk1"/>
              </a:solidFill>
            </a:endParaRPr>
          </a:p>
          <a:p>
            <a:pPr indent="-482600" lvl="2" marL="1371600" rtl="0" algn="l">
              <a:spcBef>
                <a:spcPts val="0"/>
              </a:spcBef>
              <a:spcAft>
                <a:spcPts val="0"/>
              </a:spcAft>
              <a:buClr>
                <a:schemeClr val="dk1"/>
              </a:buClr>
              <a:buSzPts val="4000"/>
              <a:buChar char="-"/>
            </a:pPr>
            <a:r>
              <a:rPr lang="en" sz="4000">
                <a:solidFill>
                  <a:schemeClr val="dk1"/>
                </a:solidFill>
              </a:rPr>
              <a:t>Given this, we could either pick precision or recall but we chose precision as in the context of the walmart overloaders, theyd rather call a week not a holiday, because if they do, there would be pressure add more discounting which hurts profits</a:t>
            </a:r>
            <a:endParaRPr sz="4000">
              <a:solidFill>
                <a:schemeClr val="dk1"/>
              </a:solidFill>
            </a:endParaRPr>
          </a:p>
          <a:p>
            <a:pPr indent="0" lvl="0" marL="914400" rtl="0" algn="l">
              <a:spcBef>
                <a:spcPts val="0"/>
              </a:spcBef>
              <a:spcAft>
                <a:spcPts val="0"/>
              </a:spcAft>
              <a:buNone/>
            </a:pPr>
            <a:r>
              <a:t/>
            </a:r>
            <a:endParaRPr sz="4000"/>
          </a:p>
          <a:p>
            <a:pPr indent="0" lvl="0" marL="914400" rtl="0" algn="l">
              <a:spcBef>
                <a:spcPts val="0"/>
              </a:spcBef>
              <a:spcAft>
                <a:spcPts val="0"/>
              </a:spcAft>
              <a:buNone/>
            </a:pPr>
            <a:r>
              <a:t/>
            </a:r>
            <a:endParaRPr sz="4000"/>
          </a:p>
          <a:p>
            <a:pPr indent="0" lvl="0" marL="914400" rtl="0" algn="l">
              <a:spcBef>
                <a:spcPts val="0"/>
              </a:spcBef>
              <a:spcAft>
                <a:spcPts val="0"/>
              </a:spcAft>
              <a:buNone/>
            </a:pPr>
            <a:r>
              <a:t/>
            </a:r>
            <a:endParaRPr sz="4000"/>
          </a:p>
          <a:p>
            <a:pPr indent="-482600" lvl="0" marL="457200" rtl="0" algn="l">
              <a:spcBef>
                <a:spcPts val="0"/>
              </a:spcBef>
              <a:spcAft>
                <a:spcPts val="0"/>
              </a:spcAft>
              <a:buSzPts val="4000"/>
              <a:buChar char="-"/>
            </a:pPr>
            <a:r>
              <a:rPr lang="en" sz="4000"/>
              <a:t>We also report many other metrics in the final results</a:t>
            </a:r>
            <a:endParaRPr sz="4000"/>
          </a:p>
          <a:p>
            <a:pPr indent="-482600" lvl="0" marL="457200" rtl="0" algn="l">
              <a:spcBef>
                <a:spcPts val="0"/>
              </a:spcBef>
              <a:spcAft>
                <a:spcPts val="0"/>
              </a:spcAft>
              <a:buSzPts val="4000"/>
              <a:buChar char="-"/>
            </a:pPr>
            <a:r>
              <a:rPr b="1" lang="en" sz="4000"/>
              <a:t>Need to incorporate the subset for svm. Mention it took over 10 hours to run</a:t>
            </a:r>
            <a:endParaRPr b="1" sz="4000"/>
          </a:p>
          <a:p>
            <a:pPr indent="-482600" lvl="0" marL="457200" rtl="0" algn="l">
              <a:spcBef>
                <a:spcPts val="0"/>
              </a:spcBef>
              <a:spcAft>
                <a:spcPts val="0"/>
              </a:spcAft>
              <a:buSzPts val="4000"/>
              <a:buChar char="-"/>
            </a:pPr>
            <a:r>
              <a:rPr lang="en" sz="4000"/>
              <a:t>The big thing here is that we chose to use mean absolute error for the interpreting our results. It’s essential the average magnitude of the errors (just how far off were we) so in the context of the mean and range it’s far easier to inteprret</a:t>
            </a:r>
            <a:endParaRPr sz="4000"/>
          </a:p>
          <a:p>
            <a:pPr indent="-482600" lvl="0" marL="457200" rtl="0" algn="l">
              <a:spcBef>
                <a:spcPts val="0"/>
              </a:spcBef>
              <a:spcAft>
                <a:spcPts val="0"/>
              </a:spcAft>
              <a:buSzPts val="4000"/>
              <a:buChar char="-"/>
            </a:pPr>
            <a:r>
              <a:rPr lang="en" sz="4000"/>
              <a:t>All metrics are with reference to th test set</a:t>
            </a:r>
            <a:endParaRPr sz="4000"/>
          </a:p>
          <a:p>
            <a:pPr indent="-482600" lvl="0" marL="457200" rtl="0" algn="l">
              <a:spcBef>
                <a:spcPts val="0"/>
              </a:spcBef>
              <a:spcAft>
                <a:spcPts val="0"/>
              </a:spcAft>
              <a:buSzPts val="4000"/>
              <a:buChar char="-"/>
            </a:pPr>
            <a:r>
              <a:rPr lang="en" sz="4000"/>
              <a:t>Walmart would rather minimize running sales (to the extent they still sell things) we prefer to say a holiday week is in fact not a holiday week, and thus we focus our analysis through the lens of precision.</a:t>
            </a:r>
            <a:endParaRPr sz="4000"/>
          </a:p>
          <a:p>
            <a:pPr indent="-482600" lvl="0" marL="457200" rtl="0" algn="l">
              <a:spcBef>
                <a:spcPts val="0"/>
              </a:spcBef>
              <a:spcAft>
                <a:spcPts val="0"/>
              </a:spcAft>
              <a:buSzPts val="4000"/>
              <a:buChar char="-"/>
            </a:pPr>
            <a:r>
              <a:rPr lang="en" sz="4000"/>
              <a:t>Walmart would rather say a holiday week is not a holiday week, (so they would’t feel the need to lower pricing or run sales and sell things for a discount when they don’t need them), </a:t>
            </a:r>
            <a:endParaRPr sz="4000"/>
          </a:p>
          <a:p>
            <a:pPr indent="0" lvl="0" marL="0" rtl="0" algn="l">
              <a:spcBef>
                <a:spcPts val="0"/>
              </a:spcBef>
              <a:spcAft>
                <a:spcPts val="0"/>
              </a:spcAft>
              <a:buNone/>
            </a:pPr>
            <a:r>
              <a:t/>
            </a:r>
            <a:endParaRPr sz="4000"/>
          </a:p>
          <a:p>
            <a:pPr indent="-482600" lvl="0" marL="457200" rtl="0" algn="l">
              <a:spcBef>
                <a:spcPts val="0"/>
              </a:spcBef>
              <a:spcAft>
                <a:spcPts val="0"/>
              </a:spcAft>
              <a:buSzPts val="4000"/>
              <a:buChar char="-"/>
            </a:pPr>
            <a:r>
              <a:rPr lang="en" sz="4000"/>
              <a:t>MAE is a lot easier to talk to your non tecncial boss than RMSE </a:t>
            </a:r>
            <a:endParaRPr sz="4000"/>
          </a:p>
          <a:p>
            <a:pPr indent="0" lvl="0" marL="0" rtl="0" algn="l">
              <a:spcBef>
                <a:spcPts val="0"/>
              </a:spcBef>
              <a:spcAft>
                <a:spcPts val="0"/>
              </a:spcAft>
              <a:buNone/>
            </a:pPr>
            <a:r>
              <a:t/>
            </a:r>
            <a:endParaRPr sz="4000"/>
          </a:p>
          <a:p>
            <a:pPr indent="-482600" lvl="0" marL="457200" rtl="0" algn="l">
              <a:spcBef>
                <a:spcPts val="0"/>
              </a:spcBef>
              <a:spcAft>
                <a:spcPts val="0"/>
              </a:spcAft>
              <a:buSzPts val="4000"/>
              <a:buChar char="-"/>
            </a:pPr>
            <a:r>
              <a:rPr lang="en" sz="4000"/>
              <a:t>( 45 seconds)</a:t>
            </a:r>
            <a:endParaRPr sz="4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69b2db4f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69b2db4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4000"/>
          </a:p>
          <a:p>
            <a:pPr indent="0" lvl="0" marL="0" rtl="0" algn="l">
              <a:spcBef>
                <a:spcPts val="0"/>
              </a:spcBef>
              <a:spcAft>
                <a:spcPts val="0"/>
              </a:spcAft>
              <a:buNone/>
            </a:pPr>
            <a:r>
              <a:rPr lang="en" sz="4000"/>
              <a:t>Consolidated</a:t>
            </a:r>
            <a:r>
              <a:rPr lang="en" sz="4000"/>
              <a:t> notes</a:t>
            </a:r>
            <a:endParaRPr sz="4000"/>
          </a:p>
          <a:p>
            <a:pPr indent="-482600" lvl="0" marL="457200" rtl="0" algn="l">
              <a:spcBef>
                <a:spcPts val="0"/>
              </a:spcBef>
              <a:spcAft>
                <a:spcPts val="0"/>
              </a:spcAft>
              <a:buSzPts val="4000"/>
              <a:buChar char="-"/>
            </a:pPr>
            <a:r>
              <a:rPr lang="en" sz="4000"/>
              <a:t>First looking at our results for predicting weekly sales</a:t>
            </a:r>
            <a:endParaRPr sz="4000"/>
          </a:p>
          <a:p>
            <a:pPr indent="-482600" lvl="1" marL="914400" rtl="0" algn="l">
              <a:spcBef>
                <a:spcPts val="0"/>
              </a:spcBef>
              <a:spcAft>
                <a:spcPts val="0"/>
              </a:spcAft>
              <a:buSzPts val="4000"/>
              <a:buChar char="-"/>
            </a:pPr>
            <a:r>
              <a:rPr lang="en" sz="4000"/>
              <a:t>Our polynomial regrssion regression model had an mae of about 13 which is 3% of the rang and 80% of the mean which is not great. It used hyperparams that were in the middle of the road but the largest degree</a:t>
            </a:r>
            <a:endParaRPr sz="4000"/>
          </a:p>
          <a:p>
            <a:pPr indent="-482600" lvl="1" marL="914400" rtl="0" algn="l">
              <a:spcBef>
                <a:spcPts val="0"/>
              </a:spcBef>
              <a:spcAft>
                <a:spcPts val="0"/>
              </a:spcAft>
              <a:buSzPts val="4000"/>
              <a:buChar char="-"/>
            </a:pPr>
            <a:r>
              <a:rPr lang="en" sz="4000"/>
              <a:t>The random forest used the most predictors and grew the deepest and ended up 10 times </a:t>
            </a:r>
            <a:r>
              <a:rPr lang="en" sz="4000"/>
              <a:t>better</a:t>
            </a:r>
            <a:r>
              <a:rPr lang="en" sz="4000"/>
              <a:t> than the other models with an mae of 1400 which is about 0.3% of the range and 9% of the mean so when we are off, its not by much </a:t>
            </a:r>
            <a:endParaRPr sz="4000"/>
          </a:p>
          <a:p>
            <a:pPr indent="-482600" lvl="1" marL="914400" rtl="0" algn="l">
              <a:spcBef>
                <a:spcPts val="0"/>
              </a:spcBef>
              <a:spcAft>
                <a:spcPts val="0"/>
              </a:spcAft>
              <a:buSzPts val="4000"/>
              <a:buChar char="-"/>
            </a:pPr>
            <a:r>
              <a:rPr lang="en" sz="4000"/>
              <a:t>The svm again resulted in hyperparams there were fairly middle of the road but had perfomranc closer to the regression </a:t>
            </a:r>
            <a:r>
              <a:rPr lang="en" sz="4000"/>
              <a:t>with</a:t>
            </a:r>
            <a:r>
              <a:rPr lang="en" sz="4000"/>
              <a:t> a mae again near 13k correspond to 3% fo the range and 80 % of the mean. Again not great</a:t>
            </a:r>
            <a:endParaRPr sz="4000"/>
          </a:p>
          <a:p>
            <a:pPr indent="-482600" lvl="1" marL="914400" rtl="0" algn="l">
              <a:spcBef>
                <a:spcPts val="0"/>
              </a:spcBef>
              <a:spcAft>
                <a:spcPts val="0"/>
              </a:spcAft>
              <a:buSzPts val="4000"/>
              <a:buChar char="-"/>
            </a:pPr>
            <a:r>
              <a:rPr lang="en" sz="4000"/>
              <a:t>Really the takeaway is that with our mixture of categorical and numeric features, randomforests ability to quickly split and narrow down a pathway is key and this is clear here. So we explored feature importance</a:t>
            </a:r>
            <a:endParaRPr sz="4000"/>
          </a:p>
          <a:p>
            <a:pPr indent="-482600" lvl="1" marL="914400" rtl="0" algn="l">
              <a:spcBef>
                <a:spcPts val="0"/>
              </a:spcBef>
              <a:spcAft>
                <a:spcPts val="0"/>
              </a:spcAft>
              <a:buSzPts val="4000"/>
              <a:buChar char="-"/>
            </a:pPr>
            <a:r>
              <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t/>
            </a:r>
            <a:endParaRPr sz="4000"/>
          </a:p>
          <a:p>
            <a:pPr indent="-482600" lvl="0" marL="457200" rtl="0" algn="l">
              <a:spcBef>
                <a:spcPts val="0"/>
              </a:spcBef>
              <a:spcAft>
                <a:spcPts val="0"/>
              </a:spcAft>
              <a:buSzPts val="4000"/>
              <a:buChar char="-"/>
            </a:pPr>
            <a:r>
              <a:rPr lang="en" sz="4000"/>
              <a:t>Again mention in our write up we have all other metrics</a:t>
            </a:r>
            <a:endParaRPr sz="4000"/>
          </a:p>
          <a:p>
            <a:pPr indent="-482600" lvl="0" marL="457200" rtl="0" algn="l">
              <a:spcBef>
                <a:spcPts val="0"/>
              </a:spcBef>
              <a:spcAft>
                <a:spcPts val="0"/>
              </a:spcAft>
              <a:buSzPts val="4000"/>
              <a:buChar char="-"/>
            </a:pPr>
            <a:r>
              <a:rPr lang="en" sz="4000"/>
              <a:t>And all test set</a:t>
            </a:r>
            <a:endParaRPr sz="4000"/>
          </a:p>
          <a:p>
            <a:pPr indent="-482600" lvl="0" marL="457200" rtl="0" algn="l">
              <a:spcBef>
                <a:spcPts val="0"/>
              </a:spcBef>
              <a:spcAft>
                <a:spcPts val="0"/>
              </a:spcAft>
              <a:buSzPts val="4000"/>
              <a:buChar char="-"/>
            </a:pPr>
            <a:r>
              <a:rPr lang="en" sz="4000"/>
              <a:t>This is really </a:t>
            </a:r>
            <a:r>
              <a:rPr lang="en" sz="4000"/>
              <a:t>interesting</a:t>
            </a:r>
            <a:r>
              <a:rPr lang="en" sz="4000"/>
              <a:t> and we note two main things</a:t>
            </a:r>
            <a:endParaRPr sz="4000"/>
          </a:p>
          <a:p>
            <a:pPr indent="-482600" lvl="0" marL="457200" rtl="0" algn="l">
              <a:spcBef>
                <a:spcPts val="0"/>
              </a:spcBef>
              <a:spcAft>
                <a:spcPts val="0"/>
              </a:spcAft>
              <a:buSzPts val="4000"/>
              <a:buChar char="-"/>
            </a:pPr>
            <a:r>
              <a:rPr lang="en" sz="4000"/>
              <a:t>The polynomial </a:t>
            </a:r>
            <a:r>
              <a:rPr lang="en" sz="4000"/>
              <a:t>regression</a:t>
            </a:r>
            <a:r>
              <a:rPr lang="en" sz="4000"/>
              <a:t> and svm are not good. The fact that the average error is about the size mean is bad. Imagine if the </a:t>
            </a:r>
            <a:r>
              <a:rPr lang="en" sz="4000"/>
              <a:t>average</a:t>
            </a:r>
            <a:r>
              <a:rPr lang="en" sz="4000"/>
              <a:t> </a:t>
            </a:r>
            <a:r>
              <a:rPr lang="en" sz="4000"/>
              <a:t>pearson</a:t>
            </a:r>
            <a:r>
              <a:rPr lang="en" sz="4000"/>
              <a:t> 5’10 and we had a model and the </a:t>
            </a:r>
            <a:r>
              <a:rPr lang="en" sz="4000"/>
              <a:t>average</a:t>
            </a:r>
            <a:r>
              <a:rPr lang="en" sz="4000"/>
              <a:t> amount we were off by means we could say a person is 18 inches tall or 9 and a half feet tall</a:t>
            </a:r>
            <a:endParaRPr sz="4000"/>
          </a:p>
          <a:p>
            <a:pPr indent="-482600" lvl="0" marL="457200" rtl="0" algn="l">
              <a:spcBef>
                <a:spcPts val="0"/>
              </a:spcBef>
              <a:spcAft>
                <a:spcPts val="0"/>
              </a:spcAft>
              <a:buSzPts val="4000"/>
              <a:buChar char="-"/>
            </a:pPr>
            <a:r>
              <a:rPr lang="en" sz="4000"/>
              <a:t>However, our random forest is nearly 10 times better so using that analogy you can see how much the error shrinks and now we are getting good results in context</a:t>
            </a:r>
            <a:endParaRPr sz="4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Predicting Walmart </a:t>
            </a:r>
            <a:r>
              <a:rPr lang="en"/>
              <a:t>Weekly</a:t>
            </a:r>
            <a:r>
              <a:rPr lang="en"/>
              <a:t> Sales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400"/>
              <a:t>By Danny Satterthwaite and Drew Jepsen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Weekly Sales Feature Importance </a:t>
            </a:r>
            <a:endParaRPr/>
          </a:p>
        </p:txBody>
      </p:sp>
      <p:pic>
        <p:nvPicPr>
          <p:cNvPr id="126" name="Google Shape;126;p22"/>
          <p:cNvPicPr preferRelativeResize="0"/>
          <p:nvPr/>
        </p:nvPicPr>
        <p:blipFill>
          <a:blip r:embed="rId3">
            <a:alphaModFix/>
          </a:blip>
          <a:stretch>
            <a:fillRect/>
          </a:stretch>
        </p:blipFill>
        <p:spPr>
          <a:xfrm>
            <a:off x="3883775" y="1332025"/>
            <a:ext cx="5063650" cy="3777200"/>
          </a:xfrm>
          <a:prstGeom prst="rect">
            <a:avLst/>
          </a:prstGeom>
          <a:noFill/>
          <a:ln>
            <a:noFill/>
          </a:ln>
        </p:spPr>
      </p:pic>
      <p:sp>
        <p:nvSpPr>
          <p:cNvPr id="127" name="Google Shape;127;p22"/>
          <p:cNvSpPr txBox="1"/>
          <p:nvPr/>
        </p:nvSpPr>
        <p:spPr>
          <a:xfrm>
            <a:off x="159800" y="1629275"/>
            <a:ext cx="3447000" cy="3182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From the random forest we also extracted feature importance</a:t>
            </a:r>
            <a:endParaRPr sz="1600">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Department and size of the store alone account for over 80% of the impurity reduction (importance)</a:t>
            </a:r>
            <a:endParaRPr sz="1600">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Across all feature sets this holds true</a:t>
            </a:r>
            <a:endParaRPr sz="16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Predicting Weekly Sales Using An ANN</a:t>
            </a:r>
            <a:endParaRPr/>
          </a:p>
        </p:txBody>
      </p:sp>
      <p:sp>
        <p:nvSpPr>
          <p:cNvPr id="133" name="Google Shape;133;p23"/>
          <p:cNvSpPr txBox="1"/>
          <p:nvPr/>
        </p:nvSpPr>
        <p:spPr>
          <a:xfrm>
            <a:off x="86500" y="1320500"/>
            <a:ext cx="39477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solidFill>
                  <a:schemeClr val="dk2"/>
                </a:solidFill>
                <a:latin typeface="Roboto"/>
                <a:ea typeface="Roboto"/>
                <a:cs typeface="Roboto"/>
                <a:sym typeface="Roboto"/>
              </a:rPr>
              <a:t>Approach:</a:t>
            </a:r>
            <a:endParaRPr b="1" sz="1300" u="sng">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Fully connected</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Leaky ReLu</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Batch size = 64</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Experimented</a:t>
            </a:r>
            <a:r>
              <a:rPr lang="en" sz="1300">
                <a:solidFill>
                  <a:schemeClr val="dk2"/>
                </a:solidFill>
                <a:latin typeface="Roboto"/>
                <a:ea typeface="Roboto"/>
                <a:cs typeface="Roboto"/>
                <a:sym typeface="Roboto"/>
              </a:rPr>
              <a:t> with various depths (between 3 and 20 layers) and various numbers of neurons per layer with the best model using:</a:t>
            </a:r>
            <a:endParaRPr sz="1300">
              <a:solidFill>
                <a:schemeClr val="dk2"/>
              </a:solidFill>
              <a:latin typeface="Roboto"/>
              <a:ea typeface="Roboto"/>
              <a:cs typeface="Roboto"/>
              <a:sym typeface="Roboto"/>
            </a:endParaRPr>
          </a:p>
          <a:p>
            <a:pPr indent="-311150" lvl="1" marL="9144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4 hidden layers of size 300, 200, 100, 50</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Used batch normalization, dropout (between 10% and 40% </a:t>
            </a:r>
            <a:r>
              <a:rPr lang="en" sz="1300">
                <a:solidFill>
                  <a:schemeClr val="dk2"/>
                </a:solidFill>
                <a:latin typeface="Roboto"/>
                <a:ea typeface="Roboto"/>
                <a:cs typeface="Roboto"/>
                <a:sym typeface="Roboto"/>
              </a:rPr>
              <a:t>depending</a:t>
            </a:r>
            <a:r>
              <a:rPr lang="en" sz="1300">
                <a:solidFill>
                  <a:schemeClr val="dk2"/>
                </a:solidFill>
                <a:latin typeface="Roboto"/>
                <a:ea typeface="Roboto"/>
                <a:cs typeface="Roboto"/>
                <a:sym typeface="Roboto"/>
              </a:rPr>
              <a:t> on layer) and early stopping</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en" sz="1300" u="sng">
                <a:solidFill>
                  <a:schemeClr val="dk2"/>
                </a:solidFill>
                <a:latin typeface="Roboto"/>
                <a:ea typeface="Roboto"/>
                <a:cs typeface="Roboto"/>
                <a:sym typeface="Roboto"/>
              </a:rPr>
              <a:t>Results:</a:t>
            </a:r>
            <a:endParaRPr b="1" sz="1300" u="sng">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MAE= $8,212.8 → 1.9% of range and 51.3% of mean</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ANN results were better than those of polynomial regression and SVM, but they did not perform as well as the random forest model</a:t>
            </a:r>
            <a:endParaRPr sz="1300">
              <a:solidFill>
                <a:schemeClr val="dk2"/>
              </a:solidFill>
              <a:latin typeface="Roboto"/>
              <a:ea typeface="Roboto"/>
              <a:cs typeface="Roboto"/>
              <a:sym typeface="Roboto"/>
            </a:endParaRPr>
          </a:p>
        </p:txBody>
      </p:sp>
      <p:pic>
        <p:nvPicPr>
          <p:cNvPr id="134" name="Google Shape;134;p23"/>
          <p:cNvPicPr preferRelativeResize="0"/>
          <p:nvPr/>
        </p:nvPicPr>
        <p:blipFill>
          <a:blip r:embed="rId3">
            <a:alphaModFix/>
          </a:blip>
          <a:stretch>
            <a:fillRect/>
          </a:stretch>
        </p:blipFill>
        <p:spPr>
          <a:xfrm>
            <a:off x="4218825" y="1572650"/>
            <a:ext cx="4816400" cy="293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Predicting CPI</a:t>
            </a:r>
            <a:endParaRPr/>
          </a:p>
        </p:txBody>
      </p:sp>
      <p:pic>
        <p:nvPicPr>
          <p:cNvPr id="140" name="Google Shape;140;p24"/>
          <p:cNvPicPr preferRelativeResize="0"/>
          <p:nvPr/>
        </p:nvPicPr>
        <p:blipFill>
          <a:blip r:embed="rId3">
            <a:alphaModFix/>
          </a:blip>
          <a:stretch>
            <a:fillRect/>
          </a:stretch>
        </p:blipFill>
        <p:spPr>
          <a:xfrm>
            <a:off x="4460000" y="1673500"/>
            <a:ext cx="4649850" cy="2729000"/>
          </a:xfrm>
          <a:prstGeom prst="rect">
            <a:avLst/>
          </a:prstGeom>
          <a:noFill/>
          <a:ln>
            <a:noFill/>
          </a:ln>
        </p:spPr>
      </p:pic>
      <p:sp>
        <p:nvSpPr>
          <p:cNvPr id="141" name="Google Shape;141;p24"/>
          <p:cNvSpPr txBox="1"/>
          <p:nvPr/>
        </p:nvSpPr>
        <p:spPr>
          <a:xfrm>
            <a:off x="25375" y="1296375"/>
            <a:ext cx="44865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solidFill>
                  <a:schemeClr val="dk2"/>
                </a:solidFill>
                <a:latin typeface="Roboto"/>
                <a:ea typeface="Roboto"/>
                <a:cs typeface="Roboto"/>
                <a:sym typeface="Roboto"/>
              </a:rPr>
              <a:t>Poly Reg:</a:t>
            </a:r>
            <a:endParaRPr b="1" sz="1300" u="sng">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Optimal model: Degree=3, L1 ratio = 0.112, alpha=1</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u="sng">
                <a:solidFill>
                  <a:schemeClr val="dk2"/>
                </a:solidFill>
                <a:latin typeface="Roboto"/>
                <a:ea typeface="Roboto"/>
                <a:cs typeface="Roboto"/>
                <a:sym typeface="Roboto"/>
              </a:rPr>
              <a:t>Results</a:t>
            </a:r>
            <a:r>
              <a:rPr lang="en" sz="1300">
                <a:solidFill>
                  <a:schemeClr val="dk2"/>
                </a:solidFill>
                <a:latin typeface="Roboto"/>
                <a:ea typeface="Roboto"/>
                <a:cs typeface="Roboto"/>
                <a:sym typeface="Roboto"/>
              </a:rPr>
              <a:t>: MAE=28.7→ 28% of range and 16.7% of mean</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en" sz="1300" u="sng">
                <a:solidFill>
                  <a:schemeClr val="dk2"/>
                </a:solidFill>
                <a:latin typeface="Roboto"/>
                <a:ea typeface="Roboto"/>
                <a:cs typeface="Roboto"/>
                <a:sym typeface="Roboto"/>
              </a:rPr>
              <a:t>RF:</a:t>
            </a:r>
            <a:endParaRPr b="1" sz="1300" u="sng">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Optimal model: Trees=80, max depth = 30</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u="sng">
                <a:solidFill>
                  <a:schemeClr val="dk2"/>
                </a:solidFill>
                <a:latin typeface="Roboto"/>
                <a:ea typeface="Roboto"/>
                <a:cs typeface="Roboto"/>
                <a:sym typeface="Roboto"/>
              </a:rPr>
              <a:t>Results</a:t>
            </a:r>
            <a:r>
              <a:rPr lang="en" sz="1300">
                <a:solidFill>
                  <a:schemeClr val="dk2"/>
                </a:solidFill>
                <a:latin typeface="Roboto"/>
                <a:ea typeface="Roboto"/>
                <a:cs typeface="Roboto"/>
                <a:sym typeface="Roboto"/>
              </a:rPr>
              <a:t>: MAE=0 → 0% of range and 0% of mean</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en" sz="1300" u="sng">
                <a:solidFill>
                  <a:schemeClr val="dk2"/>
                </a:solidFill>
                <a:latin typeface="Roboto"/>
                <a:ea typeface="Roboto"/>
                <a:cs typeface="Roboto"/>
                <a:sym typeface="Roboto"/>
              </a:rPr>
              <a:t>SVM:</a:t>
            </a:r>
            <a:endParaRPr b="1" sz="1300" u="sng">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Optimal model: Gamma=0.1, C=35.94</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u="sng">
                <a:solidFill>
                  <a:schemeClr val="dk2"/>
                </a:solidFill>
                <a:latin typeface="Roboto"/>
                <a:ea typeface="Roboto"/>
                <a:cs typeface="Roboto"/>
                <a:sym typeface="Roboto"/>
              </a:rPr>
              <a:t>Results</a:t>
            </a:r>
            <a:r>
              <a:rPr lang="en" sz="1300">
                <a:solidFill>
                  <a:schemeClr val="dk2"/>
                </a:solidFill>
                <a:latin typeface="Roboto"/>
                <a:ea typeface="Roboto"/>
                <a:cs typeface="Roboto"/>
                <a:sym typeface="Roboto"/>
              </a:rPr>
              <a:t>: MAE=8.7 → 8.6% of range and 5.1% of mean</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en" sz="1300" u="sng">
                <a:solidFill>
                  <a:schemeClr val="dk2"/>
                </a:solidFill>
                <a:latin typeface="Roboto"/>
                <a:ea typeface="Roboto"/>
                <a:cs typeface="Roboto"/>
                <a:sym typeface="Roboto"/>
              </a:rPr>
              <a:t>Feature</a:t>
            </a:r>
            <a:r>
              <a:rPr b="1" lang="en" sz="1300" u="sng">
                <a:solidFill>
                  <a:schemeClr val="dk2"/>
                </a:solidFill>
                <a:latin typeface="Roboto"/>
                <a:ea typeface="Roboto"/>
                <a:cs typeface="Roboto"/>
                <a:sym typeface="Roboto"/>
              </a:rPr>
              <a:t> Importance: </a:t>
            </a:r>
            <a:endParaRPr b="1" sz="1300" u="sng">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Store: 40% of importance. Size: 34% of importance. Unemployment 22% of importance.</a:t>
            </a:r>
            <a:endParaRPr sz="13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Classifying a Week as a Holiday Week</a:t>
            </a:r>
            <a:endParaRPr/>
          </a:p>
        </p:txBody>
      </p:sp>
      <p:sp>
        <p:nvSpPr>
          <p:cNvPr id="147" name="Google Shape;147;p25"/>
          <p:cNvSpPr txBox="1"/>
          <p:nvPr/>
        </p:nvSpPr>
        <p:spPr>
          <a:xfrm>
            <a:off x="233425" y="1368125"/>
            <a:ext cx="37083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solidFill>
                  <a:schemeClr val="dk2"/>
                </a:solidFill>
                <a:latin typeface="Roboto"/>
                <a:ea typeface="Roboto"/>
                <a:cs typeface="Roboto"/>
                <a:sym typeface="Roboto"/>
              </a:rPr>
              <a:t>Poly Log Reg:</a:t>
            </a:r>
            <a:endParaRPr b="1" sz="1300" u="sng">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Optimal model: Degree=3, L1 ratio = 0.22, C=1.29</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u="sng">
                <a:solidFill>
                  <a:schemeClr val="dk2"/>
                </a:solidFill>
                <a:latin typeface="Roboto"/>
                <a:ea typeface="Roboto"/>
                <a:cs typeface="Roboto"/>
                <a:sym typeface="Roboto"/>
              </a:rPr>
              <a:t>Results</a:t>
            </a:r>
            <a:r>
              <a:rPr lang="en" sz="1300">
                <a:solidFill>
                  <a:schemeClr val="dk2"/>
                </a:solidFill>
                <a:latin typeface="Roboto"/>
                <a:ea typeface="Roboto"/>
                <a:cs typeface="Roboto"/>
                <a:sym typeface="Roboto"/>
              </a:rPr>
              <a:t>: </a:t>
            </a:r>
            <a:r>
              <a:rPr lang="en" sz="1300">
                <a:solidFill>
                  <a:schemeClr val="dk2"/>
                </a:solidFill>
                <a:latin typeface="Roboto"/>
                <a:ea typeface="Roboto"/>
                <a:cs typeface="Roboto"/>
                <a:sym typeface="Roboto"/>
              </a:rPr>
              <a:t>Precision</a:t>
            </a:r>
            <a:r>
              <a:rPr lang="en" sz="1300">
                <a:solidFill>
                  <a:schemeClr val="dk2"/>
                </a:solidFill>
                <a:latin typeface="Roboto"/>
                <a:ea typeface="Roboto"/>
                <a:cs typeface="Roboto"/>
                <a:sym typeface="Roboto"/>
              </a:rPr>
              <a:t> = 0.57,  Acc=0.93</a:t>
            </a:r>
            <a:endParaRPr sz="1300">
              <a:solidFill>
                <a:schemeClr val="dk2"/>
              </a:solidFill>
              <a:latin typeface="Roboto"/>
              <a:ea typeface="Roboto"/>
              <a:cs typeface="Roboto"/>
              <a:sym typeface="Roboto"/>
            </a:endParaRPr>
          </a:p>
          <a:p>
            <a:pPr indent="0" lvl="0" marL="45720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en" sz="1300" u="sng">
                <a:solidFill>
                  <a:schemeClr val="dk2"/>
                </a:solidFill>
                <a:latin typeface="Roboto"/>
                <a:ea typeface="Roboto"/>
                <a:cs typeface="Roboto"/>
                <a:sym typeface="Roboto"/>
              </a:rPr>
              <a:t>RF:</a:t>
            </a:r>
            <a:endParaRPr b="1" sz="1300" u="sng">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Optimal model: Trees=60, max depth = 30</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u="sng">
                <a:solidFill>
                  <a:schemeClr val="dk2"/>
                </a:solidFill>
                <a:latin typeface="Roboto"/>
                <a:ea typeface="Roboto"/>
                <a:cs typeface="Roboto"/>
                <a:sym typeface="Roboto"/>
              </a:rPr>
              <a:t>Results</a:t>
            </a:r>
            <a:r>
              <a:rPr lang="en" sz="1300">
                <a:solidFill>
                  <a:schemeClr val="dk2"/>
                </a:solidFill>
                <a:latin typeface="Roboto"/>
                <a:ea typeface="Roboto"/>
                <a:cs typeface="Roboto"/>
                <a:sym typeface="Roboto"/>
              </a:rPr>
              <a:t>: </a:t>
            </a:r>
            <a:r>
              <a:rPr lang="en" sz="1300">
                <a:solidFill>
                  <a:schemeClr val="dk2"/>
                </a:solidFill>
                <a:latin typeface="Roboto"/>
                <a:ea typeface="Roboto"/>
                <a:cs typeface="Roboto"/>
                <a:sym typeface="Roboto"/>
              </a:rPr>
              <a:t>Precision = 1,  Acc=1</a:t>
            </a:r>
            <a:endParaRPr sz="1300">
              <a:solidFill>
                <a:schemeClr val="dk2"/>
              </a:solidFill>
              <a:latin typeface="Roboto"/>
              <a:ea typeface="Roboto"/>
              <a:cs typeface="Roboto"/>
              <a:sym typeface="Roboto"/>
            </a:endParaRPr>
          </a:p>
          <a:p>
            <a:pPr indent="0" lvl="0" marL="45720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en" sz="1300" u="sng">
                <a:solidFill>
                  <a:schemeClr val="dk2"/>
                </a:solidFill>
                <a:latin typeface="Roboto"/>
                <a:ea typeface="Roboto"/>
                <a:cs typeface="Roboto"/>
                <a:sym typeface="Roboto"/>
              </a:rPr>
              <a:t>SVM:</a:t>
            </a:r>
            <a:endParaRPr b="1" sz="1300" u="sng">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Optimal model: Degree=3, C=0.028</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u="sng">
                <a:solidFill>
                  <a:schemeClr val="dk2"/>
                </a:solidFill>
                <a:latin typeface="Roboto"/>
                <a:ea typeface="Roboto"/>
                <a:cs typeface="Roboto"/>
                <a:sym typeface="Roboto"/>
              </a:rPr>
              <a:t>Results</a:t>
            </a:r>
            <a:r>
              <a:rPr lang="en" sz="1300">
                <a:solidFill>
                  <a:schemeClr val="dk2"/>
                </a:solidFill>
                <a:latin typeface="Roboto"/>
                <a:ea typeface="Roboto"/>
                <a:cs typeface="Roboto"/>
                <a:sym typeface="Roboto"/>
              </a:rPr>
              <a:t>: </a:t>
            </a:r>
            <a:r>
              <a:rPr lang="en" sz="1300">
                <a:solidFill>
                  <a:schemeClr val="dk2"/>
                </a:solidFill>
                <a:latin typeface="Roboto"/>
                <a:ea typeface="Roboto"/>
                <a:cs typeface="Roboto"/>
                <a:sym typeface="Roboto"/>
              </a:rPr>
              <a:t>Precision = 0,  Acc=0.92</a:t>
            </a:r>
            <a:endParaRPr sz="1300">
              <a:solidFill>
                <a:schemeClr val="dk2"/>
              </a:solidFill>
              <a:latin typeface="Roboto"/>
              <a:ea typeface="Roboto"/>
              <a:cs typeface="Roboto"/>
              <a:sym typeface="Roboto"/>
            </a:endParaRPr>
          </a:p>
          <a:p>
            <a:pPr indent="0" lvl="0" marL="45720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en" sz="1300" u="sng">
                <a:solidFill>
                  <a:schemeClr val="dk2"/>
                </a:solidFill>
                <a:latin typeface="Roboto"/>
                <a:ea typeface="Roboto"/>
                <a:cs typeface="Roboto"/>
                <a:sym typeface="Roboto"/>
              </a:rPr>
              <a:t>Feature Importance:</a:t>
            </a:r>
            <a:endParaRPr b="1" sz="1300" u="sng">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Fuel price, CPI, and temperature are the most important features accounting for 86% of the importance</a:t>
            </a:r>
            <a:endParaRPr sz="1300">
              <a:solidFill>
                <a:schemeClr val="dk2"/>
              </a:solidFill>
              <a:latin typeface="Roboto"/>
              <a:ea typeface="Roboto"/>
              <a:cs typeface="Roboto"/>
              <a:sym typeface="Roboto"/>
            </a:endParaRPr>
          </a:p>
        </p:txBody>
      </p:sp>
      <p:pic>
        <p:nvPicPr>
          <p:cNvPr id="148" name="Google Shape;148;p25"/>
          <p:cNvPicPr preferRelativeResize="0"/>
          <p:nvPr/>
        </p:nvPicPr>
        <p:blipFill>
          <a:blip r:embed="rId3">
            <a:alphaModFix/>
          </a:blip>
          <a:stretch>
            <a:fillRect/>
          </a:stretch>
        </p:blipFill>
        <p:spPr>
          <a:xfrm>
            <a:off x="4229450" y="1472251"/>
            <a:ext cx="4789726" cy="2702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Thoughts and Next Steps</a:t>
            </a:r>
            <a:endParaRPr/>
          </a:p>
        </p:txBody>
      </p:sp>
      <p:sp>
        <p:nvSpPr>
          <p:cNvPr id="154" name="Google Shape;154;p26"/>
          <p:cNvSpPr txBox="1"/>
          <p:nvPr/>
        </p:nvSpPr>
        <p:spPr>
          <a:xfrm>
            <a:off x="180575" y="1345575"/>
            <a:ext cx="8795700" cy="3669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2"/>
              </a:buClr>
              <a:buSzPts val="2400"/>
              <a:buFont typeface="Roboto"/>
              <a:buChar char="-"/>
            </a:pPr>
            <a:r>
              <a:rPr lang="en" sz="2400">
                <a:solidFill>
                  <a:schemeClr val="dk2"/>
                </a:solidFill>
                <a:latin typeface="Roboto"/>
                <a:ea typeface="Roboto"/>
                <a:cs typeface="Roboto"/>
                <a:sym typeface="Roboto"/>
              </a:rPr>
              <a:t>For our data and our problems, random forest performed </a:t>
            </a:r>
            <a:r>
              <a:rPr lang="en" sz="2400">
                <a:solidFill>
                  <a:schemeClr val="dk2"/>
                </a:solidFill>
                <a:latin typeface="Roboto"/>
                <a:ea typeface="Roboto"/>
                <a:cs typeface="Roboto"/>
                <a:sym typeface="Roboto"/>
              </a:rPr>
              <a:t>significantly</a:t>
            </a:r>
            <a:r>
              <a:rPr lang="en" sz="2400">
                <a:solidFill>
                  <a:schemeClr val="dk2"/>
                </a:solidFill>
                <a:latin typeface="Roboto"/>
                <a:ea typeface="Roboto"/>
                <a:cs typeface="Roboto"/>
                <a:sym typeface="Roboto"/>
              </a:rPr>
              <a:t> better than other models</a:t>
            </a:r>
            <a:endParaRPr sz="2400">
              <a:solidFill>
                <a:schemeClr val="dk2"/>
              </a:solidFill>
              <a:latin typeface="Roboto"/>
              <a:ea typeface="Roboto"/>
              <a:cs typeface="Roboto"/>
              <a:sym typeface="Roboto"/>
            </a:endParaRPr>
          </a:p>
          <a:p>
            <a:pPr indent="-381000" lvl="0" marL="457200" rtl="0" algn="l">
              <a:spcBef>
                <a:spcPts val="0"/>
              </a:spcBef>
              <a:spcAft>
                <a:spcPts val="0"/>
              </a:spcAft>
              <a:buClr>
                <a:schemeClr val="dk2"/>
              </a:buClr>
              <a:buSzPts val="2400"/>
              <a:buFont typeface="Roboto"/>
              <a:buChar char="-"/>
            </a:pPr>
            <a:r>
              <a:rPr lang="en" sz="2400">
                <a:solidFill>
                  <a:schemeClr val="dk2"/>
                </a:solidFill>
                <a:latin typeface="Roboto"/>
                <a:ea typeface="Roboto"/>
                <a:cs typeface="Roboto"/>
                <a:sym typeface="Roboto"/>
              </a:rPr>
              <a:t>Analyze the results on a store-by-store basis to uncover location-specific trends</a:t>
            </a:r>
            <a:endParaRPr sz="2400">
              <a:solidFill>
                <a:schemeClr val="dk2"/>
              </a:solidFill>
              <a:latin typeface="Roboto"/>
              <a:ea typeface="Roboto"/>
              <a:cs typeface="Roboto"/>
              <a:sym typeface="Roboto"/>
            </a:endParaRPr>
          </a:p>
          <a:p>
            <a:pPr indent="-381000" lvl="0" marL="457200" rtl="0" algn="l">
              <a:spcBef>
                <a:spcPts val="0"/>
              </a:spcBef>
              <a:spcAft>
                <a:spcPts val="0"/>
              </a:spcAft>
              <a:buClr>
                <a:schemeClr val="dk2"/>
              </a:buClr>
              <a:buSzPts val="2400"/>
              <a:buFont typeface="Roboto"/>
              <a:buChar char="-"/>
            </a:pPr>
            <a:r>
              <a:rPr lang="en" sz="2400">
                <a:solidFill>
                  <a:schemeClr val="dk2"/>
                </a:solidFill>
                <a:latin typeface="Roboto"/>
                <a:ea typeface="Roboto"/>
                <a:cs typeface="Roboto"/>
                <a:sym typeface="Roboto"/>
              </a:rPr>
              <a:t>Explore RNN and LSTM models</a:t>
            </a:r>
            <a:endParaRPr sz="24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Description and Goal</a:t>
            </a:r>
            <a:endParaRPr/>
          </a:p>
        </p:txBody>
      </p:sp>
      <p:sp>
        <p:nvSpPr>
          <p:cNvPr id="71" name="Google Shape;71;p14"/>
          <p:cNvSpPr txBox="1"/>
          <p:nvPr>
            <p:ph idx="1" type="body"/>
          </p:nvPr>
        </p:nvSpPr>
        <p:spPr>
          <a:xfrm>
            <a:off x="170025" y="1450600"/>
            <a:ext cx="4743900" cy="3076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Develop and evaluate machine learning models that incorporate internal and external factors to predict department sales, supporting Walmart in strategic decision-making and resource management</a:t>
            </a:r>
            <a:endParaRPr sz="2000"/>
          </a:p>
        </p:txBody>
      </p:sp>
      <p:pic>
        <p:nvPicPr>
          <p:cNvPr id="72" name="Google Shape;72;p14"/>
          <p:cNvPicPr preferRelativeResize="0"/>
          <p:nvPr/>
        </p:nvPicPr>
        <p:blipFill>
          <a:blip r:embed="rId3">
            <a:alphaModFix/>
          </a:blip>
          <a:stretch>
            <a:fillRect/>
          </a:stretch>
        </p:blipFill>
        <p:spPr>
          <a:xfrm>
            <a:off x="4913925" y="1643775"/>
            <a:ext cx="4062801" cy="2689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Approach </a:t>
            </a:r>
            <a:r>
              <a:rPr lang="en"/>
              <a:t>and</a:t>
            </a:r>
            <a:r>
              <a:rPr lang="en"/>
              <a:t> Models</a:t>
            </a:r>
            <a:endParaRPr/>
          </a:p>
        </p:txBody>
      </p:sp>
      <p:sp>
        <p:nvSpPr>
          <p:cNvPr id="78" name="Google Shape;78;p15"/>
          <p:cNvSpPr txBox="1"/>
          <p:nvPr>
            <p:ph idx="2" type="body"/>
          </p:nvPr>
        </p:nvSpPr>
        <p:spPr>
          <a:xfrm>
            <a:off x="135650" y="1524750"/>
            <a:ext cx="4692900" cy="3488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1:  Use polynomial regression, random forest, SVM, and an ANN to predict weekly sales across various feature sets</a:t>
            </a:r>
            <a:endParaRPr sz="1600"/>
          </a:p>
          <a:p>
            <a:pPr indent="-330200" lvl="0" marL="457200" rtl="0" algn="l">
              <a:spcBef>
                <a:spcPts val="0"/>
              </a:spcBef>
              <a:spcAft>
                <a:spcPts val="0"/>
              </a:spcAft>
              <a:buSzPts val="1600"/>
              <a:buChar char="-"/>
            </a:pPr>
            <a:r>
              <a:rPr lang="en" sz="1600"/>
              <a:t>2: Use a polynomial regression, a random forest, and an SVM to predict CPI using all other features</a:t>
            </a:r>
            <a:endParaRPr sz="1600"/>
          </a:p>
          <a:p>
            <a:pPr indent="-330200" lvl="0" marL="457200" rtl="0" algn="l">
              <a:spcBef>
                <a:spcPts val="0"/>
              </a:spcBef>
              <a:spcAft>
                <a:spcPts val="0"/>
              </a:spcAft>
              <a:buSzPts val="1600"/>
              <a:buChar char="-"/>
            </a:pPr>
            <a:r>
              <a:rPr lang="en" sz="1600"/>
              <a:t>3: Use a polynomial logistic regression, a random forest, and an SVM to predict whether a given week is a holiday week using the other features</a:t>
            </a:r>
            <a:endParaRPr sz="1600"/>
          </a:p>
        </p:txBody>
      </p:sp>
      <p:pic>
        <p:nvPicPr>
          <p:cNvPr id="79" name="Google Shape;79;p15"/>
          <p:cNvPicPr preferRelativeResize="0"/>
          <p:nvPr/>
        </p:nvPicPr>
        <p:blipFill>
          <a:blip r:embed="rId3">
            <a:alphaModFix/>
          </a:blip>
          <a:stretch>
            <a:fillRect/>
          </a:stretch>
        </p:blipFill>
        <p:spPr>
          <a:xfrm>
            <a:off x="4946675" y="1924400"/>
            <a:ext cx="4145200" cy="2418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the Data</a:t>
            </a:r>
            <a:endParaRPr/>
          </a:p>
        </p:txBody>
      </p:sp>
      <p:sp>
        <p:nvSpPr>
          <p:cNvPr id="85" name="Google Shape;85;p16"/>
          <p:cNvSpPr txBox="1"/>
          <p:nvPr>
            <p:ph idx="2" type="body"/>
          </p:nvPr>
        </p:nvSpPr>
        <p:spPr>
          <a:xfrm>
            <a:off x="0" y="1358050"/>
            <a:ext cx="4966200" cy="36240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Historical sales data from 45 Walmart locations around the country with over 400k records</a:t>
            </a:r>
            <a:endParaRPr/>
          </a:p>
          <a:p>
            <a:pPr indent="-311150" lvl="0" marL="457200" rtl="0" algn="l">
              <a:lnSpc>
                <a:spcPct val="150000"/>
              </a:lnSpc>
              <a:spcBef>
                <a:spcPts val="0"/>
              </a:spcBef>
              <a:spcAft>
                <a:spcPts val="0"/>
              </a:spcAft>
              <a:buSzPts val="1300"/>
              <a:buChar char="-"/>
            </a:pPr>
            <a:r>
              <a:rPr lang="en"/>
              <a:t>Sales are tagged by their location, week, and department as well as several other factors</a:t>
            </a:r>
            <a:endParaRPr/>
          </a:p>
          <a:p>
            <a:pPr indent="-311150" lvl="0" marL="457200" rtl="0" algn="l">
              <a:lnSpc>
                <a:spcPct val="150000"/>
              </a:lnSpc>
              <a:spcBef>
                <a:spcPts val="0"/>
              </a:spcBef>
              <a:spcAft>
                <a:spcPts val="0"/>
              </a:spcAft>
              <a:buSzPts val="1300"/>
              <a:buChar char="-"/>
            </a:pPr>
            <a:r>
              <a:rPr lang="en"/>
              <a:t>The data is comprised of both the core sales data (store, date, department, weekly sales), data that could affect sales discounts (whether the week is a holiday week and promotional markdowns), as well as variables that correspond to the consumer (region temperature, fuel price, consumer price index, unemployment rate, holidays)</a:t>
            </a:r>
            <a:endParaRPr/>
          </a:p>
        </p:txBody>
      </p:sp>
      <p:pic>
        <p:nvPicPr>
          <p:cNvPr id="86" name="Google Shape;86;p16"/>
          <p:cNvPicPr preferRelativeResize="0"/>
          <p:nvPr/>
        </p:nvPicPr>
        <p:blipFill rotWithShape="1">
          <a:blip r:embed="rId3">
            <a:alphaModFix/>
          </a:blip>
          <a:srcRect b="0" l="0" r="34494" t="0"/>
          <a:stretch/>
        </p:blipFill>
        <p:spPr>
          <a:xfrm>
            <a:off x="5115500" y="1487575"/>
            <a:ext cx="3652500" cy="35744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Other Work</a:t>
            </a:r>
            <a:endParaRPr/>
          </a:p>
        </p:txBody>
      </p:sp>
      <p:pic>
        <p:nvPicPr>
          <p:cNvPr id="92" name="Google Shape;92;p17"/>
          <p:cNvPicPr preferRelativeResize="0"/>
          <p:nvPr/>
        </p:nvPicPr>
        <p:blipFill>
          <a:blip r:embed="rId3">
            <a:alphaModFix/>
          </a:blip>
          <a:stretch>
            <a:fillRect/>
          </a:stretch>
        </p:blipFill>
        <p:spPr>
          <a:xfrm>
            <a:off x="1184199" y="1328975"/>
            <a:ext cx="6775599" cy="3356975"/>
          </a:xfrm>
          <a:prstGeom prst="rect">
            <a:avLst/>
          </a:prstGeom>
          <a:noFill/>
          <a:ln>
            <a:noFill/>
          </a:ln>
        </p:spPr>
      </p:pic>
      <p:sp>
        <p:nvSpPr>
          <p:cNvPr id="93" name="Google Shape;93;p17"/>
          <p:cNvSpPr txBox="1"/>
          <p:nvPr/>
        </p:nvSpPr>
        <p:spPr>
          <a:xfrm>
            <a:off x="2466625" y="4577400"/>
            <a:ext cx="12777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MAE 0.6412</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WMAE: 0.6533</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94" name="Google Shape;94;p17"/>
          <p:cNvSpPr txBox="1"/>
          <p:nvPr/>
        </p:nvSpPr>
        <p:spPr>
          <a:xfrm>
            <a:off x="5944150" y="4609750"/>
            <a:ext cx="1415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MAE: 0.1751</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WMAE: 0.1958</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endParaRPr/>
          </a:p>
          <a:p>
            <a:pPr indent="0" lvl="0" marL="0" rtl="0" algn="l">
              <a:spcBef>
                <a:spcPts val="0"/>
              </a:spcBef>
              <a:spcAft>
                <a:spcPts val="0"/>
              </a:spcAft>
              <a:buNone/>
            </a:pPr>
            <a:r>
              <a:t/>
            </a:r>
            <a:endParaRPr/>
          </a:p>
        </p:txBody>
      </p:sp>
      <p:pic>
        <p:nvPicPr>
          <p:cNvPr id="100" name="Google Shape;100;p18"/>
          <p:cNvPicPr preferRelativeResize="0"/>
          <p:nvPr/>
        </p:nvPicPr>
        <p:blipFill>
          <a:blip r:embed="rId3">
            <a:alphaModFix/>
          </a:blip>
          <a:stretch>
            <a:fillRect/>
          </a:stretch>
        </p:blipFill>
        <p:spPr>
          <a:xfrm>
            <a:off x="1740462" y="1278075"/>
            <a:ext cx="5663126" cy="3236100"/>
          </a:xfrm>
          <a:prstGeom prst="rect">
            <a:avLst/>
          </a:prstGeom>
          <a:noFill/>
          <a:ln>
            <a:noFill/>
          </a:ln>
        </p:spPr>
      </p:pic>
      <p:sp>
        <p:nvSpPr>
          <p:cNvPr id="101" name="Google Shape;101;p18"/>
          <p:cNvSpPr txBox="1"/>
          <p:nvPr/>
        </p:nvSpPr>
        <p:spPr>
          <a:xfrm>
            <a:off x="1235875" y="4667625"/>
            <a:ext cx="66723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Ridge Regressor predicting product ratings based on tokenized review data </a:t>
            </a:r>
            <a:r>
              <a:rPr lang="en" sz="1300">
                <a:solidFill>
                  <a:schemeClr val="dk2"/>
                </a:solidFill>
                <a:latin typeface="Roboto"/>
                <a:ea typeface="Roboto"/>
                <a:cs typeface="Roboto"/>
                <a:sym typeface="Roboto"/>
              </a:rPr>
              <a:t>MAE </a:t>
            </a:r>
            <a:r>
              <a:rPr lang="en" sz="1300">
                <a:solidFill>
                  <a:schemeClr val="dk2"/>
                </a:solidFill>
                <a:latin typeface="Roboto"/>
                <a:ea typeface="Roboto"/>
                <a:cs typeface="Roboto"/>
                <a:sym typeface="Roboto"/>
              </a:rPr>
              <a:t>0.7663</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Hyperparameters </a:t>
            </a:r>
            <a:endParaRPr/>
          </a:p>
        </p:txBody>
      </p:sp>
      <p:sp>
        <p:nvSpPr>
          <p:cNvPr id="107" name="Google Shape;107;p19"/>
          <p:cNvSpPr txBox="1"/>
          <p:nvPr>
            <p:ph idx="1" type="body"/>
          </p:nvPr>
        </p:nvSpPr>
        <p:spPr>
          <a:xfrm>
            <a:off x="311700" y="1406775"/>
            <a:ext cx="6925800" cy="363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3-fold cross validation (after train-test split) using random search of 15 combinations of the </a:t>
            </a:r>
            <a:r>
              <a:rPr lang="en" sz="1400"/>
              <a:t>following</a:t>
            </a:r>
            <a:r>
              <a:rPr lang="en" sz="1400"/>
              <a:t> hyperparameters:</a:t>
            </a:r>
            <a:endParaRPr sz="1400"/>
          </a:p>
          <a:p>
            <a:pPr indent="-317500" lvl="0" marL="457200" rtl="0" algn="l">
              <a:spcBef>
                <a:spcPts val="0"/>
              </a:spcBef>
              <a:spcAft>
                <a:spcPts val="0"/>
              </a:spcAft>
              <a:buSzPts val="1400"/>
              <a:buChar char="-"/>
            </a:pPr>
            <a:r>
              <a:rPr lang="en" sz="1400"/>
              <a:t>Predicting weekly sales and CPI</a:t>
            </a:r>
            <a:endParaRPr sz="1400"/>
          </a:p>
          <a:p>
            <a:pPr indent="-317500" lvl="1" marL="914400" rtl="0" algn="l">
              <a:spcBef>
                <a:spcPts val="0"/>
              </a:spcBef>
              <a:spcAft>
                <a:spcPts val="0"/>
              </a:spcAft>
              <a:buSzPts val="1400"/>
              <a:buChar char="-"/>
            </a:pPr>
            <a:r>
              <a:rPr lang="en" sz="1400"/>
              <a:t>Poly Reg: L1 ratio (0.001 to 1), alpha (1 to 100,000), degree (1 to 3)</a:t>
            </a:r>
            <a:endParaRPr sz="1400"/>
          </a:p>
          <a:p>
            <a:pPr indent="-317500" lvl="1" marL="914400" rtl="0" algn="l">
              <a:spcBef>
                <a:spcPts val="0"/>
              </a:spcBef>
              <a:spcAft>
                <a:spcPts val="0"/>
              </a:spcAft>
              <a:buSzPts val="1400"/>
              <a:buChar char="-"/>
            </a:pPr>
            <a:r>
              <a:rPr lang="en" sz="1400"/>
              <a:t>SVM: RBF kernel with </a:t>
            </a:r>
            <a:r>
              <a:rPr lang="en" sz="1400"/>
              <a:t> C  = 1/alpha (-100 to 100), gamma (-1,000 to 1,000)</a:t>
            </a:r>
            <a:endParaRPr sz="1400"/>
          </a:p>
          <a:p>
            <a:pPr indent="-317500" lvl="1" marL="914400" rtl="0" algn="l">
              <a:spcBef>
                <a:spcPts val="0"/>
              </a:spcBef>
              <a:spcAft>
                <a:spcPts val="0"/>
              </a:spcAft>
              <a:buSzPts val="1400"/>
              <a:buChar char="-"/>
            </a:pPr>
            <a:r>
              <a:rPr lang="en" sz="1400"/>
              <a:t>RF: Number of estimators (10 to 200), max depth (5, 15, 30)</a:t>
            </a:r>
            <a:endParaRPr sz="1400"/>
          </a:p>
          <a:p>
            <a:pPr indent="-317500" lvl="0" marL="457200" rtl="0" algn="l">
              <a:spcBef>
                <a:spcPts val="0"/>
              </a:spcBef>
              <a:spcAft>
                <a:spcPts val="0"/>
              </a:spcAft>
              <a:buSzPts val="1400"/>
              <a:buChar char="-"/>
            </a:pPr>
            <a:r>
              <a:rPr lang="en" sz="1400"/>
              <a:t>Predicting holiday week</a:t>
            </a:r>
            <a:endParaRPr sz="1400"/>
          </a:p>
          <a:p>
            <a:pPr indent="-317500" lvl="1" marL="914400" rtl="0" algn="l">
              <a:spcBef>
                <a:spcPts val="0"/>
              </a:spcBef>
              <a:spcAft>
                <a:spcPts val="0"/>
              </a:spcAft>
              <a:buSzPts val="1400"/>
              <a:buChar char="-"/>
            </a:pPr>
            <a:r>
              <a:rPr lang="en" sz="1400"/>
              <a:t>Poly Log Reg: </a:t>
            </a:r>
            <a:r>
              <a:rPr lang="en" sz="1400"/>
              <a:t> L1 ratio (0.001 to 1), alpha (-1,000  to 1), degree (1 to 3)</a:t>
            </a:r>
            <a:endParaRPr sz="1400"/>
          </a:p>
          <a:p>
            <a:pPr indent="-317500" lvl="1" marL="914400" rtl="0" algn="l">
              <a:spcBef>
                <a:spcPts val="0"/>
              </a:spcBef>
              <a:spcAft>
                <a:spcPts val="0"/>
              </a:spcAft>
              <a:buSzPts val="1400"/>
              <a:buChar char="-"/>
            </a:pPr>
            <a:r>
              <a:rPr lang="en" sz="1400"/>
              <a:t>SVM: Polynomial </a:t>
            </a:r>
            <a:r>
              <a:rPr lang="en" sz="1400"/>
              <a:t>kernel</a:t>
            </a:r>
            <a:r>
              <a:rPr lang="en" sz="1400"/>
              <a:t> with C (-100 to 100), degree (1 to 3)</a:t>
            </a:r>
            <a:endParaRPr sz="1400"/>
          </a:p>
          <a:p>
            <a:pPr indent="-317500" lvl="1" marL="914400" rtl="0" algn="l">
              <a:spcBef>
                <a:spcPts val="0"/>
              </a:spcBef>
              <a:spcAft>
                <a:spcPts val="0"/>
              </a:spcAft>
              <a:buSzPts val="1400"/>
              <a:buChar char="-"/>
            </a:pPr>
            <a:r>
              <a:rPr lang="en" sz="1400"/>
              <a:t>RF: N</a:t>
            </a:r>
            <a:r>
              <a:rPr lang="en" sz="1400"/>
              <a:t>umber of estimators (10 to 200),  max depth (5, 15, 30)</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Scoring</a:t>
            </a:r>
            <a:endParaRPr/>
          </a:p>
        </p:txBody>
      </p:sp>
      <p:sp>
        <p:nvSpPr>
          <p:cNvPr id="113" name="Google Shape;113;p20"/>
          <p:cNvSpPr txBox="1"/>
          <p:nvPr>
            <p:ph idx="1" type="body"/>
          </p:nvPr>
        </p:nvSpPr>
        <p:spPr>
          <a:xfrm>
            <a:off x="134625" y="1377150"/>
            <a:ext cx="7254600" cy="367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Regression models optimized on MSE however we discuss using MAE</a:t>
            </a:r>
            <a:endParaRPr sz="1400"/>
          </a:p>
          <a:p>
            <a:pPr indent="-317500" lvl="0" marL="457200" rtl="0" algn="l">
              <a:spcBef>
                <a:spcPts val="0"/>
              </a:spcBef>
              <a:spcAft>
                <a:spcPts val="0"/>
              </a:spcAft>
              <a:buSzPts val="1400"/>
              <a:buChar char="-"/>
            </a:pPr>
            <a:r>
              <a:rPr lang="en" sz="1400"/>
              <a:t>Classification models optimized on precision due to class imbalance </a:t>
            </a:r>
            <a:endParaRPr sz="1400"/>
          </a:p>
          <a:p>
            <a:pPr indent="-317500" lvl="1" marL="914400" rtl="0" algn="l">
              <a:spcBef>
                <a:spcPts val="0"/>
              </a:spcBef>
              <a:spcAft>
                <a:spcPts val="0"/>
              </a:spcAft>
              <a:buSzPts val="1400"/>
              <a:buChar char="-"/>
            </a:pPr>
            <a:r>
              <a:rPr lang="en" sz="1400"/>
              <a:t>Only 7% of entries correspond to a holiday week </a:t>
            </a:r>
            <a:endParaRPr sz="1400"/>
          </a:p>
          <a:p>
            <a:pPr indent="-317500" lvl="1" marL="914400" rtl="0" algn="l">
              <a:spcBef>
                <a:spcPts val="0"/>
              </a:spcBef>
              <a:spcAft>
                <a:spcPts val="0"/>
              </a:spcAft>
              <a:buSzPts val="1400"/>
              <a:buChar char="-"/>
            </a:pPr>
            <a:r>
              <a:rPr lang="en" sz="1400"/>
              <a:t>We used precision </a:t>
            </a:r>
            <a:r>
              <a:rPr lang="en" sz="1400"/>
              <a:t>instead</a:t>
            </a:r>
            <a:r>
              <a:rPr lang="en" sz="1400"/>
              <a:t> of recall as Walmart would prefer to avoid mistakenly classifying a regular week as a holiday week, which could lead to unnecessary discounts and revenue loss</a:t>
            </a:r>
            <a:endParaRPr sz="1400"/>
          </a:p>
          <a:p>
            <a:pPr indent="-317500" lvl="0" marL="457200" rtl="0" algn="l">
              <a:spcBef>
                <a:spcPts val="0"/>
              </a:spcBef>
              <a:spcAft>
                <a:spcPts val="0"/>
              </a:spcAft>
              <a:buSzPts val="1400"/>
              <a:buChar char="-"/>
            </a:pPr>
            <a:r>
              <a:rPr lang="en" sz="1400"/>
              <a:t>Context (all based on “y test”)</a:t>
            </a:r>
            <a:endParaRPr sz="1400"/>
          </a:p>
          <a:p>
            <a:pPr indent="-317500" lvl="1" marL="914400" rtl="0" algn="l">
              <a:spcBef>
                <a:spcPts val="0"/>
              </a:spcBef>
              <a:spcAft>
                <a:spcPts val="0"/>
              </a:spcAft>
              <a:buSzPts val="1400"/>
              <a:buChar char="-"/>
            </a:pPr>
            <a:r>
              <a:rPr lang="en" sz="1400"/>
              <a:t>Weekly Sales</a:t>
            </a:r>
            <a:endParaRPr sz="1400"/>
          </a:p>
          <a:p>
            <a:pPr indent="-317500" lvl="2" marL="1371600" rtl="0" algn="l">
              <a:spcBef>
                <a:spcPts val="0"/>
              </a:spcBef>
              <a:spcAft>
                <a:spcPts val="0"/>
              </a:spcAft>
              <a:buSzPts val="1400"/>
              <a:buChar char="-"/>
            </a:pPr>
            <a:r>
              <a:rPr lang="en" sz="1400"/>
              <a:t>Mean:  $15,989.4</a:t>
            </a:r>
            <a:endParaRPr sz="1400"/>
          </a:p>
          <a:p>
            <a:pPr indent="-317500" lvl="2" marL="1371600" rtl="0" algn="l">
              <a:spcBef>
                <a:spcPts val="0"/>
              </a:spcBef>
              <a:spcAft>
                <a:spcPts val="0"/>
              </a:spcAft>
              <a:buSzPts val="1400"/>
              <a:buChar char="-"/>
            </a:pPr>
            <a:r>
              <a:rPr lang="en" sz="1400"/>
              <a:t>Range: $426,230.25</a:t>
            </a:r>
            <a:endParaRPr sz="1400"/>
          </a:p>
          <a:p>
            <a:pPr indent="-317500" lvl="1" marL="914400" rtl="0" algn="l">
              <a:spcBef>
                <a:spcPts val="0"/>
              </a:spcBef>
              <a:spcAft>
                <a:spcPts val="0"/>
              </a:spcAft>
              <a:buSzPts val="1400"/>
              <a:buChar char="-"/>
            </a:pPr>
            <a:r>
              <a:rPr lang="en" sz="1400"/>
              <a:t>CPI</a:t>
            </a:r>
            <a:endParaRPr sz="1400"/>
          </a:p>
          <a:p>
            <a:pPr indent="-317500" lvl="2" marL="1371600" rtl="0" algn="l">
              <a:spcBef>
                <a:spcPts val="0"/>
              </a:spcBef>
              <a:spcAft>
                <a:spcPts val="0"/>
              </a:spcAft>
              <a:buSzPts val="1400"/>
              <a:buChar char="-"/>
            </a:pPr>
            <a:r>
              <a:rPr lang="en" sz="1400"/>
              <a:t>Mean: 171.23</a:t>
            </a:r>
            <a:endParaRPr sz="1400"/>
          </a:p>
          <a:p>
            <a:pPr indent="-317500" lvl="2" marL="1371600" rtl="0" algn="l">
              <a:spcBef>
                <a:spcPts val="0"/>
              </a:spcBef>
              <a:spcAft>
                <a:spcPts val="0"/>
              </a:spcAft>
              <a:buSzPts val="1400"/>
              <a:buChar char="-"/>
            </a:pPr>
            <a:r>
              <a:rPr lang="en" sz="1400"/>
              <a:t>Range: 101.16</a:t>
            </a:r>
            <a:endParaRPr sz="1400"/>
          </a:p>
          <a:p>
            <a:pPr indent="0" lvl="0" marL="914400" rtl="0" algn="l">
              <a:spcBef>
                <a:spcPts val="120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Predicting Weekly Sales</a:t>
            </a:r>
            <a:endParaRPr/>
          </a:p>
        </p:txBody>
      </p:sp>
      <p:pic>
        <p:nvPicPr>
          <p:cNvPr id="119" name="Google Shape;119;p21"/>
          <p:cNvPicPr preferRelativeResize="0"/>
          <p:nvPr/>
        </p:nvPicPr>
        <p:blipFill>
          <a:blip r:embed="rId3">
            <a:alphaModFix/>
          </a:blip>
          <a:stretch>
            <a:fillRect/>
          </a:stretch>
        </p:blipFill>
        <p:spPr>
          <a:xfrm>
            <a:off x="3756900" y="1526103"/>
            <a:ext cx="5362725" cy="2646075"/>
          </a:xfrm>
          <a:prstGeom prst="rect">
            <a:avLst/>
          </a:prstGeom>
          <a:noFill/>
          <a:ln>
            <a:noFill/>
          </a:ln>
        </p:spPr>
      </p:pic>
      <p:sp>
        <p:nvSpPr>
          <p:cNvPr id="120" name="Google Shape;120;p21"/>
          <p:cNvSpPr txBox="1"/>
          <p:nvPr/>
        </p:nvSpPr>
        <p:spPr>
          <a:xfrm>
            <a:off x="38500" y="1394078"/>
            <a:ext cx="3446700" cy="3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u="sng">
                <a:solidFill>
                  <a:schemeClr val="dk2"/>
                </a:solidFill>
                <a:latin typeface="Roboto"/>
                <a:ea typeface="Roboto"/>
                <a:cs typeface="Roboto"/>
                <a:sym typeface="Roboto"/>
              </a:rPr>
              <a:t>Poly Reg:</a:t>
            </a:r>
            <a:endParaRPr b="1" sz="1300" u="sng">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Optimal model: Degree=3, L1 ratio = 0.112, alpha=1</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u="sng">
                <a:solidFill>
                  <a:schemeClr val="dk2"/>
                </a:solidFill>
                <a:latin typeface="Roboto"/>
                <a:ea typeface="Roboto"/>
                <a:cs typeface="Roboto"/>
                <a:sym typeface="Roboto"/>
              </a:rPr>
              <a:t>Results:</a:t>
            </a:r>
            <a:r>
              <a:rPr lang="en" sz="1300">
                <a:solidFill>
                  <a:schemeClr val="dk2"/>
                </a:solidFill>
                <a:latin typeface="Roboto"/>
                <a:ea typeface="Roboto"/>
                <a:cs typeface="Roboto"/>
                <a:sym typeface="Roboto"/>
              </a:rPr>
              <a:t> MAE=$13,315.6 → 3.1% of range and 83% of mean</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en" sz="1300" u="sng">
                <a:solidFill>
                  <a:schemeClr val="dk2"/>
                </a:solidFill>
                <a:latin typeface="Roboto"/>
                <a:ea typeface="Roboto"/>
                <a:cs typeface="Roboto"/>
                <a:sym typeface="Roboto"/>
              </a:rPr>
              <a:t>RF</a:t>
            </a:r>
            <a:r>
              <a:rPr b="1" lang="en" sz="1300" u="sng">
                <a:solidFill>
                  <a:schemeClr val="dk2"/>
                </a:solidFill>
                <a:latin typeface="Roboto"/>
                <a:ea typeface="Roboto"/>
                <a:cs typeface="Roboto"/>
                <a:sym typeface="Roboto"/>
              </a:rPr>
              <a:t>:</a:t>
            </a:r>
            <a:endParaRPr b="1" sz="1300" u="sng">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Optimal model: Trees=180, max depth = 30</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u="sng">
                <a:solidFill>
                  <a:schemeClr val="dk2"/>
                </a:solidFill>
                <a:latin typeface="Roboto"/>
                <a:ea typeface="Roboto"/>
                <a:cs typeface="Roboto"/>
                <a:sym typeface="Roboto"/>
              </a:rPr>
              <a:t>Results</a:t>
            </a:r>
            <a:r>
              <a:rPr b="1" lang="en" sz="1300" u="sng">
                <a:solidFill>
                  <a:schemeClr val="dk2"/>
                </a:solidFill>
                <a:latin typeface="Roboto"/>
                <a:ea typeface="Roboto"/>
                <a:cs typeface="Roboto"/>
                <a:sym typeface="Roboto"/>
              </a:rPr>
              <a:t>:</a:t>
            </a:r>
            <a:r>
              <a:rPr lang="en" sz="1300">
                <a:solidFill>
                  <a:schemeClr val="dk2"/>
                </a:solidFill>
                <a:latin typeface="Roboto"/>
                <a:ea typeface="Roboto"/>
                <a:cs typeface="Roboto"/>
                <a:sym typeface="Roboto"/>
              </a:rPr>
              <a:t> MAE=$1,440→ 0.34% of range and 9% of mean</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en" sz="1300" u="sng">
                <a:solidFill>
                  <a:schemeClr val="dk2"/>
                </a:solidFill>
                <a:latin typeface="Roboto"/>
                <a:ea typeface="Roboto"/>
                <a:cs typeface="Roboto"/>
                <a:sym typeface="Roboto"/>
              </a:rPr>
              <a:t>SVM:</a:t>
            </a:r>
            <a:endParaRPr b="1" sz="1300" u="sng">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Optimal model: Gamma=0.1, C=35.94</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u="sng">
                <a:solidFill>
                  <a:schemeClr val="dk2"/>
                </a:solidFill>
                <a:latin typeface="Roboto"/>
                <a:ea typeface="Roboto"/>
                <a:cs typeface="Roboto"/>
                <a:sym typeface="Roboto"/>
              </a:rPr>
              <a:t>Results: </a:t>
            </a:r>
            <a:r>
              <a:rPr lang="en" sz="1300">
                <a:solidFill>
                  <a:schemeClr val="dk2"/>
                </a:solidFill>
                <a:latin typeface="Roboto"/>
                <a:ea typeface="Roboto"/>
                <a:cs typeface="Roboto"/>
                <a:sym typeface="Roboto"/>
              </a:rPr>
              <a:t>MAE=$12,594.9 →2.9% of range and 79% of mean</a:t>
            </a:r>
            <a:endParaRPr sz="13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