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09"/>
    <p:restoredTop sz="96327"/>
  </p:normalViewPr>
  <p:slideViewPr>
    <p:cSldViewPr snapToGrid="0" snapToObjects="1">
      <p:cViewPr varScale="1">
        <p:scale>
          <a:sx n="86" d="100"/>
          <a:sy n="86" d="100"/>
        </p:scale>
        <p:origin x="2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8.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ata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9054C-1A73-4D29-97A7-12CCE7F3C7B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7B5F07F-92FC-4F24-AC81-8044FF6904FF}">
      <dgm:prSet/>
      <dgm:spPr/>
      <dgm:t>
        <a:bodyPr/>
        <a:lstStyle/>
        <a:p>
          <a:r>
            <a:rPr lang="en-US"/>
            <a:t>Transactions made by credit cards in September 2013 by European cardholders.</a:t>
          </a:r>
        </a:p>
      </dgm:t>
    </dgm:pt>
    <dgm:pt modelId="{6473D6CE-7059-4051-AAF1-840DE2CCDA36}" type="parTrans" cxnId="{6867FB43-D0C9-4A0D-955C-ABBEAA5DE5D4}">
      <dgm:prSet/>
      <dgm:spPr/>
      <dgm:t>
        <a:bodyPr/>
        <a:lstStyle/>
        <a:p>
          <a:endParaRPr lang="en-US"/>
        </a:p>
      </dgm:t>
    </dgm:pt>
    <dgm:pt modelId="{ABBDC447-8B9F-4BC1-B44C-94B4D000FDEF}" type="sibTrans" cxnId="{6867FB43-D0C9-4A0D-955C-ABBEAA5DE5D4}">
      <dgm:prSet/>
      <dgm:spPr/>
      <dgm:t>
        <a:bodyPr/>
        <a:lstStyle/>
        <a:p>
          <a:endParaRPr lang="en-US"/>
        </a:p>
      </dgm:t>
    </dgm:pt>
    <dgm:pt modelId="{8FD68143-9D5F-42EA-9A55-D8A8207FD23E}">
      <dgm:prSet/>
      <dgm:spPr/>
      <dgm:t>
        <a:bodyPr/>
        <a:lstStyle/>
        <a:p>
          <a:r>
            <a:rPr lang="en-US"/>
            <a:t>Transactions that occurred in two days, where we have 492 frauds out of 284,807 transactions.</a:t>
          </a:r>
        </a:p>
      </dgm:t>
    </dgm:pt>
    <dgm:pt modelId="{F43ABB9D-3C6C-4F35-A14C-3F366CB1C0C5}" type="parTrans" cxnId="{C8573C3E-F781-4C8A-A4A3-47641E964F93}">
      <dgm:prSet/>
      <dgm:spPr/>
      <dgm:t>
        <a:bodyPr/>
        <a:lstStyle/>
        <a:p>
          <a:endParaRPr lang="en-US"/>
        </a:p>
      </dgm:t>
    </dgm:pt>
    <dgm:pt modelId="{FB56709A-E371-4663-9B16-E1E2D957FB3B}" type="sibTrans" cxnId="{C8573C3E-F781-4C8A-A4A3-47641E964F93}">
      <dgm:prSet/>
      <dgm:spPr/>
      <dgm:t>
        <a:bodyPr/>
        <a:lstStyle/>
        <a:p>
          <a:endParaRPr lang="en-US"/>
        </a:p>
      </dgm:t>
    </dgm:pt>
    <dgm:pt modelId="{EAA3E422-1C27-924B-8263-2D52A042FEED}" type="pres">
      <dgm:prSet presAssocID="{0E69054C-1A73-4D29-97A7-12CCE7F3C7BE}" presName="linear" presStyleCnt="0">
        <dgm:presLayoutVars>
          <dgm:animLvl val="lvl"/>
          <dgm:resizeHandles val="exact"/>
        </dgm:presLayoutVars>
      </dgm:prSet>
      <dgm:spPr/>
    </dgm:pt>
    <dgm:pt modelId="{E3C5D81A-AF29-F041-B246-681961023F1F}" type="pres">
      <dgm:prSet presAssocID="{F7B5F07F-92FC-4F24-AC81-8044FF6904FF}" presName="parentText" presStyleLbl="node1" presStyleIdx="0" presStyleCnt="2">
        <dgm:presLayoutVars>
          <dgm:chMax val="0"/>
          <dgm:bulletEnabled val="1"/>
        </dgm:presLayoutVars>
      </dgm:prSet>
      <dgm:spPr/>
    </dgm:pt>
    <dgm:pt modelId="{72FACB64-2344-374A-A0E9-9EB1D681BF7F}" type="pres">
      <dgm:prSet presAssocID="{ABBDC447-8B9F-4BC1-B44C-94B4D000FDEF}" presName="spacer" presStyleCnt="0"/>
      <dgm:spPr/>
    </dgm:pt>
    <dgm:pt modelId="{3A5B2C8C-A116-D94A-97CE-CF8BCECE08EB}" type="pres">
      <dgm:prSet presAssocID="{8FD68143-9D5F-42EA-9A55-D8A8207FD23E}" presName="parentText" presStyleLbl="node1" presStyleIdx="1" presStyleCnt="2">
        <dgm:presLayoutVars>
          <dgm:chMax val="0"/>
          <dgm:bulletEnabled val="1"/>
        </dgm:presLayoutVars>
      </dgm:prSet>
      <dgm:spPr/>
    </dgm:pt>
  </dgm:ptLst>
  <dgm:cxnLst>
    <dgm:cxn modelId="{ED3F7D03-0B49-C540-85BF-856FAD1CC4F5}" type="presOf" srcId="{8FD68143-9D5F-42EA-9A55-D8A8207FD23E}" destId="{3A5B2C8C-A116-D94A-97CE-CF8BCECE08EB}" srcOrd="0" destOrd="0" presId="urn:microsoft.com/office/officeart/2005/8/layout/vList2"/>
    <dgm:cxn modelId="{A75CE022-E340-C448-AB45-1A0C4E543034}" type="presOf" srcId="{0E69054C-1A73-4D29-97A7-12CCE7F3C7BE}" destId="{EAA3E422-1C27-924B-8263-2D52A042FEED}" srcOrd="0" destOrd="0" presId="urn:microsoft.com/office/officeart/2005/8/layout/vList2"/>
    <dgm:cxn modelId="{C8573C3E-F781-4C8A-A4A3-47641E964F93}" srcId="{0E69054C-1A73-4D29-97A7-12CCE7F3C7BE}" destId="{8FD68143-9D5F-42EA-9A55-D8A8207FD23E}" srcOrd="1" destOrd="0" parTransId="{F43ABB9D-3C6C-4F35-A14C-3F366CB1C0C5}" sibTransId="{FB56709A-E371-4663-9B16-E1E2D957FB3B}"/>
    <dgm:cxn modelId="{6867FB43-D0C9-4A0D-955C-ABBEAA5DE5D4}" srcId="{0E69054C-1A73-4D29-97A7-12CCE7F3C7BE}" destId="{F7B5F07F-92FC-4F24-AC81-8044FF6904FF}" srcOrd="0" destOrd="0" parTransId="{6473D6CE-7059-4051-AAF1-840DE2CCDA36}" sibTransId="{ABBDC447-8B9F-4BC1-B44C-94B4D000FDEF}"/>
    <dgm:cxn modelId="{C5130850-59C3-854A-ADD0-38E94EF2B664}" type="presOf" srcId="{F7B5F07F-92FC-4F24-AC81-8044FF6904FF}" destId="{E3C5D81A-AF29-F041-B246-681961023F1F}" srcOrd="0" destOrd="0" presId="urn:microsoft.com/office/officeart/2005/8/layout/vList2"/>
    <dgm:cxn modelId="{456B5CCA-45CA-3A46-826F-36769076A7D6}" type="presParOf" srcId="{EAA3E422-1C27-924B-8263-2D52A042FEED}" destId="{E3C5D81A-AF29-F041-B246-681961023F1F}" srcOrd="0" destOrd="0" presId="urn:microsoft.com/office/officeart/2005/8/layout/vList2"/>
    <dgm:cxn modelId="{A3E0F9D1-ACE5-4B4F-AF29-D5D515AA7F44}" type="presParOf" srcId="{EAA3E422-1C27-924B-8263-2D52A042FEED}" destId="{72FACB64-2344-374A-A0E9-9EB1D681BF7F}" srcOrd="1" destOrd="0" presId="urn:microsoft.com/office/officeart/2005/8/layout/vList2"/>
    <dgm:cxn modelId="{207FE5CC-1865-A644-BE15-CC881B7F44D4}" type="presParOf" srcId="{EAA3E422-1C27-924B-8263-2D52A042FEED}" destId="{3A5B2C8C-A116-D94A-97CE-CF8BCECE08E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3378B4-609D-4557-97B4-F28C74BEB5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69D335-CB46-44A2-BEFC-FEADA703480A}">
      <dgm:prSet/>
      <dgm:spPr/>
      <dgm:t>
        <a:bodyPr/>
        <a:lstStyle/>
        <a:p>
          <a:r>
            <a:rPr lang="en-US"/>
            <a:t>Univariate plots show that the dataset is highly imbalanced. The pie chart shows an imbalance in the data, with only 0.17% of the total cases being fraudulent.</a:t>
          </a:r>
        </a:p>
      </dgm:t>
    </dgm:pt>
    <dgm:pt modelId="{CD3CB935-DDEC-4246-93E1-0BE78A959796}" type="parTrans" cxnId="{C160E1EF-0E8E-4013-857A-0D167E7BED84}">
      <dgm:prSet/>
      <dgm:spPr/>
      <dgm:t>
        <a:bodyPr/>
        <a:lstStyle/>
        <a:p>
          <a:endParaRPr lang="en-US"/>
        </a:p>
      </dgm:t>
    </dgm:pt>
    <dgm:pt modelId="{2DF592C6-7C40-424A-B2DC-900B0AFDC82B}" type="sibTrans" cxnId="{C160E1EF-0E8E-4013-857A-0D167E7BED84}">
      <dgm:prSet/>
      <dgm:spPr/>
      <dgm:t>
        <a:bodyPr/>
        <a:lstStyle/>
        <a:p>
          <a:endParaRPr lang="en-US"/>
        </a:p>
      </dgm:t>
    </dgm:pt>
    <dgm:pt modelId="{FD4298DC-30D0-48C5-9FE4-1D2E7BD19B9E}">
      <dgm:prSet/>
      <dgm:spPr/>
      <dgm:t>
        <a:bodyPr/>
        <a:lstStyle/>
        <a:p>
          <a:r>
            <a:rPr lang="en-US"/>
            <a:t>The univariate distribution plot of the time and amount feature showed we have a dataset with some large outlier values for amount, and the time feature is distributed across two days.</a:t>
          </a:r>
        </a:p>
      </dgm:t>
    </dgm:pt>
    <dgm:pt modelId="{14970544-82D7-4195-92EC-861EA6823537}" type="parTrans" cxnId="{F00FECBC-7216-4A8E-AC55-6A9267901AAB}">
      <dgm:prSet/>
      <dgm:spPr/>
      <dgm:t>
        <a:bodyPr/>
        <a:lstStyle/>
        <a:p>
          <a:endParaRPr lang="en-US"/>
        </a:p>
      </dgm:t>
    </dgm:pt>
    <dgm:pt modelId="{A7B2D469-E27B-4CCF-92B6-1D481B152FC0}" type="sibTrans" cxnId="{F00FECBC-7216-4A8E-AC55-6A9267901AAB}">
      <dgm:prSet/>
      <dgm:spPr/>
      <dgm:t>
        <a:bodyPr/>
        <a:lstStyle/>
        <a:p>
          <a:endParaRPr lang="en-US"/>
        </a:p>
      </dgm:t>
    </dgm:pt>
    <dgm:pt modelId="{5A8D93C9-8BCC-401D-9637-EB14177599F1}">
      <dgm:prSet/>
      <dgm:spPr/>
      <dgm:t>
        <a:bodyPr/>
        <a:lstStyle/>
        <a:p>
          <a:r>
            <a:rPr lang="en-US"/>
            <a:t>Bivariate plots of all features grouped by transaction class, showed that the valid transaction class has a normal distribution shape across most of the features, conversely, the fraud class show long-tailed distribution across many of the features.</a:t>
          </a:r>
        </a:p>
      </dgm:t>
    </dgm:pt>
    <dgm:pt modelId="{9025E72D-CEDE-42AA-B4E8-A73628C5D615}" type="parTrans" cxnId="{311DA444-441E-4AD8-8587-3105703A1BA6}">
      <dgm:prSet/>
      <dgm:spPr/>
      <dgm:t>
        <a:bodyPr/>
        <a:lstStyle/>
        <a:p>
          <a:endParaRPr lang="en-US"/>
        </a:p>
      </dgm:t>
    </dgm:pt>
    <dgm:pt modelId="{B766AD3F-B72C-43AC-984C-A505A3EA25D7}" type="sibTrans" cxnId="{311DA444-441E-4AD8-8587-3105703A1BA6}">
      <dgm:prSet/>
      <dgm:spPr/>
      <dgm:t>
        <a:bodyPr/>
        <a:lstStyle/>
        <a:p>
          <a:endParaRPr lang="en-US"/>
        </a:p>
      </dgm:t>
    </dgm:pt>
    <dgm:pt modelId="{AA6938DF-44C4-AA4B-A041-110F6E3275BB}" type="pres">
      <dgm:prSet presAssocID="{413378B4-609D-4557-97B4-F28C74BEB5A9}" presName="linear" presStyleCnt="0">
        <dgm:presLayoutVars>
          <dgm:animLvl val="lvl"/>
          <dgm:resizeHandles val="exact"/>
        </dgm:presLayoutVars>
      </dgm:prSet>
      <dgm:spPr/>
    </dgm:pt>
    <dgm:pt modelId="{45F13F65-3F14-DF47-B3A3-089DAD7DA5CB}" type="pres">
      <dgm:prSet presAssocID="{0669D335-CB46-44A2-BEFC-FEADA703480A}" presName="parentText" presStyleLbl="node1" presStyleIdx="0" presStyleCnt="3">
        <dgm:presLayoutVars>
          <dgm:chMax val="0"/>
          <dgm:bulletEnabled val="1"/>
        </dgm:presLayoutVars>
      </dgm:prSet>
      <dgm:spPr/>
    </dgm:pt>
    <dgm:pt modelId="{FEC77489-5EE5-194F-9F73-0DE57BDD201B}" type="pres">
      <dgm:prSet presAssocID="{2DF592C6-7C40-424A-B2DC-900B0AFDC82B}" presName="spacer" presStyleCnt="0"/>
      <dgm:spPr/>
    </dgm:pt>
    <dgm:pt modelId="{BB3CC04B-DC1C-6B4A-A7E6-E662C8CA123B}" type="pres">
      <dgm:prSet presAssocID="{FD4298DC-30D0-48C5-9FE4-1D2E7BD19B9E}" presName="parentText" presStyleLbl="node1" presStyleIdx="1" presStyleCnt="3">
        <dgm:presLayoutVars>
          <dgm:chMax val="0"/>
          <dgm:bulletEnabled val="1"/>
        </dgm:presLayoutVars>
      </dgm:prSet>
      <dgm:spPr/>
    </dgm:pt>
    <dgm:pt modelId="{9CD90E0F-EE72-6440-AB75-A5CA791BF27D}" type="pres">
      <dgm:prSet presAssocID="{A7B2D469-E27B-4CCF-92B6-1D481B152FC0}" presName="spacer" presStyleCnt="0"/>
      <dgm:spPr/>
    </dgm:pt>
    <dgm:pt modelId="{566D01D8-2E77-F142-AF26-DB5EFF52F8C4}" type="pres">
      <dgm:prSet presAssocID="{5A8D93C9-8BCC-401D-9637-EB14177599F1}" presName="parentText" presStyleLbl="node1" presStyleIdx="2" presStyleCnt="3">
        <dgm:presLayoutVars>
          <dgm:chMax val="0"/>
          <dgm:bulletEnabled val="1"/>
        </dgm:presLayoutVars>
      </dgm:prSet>
      <dgm:spPr/>
    </dgm:pt>
  </dgm:ptLst>
  <dgm:cxnLst>
    <dgm:cxn modelId="{A5E66306-8D1E-0149-9A56-EAEFCE47A048}" type="presOf" srcId="{0669D335-CB46-44A2-BEFC-FEADA703480A}" destId="{45F13F65-3F14-DF47-B3A3-089DAD7DA5CB}" srcOrd="0" destOrd="0" presId="urn:microsoft.com/office/officeart/2005/8/layout/vList2"/>
    <dgm:cxn modelId="{311DA444-441E-4AD8-8587-3105703A1BA6}" srcId="{413378B4-609D-4557-97B4-F28C74BEB5A9}" destId="{5A8D93C9-8BCC-401D-9637-EB14177599F1}" srcOrd="2" destOrd="0" parTransId="{9025E72D-CEDE-42AA-B4E8-A73628C5D615}" sibTransId="{B766AD3F-B72C-43AC-984C-A505A3EA25D7}"/>
    <dgm:cxn modelId="{1BEAB186-506C-A942-8EF7-670D5CC51EF2}" type="presOf" srcId="{FD4298DC-30D0-48C5-9FE4-1D2E7BD19B9E}" destId="{BB3CC04B-DC1C-6B4A-A7E6-E662C8CA123B}" srcOrd="0" destOrd="0" presId="urn:microsoft.com/office/officeart/2005/8/layout/vList2"/>
    <dgm:cxn modelId="{F00FECBC-7216-4A8E-AC55-6A9267901AAB}" srcId="{413378B4-609D-4557-97B4-F28C74BEB5A9}" destId="{FD4298DC-30D0-48C5-9FE4-1D2E7BD19B9E}" srcOrd="1" destOrd="0" parTransId="{14970544-82D7-4195-92EC-861EA6823537}" sibTransId="{A7B2D469-E27B-4CCF-92B6-1D481B152FC0}"/>
    <dgm:cxn modelId="{49DC1BC3-A4F3-9544-8225-1B5C833F8A23}" type="presOf" srcId="{5A8D93C9-8BCC-401D-9637-EB14177599F1}" destId="{566D01D8-2E77-F142-AF26-DB5EFF52F8C4}" srcOrd="0" destOrd="0" presId="urn:microsoft.com/office/officeart/2005/8/layout/vList2"/>
    <dgm:cxn modelId="{922F36E2-21DB-FC4F-9D0E-09620BCF2CD4}" type="presOf" srcId="{413378B4-609D-4557-97B4-F28C74BEB5A9}" destId="{AA6938DF-44C4-AA4B-A041-110F6E3275BB}" srcOrd="0" destOrd="0" presId="urn:microsoft.com/office/officeart/2005/8/layout/vList2"/>
    <dgm:cxn modelId="{C160E1EF-0E8E-4013-857A-0D167E7BED84}" srcId="{413378B4-609D-4557-97B4-F28C74BEB5A9}" destId="{0669D335-CB46-44A2-BEFC-FEADA703480A}" srcOrd="0" destOrd="0" parTransId="{CD3CB935-DDEC-4246-93E1-0BE78A959796}" sibTransId="{2DF592C6-7C40-424A-B2DC-900B0AFDC82B}"/>
    <dgm:cxn modelId="{D260B2C3-C3AB-C349-A8A1-9CA2B474D1DD}" type="presParOf" srcId="{AA6938DF-44C4-AA4B-A041-110F6E3275BB}" destId="{45F13F65-3F14-DF47-B3A3-089DAD7DA5CB}" srcOrd="0" destOrd="0" presId="urn:microsoft.com/office/officeart/2005/8/layout/vList2"/>
    <dgm:cxn modelId="{C98C421A-2F4F-4644-BAA1-132126B99154}" type="presParOf" srcId="{AA6938DF-44C4-AA4B-A041-110F6E3275BB}" destId="{FEC77489-5EE5-194F-9F73-0DE57BDD201B}" srcOrd="1" destOrd="0" presId="urn:microsoft.com/office/officeart/2005/8/layout/vList2"/>
    <dgm:cxn modelId="{FFBC6B66-E08D-8C40-AB52-D5FEDA4B301B}" type="presParOf" srcId="{AA6938DF-44C4-AA4B-A041-110F6E3275BB}" destId="{BB3CC04B-DC1C-6B4A-A7E6-E662C8CA123B}" srcOrd="2" destOrd="0" presId="urn:microsoft.com/office/officeart/2005/8/layout/vList2"/>
    <dgm:cxn modelId="{6F3CD430-9787-6D40-B2C3-3EFAD1D6EAB9}" type="presParOf" srcId="{AA6938DF-44C4-AA4B-A041-110F6E3275BB}" destId="{9CD90E0F-EE72-6440-AB75-A5CA791BF27D}" srcOrd="3" destOrd="0" presId="urn:microsoft.com/office/officeart/2005/8/layout/vList2"/>
    <dgm:cxn modelId="{77D3EE45-11EE-7644-8AD9-E4F3346A4D26}" type="presParOf" srcId="{AA6938DF-44C4-AA4B-A041-110F6E3275BB}" destId="{566D01D8-2E77-F142-AF26-DB5EFF52F8C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E2F164-5FCA-41FF-A733-4367776F56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FBD487B-0FCB-4B76-BC3D-C5CD0EC22DED}">
      <dgm:prSet/>
      <dgm:spPr/>
      <dgm:t>
        <a:bodyPr/>
        <a:lstStyle/>
        <a:p>
          <a:r>
            <a:rPr lang="en-US"/>
            <a:t>While the naive logistic classifier accuracy is 100%, our classifier did not do an excellent job at predicting fraudulent transactions. With precision and recall of 0.84 and 0.62, we would need a better understanding of the dataset to determine the best way to improve the recall metric.</a:t>
          </a:r>
        </a:p>
      </dgm:t>
    </dgm:pt>
    <dgm:pt modelId="{E7E049D5-8473-409A-B59C-D160D12466EF}" type="parTrans" cxnId="{F397174D-E98B-4D5C-8DC5-CBD9FF596A94}">
      <dgm:prSet/>
      <dgm:spPr/>
      <dgm:t>
        <a:bodyPr/>
        <a:lstStyle/>
        <a:p>
          <a:endParaRPr lang="en-US"/>
        </a:p>
      </dgm:t>
    </dgm:pt>
    <dgm:pt modelId="{C5ECC4E4-C5A6-461F-AAB2-A16D840CC9B5}" type="sibTrans" cxnId="{F397174D-E98B-4D5C-8DC5-CBD9FF596A94}">
      <dgm:prSet/>
      <dgm:spPr/>
      <dgm:t>
        <a:bodyPr/>
        <a:lstStyle/>
        <a:p>
          <a:endParaRPr lang="en-US"/>
        </a:p>
      </dgm:t>
    </dgm:pt>
    <dgm:pt modelId="{2E9C309F-18C0-43A4-BF25-5D0D6AFDF666}">
      <dgm:prSet/>
      <dgm:spPr/>
      <dgm:t>
        <a:bodyPr/>
        <a:lstStyle/>
        <a:p>
          <a:r>
            <a:rPr lang="en-US"/>
            <a:t>While the naive random forest classifier accuracy is 100%, and precision is 95%, our random forest classifier only achieved a 77% recall. We would need a better understanding of the dataset to determine the best way to improve the recall metric.</a:t>
          </a:r>
        </a:p>
      </dgm:t>
    </dgm:pt>
    <dgm:pt modelId="{014D01CF-235A-44AA-A338-9DDED33D26C2}" type="parTrans" cxnId="{D216A1E0-CA78-45B2-987E-12047582BFE9}">
      <dgm:prSet/>
      <dgm:spPr/>
      <dgm:t>
        <a:bodyPr/>
        <a:lstStyle/>
        <a:p>
          <a:endParaRPr lang="en-US"/>
        </a:p>
      </dgm:t>
    </dgm:pt>
    <dgm:pt modelId="{8D8C80C9-A671-4A0E-B9B8-9E6851E558EF}" type="sibTrans" cxnId="{D216A1E0-CA78-45B2-987E-12047582BFE9}">
      <dgm:prSet/>
      <dgm:spPr/>
      <dgm:t>
        <a:bodyPr/>
        <a:lstStyle/>
        <a:p>
          <a:endParaRPr lang="en-US"/>
        </a:p>
      </dgm:t>
    </dgm:pt>
    <dgm:pt modelId="{3C781A7A-7478-9D43-8B35-E44D097E0ABD}" type="pres">
      <dgm:prSet presAssocID="{96E2F164-5FCA-41FF-A733-4367776F56D3}" presName="linear" presStyleCnt="0">
        <dgm:presLayoutVars>
          <dgm:animLvl val="lvl"/>
          <dgm:resizeHandles val="exact"/>
        </dgm:presLayoutVars>
      </dgm:prSet>
      <dgm:spPr/>
    </dgm:pt>
    <dgm:pt modelId="{9EFE2577-61A1-384C-86DB-B4F4003203E2}" type="pres">
      <dgm:prSet presAssocID="{0FBD487B-0FCB-4B76-BC3D-C5CD0EC22DED}" presName="parentText" presStyleLbl="node1" presStyleIdx="0" presStyleCnt="2">
        <dgm:presLayoutVars>
          <dgm:chMax val="0"/>
          <dgm:bulletEnabled val="1"/>
        </dgm:presLayoutVars>
      </dgm:prSet>
      <dgm:spPr/>
    </dgm:pt>
    <dgm:pt modelId="{255343BB-5BB5-1646-89ED-75B9FC5DDFD0}" type="pres">
      <dgm:prSet presAssocID="{C5ECC4E4-C5A6-461F-AAB2-A16D840CC9B5}" presName="spacer" presStyleCnt="0"/>
      <dgm:spPr/>
    </dgm:pt>
    <dgm:pt modelId="{1346DE2D-14BB-6144-8406-32B7F0A29B52}" type="pres">
      <dgm:prSet presAssocID="{2E9C309F-18C0-43A4-BF25-5D0D6AFDF666}" presName="parentText" presStyleLbl="node1" presStyleIdx="1" presStyleCnt="2">
        <dgm:presLayoutVars>
          <dgm:chMax val="0"/>
          <dgm:bulletEnabled val="1"/>
        </dgm:presLayoutVars>
      </dgm:prSet>
      <dgm:spPr/>
    </dgm:pt>
  </dgm:ptLst>
  <dgm:cxnLst>
    <dgm:cxn modelId="{DA500216-FC8D-9341-B19D-F5FBA95645B0}" type="presOf" srcId="{0FBD487B-0FCB-4B76-BC3D-C5CD0EC22DED}" destId="{9EFE2577-61A1-384C-86DB-B4F4003203E2}" srcOrd="0" destOrd="0" presId="urn:microsoft.com/office/officeart/2005/8/layout/vList2"/>
    <dgm:cxn modelId="{047DD46A-07CA-9146-BD0A-A6B4FF98F897}" type="presOf" srcId="{96E2F164-5FCA-41FF-A733-4367776F56D3}" destId="{3C781A7A-7478-9D43-8B35-E44D097E0ABD}" srcOrd="0" destOrd="0" presId="urn:microsoft.com/office/officeart/2005/8/layout/vList2"/>
    <dgm:cxn modelId="{F397174D-E98B-4D5C-8DC5-CBD9FF596A94}" srcId="{96E2F164-5FCA-41FF-A733-4367776F56D3}" destId="{0FBD487B-0FCB-4B76-BC3D-C5CD0EC22DED}" srcOrd="0" destOrd="0" parTransId="{E7E049D5-8473-409A-B59C-D160D12466EF}" sibTransId="{C5ECC4E4-C5A6-461F-AAB2-A16D840CC9B5}"/>
    <dgm:cxn modelId="{4D463EBB-32D2-0547-90F8-A27A32337450}" type="presOf" srcId="{2E9C309F-18C0-43A4-BF25-5D0D6AFDF666}" destId="{1346DE2D-14BB-6144-8406-32B7F0A29B52}" srcOrd="0" destOrd="0" presId="urn:microsoft.com/office/officeart/2005/8/layout/vList2"/>
    <dgm:cxn modelId="{D216A1E0-CA78-45B2-987E-12047582BFE9}" srcId="{96E2F164-5FCA-41FF-A733-4367776F56D3}" destId="{2E9C309F-18C0-43A4-BF25-5D0D6AFDF666}" srcOrd="1" destOrd="0" parTransId="{014D01CF-235A-44AA-A338-9DDED33D26C2}" sibTransId="{8D8C80C9-A671-4A0E-B9B8-9E6851E558EF}"/>
    <dgm:cxn modelId="{5227EA6B-88E0-6A41-B88C-E6A92A2475AC}" type="presParOf" srcId="{3C781A7A-7478-9D43-8B35-E44D097E0ABD}" destId="{9EFE2577-61A1-384C-86DB-B4F4003203E2}" srcOrd="0" destOrd="0" presId="urn:microsoft.com/office/officeart/2005/8/layout/vList2"/>
    <dgm:cxn modelId="{F3341605-8042-6042-9A11-AFFEFE92061F}" type="presParOf" srcId="{3C781A7A-7478-9D43-8B35-E44D097E0ABD}" destId="{255343BB-5BB5-1646-89ED-75B9FC5DDFD0}" srcOrd="1" destOrd="0" presId="urn:microsoft.com/office/officeart/2005/8/layout/vList2"/>
    <dgm:cxn modelId="{18715476-C0E1-844B-A9E4-AC790BEEEFFB}" type="presParOf" srcId="{3C781A7A-7478-9D43-8B35-E44D097E0ABD}" destId="{1346DE2D-14BB-6144-8406-32B7F0A29B5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738345-E8C4-4611-8118-B8D684ED42F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ACD169D-4FCD-4540-AF6B-F13423D77296}">
      <dgm:prSet/>
      <dgm:spPr/>
      <dgm:t>
        <a:bodyPr/>
        <a:lstStyle/>
        <a:p>
          <a:r>
            <a:rPr lang="en-US"/>
            <a:t>By Undersampling our the majority class in our dataset, all classifiers achieved recall scores greater than 85% with the exception of the Support vector classifier.</a:t>
          </a:r>
        </a:p>
      </dgm:t>
    </dgm:pt>
    <dgm:pt modelId="{B1694647-FB87-4B64-BB77-A518B4235734}" type="parTrans" cxnId="{9D9B853E-2267-4984-9546-A4AD41E0BDC4}">
      <dgm:prSet/>
      <dgm:spPr/>
      <dgm:t>
        <a:bodyPr/>
        <a:lstStyle/>
        <a:p>
          <a:endParaRPr lang="en-US"/>
        </a:p>
      </dgm:t>
    </dgm:pt>
    <dgm:pt modelId="{8E150EFA-2EB6-40F2-B0CF-083D60673339}" type="sibTrans" cxnId="{9D9B853E-2267-4984-9546-A4AD41E0BDC4}">
      <dgm:prSet/>
      <dgm:spPr/>
      <dgm:t>
        <a:bodyPr/>
        <a:lstStyle/>
        <a:p>
          <a:endParaRPr lang="en-US"/>
        </a:p>
      </dgm:t>
    </dgm:pt>
    <dgm:pt modelId="{93159CD3-0557-4F4B-90AE-96298E27DB95}">
      <dgm:prSet/>
      <dgm:spPr/>
      <dgm:t>
        <a:bodyPr/>
        <a:lstStyle/>
        <a:p>
          <a:r>
            <a:rPr lang="en-US"/>
            <a:t>The ROC Curve show that the Support Vector Classifier has the largest area under the curve.</a:t>
          </a:r>
        </a:p>
      </dgm:t>
    </dgm:pt>
    <dgm:pt modelId="{84D001AA-B331-4745-B022-3E462713B28E}" type="parTrans" cxnId="{E43BD299-BE53-4FB1-A020-01B10B494A8A}">
      <dgm:prSet/>
      <dgm:spPr/>
      <dgm:t>
        <a:bodyPr/>
        <a:lstStyle/>
        <a:p>
          <a:endParaRPr lang="en-US"/>
        </a:p>
      </dgm:t>
    </dgm:pt>
    <dgm:pt modelId="{81A8EE16-2317-4728-9E7C-62F685069A07}" type="sibTrans" cxnId="{E43BD299-BE53-4FB1-A020-01B10B494A8A}">
      <dgm:prSet/>
      <dgm:spPr/>
      <dgm:t>
        <a:bodyPr/>
        <a:lstStyle/>
        <a:p>
          <a:endParaRPr lang="en-US"/>
        </a:p>
      </dgm:t>
    </dgm:pt>
    <dgm:pt modelId="{FE58566C-59B2-44CF-BCD8-3510D6C0AE8A}">
      <dgm:prSet/>
      <dgm:spPr/>
      <dgm:t>
        <a:bodyPr/>
        <a:lstStyle/>
        <a:p>
          <a:r>
            <a:rPr lang="en-US"/>
            <a:t>Undersampling Learning Curve</a:t>
          </a:r>
        </a:p>
      </dgm:t>
    </dgm:pt>
    <dgm:pt modelId="{40A96A13-1709-4F7E-BFE6-72D9B7619985}" type="parTrans" cxnId="{3D6BF9B0-1922-4FEC-8C21-BEA863EAF931}">
      <dgm:prSet/>
      <dgm:spPr/>
      <dgm:t>
        <a:bodyPr/>
        <a:lstStyle/>
        <a:p>
          <a:endParaRPr lang="en-US"/>
        </a:p>
      </dgm:t>
    </dgm:pt>
    <dgm:pt modelId="{3D2DB477-D1AC-4E4F-8DD6-AB0C753527D3}" type="sibTrans" cxnId="{3D6BF9B0-1922-4FEC-8C21-BEA863EAF931}">
      <dgm:prSet/>
      <dgm:spPr/>
      <dgm:t>
        <a:bodyPr/>
        <a:lstStyle/>
        <a:p>
          <a:endParaRPr lang="en-US"/>
        </a:p>
      </dgm:t>
    </dgm:pt>
    <dgm:pt modelId="{39C6FC1A-E7CC-0C45-A552-E02962DC3F17}" type="pres">
      <dgm:prSet presAssocID="{BA738345-E8C4-4611-8118-B8D684ED42F5}" presName="linear" presStyleCnt="0">
        <dgm:presLayoutVars>
          <dgm:animLvl val="lvl"/>
          <dgm:resizeHandles val="exact"/>
        </dgm:presLayoutVars>
      </dgm:prSet>
      <dgm:spPr/>
    </dgm:pt>
    <dgm:pt modelId="{A2902568-F23D-044B-AB8C-45CBBF0FC846}" type="pres">
      <dgm:prSet presAssocID="{6ACD169D-4FCD-4540-AF6B-F13423D77296}" presName="parentText" presStyleLbl="node1" presStyleIdx="0" presStyleCnt="3">
        <dgm:presLayoutVars>
          <dgm:chMax val="0"/>
          <dgm:bulletEnabled val="1"/>
        </dgm:presLayoutVars>
      </dgm:prSet>
      <dgm:spPr/>
    </dgm:pt>
    <dgm:pt modelId="{A88FFF97-4B45-A742-AFE2-143F1FB9A56A}" type="pres">
      <dgm:prSet presAssocID="{8E150EFA-2EB6-40F2-B0CF-083D60673339}" presName="spacer" presStyleCnt="0"/>
      <dgm:spPr/>
    </dgm:pt>
    <dgm:pt modelId="{AF30C5D7-21F5-A844-9F15-64B36D80BDE0}" type="pres">
      <dgm:prSet presAssocID="{93159CD3-0557-4F4B-90AE-96298E27DB95}" presName="parentText" presStyleLbl="node1" presStyleIdx="1" presStyleCnt="3">
        <dgm:presLayoutVars>
          <dgm:chMax val="0"/>
          <dgm:bulletEnabled val="1"/>
        </dgm:presLayoutVars>
      </dgm:prSet>
      <dgm:spPr/>
    </dgm:pt>
    <dgm:pt modelId="{801CA25A-8245-0C43-93E7-9292C501B8F2}" type="pres">
      <dgm:prSet presAssocID="{81A8EE16-2317-4728-9E7C-62F685069A07}" presName="spacer" presStyleCnt="0"/>
      <dgm:spPr/>
    </dgm:pt>
    <dgm:pt modelId="{FEFEDC33-F9BE-3546-A917-FC1582DC531E}" type="pres">
      <dgm:prSet presAssocID="{FE58566C-59B2-44CF-BCD8-3510D6C0AE8A}" presName="parentText" presStyleLbl="node1" presStyleIdx="2" presStyleCnt="3">
        <dgm:presLayoutVars>
          <dgm:chMax val="0"/>
          <dgm:bulletEnabled val="1"/>
        </dgm:presLayoutVars>
      </dgm:prSet>
      <dgm:spPr/>
    </dgm:pt>
  </dgm:ptLst>
  <dgm:cxnLst>
    <dgm:cxn modelId="{9D9B853E-2267-4984-9546-A4AD41E0BDC4}" srcId="{BA738345-E8C4-4611-8118-B8D684ED42F5}" destId="{6ACD169D-4FCD-4540-AF6B-F13423D77296}" srcOrd="0" destOrd="0" parTransId="{B1694647-FB87-4B64-BB77-A518B4235734}" sibTransId="{8E150EFA-2EB6-40F2-B0CF-083D60673339}"/>
    <dgm:cxn modelId="{5129503F-29B2-F24F-B423-85DC0BBD3972}" type="presOf" srcId="{BA738345-E8C4-4611-8118-B8D684ED42F5}" destId="{39C6FC1A-E7CC-0C45-A552-E02962DC3F17}" srcOrd="0" destOrd="0" presId="urn:microsoft.com/office/officeart/2005/8/layout/vList2"/>
    <dgm:cxn modelId="{6E118763-C41E-C340-BA6E-479FFB221DB5}" type="presOf" srcId="{FE58566C-59B2-44CF-BCD8-3510D6C0AE8A}" destId="{FEFEDC33-F9BE-3546-A917-FC1582DC531E}" srcOrd="0" destOrd="0" presId="urn:microsoft.com/office/officeart/2005/8/layout/vList2"/>
    <dgm:cxn modelId="{E43BD299-BE53-4FB1-A020-01B10B494A8A}" srcId="{BA738345-E8C4-4611-8118-B8D684ED42F5}" destId="{93159CD3-0557-4F4B-90AE-96298E27DB95}" srcOrd="1" destOrd="0" parTransId="{84D001AA-B331-4745-B022-3E462713B28E}" sibTransId="{81A8EE16-2317-4728-9E7C-62F685069A07}"/>
    <dgm:cxn modelId="{4AFB69A1-52FA-0C41-8941-989962A8B8A4}" type="presOf" srcId="{93159CD3-0557-4F4B-90AE-96298E27DB95}" destId="{AF30C5D7-21F5-A844-9F15-64B36D80BDE0}" srcOrd="0" destOrd="0" presId="urn:microsoft.com/office/officeart/2005/8/layout/vList2"/>
    <dgm:cxn modelId="{3D6BF9B0-1922-4FEC-8C21-BEA863EAF931}" srcId="{BA738345-E8C4-4611-8118-B8D684ED42F5}" destId="{FE58566C-59B2-44CF-BCD8-3510D6C0AE8A}" srcOrd="2" destOrd="0" parTransId="{40A96A13-1709-4F7E-BFE6-72D9B7619985}" sibTransId="{3D2DB477-D1AC-4E4F-8DD6-AB0C753527D3}"/>
    <dgm:cxn modelId="{E05A93BB-E7FF-AA4E-90F3-745A6C9D04D9}" type="presOf" srcId="{6ACD169D-4FCD-4540-AF6B-F13423D77296}" destId="{A2902568-F23D-044B-AB8C-45CBBF0FC846}" srcOrd="0" destOrd="0" presId="urn:microsoft.com/office/officeart/2005/8/layout/vList2"/>
    <dgm:cxn modelId="{F20CA047-8752-3E4E-A3ED-9D0A006E0D93}" type="presParOf" srcId="{39C6FC1A-E7CC-0C45-A552-E02962DC3F17}" destId="{A2902568-F23D-044B-AB8C-45CBBF0FC846}" srcOrd="0" destOrd="0" presId="urn:microsoft.com/office/officeart/2005/8/layout/vList2"/>
    <dgm:cxn modelId="{C9917C99-8B09-D243-9988-23C779B90A67}" type="presParOf" srcId="{39C6FC1A-E7CC-0C45-A552-E02962DC3F17}" destId="{A88FFF97-4B45-A742-AFE2-143F1FB9A56A}" srcOrd="1" destOrd="0" presId="urn:microsoft.com/office/officeart/2005/8/layout/vList2"/>
    <dgm:cxn modelId="{D71A2251-3641-804F-B9A9-59E3CEFDEFE5}" type="presParOf" srcId="{39C6FC1A-E7CC-0C45-A552-E02962DC3F17}" destId="{AF30C5D7-21F5-A844-9F15-64B36D80BDE0}" srcOrd="2" destOrd="0" presId="urn:microsoft.com/office/officeart/2005/8/layout/vList2"/>
    <dgm:cxn modelId="{DDFC6C6F-8D13-0140-A884-7056FDFE4647}" type="presParOf" srcId="{39C6FC1A-E7CC-0C45-A552-E02962DC3F17}" destId="{801CA25A-8245-0C43-93E7-9292C501B8F2}" srcOrd="3" destOrd="0" presId="urn:microsoft.com/office/officeart/2005/8/layout/vList2"/>
    <dgm:cxn modelId="{FCE300FD-84AF-3941-83EA-61C89E388B5F}" type="presParOf" srcId="{39C6FC1A-E7CC-0C45-A552-E02962DC3F17}" destId="{FEFEDC33-F9BE-3546-A917-FC1582DC531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505FE7B-6474-402A-B6D8-A95C7A224A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E37BBA7-B3A2-4DDC-9929-2862479319B3}">
      <dgm:prSet/>
      <dgm:spPr/>
      <dgm:t>
        <a:bodyPr/>
        <a:lstStyle/>
        <a:p>
          <a:r>
            <a:rPr lang="en-US"/>
            <a:t>The dataset used for this project has 284807 rows of credit card transactions. Exploratory data analysis reveal as expected that we have a highly imbalanced dataset with only 0.17% of all transaction being fraud.</a:t>
          </a:r>
        </a:p>
      </dgm:t>
    </dgm:pt>
    <dgm:pt modelId="{1422D8F7-E620-46B6-834C-B53BC5CEE677}" type="parTrans" cxnId="{236A92FA-96B3-4F20-9760-9D2FCEAFFBF5}">
      <dgm:prSet/>
      <dgm:spPr/>
      <dgm:t>
        <a:bodyPr/>
        <a:lstStyle/>
        <a:p>
          <a:endParaRPr lang="en-US"/>
        </a:p>
      </dgm:t>
    </dgm:pt>
    <dgm:pt modelId="{E8B3A6B1-9D51-4861-93C6-1D0F79984758}" type="sibTrans" cxnId="{236A92FA-96B3-4F20-9760-9D2FCEAFFBF5}">
      <dgm:prSet/>
      <dgm:spPr/>
      <dgm:t>
        <a:bodyPr/>
        <a:lstStyle/>
        <a:p>
          <a:endParaRPr lang="en-US"/>
        </a:p>
      </dgm:t>
    </dgm:pt>
    <dgm:pt modelId="{21A84D3C-ED61-4ADD-B1FC-BB23BA8AAD3D}">
      <dgm:prSet/>
      <dgm:spPr/>
      <dgm:t>
        <a:bodyPr/>
        <a:lstStyle/>
        <a:p>
          <a:r>
            <a:rPr lang="en-US"/>
            <a:t>While a large portion of the features have been anonymized with PCA, univariate and bivariate distribution plots show that the genuine transaction class has an approximately normal distribution across all features, and the fraud class was had a left skewed distribution for many of the features.</a:t>
          </a:r>
        </a:p>
      </dgm:t>
    </dgm:pt>
    <dgm:pt modelId="{28E45D19-B6EC-4631-831B-8FDCB80B5A9B}" type="parTrans" cxnId="{8E9BF949-EB94-4016-BFA7-F408E200DD2E}">
      <dgm:prSet/>
      <dgm:spPr/>
      <dgm:t>
        <a:bodyPr/>
        <a:lstStyle/>
        <a:p>
          <a:endParaRPr lang="en-US"/>
        </a:p>
      </dgm:t>
    </dgm:pt>
    <dgm:pt modelId="{A5177682-DB9A-46AB-B2E0-46F21113EC2B}" type="sibTrans" cxnId="{8E9BF949-EB94-4016-BFA7-F408E200DD2E}">
      <dgm:prSet/>
      <dgm:spPr/>
      <dgm:t>
        <a:bodyPr/>
        <a:lstStyle/>
        <a:p>
          <a:endParaRPr lang="en-US"/>
        </a:p>
      </dgm:t>
    </dgm:pt>
    <dgm:pt modelId="{399F1AA2-382B-8D46-A9C8-BA13AA5D30F6}" type="pres">
      <dgm:prSet presAssocID="{2505FE7B-6474-402A-B6D8-A95C7A224A2D}" presName="linear" presStyleCnt="0">
        <dgm:presLayoutVars>
          <dgm:animLvl val="lvl"/>
          <dgm:resizeHandles val="exact"/>
        </dgm:presLayoutVars>
      </dgm:prSet>
      <dgm:spPr/>
    </dgm:pt>
    <dgm:pt modelId="{034A75A3-3D48-A645-A40A-64B3CD54E56F}" type="pres">
      <dgm:prSet presAssocID="{BE37BBA7-B3A2-4DDC-9929-2862479319B3}" presName="parentText" presStyleLbl="node1" presStyleIdx="0" presStyleCnt="2">
        <dgm:presLayoutVars>
          <dgm:chMax val="0"/>
          <dgm:bulletEnabled val="1"/>
        </dgm:presLayoutVars>
      </dgm:prSet>
      <dgm:spPr/>
    </dgm:pt>
    <dgm:pt modelId="{E2F4C242-7FC0-E44C-90D1-7F6777D4E8FF}" type="pres">
      <dgm:prSet presAssocID="{E8B3A6B1-9D51-4861-93C6-1D0F79984758}" presName="spacer" presStyleCnt="0"/>
      <dgm:spPr/>
    </dgm:pt>
    <dgm:pt modelId="{F08FE626-5936-864E-ADE7-298D297A6BF1}" type="pres">
      <dgm:prSet presAssocID="{21A84D3C-ED61-4ADD-B1FC-BB23BA8AAD3D}" presName="parentText" presStyleLbl="node1" presStyleIdx="1" presStyleCnt="2">
        <dgm:presLayoutVars>
          <dgm:chMax val="0"/>
          <dgm:bulletEnabled val="1"/>
        </dgm:presLayoutVars>
      </dgm:prSet>
      <dgm:spPr/>
    </dgm:pt>
  </dgm:ptLst>
  <dgm:cxnLst>
    <dgm:cxn modelId="{E085E60B-7356-084B-AB93-C537E29F3E2E}" type="presOf" srcId="{BE37BBA7-B3A2-4DDC-9929-2862479319B3}" destId="{034A75A3-3D48-A645-A40A-64B3CD54E56F}" srcOrd="0" destOrd="0" presId="urn:microsoft.com/office/officeart/2005/8/layout/vList2"/>
    <dgm:cxn modelId="{4072961A-C3B9-3E42-84AC-C1C7187E9701}" type="presOf" srcId="{2505FE7B-6474-402A-B6D8-A95C7A224A2D}" destId="{399F1AA2-382B-8D46-A9C8-BA13AA5D30F6}" srcOrd="0" destOrd="0" presId="urn:microsoft.com/office/officeart/2005/8/layout/vList2"/>
    <dgm:cxn modelId="{8E9BF949-EB94-4016-BFA7-F408E200DD2E}" srcId="{2505FE7B-6474-402A-B6D8-A95C7A224A2D}" destId="{21A84D3C-ED61-4ADD-B1FC-BB23BA8AAD3D}" srcOrd="1" destOrd="0" parTransId="{28E45D19-B6EC-4631-831B-8FDCB80B5A9B}" sibTransId="{A5177682-DB9A-46AB-B2E0-46F21113EC2B}"/>
    <dgm:cxn modelId="{0F17396F-CD53-8B40-BEEA-B887CD011A63}" type="presOf" srcId="{21A84D3C-ED61-4ADD-B1FC-BB23BA8AAD3D}" destId="{F08FE626-5936-864E-ADE7-298D297A6BF1}" srcOrd="0" destOrd="0" presId="urn:microsoft.com/office/officeart/2005/8/layout/vList2"/>
    <dgm:cxn modelId="{236A92FA-96B3-4F20-9760-9D2FCEAFFBF5}" srcId="{2505FE7B-6474-402A-B6D8-A95C7A224A2D}" destId="{BE37BBA7-B3A2-4DDC-9929-2862479319B3}" srcOrd="0" destOrd="0" parTransId="{1422D8F7-E620-46B6-834C-B53BC5CEE677}" sibTransId="{E8B3A6B1-9D51-4861-93C6-1D0F79984758}"/>
    <dgm:cxn modelId="{B035C5F7-BFD9-D749-9595-95319A4750B4}" type="presParOf" srcId="{399F1AA2-382B-8D46-A9C8-BA13AA5D30F6}" destId="{034A75A3-3D48-A645-A40A-64B3CD54E56F}" srcOrd="0" destOrd="0" presId="urn:microsoft.com/office/officeart/2005/8/layout/vList2"/>
    <dgm:cxn modelId="{3E50F3AC-FAB8-3742-8CCD-12782CBD069A}" type="presParOf" srcId="{399F1AA2-382B-8D46-A9C8-BA13AA5D30F6}" destId="{E2F4C242-7FC0-E44C-90D1-7F6777D4E8FF}" srcOrd="1" destOrd="0" presId="urn:microsoft.com/office/officeart/2005/8/layout/vList2"/>
    <dgm:cxn modelId="{7888ADA2-22CB-D342-8D01-DA69A0DFDDD2}" type="presParOf" srcId="{399F1AA2-382B-8D46-A9C8-BA13AA5D30F6}" destId="{F08FE626-5936-864E-ADE7-298D297A6BF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0056552-86F1-45E2-8F5D-C48C111BBBE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D1E3511-3F1D-4AC0-B560-312F6D2A4F78}">
      <dgm:prSet/>
      <dgm:spPr/>
      <dgm:t>
        <a:bodyPr/>
        <a:lstStyle/>
        <a:p>
          <a:r>
            <a:rPr lang="en-US"/>
            <a:t>While naive logistic regression and random forest had an accuracy of 100% and a precisions of 84% and 96% respectively, both classifiers only managed recall scores of 62% and 77% respectively.</a:t>
          </a:r>
        </a:p>
      </dgm:t>
    </dgm:pt>
    <dgm:pt modelId="{B40CB4C7-15AB-4C30-ABE2-C43FDD45604A}" type="parTrans" cxnId="{BFA3FAC0-D141-4D86-B1CC-FE8448B5CD34}">
      <dgm:prSet/>
      <dgm:spPr/>
      <dgm:t>
        <a:bodyPr/>
        <a:lstStyle/>
        <a:p>
          <a:endParaRPr lang="en-US"/>
        </a:p>
      </dgm:t>
    </dgm:pt>
    <dgm:pt modelId="{0E4EABFF-3C5A-44A7-B619-30065CEF63F8}" type="sibTrans" cxnId="{BFA3FAC0-D141-4D86-B1CC-FE8448B5CD34}">
      <dgm:prSet/>
      <dgm:spPr/>
      <dgm:t>
        <a:bodyPr/>
        <a:lstStyle/>
        <a:p>
          <a:endParaRPr lang="en-US"/>
        </a:p>
      </dgm:t>
    </dgm:pt>
    <dgm:pt modelId="{20F3EF3A-74C8-48AF-9869-E6756A479DC9}">
      <dgm:prSet/>
      <dgm:spPr/>
      <dgm:t>
        <a:bodyPr/>
        <a:lstStyle/>
        <a:p>
          <a:r>
            <a:rPr lang="en-US"/>
            <a:t>This means that, the classifiers would miss fraud transaction almost 25% of the time. This ype of metric would cost an organization alot of money.</a:t>
          </a:r>
        </a:p>
      </dgm:t>
    </dgm:pt>
    <dgm:pt modelId="{F9D2B050-B9F1-43EC-8437-491EB138A056}" type="parTrans" cxnId="{934C0CEE-6911-40F7-91C2-5024336D45B1}">
      <dgm:prSet/>
      <dgm:spPr/>
      <dgm:t>
        <a:bodyPr/>
        <a:lstStyle/>
        <a:p>
          <a:endParaRPr lang="en-US"/>
        </a:p>
      </dgm:t>
    </dgm:pt>
    <dgm:pt modelId="{C456A19E-BEBA-44B5-A611-620E23B104A5}" type="sibTrans" cxnId="{934C0CEE-6911-40F7-91C2-5024336D45B1}">
      <dgm:prSet/>
      <dgm:spPr/>
      <dgm:t>
        <a:bodyPr/>
        <a:lstStyle/>
        <a:p>
          <a:endParaRPr lang="en-US"/>
        </a:p>
      </dgm:t>
    </dgm:pt>
    <dgm:pt modelId="{4FF928BF-93D0-0940-AEF6-9728ED69C7F4}" type="pres">
      <dgm:prSet presAssocID="{10056552-86F1-45E2-8F5D-C48C111BBBED}" presName="linear" presStyleCnt="0">
        <dgm:presLayoutVars>
          <dgm:animLvl val="lvl"/>
          <dgm:resizeHandles val="exact"/>
        </dgm:presLayoutVars>
      </dgm:prSet>
      <dgm:spPr/>
    </dgm:pt>
    <dgm:pt modelId="{ED42C957-4744-0544-81B5-6982DF33A886}" type="pres">
      <dgm:prSet presAssocID="{BD1E3511-3F1D-4AC0-B560-312F6D2A4F78}" presName="parentText" presStyleLbl="node1" presStyleIdx="0" presStyleCnt="2">
        <dgm:presLayoutVars>
          <dgm:chMax val="0"/>
          <dgm:bulletEnabled val="1"/>
        </dgm:presLayoutVars>
      </dgm:prSet>
      <dgm:spPr/>
    </dgm:pt>
    <dgm:pt modelId="{271F2859-4C16-6C4A-A2EA-28073A1BEF40}" type="pres">
      <dgm:prSet presAssocID="{0E4EABFF-3C5A-44A7-B619-30065CEF63F8}" presName="spacer" presStyleCnt="0"/>
      <dgm:spPr/>
    </dgm:pt>
    <dgm:pt modelId="{91A63CA6-0B57-E64F-AA94-D00F5935D5EE}" type="pres">
      <dgm:prSet presAssocID="{20F3EF3A-74C8-48AF-9869-E6756A479DC9}" presName="parentText" presStyleLbl="node1" presStyleIdx="1" presStyleCnt="2">
        <dgm:presLayoutVars>
          <dgm:chMax val="0"/>
          <dgm:bulletEnabled val="1"/>
        </dgm:presLayoutVars>
      </dgm:prSet>
      <dgm:spPr/>
    </dgm:pt>
  </dgm:ptLst>
  <dgm:cxnLst>
    <dgm:cxn modelId="{34A58148-F53F-084B-93C0-8505C9F17711}" type="presOf" srcId="{BD1E3511-3F1D-4AC0-B560-312F6D2A4F78}" destId="{ED42C957-4744-0544-81B5-6982DF33A886}" srcOrd="0" destOrd="0" presId="urn:microsoft.com/office/officeart/2005/8/layout/vList2"/>
    <dgm:cxn modelId="{BFA3FAC0-D141-4D86-B1CC-FE8448B5CD34}" srcId="{10056552-86F1-45E2-8F5D-C48C111BBBED}" destId="{BD1E3511-3F1D-4AC0-B560-312F6D2A4F78}" srcOrd="0" destOrd="0" parTransId="{B40CB4C7-15AB-4C30-ABE2-C43FDD45604A}" sibTransId="{0E4EABFF-3C5A-44A7-B619-30065CEF63F8}"/>
    <dgm:cxn modelId="{09906AC5-6A16-2542-9A6A-CB5400330D50}" type="presOf" srcId="{10056552-86F1-45E2-8F5D-C48C111BBBED}" destId="{4FF928BF-93D0-0940-AEF6-9728ED69C7F4}" srcOrd="0" destOrd="0" presId="urn:microsoft.com/office/officeart/2005/8/layout/vList2"/>
    <dgm:cxn modelId="{934C0CEE-6911-40F7-91C2-5024336D45B1}" srcId="{10056552-86F1-45E2-8F5D-C48C111BBBED}" destId="{20F3EF3A-74C8-48AF-9869-E6756A479DC9}" srcOrd="1" destOrd="0" parTransId="{F9D2B050-B9F1-43EC-8437-491EB138A056}" sibTransId="{C456A19E-BEBA-44B5-A611-620E23B104A5}"/>
    <dgm:cxn modelId="{B9F9E5F5-DC3F-F64A-ACB4-72DF4C9F606D}" type="presOf" srcId="{20F3EF3A-74C8-48AF-9869-E6756A479DC9}" destId="{91A63CA6-0B57-E64F-AA94-D00F5935D5EE}" srcOrd="0" destOrd="0" presId="urn:microsoft.com/office/officeart/2005/8/layout/vList2"/>
    <dgm:cxn modelId="{8AE7AA15-7E34-AF4B-ADB3-EC33A118BD1F}" type="presParOf" srcId="{4FF928BF-93D0-0940-AEF6-9728ED69C7F4}" destId="{ED42C957-4744-0544-81B5-6982DF33A886}" srcOrd="0" destOrd="0" presId="urn:microsoft.com/office/officeart/2005/8/layout/vList2"/>
    <dgm:cxn modelId="{CF4F515C-793F-1C4F-9968-0824E2326125}" type="presParOf" srcId="{4FF928BF-93D0-0940-AEF6-9728ED69C7F4}" destId="{271F2859-4C16-6C4A-A2EA-28073A1BEF40}" srcOrd="1" destOrd="0" presId="urn:microsoft.com/office/officeart/2005/8/layout/vList2"/>
    <dgm:cxn modelId="{DEB20BBE-8934-754B-8C70-0B91270314A6}" type="presParOf" srcId="{4FF928BF-93D0-0940-AEF6-9728ED69C7F4}" destId="{91A63CA6-0B57-E64F-AA94-D00F5935D5E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CBDEE9A-52B3-4092-A818-F6C09A2C7B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1672979-A503-48BA-8ED2-BB8694899B2D}">
      <dgm:prSet/>
      <dgm:spPr/>
      <dgm:t>
        <a:bodyPr/>
        <a:lstStyle/>
        <a:p>
          <a:r>
            <a:rPr lang="en-US"/>
            <a:t>Since classifying transactions as fraud or genuine is an anomaly detection problem where only a small fraction are the anomalies, measuring model performance with the accuracy metric will not be ideal.</a:t>
          </a:r>
        </a:p>
      </dgm:t>
    </dgm:pt>
    <dgm:pt modelId="{3B881207-C4AE-4950-8AF9-D8243CD2E567}" type="parTrans" cxnId="{573B263C-7E5C-4347-BA9C-AC636D3A371F}">
      <dgm:prSet/>
      <dgm:spPr/>
      <dgm:t>
        <a:bodyPr/>
        <a:lstStyle/>
        <a:p>
          <a:endParaRPr lang="en-US"/>
        </a:p>
      </dgm:t>
    </dgm:pt>
    <dgm:pt modelId="{B1F5E2E5-DB4A-44AE-B13D-A80BAFE64B2D}" type="sibTrans" cxnId="{573B263C-7E5C-4347-BA9C-AC636D3A371F}">
      <dgm:prSet/>
      <dgm:spPr/>
      <dgm:t>
        <a:bodyPr/>
        <a:lstStyle/>
        <a:p>
          <a:endParaRPr lang="en-US"/>
        </a:p>
      </dgm:t>
    </dgm:pt>
    <dgm:pt modelId="{7EF3DC5D-82EC-47B1-8075-C3D4CCF8CD0D}">
      <dgm:prSet/>
      <dgm:spPr/>
      <dgm:t>
        <a:bodyPr/>
        <a:lstStyle/>
        <a:p>
          <a:r>
            <a:rPr lang="en-US"/>
            <a:t>To capture fraud transactions we would require a classifier that has a high recall metric which is the ratio of of True Positives to the total of True Positives and False Positives</a:t>
          </a:r>
        </a:p>
      </dgm:t>
    </dgm:pt>
    <dgm:pt modelId="{7DBFC1FB-0F10-43B6-9E70-20178D389656}" type="parTrans" cxnId="{C216DB24-7A5D-493D-BA6E-41627B4E2182}">
      <dgm:prSet/>
      <dgm:spPr/>
      <dgm:t>
        <a:bodyPr/>
        <a:lstStyle/>
        <a:p>
          <a:endParaRPr lang="en-US"/>
        </a:p>
      </dgm:t>
    </dgm:pt>
    <dgm:pt modelId="{148F54A9-1D35-45F3-8C0D-794760B4831C}" type="sibTrans" cxnId="{C216DB24-7A5D-493D-BA6E-41627B4E2182}">
      <dgm:prSet/>
      <dgm:spPr/>
      <dgm:t>
        <a:bodyPr/>
        <a:lstStyle/>
        <a:p>
          <a:endParaRPr lang="en-US"/>
        </a:p>
      </dgm:t>
    </dgm:pt>
    <dgm:pt modelId="{906E95C7-2064-9142-93F5-75320168131D}" type="pres">
      <dgm:prSet presAssocID="{9CBDEE9A-52B3-4092-A818-F6C09A2C7B6A}" presName="linear" presStyleCnt="0">
        <dgm:presLayoutVars>
          <dgm:animLvl val="lvl"/>
          <dgm:resizeHandles val="exact"/>
        </dgm:presLayoutVars>
      </dgm:prSet>
      <dgm:spPr/>
    </dgm:pt>
    <dgm:pt modelId="{4D67847C-B9E8-2A40-B090-E72D4A0FB7DB}" type="pres">
      <dgm:prSet presAssocID="{51672979-A503-48BA-8ED2-BB8694899B2D}" presName="parentText" presStyleLbl="node1" presStyleIdx="0" presStyleCnt="2">
        <dgm:presLayoutVars>
          <dgm:chMax val="0"/>
          <dgm:bulletEnabled val="1"/>
        </dgm:presLayoutVars>
      </dgm:prSet>
      <dgm:spPr/>
    </dgm:pt>
    <dgm:pt modelId="{507E363E-9185-F244-8741-83853282DB4C}" type="pres">
      <dgm:prSet presAssocID="{B1F5E2E5-DB4A-44AE-B13D-A80BAFE64B2D}" presName="spacer" presStyleCnt="0"/>
      <dgm:spPr/>
    </dgm:pt>
    <dgm:pt modelId="{E442E27F-B1F8-5040-BB16-FEADF1A92B86}" type="pres">
      <dgm:prSet presAssocID="{7EF3DC5D-82EC-47B1-8075-C3D4CCF8CD0D}" presName="parentText" presStyleLbl="node1" presStyleIdx="1" presStyleCnt="2">
        <dgm:presLayoutVars>
          <dgm:chMax val="0"/>
          <dgm:bulletEnabled val="1"/>
        </dgm:presLayoutVars>
      </dgm:prSet>
      <dgm:spPr/>
    </dgm:pt>
  </dgm:ptLst>
  <dgm:cxnLst>
    <dgm:cxn modelId="{B2E13702-0C50-2943-A9F0-E8EA2C06CDF6}" type="presOf" srcId="{7EF3DC5D-82EC-47B1-8075-C3D4CCF8CD0D}" destId="{E442E27F-B1F8-5040-BB16-FEADF1A92B86}" srcOrd="0" destOrd="0" presId="urn:microsoft.com/office/officeart/2005/8/layout/vList2"/>
    <dgm:cxn modelId="{1DF82D05-DEA8-A546-913E-AFE3D4E43E6B}" type="presOf" srcId="{9CBDEE9A-52B3-4092-A818-F6C09A2C7B6A}" destId="{906E95C7-2064-9142-93F5-75320168131D}" srcOrd="0" destOrd="0" presId="urn:microsoft.com/office/officeart/2005/8/layout/vList2"/>
    <dgm:cxn modelId="{C216DB24-7A5D-493D-BA6E-41627B4E2182}" srcId="{9CBDEE9A-52B3-4092-A818-F6C09A2C7B6A}" destId="{7EF3DC5D-82EC-47B1-8075-C3D4CCF8CD0D}" srcOrd="1" destOrd="0" parTransId="{7DBFC1FB-0F10-43B6-9E70-20178D389656}" sibTransId="{148F54A9-1D35-45F3-8C0D-794760B4831C}"/>
    <dgm:cxn modelId="{573B263C-7E5C-4347-BA9C-AC636D3A371F}" srcId="{9CBDEE9A-52B3-4092-A818-F6C09A2C7B6A}" destId="{51672979-A503-48BA-8ED2-BB8694899B2D}" srcOrd="0" destOrd="0" parTransId="{3B881207-C4AE-4950-8AF9-D8243CD2E567}" sibTransId="{B1F5E2E5-DB4A-44AE-B13D-A80BAFE64B2D}"/>
    <dgm:cxn modelId="{CBDA47BD-AE0C-4C45-AD5C-9F4729A4207F}" type="presOf" srcId="{51672979-A503-48BA-8ED2-BB8694899B2D}" destId="{4D67847C-B9E8-2A40-B090-E72D4A0FB7DB}" srcOrd="0" destOrd="0" presId="urn:microsoft.com/office/officeart/2005/8/layout/vList2"/>
    <dgm:cxn modelId="{D3A5ABFE-A14C-C443-A240-F9CEBCB948C9}" type="presParOf" srcId="{906E95C7-2064-9142-93F5-75320168131D}" destId="{4D67847C-B9E8-2A40-B090-E72D4A0FB7DB}" srcOrd="0" destOrd="0" presId="urn:microsoft.com/office/officeart/2005/8/layout/vList2"/>
    <dgm:cxn modelId="{8F37917C-17AA-D84A-8113-2FC1E6D2A07E}" type="presParOf" srcId="{906E95C7-2064-9142-93F5-75320168131D}" destId="{507E363E-9185-F244-8741-83853282DB4C}" srcOrd="1" destOrd="0" presId="urn:microsoft.com/office/officeart/2005/8/layout/vList2"/>
    <dgm:cxn modelId="{B1519306-6984-434E-987E-17722A4E9EA3}" type="presParOf" srcId="{906E95C7-2064-9142-93F5-75320168131D}" destId="{E442E27F-B1F8-5040-BB16-FEADF1A92B8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5706D94-ECDC-4190-918B-2D2EAC50EF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75B7A28-8677-4111-B649-BC0C03397944}">
      <dgm:prSet/>
      <dgm:spPr/>
      <dgm:t>
        <a:bodyPr/>
        <a:lstStyle/>
        <a:p>
          <a:r>
            <a:rPr lang="en-US"/>
            <a:t>To improve the recall score of the naive models, we employ oversampling and underampling and with these methods, we achieved recall scores greater than 90% for the undersampling method and recall scores greater than 85% for the oversampling method.</a:t>
          </a:r>
        </a:p>
      </dgm:t>
    </dgm:pt>
    <dgm:pt modelId="{F31BB09E-941F-4B9E-8190-1E5F4A8E81CA}" type="parTrans" cxnId="{8C37438F-25F6-4D04-A0EA-3D134871417D}">
      <dgm:prSet/>
      <dgm:spPr/>
      <dgm:t>
        <a:bodyPr/>
        <a:lstStyle/>
        <a:p>
          <a:endParaRPr lang="en-US"/>
        </a:p>
      </dgm:t>
    </dgm:pt>
    <dgm:pt modelId="{81CB0C33-5DCE-441A-9206-3D9FE34FCFF6}" type="sibTrans" cxnId="{8C37438F-25F6-4D04-A0EA-3D134871417D}">
      <dgm:prSet/>
      <dgm:spPr/>
      <dgm:t>
        <a:bodyPr/>
        <a:lstStyle/>
        <a:p>
          <a:endParaRPr lang="en-US"/>
        </a:p>
      </dgm:t>
    </dgm:pt>
    <dgm:pt modelId="{89101678-4D91-448A-A65B-7BDE8C0A81EB}">
      <dgm:prSet/>
      <dgm:spPr/>
      <dgm:t>
        <a:bodyPr/>
        <a:lstStyle/>
        <a:p>
          <a:r>
            <a:rPr lang="en-US"/>
            <a:t>While recall for random forest was highest at 95.9%, the classifier had a lower AUC value (91.5) than the logistic regression classifier with AUC of 92.1.</a:t>
          </a:r>
        </a:p>
      </dgm:t>
    </dgm:pt>
    <dgm:pt modelId="{1A85B0FF-669B-49D1-94E4-46558FB68B97}" type="parTrans" cxnId="{EDCA526B-0E79-4D90-A3A1-883F09CFC090}">
      <dgm:prSet/>
      <dgm:spPr/>
      <dgm:t>
        <a:bodyPr/>
        <a:lstStyle/>
        <a:p>
          <a:endParaRPr lang="en-US"/>
        </a:p>
      </dgm:t>
    </dgm:pt>
    <dgm:pt modelId="{EDE85EF1-C421-4C08-A9BC-DF4F27F99ED9}" type="sibTrans" cxnId="{EDCA526B-0E79-4D90-A3A1-883F09CFC090}">
      <dgm:prSet/>
      <dgm:spPr/>
      <dgm:t>
        <a:bodyPr/>
        <a:lstStyle/>
        <a:p>
          <a:endParaRPr lang="en-US"/>
        </a:p>
      </dgm:t>
    </dgm:pt>
    <dgm:pt modelId="{C347CC83-565A-4267-B493-6164E71440DD}">
      <dgm:prSet/>
      <dgm:spPr/>
      <dgm:t>
        <a:bodyPr/>
        <a:lstStyle/>
        <a:p>
          <a:r>
            <a:rPr lang="en-US"/>
            <a:t>Analysis of the learning curve show that the logistic regression had a good fit. Increasing our cross-validation folds may make the logistic regression have near perfect without overfitting.</a:t>
          </a:r>
        </a:p>
      </dgm:t>
    </dgm:pt>
    <dgm:pt modelId="{BD774975-498E-424A-82C2-D3D306EE3563}" type="parTrans" cxnId="{3A7CBA55-0B1A-4A55-B15A-EF8C83A072EA}">
      <dgm:prSet/>
      <dgm:spPr/>
      <dgm:t>
        <a:bodyPr/>
        <a:lstStyle/>
        <a:p>
          <a:endParaRPr lang="en-US"/>
        </a:p>
      </dgm:t>
    </dgm:pt>
    <dgm:pt modelId="{96999547-4095-42A9-94AB-A45C5EA52443}" type="sibTrans" cxnId="{3A7CBA55-0B1A-4A55-B15A-EF8C83A072EA}">
      <dgm:prSet/>
      <dgm:spPr/>
      <dgm:t>
        <a:bodyPr/>
        <a:lstStyle/>
        <a:p>
          <a:endParaRPr lang="en-US"/>
        </a:p>
      </dgm:t>
    </dgm:pt>
    <dgm:pt modelId="{9F558BB9-F39C-5C45-9BAE-05EF92F75F41}" type="pres">
      <dgm:prSet presAssocID="{A5706D94-ECDC-4190-918B-2D2EAC50EFE9}" presName="linear" presStyleCnt="0">
        <dgm:presLayoutVars>
          <dgm:animLvl val="lvl"/>
          <dgm:resizeHandles val="exact"/>
        </dgm:presLayoutVars>
      </dgm:prSet>
      <dgm:spPr/>
    </dgm:pt>
    <dgm:pt modelId="{1315D75B-BE54-1847-90D0-596542CCDA89}" type="pres">
      <dgm:prSet presAssocID="{475B7A28-8677-4111-B649-BC0C03397944}" presName="parentText" presStyleLbl="node1" presStyleIdx="0" presStyleCnt="3">
        <dgm:presLayoutVars>
          <dgm:chMax val="0"/>
          <dgm:bulletEnabled val="1"/>
        </dgm:presLayoutVars>
      </dgm:prSet>
      <dgm:spPr/>
    </dgm:pt>
    <dgm:pt modelId="{9C4071BA-1A81-FE44-9263-3B05A876BF60}" type="pres">
      <dgm:prSet presAssocID="{81CB0C33-5DCE-441A-9206-3D9FE34FCFF6}" presName="spacer" presStyleCnt="0"/>
      <dgm:spPr/>
    </dgm:pt>
    <dgm:pt modelId="{1AF16647-5524-154A-986C-48DD6B95E848}" type="pres">
      <dgm:prSet presAssocID="{89101678-4D91-448A-A65B-7BDE8C0A81EB}" presName="parentText" presStyleLbl="node1" presStyleIdx="1" presStyleCnt="3">
        <dgm:presLayoutVars>
          <dgm:chMax val="0"/>
          <dgm:bulletEnabled val="1"/>
        </dgm:presLayoutVars>
      </dgm:prSet>
      <dgm:spPr/>
    </dgm:pt>
    <dgm:pt modelId="{36E4DA9D-6DEC-564F-8F17-EB8F0C3311DC}" type="pres">
      <dgm:prSet presAssocID="{EDE85EF1-C421-4C08-A9BC-DF4F27F99ED9}" presName="spacer" presStyleCnt="0"/>
      <dgm:spPr/>
    </dgm:pt>
    <dgm:pt modelId="{7EA7260C-F2D1-874E-ACCE-1D3CECC6F4F7}" type="pres">
      <dgm:prSet presAssocID="{C347CC83-565A-4267-B493-6164E71440DD}" presName="parentText" presStyleLbl="node1" presStyleIdx="2" presStyleCnt="3">
        <dgm:presLayoutVars>
          <dgm:chMax val="0"/>
          <dgm:bulletEnabled val="1"/>
        </dgm:presLayoutVars>
      </dgm:prSet>
      <dgm:spPr/>
    </dgm:pt>
  </dgm:ptLst>
  <dgm:cxnLst>
    <dgm:cxn modelId="{12721D06-8B90-9E4F-A08A-507C7FFC2D41}" type="presOf" srcId="{475B7A28-8677-4111-B649-BC0C03397944}" destId="{1315D75B-BE54-1847-90D0-596542CCDA89}" srcOrd="0" destOrd="0" presId="urn:microsoft.com/office/officeart/2005/8/layout/vList2"/>
    <dgm:cxn modelId="{EDCA526B-0E79-4D90-A3A1-883F09CFC090}" srcId="{A5706D94-ECDC-4190-918B-2D2EAC50EFE9}" destId="{89101678-4D91-448A-A65B-7BDE8C0A81EB}" srcOrd="1" destOrd="0" parTransId="{1A85B0FF-669B-49D1-94E4-46558FB68B97}" sibTransId="{EDE85EF1-C421-4C08-A9BC-DF4F27F99ED9}"/>
    <dgm:cxn modelId="{3A7CBA55-0B1A-4A55-B15A-EF8C83A072EA}" srcId="{A5706D94-ECDC-4190-918B-2D2EAC50EFE9}" destId="{C347CC83-565A-4267-B493-6164E71440DD}" srcOrd="2" destOrd="0" parTransId="{BD774975-498E-424A-82C2-D3D306EE3563}" sibTransId="{96999547-4095-42A9-94AB-A45C5EA52443}"/>
    <dgm:cxn modelId="{8C37438F-25F6-4D04-A0EA-3D134871417D}" srcId="{A5706D94-ECDC-4190-918B-2D2EAC50EFE9}" destId="{475B7A28-8677-4111-B649-BC0C03397944}" srcOrd="0" destOrd="0" parTransId="{F31BB09E-941F-4B9E-8190-1E5F4A8E81CA}" sibTransId="{81CB0C33-5DCE-441A-9206-3D9FE34FCFF6}"/>
    <dgm:cxn modelId="{AE07CFBA-DD44-284D-B2B5-C704130FE839}" type="presOf" srcId="{89101678-4D91-448A-A65B-7BDE8C0A81EB}" destId="{1AF16647-5524-154A-986C-48DD6B95E848}" srcOrd="0" destOrd="0" presId="urn:microsoft.com/office/officeart/2005/8/layout/vList2"/>
    <dgm:cxn modelId="{F2D87ED5-15FC-044B-B5EE-9C6F127D0F57}" type="presOf" srcId="{A5706D94-ECDC-4190-918B-2D2EAC50EFE9}" destId="{9F558BB9-F39C-5C45-9BAE-05EF92F75F41}" srcOrd="0" destOrd="0" presId="urn:microsoft.com/office/officeart/2005/8/layout/vList2"/>
    <dgm:cxn modelId="{649203F1-BAAE-7148-9F5B-E86AEDBE6947}" type="presOf" srcId="{C347CC83-565A-4267-B493-6164E71440DD}" destId="{7EA7260C-F2D1-874E-ACCE-1D3CECC6F4F7}" srcOrd="0" destOrd="0" presId="urn:microsoft.com/office/officeart/2005/8/layout/vList2"/>
    <dgm:cxn modelId="{8A7D7EDF-FDCD-9B44-8039-39EB32363C13}" type="presParOf" srcId="{9F558BB9-F39C-5C45-9BAE-05EF92F75F41}" destId="{1315D75B-BE54-1847-90D0-596542CCDA89}" srcOrd="0" destOrd="0" presId="urn:microsoft.com/office/officeart/2005/8/layout/vList2"/>
    <dgm:cxn modelId="{D86FC167-B500-644C-ACF1-ECF8D141C296}" type="presParOf" srcId="{9F558BB9-F39C-5C45-9BAE-05EF92F75F41}" destId="{9C4071BA-1A81-FE44-9263-3B05A876BF60}" srcOrd="1" destOrd="0" presId="urn:microsoft.com/office/officeart/2005/8/layout/vList2"/>
    <dgm:cxn modelId="{DFD91338-4C49-A644-949B-875589C1FE80}" type="presParOf" srcId="{9F558BB9-F39C-5C45-9BAE-05EF92F75F41}" destId="{1AF16647-5524-154A-986C-48DD6B95E848}" srcOrd="2" destOrd="0" presId="urn:microsoft.com/office/officeart/2005/8/layout/vList2"/>
    <dgm:cxn modelId="{CCC07FDE-B23B-9E4A-971E-ECE230E2C2DE}" type="presParOf" srcId="{9F558BB9-F39C-5C45-9BAE-05EF92F75F41}" destId="{36E4DA9D-6DEC-564F-8F17-EB8F0C3311DC}" srcOrd="3" destOrd="0" presId="urn:microsoft.com/office/officeart/2005/8/layout/vList2"/>
    <dgm:cxn modelId="{F570E867-6082-EB49-B4FE-55FD74BAF995}" type="presParOf" srcId="{9F558BB9-F39C-5C45-9BAE-05EF92F75F41}" destId="{7EA7260C-F2D1-874E-ACCE-1D3CECC6F4F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D61A72-8821-47A7-BD97-61337E6EFAC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2FDA95E-F4B0-4A8B-9CEE-C2E8A9FA6247}">
      <dgm:prSet/>
      <dgm:spPr/>
      <dgm:t>
        <a:bodyPr/>
        <a:lstStyle/>
        <a:p>
          <a:r>
            <a:rPr lang="en-US"/>
            <a:t>1. Understanding the problem </a:t>
          </a:r>
        </a:p>
      </dgm:t>
    </dgm:pt>
    <dgm:pt modelId="{BEBBCFBA-07BA-496C-A12B-6EC14D84DD53}" type="parTrans" cxnId="{7F2CCE3C-D9D7-4562-A196-8D93CA9FB544}">
      <dgm:prSet/>
      <dgm:spPr/>
      <dgm:t>
        <a:bodyPr/>
        <a:lstStyle/>
        <a:p>
          <a:endParaRPr lang="en-US"/>
        </a:p>
      </dgm:t>
    </dgm:pt>
    <dgm:pt modelId="{A8C6D3B3-CC25-4D72-89A8-61AF6C5FFA2A}" type="sibTrans" cxnId="{7F2CCE3C-D9D7-4562-A196-8D93CA9FB544}">
      <dgm:prSet/>
      <dgm:spPr/>
      <dgm:t>
        <a:bodyPr/>
        <a:lstStyle/>
        <a:p>
          <a:endParaRPr lang="en-US"/>
        </a:p>
      </dgm:t>
    </dgm:pt>
    <dgm:pt modelId="{F7A7DC77-E6C9-451D-8FF6-2616129AA09C}">
      <dgm:prSet/>
      <dgm:spPr/>
      <dgm:t>
        <a:bodyPr/>
        <a:lstStyle/>
        <a:p>
          <a:r>
            <a:rPr lang="en-US"/>
            <a:t>2. Importing required libraries and understanding their use </a:t>
          </a:r>
        </a:p>
      </dgm:t>
    </dgm:pt>
    <dgm:pt modelId="{8A008213-B0E7-4A16-B670-64A6F1770BB3}" type="parTrans" cxnId="{3EAA4FF2-7CE8-4D66-A55D-FA8CC8E92AAC}">
      <dgm:prSet/>
      <dgm:spPr/>
      <dgm:t>
        <a:bodyPr/>
        <a:lstStyle/>
        <a:p>
          <a:endParaRPr lang="en-US"/>
        </a:p>
      </dgm:t>
    </dgm:pt>
    <dgm:pt modelId="{90FDFF89-44CA-4C34-A1E6-55E0DF08B7A2}" type="sibTrans" cxnId="{3EAA4FF2-7CE8-4D66-A55D-FA8CC8E92AAC}">
      <dgm:prSet/>
      <dgm:spPr/>
      <dgm:t>
        <a:bodyPr/>
        <a:lstStyle/>
        <a:p>
          <a:endParaRPr lang="en-US"/>
        </a:p>
      </dgm:t>
    </dgm:pt>
    <dgm:pt modelId="{B00C8955-D705-43CD-A2C9-92F18A8BAE00}">
      <dgm:prSet/>
      <dgm:spPr/>
      <dgm:t>
        <a:bodyPr/>
        <a:lstStyle/>
        <a:p>
          <a:r>
            <a:rPr lang="en-US"/>
            <a:t>3. Importing data and learning its structure </a:t>
          </a:r>
        </a:p>
      </dgm:t>
    </dgm:pt>
    <dgm:pt modelId="{35FA5AA0-612A-44C1-B164-F72A13F5D207}" type="parTrans" cxnId="{8B832ACD-F4F7-40E7-84DC-8BB4738E35B4}">
      <dgm:prSet/>
      <dgm:spPr/>
      <dgm:t>
        <a:bodyPr/>
        <a:lstStyle/>
        <a:p>
          <a:endParaRPr lang="en-US"/>
        </a:p>
      </dgm:t>
    </dgm:pt>
    <dgm:pt modelId="{19944D43-E01E-45FD-8DE6-480A24B50E57}" type="sibTrans" cxnId="{8B832ACD-F4F7-40E7-84DC-8BB4738E35B4}">
      <dgm:prSet/>
      <dgm:spPr/>
      <dgm:t>
        <a:bodyPr/>
        <a:lstStyle/>
        <a:p>
          <a:endParaRPr lang="en-US"/>
        </a:p>
      </dgm:t>
    </dgm:pt>
    <dgm:pt modelId="{D8938517-EDB8-43C2-85D2-514B08C5FA47}">
      <dgm:prSet/>
      <dgm:spPr/>
      <dgm:t>
        <a:bodyPr/>
        <a:lstStyle/>
        <a:p>
          <a:r>
            <a:rPr lang="en-US"/>
            <a:t>4. Performing basic EDA </a:t>
          </a:r>
        </a:p>
      </dgm:t>
    </dgm:pt>
    <dgm:pt modelId="{A69433B5-953F-47D3-9FCF-2204CB9D5013}" type="parTrans" cxnId="{FBA9995E-0F86-442B-ADD5-91E2FFB94137}">
      <dgm:prSet/>
      <dgm:spPr/>
      <dgm:t>
        <a:bodyPr/>
        <a:lstStyle/>
        <a:p>
          <a:endParaRPr lang="en-US"/>
        </a:p>
      </dgm:t>
    </dgm:pt>
    <dgm:pt modelId="{33577A0A-3180-47AF-B055-CEDDEC14C5D2}" type="sibTrans" cxnId="{FBA9995E-0F86-442B-ADD5-91E2FFB94137}">
      <dgm:prSet/>
      <dgm:spPr/>
      <dgm:t>
        <a:bodyPr/>
        <a:lstStyle/>
        <a:p>
          <a:endParaRPr lang="en-US"/>
        </a:p>
      </dgm:t>
    </dgm:pt>
    <dgm:pt modelId="{40A57B98-4013-4E02-92EF-79386C077811}">
      <dgm:prSet/>
      <dgm:spPr/>
      <dgm:t>
        <a:bodyPr/>
        <a:lstStyle/>
        <a:p>
          <a:r>
            <a:rPr lang="en-US"/>
            <a:t>5. Scaling different variables </a:t>
          </a:r>
        </a:p>
      </dgm:t>
    </dgm:pt>
    <dgm:pt modelId="{D9A52E89-9FF0-4C7D-98BC-49F176BF71A7}" type="parTrans" cxnId="{AC47BDB6-BA39-45CD-861D-A0BFBCB83543}">
      <dgm:prSet/>
      <dgm:spPr/>
      <dgm:t>
        <a:bodyPr/>
        <a:lstStyle/>
        <a:p>
          <a:endParaRPr lang="en-US"/>
        </a:p>
      </dgm:t>
    </dgm:pt>
    <dgm:pt modelId="{AF149B44-8EC5-4BBE-B34D-2AAFA7C0398A}" type="sibTrans" cxnId="{AC47BDB6-BA39-45CD-861D-A0BFBCB83543}">
      <dgm:prSet/>
      <dgm:spPr/>
      <dgm:t>
        <a:bodyPr/>
        <a:lstStyle/>
        <a:p>
          <a:endParaRPr lang="en-US"/>
        </a:p>
      </dgm:t>
    </dgm:pt>
    <dgm:pt modelId="{55F9489F-60B8-4103-A120-115D160D795C}">
      <dgm:prSet/>
      <dgm:spPr/>
      <dgm:t>
        <a:bodyPr/>
        <a:lstStyle/>
        <a:p>
          <a:r>
            <a:rPr lang="en-US"/>
            <a:t>6. Outlier treatment </a:t>
          </a:r>
        </a:p>
      </dgm:t>
    </dgm:pt>
    <dgm:pt modelId="{3D51691A-D8E7-4B34-8464-8CF7FFED7A7A}" type="parTrans" cxnId="{BEE739C2-FE7D-4C96-AEE4-E6BCAFB40E68}">
      <dgm:prSet/>
      <dgm:spPr/>
      <dgm:t>
        <a:bodyPr/>
        <a:lstStyle/>
        <a:p>
          <a:endParaRPr lang="en-US"/>
        </a:p>
      </dgm:t>
    </dgm:pt>
    <dgm:pt modelId="{84B8F702-BBE0-47A0-A766-620DF09AF29E}" type="sibTrans" cxnId="{BEE739C2-FE7D-4C96-AEE4-E6BCAFB40E68}">
      <dgm:prSet/>
      <dgm:spPr/>
      <dgm:t>
        <a:bodyPr/>
        <a:lstStyle/>
        <a:p>
          <a:endParaRPr lang="en-US"/>
        </a:p>
      </dgm:t>
    </dgm:pt>
    <dgm:pt modelId="{BC9A03A8-3471-4C72-80B6-6EF49476F95D}">
      <dgm:prSet/>
      <dgm:spPr/>
      <dgm:t>
        <a:bodyPr/>
        <a:lstStyle/>
        <a:p>
          <a:r>
            <a:rPr lang="en-US"/>
            <a:t>7. Building basic Classification model with Random Forest </a:t>
          </a:r>
        </a:p>
      </dgm:t>
    </dgm:pt>
    <dgm:pt modelId="{587313D4-D886-496D-892E-FA32C079486B}" type="parTrans" cxnId="{3B571C53-B79B-4297-AA8D-F12E3C211506}">
      <dgm:prSet/>
      <dgm:spPr/>
      <dgm:t>
        <a:bodyPr/>
        <a:lstStyle/>
        <a:p>
          <a:endParaRPr lang="en-US"/>
        </a:p>
      </dgm:t>
    </dgm:pt>
    <dgm:pt modelId="{3D3E8861-F6C1-4D72-A924-22B361B485F7}" type="sibTrans" cxnId="{3B571C53-B79B-4297-AA8D-F12E3C211506}">
      <dgm:prSet/>
      <dgm:spPr/>
      <dgm:t>
        <a:bodyPr/>
        <a:lstStyle/>
        <a:p>
          <a:endParaRPr lang="en-US"/>
        </a:p>
      </dgm:t>
    </dgm:pt>
    <dgm:pt modelId="{A249B785-83B1-4BBC-B73E-F8336442329B}">
      <dgm:prSet/>
      <dgm:spPr/>
      <dgm:t>
        <a:bodyPr/>
        <a:lstStyle/>
        <a:p>
          <a:r>
            <a:rPr lang="en-US"/>
            <a:t>8. Nearmiss technique for under sampling data </a:t>
          </a:r>
        </a:p>
      </dgm:t>
    </dgm:pt>
    <dgm:pt modelId="{26435E22-0CF4-4343-B34B-7E8F74C7DDB5}" type="parTrans" cxnId="{EA70235B-ECB4-47A5-A16F-901FA9C5753D}">
      <dgm:prSet/>
      <dgm:spPr/>
      <dgm:t>
        <a:bodyPr/>
        <a:lstStyle/>
        <a:p>
          <a:endParaRPr lang="en-US"/>
        </a:p>
      </dgm:t>
    </dgm:pt>
    <dgm:pt modelId="{164F6A15-3956-4B31-AFCD-B5A7ED86CFCA}" type="sibTrans" cxnId="{EA70235B-ECB4-47A5-A16F-901FA9C5753D}">
      <dgm:prSet/>
      <dgm:spPr/>
      <dgm:t>
        <a:bodyPr/>
        <a:lstStyle/>
        <a:p>
          <a:endParaRPr lang="en-US"/>
        </a:p>
      </dgm:t>
    </dgm:pt>
    <dgm:pt modelId="{F932B50A-DA04-4D50-8AC8-4DC3D532A83E}">
      <dgm:prSet/>
      <dgm:spPr/>
      <dgm:t>
        <a:bodyPr/>
        <a:lstStyle/>
        <a:p>
          <a:r>
            <a:rPr lang="en-US"/>
            <a:t>9. SMOTE for oversampling data</a:t>
          </a:r>
        </a:p>
      </dgm:t>
    </dgm:pt>
    <dgm:pt modelId="{A4D3073E-BF40-4607-A268-B359424252F2}" type="parTrans" cxnId="{095D8650-6CD1-48A5-ABAF-1F002B2E6CFF}">
      <dgm:prSet/>
      <dgm:spPr/>
      <dgm:t>
        <a:bodyPr/>
        <a:lstStyle/>
        <a:p>
          <a:endParaRPr lang="en-US"/>
        </a:p>
      </dgm:t>
    </dgm:pt>
    <dgm:pt modelId="{3AD3B3FF-BEB8-4434-8B60-90A0C323AD25}" type="sibTrans" cxnId="{095D8650-6CD1-48A5-ABAF-1F002B2E6CFF}">
      <dgm:prSet/>
      <dgm:spPr/>
      <dgm:t>
        <a:bodyPr/>
        <a:lstStyle/>
        <a:p>
          <a:endParaRPr lang="en-US"/>
        </a:p>
      </dgm:t>
    </dgm:pt>
    <dgm:pt modelId="{AA5682B5-113B-4B45-A318-0819F3DFBB8C}" type="pres">
      <dgm:prSet presAssocID="{3BD61A72-8821-47A7-BD97-61337E6EFAC3}" presName="diagram" presStyleCnt="0">
        <dgm:presLayoutVars>
          <dgm:dir/>
          <dgm:resizeHandles val="exact"/>
        </dgm:presLayoutVars>
      </dgm:prSet>
      <dgm:spPr/>
    </dgm:pt>
    <dgm:pt modelId="{957BCDC8-1BDB-6A4F-A35C-BDCE0FFB3967}" type="pres">
      <dgm:prSet presAssocID="{02FDA95E-F4B0-4A8B-9CEE-C2E8A9FA6247}" presName="node" presStyleLbl="node1" presStyleIdx="0" presStyleCnt="9">
        <dgm:presLayoutVars>
          <dgm:bulletEnabled val="1"/>
        </dgm:presLayoutVars>
      </dgm:prSet>
      <dgm:spPr/>
    </dgm:pt>
    <dgm:pt modelId="{B3C09B15-9E3F-F345-B17A-3D6345904387}" type="pres">
      <dgm:prSet presAssocID="{A8C6D3B3-CC25-4D72-89A8-61AF6C5FFA2A}" presName="sibTrans" presStyleCnt="0"/>
      <dgm:spPr/>
    </dgm:pt>
    <dgm:pt modelId="{09E7E67D-E9FF-B545-B7A9-CA299428DAF2}" type="pres">
      <dgm:prSet presAssocID="{F7A7DC77-E6C9-451D-8FF6-2616129AA09C}" presName="node" presStyleLbl="node1" presStyleIdx="1" presStyleCnt="9">
        <dgm:presLayoutVars>
          <dgm:bulletEnabled val="1"/>
        </dgm:presLayoutVars>
      </dgm:prSet>
      <dgm:spPr/>
    </dgm:pt>
    <dgm:pt modelId="{1A73F8E0-9FA0-9D47-9A9E-DDB9E2B1E1FD}" type="pres">
      <dgm:prSet presAssocID="{90FDFF89-44CA-4C34-A1E6-55E0DF08B7A2}" presName="sibTrans" presStyleCnt="0"/>
      <dgm:spPr/>
    </dgm:pt>
    <dgm:pt modelId="{057FADCF-FD33-DE4B-B85B-4EE575E86A95}" type="pres">
      <dgm:prSet presAssocID="{B00C8955-D705-43CD-A2C9-92F18A8BAE00}" presName="node" presStyleLbl="node1" presStyleIdx="2" presStyleCnt="9">
        <dgm:presLayoutVars>
          <dgm:bulletEnabled val="1"/>
        </dgm:presLayoutVars>
      </dgm:prSet>
      <dgm:spPr/>
    </dgm:pt>
    <dgm:pt modelId="{D502C1E8-D70F-014F-86A5-E7BA398E2D8E}" type="pres">
      <dgm:prSet presAssocID="{19944D43-E01E-45FD-8DE6-480A24B50E57}" presName="sibTrans" presStyleCnt="0"/>
      <dgm:spPr/>
    </dgm:pt>
    <dgm:pt modelId="{2AA891A8-0159-4242-8400-76428CC5E578}" type="pres">
      <dgm:prSet presAssocID="{D8938517-EDB8-43C2-85D2-514B08C5FA47}" presName="node" presStyleLbl="node1" presStyleIdx="3" presStyleCnt="9">
        <dgm:presLayoutVars>
          <dgm:bulletEnabled val="1"/>
        </dgm:presLayoutVars>
      </dgm:prSet>
      <dgm:spPr/>
    </dgm:pt>
    <dgm:pt modelId="{31D2ACC0-5E43-C74C-81ED-38A7C47DFB48}" type="pres">
      <dgm:prSet presAssocID="{33577A0A-3180-47AF-B055-CEDDEC14C5D2}" presName="sibTrans" presStyleCnt="0"/>
      <dgm:spPr/>
    </dgm:pt>
    <dgm:pt modelId="{BC58F0AB-A408-8042-9ED3-9B5B7135EE5A}" type="pres">
      <dgm:prSet presAssocID="{40A57B98-4013-4E02-92EF-79386C077811}" presName="node" presStyleLbl="node1" presStyleIdx="4" presStyleCnt="9">
        <dgm:presLayoutVars>
          <dgm:bulletEnabled val="1"/>
        </dgm:presLayoutVars>
      </dgm:prSet>
      <dgm:spPr/>
    </dgm:pt>
    <dgm:pt modelId="{53C10CA9-BD08-254F-AF84-B4F9D31868DD}" type="pres">
      <dgm:prSet presAssocID="{AF149B44-8EC5-4BBE-B34D-2AAFA7C0398A}" presName="sibTrans" presStyleCnt="0"/>
      <dgm:spPr/>
    </dgm:pt>
    <dgm:pt modelId="{C551B8DE-02FC-0C4C-87C9-79AF758CA227}" type="pres">
      <dgm:prSet presAssocID="{55F9489F-60B8-4103-A120-115D160D795C}" presName="node" presStyleLbl="node1" presStyleIdx="5" presStyleCnt="9">
        <dgm:presLayoutVars>
          <dgm:bulletEnabled val="1"/>
        </dgm:presLayoutVars>
      </dgm:prSet>
      <dgm:spPr/>
    </dgm:pt>
    <dgm:pt modelId="{1D9CEE3D-7919-1E4D-B149-97C6AE27C926}" type="pres">
      <dgm:prSet presAssocID="{84B8F702-BBE0-47A0-A766-620DF09AF29E}" presName="sibTrans" presStyleCnt="0"/>
      <dgm:spPr/>
    </dgm:pt>
    <dgm:pt modelId="{D9A09ECD-D33D-E14F-8659-ADD5B2CBD63A}" type="pres">
      <dgm:prSet presAssocID="{BC9A03A8-3471-4C72-80B6-6EF49476F95D}" presName="node" presStyleLbl="node1" presStyleIdx="6" presStyleCnt="9">
        <dgm:presLayoutVars>
          <dgm:bulletEnabled val="1"/>
        </dgm:presLayoutVars>
      </dgm:prSet>
      <dgm:spPr/>
    </dgm:pt>
    <dgm:pt modelId="{EE03A184-DB75-3847-864B-9DAA5629D8CD}" type="pres">
      <dgm:prSet presAssocID="{3D3E8861-F6C1-4D72-A924-22B361B485F7}" presName="sibTrans" presStyleCnt="0"/>
      <dgm:spPr/>
    </dgm:pt>
    <dgm:pt modelId="{9A8DA649-04C7-124F-99FE-43D21814E6BF}" type="pres">
      <dgm:prSet presAssocID="{A249B785-83B1-4BBC-B73E-F8336442329B}" presName="node" presStyleLbl="node1" presStyleIdx="7" presStyleCnt="9">
        <dgm:presLayoutVars>
          <dgm:bulletEnabled val="1"/>
        </dgm:presLayoutVars>
      </dgm:prSet>
      <dgm:spPr/>
    </dgm:pt>
    <dgm:pt modelId="{AE93170F-F32B-F64A-8907-47F5BD028333}" type="pres">
      <dgm:prSet presAssocID="{164F6A15-3956-4B31-AFCD-B5A7ED86CFCA}" presName="sibTrans" presStyleCnt="0"/>
      <dgm:spPr/>
    </dgm:pt>
    <dgm:pt modelId="{C47EF9D5-0784-F242-BBFC-3BECF0F73D2F}" type="pres">
      <dgm:prSet presAssocID="{F932B50A-DA04-4D50-8AC8-4DC3D532A83E}" presName="node" presStyleLbl="node1" presStyleIdx="8" presStyleCnt="9">
        <dgm:presLayoutVars>
          <dgm:bulletEnabled val="1"/>
        </dgm:presLayoutVars>
      </dgm:prSet>
      <dgm:spPr/>
    </dgm:pt>
  </dgm:ptLst>
  <dgm:cxnLst>
    <dgm:cxn modelId="{6BF9AA12-0CEF-AA40-A7BC-A389E3D03624}" type="presOf" srcId="{55F9489F-60B8-4103-A120-115D160D795C}" destId="{C551B8DE-02FC-0C4C-87C9-79AF758CA227}" srcOrd="0" destOrd="0" presId="urn:microsoft.com/office/officeart/2005/8/layout/default"/>
    <dgm:cxn modelId="{0AA56020-6C19-BC41-BAD2-45CE03C31B56}" type="presOf" srcId="{A249B785-83B1-4BBC-B73E-F8336442329B}" destId="{9A8DA649-04C7-124F-99FE-43D21814E6BF}" srcOrd="0" destOrd="0" presId="urn:microsoft.com/office/officeart/2005/8/layout/default"/>
    <dgm:cxn modelId="{13195726-C9E7-4642-85DA-402F07A7433D}" type="presOf" srcId="{BC9A03A8-3471-4C72-80B6-6EF49476F95D}" destId="{D9A09ECD-D33D-E14F-8659-ADD5B2CBD63A}" srcOrd="0" destOrd="0" presId="urn:microsoft.com/office/officeart/2005/8/layout/default"/>
    <dgm:cxn modelId="{1A60A634-3052-1C4C-99D4-EA9EA1278DE2}" type="presOf" srcId="{D8938517-EDB8-43C2-85D2-514B08C5FA47}" destId="{2AA891A8-0159-4242-8400-76428CC5E578}" srcOrd="0" destOrd="0" presId="urn:microsoft.com/office/officeart/2005/8/layout/default"/>
    <dgm:cxn modelId="{7F2CCE3C-D9D7-4562-A196-8D93CA9FB544}" srcId="{3BD61A72-8821-47A7-BD97-61337E6EFAC3}" destId="{02FDA95E-F4B0-4A8B-9CEE-C2E8A9FA6247}" srcOrd="0" destOrd="0" parTransId="{BEBBCFBA-07BA-496C-A12B-6EC14D84DD53}" sibTransId="{A8C6D3B3-CC25-4D72-89A8-61AF6C5FFA2A}"/>
    <dgm:cxn modelId="{CC542A3F-549D-344E-8DD2-E7B430FB17D4}" type="presOf" srcId="{F932B50A-DA04-4D50-8AC8-4DC3D532A83E}" destId="{C47EF9D5-0784-F242-BBFC-3BECF0F73D2F}" srcOrd="0" destOrd="0" presId="urn:microsoft.com/office/officeart/2005/8/layout/default"/>
    <dgm:cxn modelId="{EA70235B-ECB4-47A5-A16F-901FA9C5753D}" srcId="{3BD61A72-8821-47A7-BD97-61337E6EFAC3}" destId="{A249B785-83B1-4BBC-B73E-F8336442329B}" srcOrd="7" destOrd="0" parTransId="{26435E22-0CF4-4343-B34B-7E8F74C7DDB5}" sibTransId="{164F6A15-3956-4B31-AFCD-B5A7ED86CFCA}"/>
    <dgm:cxn modelId="{FBA9995E-0F86-442B-ADD5-91E2FFB94137}" srcId="{3BD61A72-8821-47A7-BD97-61337E6EFAC3}" destId="{D8938517-EDB8-43C2-85D2-514B08C5FA47}" srcOrd="3" destOrd="0" parTransId="{A69433B5-953F-47D3-9FCF-2204CB9D5013}" sibTransId="{33577A0A-3180-47AF-B055-CEDDEC14C5D2}"/>
    <dgm:cxn modelId="{095D8650-6CD1-48A5-ABAF-1F002B2E6CFF}" srcId="{3BD61A72-8821-47A7-BD97-61337E6EFAC3}" destId="{F932B50A-DA04-4D50-8AC8-4DC3D532A83E}" srcOrd="8" destOrd="0" parTransId="{A4D3073E-BF40-4607-A268-B359424252F2}" sibTransId="{3AD3B3FF-BEB8-4434-8B60-90A0C323AD25}"/>
    <dgm:cxn modelId="{B357C472-6635-3943-8653-4598D3E1C4A8}" type="presOf" srcId="{B00C8955-D705-43CD-A2C9-92F18A8BAE00}" destId="{057FADCF-FD33-DE4B-B85B-4EE575E86A95}" srcOrd="0" destOrd="0" presId="urn:microsoft.com/office/officeart/2005/8/layout/default"/>
    <dgm:cxn modelId="{3B571C53-B79B-4297-AA8D-F12E3C211506}" srcId="{3BD61A72-8821-47A7-BD97-61337E6EFAC3}" destId="{BC9A03A8-3471-4C72-80B6-6EF49476F95D}" srcOrd="6" destOrd="0" parTransId="{587313D4-D886-496D-892E-FA32C079486B}" sibTransId="{3D3E8861-F6C1-4D72-A924-22B361B485F7}"/>
    <dgm:cxn modelId="{CE54457F-1921-1748-99DE-7587F95684A1}" type="presOf" srcId="{3BD61A72-8821-47A7-BD97-61337E6EFAC3}" destId="{AA5682B5-113B-4B45-A318-0819F3DFBB8C}" srcOrd="0" destOrd="0" presId="urn:microsoft.com/office/officeart/2005/8/layout/default"/>
    <dgm:cxn modelId="{DE56CA89-5576-0745-B207-4C0D1FDBF9AA}" type="presOf" srcId="{F7A7DC77-E6C9-451D-8FF6-2616129AA09C}" destId="{09E7E67D-E9FF-B545-B7A9-CA299428DAF2}" srcOrd="0" destOrd="0" presId="urn:microsoft.com/office/officeart/2005/8/layout/default"/>
    <dgm:cxn modelId="{AFF8DDAA-1C7F-7D43-A426-128EC00A35C8}" type="presOf" srcId="{02FDA95E-F4B0-4A8B-9CEE-C2E8A9FA6247}" destId="{957BCDC8-1BDB-6A4F-A35C-BDCE0FFB3967}" srcOrd="0" destOrd="0" presId="urn:microsoft.com/office/officeart/2005/8/layout/default"/>
    <dgm:cxn modelId="{D44DFCB2-9EC5-EB40-8471-941A50B78A4D}" type="presOf" srcId="{40A57B98-4013-4E02-92EF-79386C077811}" destId="{BC58F0AB-A408-8042-9ED3-9B5B7135EE5A}" srcOrd="0" destOrd="0" presId="urn:microsoft.com/office/officeart/2005/8/layout/default"/>
    <dgm:cxn modelId="{AC47BDB6-BA39-45CD-861D-A0BFBCB83543}" srcId="{3BD61A72-8821-47A7-BD97-61337E6EFAC3}" destId="{40A57B98-4013-4E02-92EF-79386C077811}" srcOrd="4" destOrd="0" parTransId="{D9A52E89-9FF0-4C7D-98BC-49F176BF71A7}" sibTransId="{AF149B44-8EC5-4BBE-B34D-2AAFA7C0398A}"/>
    <dgm:cxn modelId="{BEE739C2-FE7D-4C96-AEE4-E6BCAFB40E68}" srcId="{3BD61A72-8821-47A7-BD97-61337E6EFAC3}" destId="{55F9489F-60B8-4103-A120-115D160D795C}" srcOrd="5" destOrd="0" parTransId="{3D51691A-D8E7-4B34-8464-8CF7FFED7A7A}" sibTransId="{84B8F702-BBE0-47A0-A766-620DF09AF29E}"/>
    <dgm:cxn modelId="{8B832ACD-F4F7-40E7-84DC-8BB4738E35B4}" srcId="{3BD61A72-8821-47A7-BD97-61337E6EFAC3}" destId="{B00C8955-D705-43CD-A2C9-92F18A8BAE00}" srcOrd="2" destOrd="0" parTransId="{35FA5AA0-612A-44C1-B164-F72A13F5D207}" sibTransId="{19944D43-E01E-45FD-8DE6-480A24B50E57}"/>
    <dgm:cxn modelId="{3EAA4FF2-7CE8-4D66-A55D-FA8CC8E92AAC}" srcId="{3BD61A72-8821-47A7-BD97-61337E6EFAC3}" destId="{F7A7DC77-E6C9-451D-8FF6-2616129AA09C}" srcOrd="1" destOrd="0" parTransId="{8A008213-B0E7-4A16-B670-64A6F1770BB3}" sibTransId="{90FDFF89-44CA-4C34-A1E6-55E0DF08B7A2}"/>
    <dgm:cxn modelId="{2501F890-30DF-CC47-937E-D4952ED9C517}" type="presParOf" srcId="{AA5682B5-113B-4B45-A318-0819F3DFBB8C}" destId="{957BCDC8-1BDB-6A4F-A35C-BDCE0FFB3967}" srcOrd="0" destOrd="0" presId="urn:microsoft.com/office/officeart/2005/8/layout/default"/>
    <dgm:cxn modelId="{7DA5BC4E-8084-BB44-9D87-1C7A499C53B8}" type="presParOf" srcId="{AA5682B5-113B-4B45-A318-0819F3DFBB8C}" destId="{B3C09B15-9E3F-F345-B17A-3D6345904387}" srcOrd="1" destOrd="0" presId="urn:microsoft.com/office/officeart/2005/8/layout/default"/>
    <dgm:cxn modelId="{E5338CF3-D77E-1A4A-BCAC-C5FE5E05A0CC}" type="presParOf" srcId="{AA5682B5-113B-4B45-A318-0819F3DFBB8C}" destId="{09E7E67D-E9FF-B545-B7A9-CA299428DAF2}" srcOrd="2" destOrd="0" presId="urn:microsoft.com/office/officeart/2005/8/layout/default"/>
    <dgm:cxn modelId="{BEFCFC4B-0279-4241-8F81-35FFB2153FE5}" type="presParOf" srcId="{AA5682B5-113B-4B45-A318-0819F3DFBB8C}" destId="{1A73F8E0-9FA0-9D47-9A9E-DDB9E2B1E1FD}" srcOrd="3" destOrd="0" presId="urn:microsoft.com/office/officeart/2005/8/layout/default"/>
    <dgm:cxn modelId="{4CD303BB-CE99-1B4B-9798-6E2DF8F782D0}" type="presParOf" srcId="{AA5682B5-113B-4B45-A318-0819F3DFBB8C}" destId="{057FADCF-FD33-DE4B-B85B-4EE575E86A95}" srcOrd="4" destOrd="0" presId="urn:microsoft.com/office/officeart/2005/8/layout/default"/>
    <dgm:cxn modelId="{A1812B1D-A93F-5540-A317-674E6067AE95}" type="presParOf" srcId="{AA5682B5-113B-4B45-A318-0819F3DFBB8C}" destId="{D502C1E8-D70F-014F-86A5-E7BA398E2D8E}" srcOrd="5" destOrd="0" presId="urn:microsoft.com/office/officeart/2005/8/layout/default"/>
    <dgm:cxn modelId="{256A758E-F2A2-864F-AA3C-4012D1F99868}" type="presParOf" srcId="{AA5682B5-113B-4B45-A318-0819F3DFBB8C}" destId="{2AA891A8-0159-4242-8400-76428CC5E578}" srcOrd="6" destOrd="0" presId="urn:microsoft.com/office/officeart/2005/8/layout/default"/>
    <dgm:cxn modelId="{9D9DCA32-4FD2-FA48-8478-E2057D9A8D47}" type="presParOf" srcId="{AA5682B5-113B-4B45-A318-0819F3DFBB8C}" destId="{31D2ACC0-5E43-C74C-81ED-38A7C47DFB48}" srcOrd="7" destOrd="0" presId="urn:microsoft.com/office/officeart/2005/8/layout/default"/>
    <dgm:cxn modelId="{E3B5CBB3-48CD-D847-BEED-4EE42D18F604}" type="presParOf" srcId="{AA5682B5-113B-4B45-A318-0819F3DFBB8C}" destId="{BC58F0AB-A408-8042-9ED3-9B5B7135EE5A}" srcOrd="8" destOrd="0" presId="urn:microsoft.com/office/officeart/2005/8/layout/default"/>
    <dgm:cxn modelId="{E8517FF2-55D2-7B4D-B616-F232F6CEE210}" type="presParOf" srcId="{AA5682B5-113B-4B45-A318-0819F3DFBB8C}" destId="{53C10CA9-BD08-254F-AF84-B4F9D31868DD}" srcOrd="9" destOrd="0" presId="urn:microsoft.com/office/officeart/2005/8/layout/default"/>
    <dgm:cxn modelId="{24FF4275-F774-664E-BA7C-49B8CB0033E4}" type="presParOf" srcId="{AA5682B5-113B-4B45-A318-0819F3DFBB8C}" destId="{C551B8DE-02FC-0C4C-87C9-79AF758CA227}" srcOrd="10" destOrd="0" presId="urn:microsoft.com/office/officeart/2005/8/layout/default"/>
    <dgm:cxn modelId="{927E5E1A-E0C2-6441-90DD-300AC12FA67C}" type="presParOf" srcId="{AA5682B5-113B-4B45-A318-0819F3DFBB8C}" destId="{1D9CEE3D-7919-1E4D-B149-97C6AE27C926}" srcOrd="11" destOrd="0" presId="urn:microsoft.com/office/officeart/2005/8/layout/default"/>
    <dgm:cxn modelId="{58287BB0-5888-0E41-8241-9A2973D3C6F5}" type="presParOf" srcId="{AA5682B5-113B-4B45-A318-0819F3DFBB8C}" destId="{D9A09ECD-D33D-E14F-8659-ADD5B2CBD63A}" srcOrd="12" destOrd="0" presId="urn:microsoft.com/office/officeart/2005/8/layout/default"/>
    <dgm:cxn modelId="{1ABC18D0-2D6B-824B-87CA-B76BC5119513}" type="presParOf" srcId="{AA5682B5-113B-4B45-A318-0819F3DFBB8C}" destId="{EE03A184-DB75-3847-864B-9DAA5629D8CD}" srcOrd="13" destOrd="0" presId="urn:microsoft.com/office/officeart/2005/8/layout/default"/>
    <dgm:cxn modelId="{5BA1DC7D-0174-564B-B395-A434CC50F9B2}" type="presParOf" srcId="{AA5682B5-113B-4B45-A318-0819F3DFBB8C}" destId="{9A8DA649-04C7-124F-99FE-43D21814E6BF}" srcOrd="14" destOrd="0" presId="urn:microsoft.com/office/officeart/2005/8/layout/default"/>
    <dgm:cxn modelId="{A8189DA8-ABA2-3E4D-A30E-2CEB99D9C040}" type="presParOf" srcId="{AA5682B5-113B-4B45-A318-0819F3DFBB8C}" destId="{AE93170F-F32B-F64A-8907-47F5BD028333}" srcOrd="15" destOrd="0" presId="urn:microsoft.com/office/officeart/2005/8/layout/default"/>
    <dgm:cxn modelId="{D6440995-15CF-114A-8289-417614333BF5}" type="presParOf" srcId="{AA5682B5-113B-4B45-A318-0819F3DFBB8C}" destId="{C47EF9D5-0784-F242-BBFC-3BECF0F73D2F}"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A7C2C6-918C-4DD5-B4AB-F6A7505615C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C65EB07-11C4-4DF6-8129-1B208A5CC52B}">
      <dgm:prSet/>
      <dgm:spPr/>
      <dgm:t>
        <a:bodyPr/>
        <a:lstStyle/>
        <a:p>
          <a:r>
            <a:rPr lang="en-US"/>
            <a:t>10. cross validation in the context of under sampling and oversampling </a:t>
          </a:r>
        </a:p>
      </dgm:t>
    </dgm:pt>
    <dgm:pt modelId="{BF8C10BD-6898-4D27-9250-1B5D7FC017D3}" type="parTrans" cxnId="{A89B8C7B-9194-42B0-AC32-1D0076D6B23C}">
      <dgm:prSet/>
      <dgm:spPr/>
      <dgm:t>
        <a:bodyPr/>
        <a:lstStyle/>
        <a:p>
          <a:endParaRPr lang="en-US"/>
        </a:p>
      </dgm:t>
    </dgm:pt>
    <dgm:pt modelId="{BDA1F69C-4FA9-469D-8809-F6E4FD262CED}" type="sibTrans" cxnId="{A89B8C7B-9194-42B0-AC32-1D0076D6B23C}">
      <dgm:prSet/>
      <dgm:spPr/>
      <dgm:t>
        <a:bodyPr/>
        <a:lstStyle/>
        <a:p>
          <a:endParaRPr lang="en-US"/>
        </a:p>
      </dgm:t>
    </dgm:pt>
    <dgm:pt modelId="{A6003677-B479-48B8-A4D3-740997782CAA}">
      <dgm:prSet/>
      <dgm:spPr/>
      <dgm:t>
        <a:bodyPr/>
        <a:lstStyle/>
        <a:p>
          <a:r>
            <a:rPr lang="en-US"/>
            <a:t>11. Pipelining with sklearn/imblearn </a:t>
          </a:r>
        </a:p>
      </dgm:t>
    </dgm:pt>
    <dgm:pt modelId="{87CE284B-6C97-4F8F-8812-F288FC6AF45B}" type="parTrans" cxnId="{5AFC1178-76F7-4D66-9D83-32EA45132D73}">
      <dgm:prSet/>
      <dgm:spPr/>
      <dgm:t>
        <a:bodyPr/>
        <a:lstStyle/>
        <a:p>
          <a:endParaRPr lang="en-US"/>
        </a:p>
      </dgm:t>
    </dgm:pt>
    <dgm:pt modelId="{7F35ADED-D5AC-4808-ACFD-930A4A1F45D3}" type="sibTrans" cxnId="{5AFC1178-76F7-4D66-9D83-32EA45132D73}">
      <dgm:prSet/>
      <dgm:spPr/>
      <dgm:t>
        <a:bodyPr/>
        <a:lstStyle/>
        <a:p>
          <a:endParaRPr lang="en-US"/>
        </a:p>
      </dgm:t>
    </dgm:pt>
    <dgm:pt modelId="{A499DA4F-FBBB-4399-9D88-16C854EAB375}">
      <dgm:prSet/>
      <dgm:spPr/>
      <dgm:t>
        <a:bodyPr/>
        <a:lstStyle/>
        <a:p>
          <a:r>
            <a:rPr lang="en-US"/>
            <a:t>12. Applying Linear model: Logistic Regression </a:t>
          </a:r>
        </a:p>
      </dgm:t>
    </dgm:pt>
    <dgm:pt modelId="{A5AD9534-916B-4879-9EC9-050961BC2C84}" type="parTrans" cxnId="{8F5DBDC6-BA28-4BCE-A313-C745369D5CFE}">
      <dgm:prSet/>
      <dgm:spPr/>
      <dgm:t>
        <a:bodyPr/>
        <a:lstStyle/>
        <a:p>
          <a:endParaRPr lang="en-US"/>
        </a:p>
      </dgm:t>
    </dgm:pt>
    <dgm:pt modelId="{ECB51EC5-C99E-4B08-85DA-E30D5E2142DA}" type="sibTrans" cxnId="{8F5DBDC6-BA28-4BCE-A313-C745369D5CFE}">
      <dgm:prSet/>
      <dgm:spPr/>
      <dgm:t>
        <a:bodyPr/>
        <a:lstStyle/>
        <a:p>
          <a:endParaRPr lang="en-US"/>
        </a:p>
      </dgm:t>
    </dgm:pt>
    <dgm:pt modelId="{FAD283BB-293D-460E-986A-0D78B4B51BF2}">
      <dgm:prSet/>
      <dgm:spPr/>
      <dgm:t>
        <a:bodyPr/>
        <a:lstStyle/>
        <a:p>
          <a:r>
            <a:rPr lang="en-US"/>
            <a:t>13. Applying Ensemble technique: Random Forest </a:t>
          </a:r>
        </a:p>
      </dgm:t>
    </dgm:pt>
    <dgm:pt modelId="{4478C41F-E615-4A3C-8E4A-75BAB5298E66}" type="parTrans" cxnId="{4F7EC359-2A8F-444F-B6D2-3E3658519492}">
      <dgm:prSet/>
      <dgm:spPr/>
      <dgm:t>
        <a:bodyPr/>
        <a:lstStyle/>
        <a:p>
          <a:endParaRPr lang="en-US"/>
        </a:p>
      </dgm:t>
    </dgm:pt>
    <dgm:pt modelId="{25E9E901-C915-4FA2-95D2-5A4E7FD6F286}" type="sibTrans" cxnId="{4F7EC359-2A8F-444F-B6D2-3E3658519492}">
      <dgm:prSet/>
      <dgm:spPr/>
      <dgm:t>
        <a:bodyPr/>
        <a:lstStyle/>
        <a:p>
          <a:endParaRPr lang="en-US"/>
        </a:p>
      </dgm:t>
    </dgm:pt>
    <dgm:pt modelId="{4F4F9AC4-09DB-4717-A6DA-731B6E3B47D5}">
      <dgm:prSet/>
      <dgm:spPr/>
      <dgm:t>
        <a:bodyPr/>
        <a:lstStyle/>
        <a:p>
          <a:r>
            <a:rPr lang="en-US"/>
            <a:t>14. Applying Non-Linear Algorithms: Support Vector Machine, Decision Tree, and k-Nearest Neighbor </a:t>
          </a:r>
        </a:p>
      </dgm:t>
    </dgm:pt>
    <dgm:pt modelId="{F1AE9487-CB02-425C-97FB-F5820A034DCE}" type="parTrans" cxnId="{8AA8FF81-1606-4565-81E4-1D1426A38E10}">
      <dgm:prSet/>
      <dgm:spPr/>
      <dgm:t>
        <a:bodyPr/>
        <a:lstStyle/>
        <a:p>
          <a:endParaRPr lang="en-US"/>
        </a:p>
      </dgm:t>
    </dgm:pt>
    <dgm:pt modelId="{C19736AB-C53A-4A2C-AF50-6F2B1A178554}" type="sibTrans" cxnId="{8AA8FF81-1606-4565-81E4-1D1426A38E10}">
      <dgm:prSet/>
      <dgm:spPr/>
      <dgm:t>
        <a:bodyPr/>
        <a:lstStyle/>
        <a:p>
          <a:endParaRPr lang="en-US"/>
        </a:p>
      </dgm:t>
    </dgm:pt>
    <dgm:pt modelId="{98C661E3-92C5-4602-99BF-5D7D42595BAF}">
      <dgm:prSet/>
      <dgm:spPr/>
      <dgm:t>
        <a:bodyPr/>
        <a:lstStyle/>
        <a:p>
          <a:r>
            <a:rPr lang="en-US"/>
            <a:t>15. Making predictions on test set and computing validation metrics </a:t>
          </a:r>
        </a:p>
      </dgm:t>
    </dgm:pt>
    <dgm:pt modelId="{ABDDEFDC-0D5E-41FB-897F-8DC5F4B0778A}" type="parTrans" cxnId="{38615D5E-E487-43B0-9E6E-7FF174D022D3}">
      <dgm:prSet/>
      <dgm:spPr/>
      <dgm:t>
        <a:bodyPr/>
        <a:lstStyle/>
        <a:p>
          <a:endParaRPr lang="en-US"/>
        </a:p>
      </dgm:t>
    </dgm:pt>
    <dgm:pt modelId="{FBF3607C-17A9-4848-85A4-F1830F3E196C}" type="sibTrans" cxnId="{38615D5E-E487-43B0-9E6E-7FF174D022D3}">
      <dgm:prSet/>
      <dgm:spPr/>
      <dgm:t>
        <a:bodyPr/>
        <a:lstStyle/>
        <a:p>
          <a:endParaRPr lang="en-US"/>
        </a:p>
      </dgm:t>
    </dgm:pt>
    <dgm:pt modelId="{353E15A1-8B67-4CCE-94E7-03096C57C916}">
      <dgm:prSet/>
      <dgm:spPr/>
      <dgm:t>
        <a:bodyPr/>
        <a:lstStyle/>
        <a:p>
          <a:r>
            <a:rPr lang="en-US"/>
            <a:t>16. ROC curve and Learning curve </a:t>
          </a:r>
        </a:p>
      </dgm:t>
    </dgm:pt>
    <dgm:pt modelId="{125E6247-AAA3-4AAA-B29E-D07D93076AA8}" type="parTrans" cxnId="{91F33AA9-D580-4284-895A-E7DF78942CD8}">
      <dgm:prSet/>
      <dgm:spPr/>
      <dgm:t>
        <a:bodyPr/>
        <a:lstStyle/>
        <a:p>
          <a:endParaRPr lang="en-US"/>
        </a:p>
      </dgm:t>
    </dgm:pt>
    <dgm:pt modelId="{F0616028-0FF9-42A8-ABF2-E0BAD3E4CEFB}" type="sibTrans" cxnId="{91F33AA9-D580-4284-895A-E7DF78942CD8}">
      <dgm:prSet/>
      <dgm:spPr/>
      <dgm:t>
        <a:bodyPr/>
        <a:lstStyle/>
        <a:p>
          <a:endParaRPr lang="en-US"/>
        </a:p>
      </dgm:t>
    </dgm:pt>
    <dgm:pt modelId="{AA489451-E60C-46A1-8C0A-0858A392DC66}">
      <dgm:prSet/>
      <dgm:spPr/>
      <dgm:t>
        <a:bodyPr/>
        <a:lstStyle/>
        <a:p>
          <a:r>
            <a:rPr lang="en-US"/>
            <a:t>17. Comparison of results and Model Selection </a:t>
          </a:r>
        </a:p>
      </dgm:t>
    </dgm:pt>
    <dgm:pt modelId="{87E74C8E-45BF-42DD-8C7F-732B2A6F6DAB}" type="parTrans" cxnId="{C3DA8312-1972-4D5A-8AA3-D33FE9BD08DA}">
      <dgm:prSet/>
      <dgm:spPr/>
      <dgm:t>
        <a:bodyPr/>
        <a:lstStyle/>
        <a:p>
          <a:endParaRPr lang="en-US"/>
        </a:p>
      </dgm:t>
    </dgm:pt>
    <dgm:pt modelId="{999A5D3A-B0FC-40E5-ACF4-DB1ACF67578E}" type="sibTrans" cxnId="{C3DA8312-1972-4D5A-8AA3-D33FE9BD08DA}">
      <dgm:prSet/>
      <dgm:spPr/>
      <dgm:t>
        <a:bodyPr/>
        <a:lstStyle/>
        <a:p>
          <a:endParaRPr lang="en-US"/>
        </a:p>
      </dgm:t>
    </dgm:pt>
    <dgm:pt modelId="{3A6D4B29-AAD0-4304-A849-B0D506619666}">
      <dgm:prSet/>
      <dgm:spPr/>
      <dgm:t>
        <a:bodyPr/>
        <a:lstStyle/>
        <a:p>
          <a:r>
            <a:rPr lang="en-US"/>
            <a:t>18. Visualization with seaborn and matplotlib</a:t>
          </a:r>
        </a:p>
      </dgm:t>
    </dgm:pt>
    <dgm:pt modelId="{A30349F7-FCF2-4740-B4C3-8395D3014AA8}" type="parTrans" cxnId="{F7579CFD-5C54-4EDE-A3A6-1A737F9AEF3D}">
      <dgm:prSet/>
      <dgm:spPr/>
      <dgm:t>
        <a:bodyPr/>
        <a:lstStyle/>
        <a:p>
          <a:endParaRPr lang="en-US"/>
        </a:p>
      </dgm:t>
    </dgm:pt>
    <dgm:pt modelId="{A38DF471-823D-4344-AD19-1E9A4E930029}" type="sibTrans" cxnId="{F7579CFD-5C54-4EDE-A3A6-1A737F9AEF3D}">
      <dgm:prSet/>
      <dgm:spPr/>
      <dgm:t>
        <a:bodyPr/>
        <a:lstStyle/>
        <a:p>
          <a:endParaRPr lang="en-US"/>
        </a:p>
      </dgm:t>
    </dgm:pt>
    <dgm:pt modelId="{437F5EEE-BB62-3146-BB50-0A022A3D5FDB}" type="pres">
      <dgm:prSet presAssocID="{0AA7C2C6-918C-4DD5-B4AB-F6A7505615CE}" presName="diagram" presStyleCnt="0">
        <dgm:presLayoutVars>
          <dgm:dir/>
          <dgm:resizeHandles val="exact"/>
        </dgm:presLayoutVars>
      </dgm:prSet>
      <dgm:spPr/>
    </dgm:pt>
    <dgm:pt modelId="{ED96F78B-7B7D-9643-8EBE-656827E8134E}" type="pres">
      <dgm:prSet presAssocID="{8C65EB07-11C4-4DF6-8129-1B208A5CC52B}" presName="node" presStyleLbl="node1" presStyleIdx="0" presStyleCnt="9">
        <dgm:presLayoutVars>
          <dgm:bulletEnabled val="1"/>
        </dgm:presLayoutVars>
      </dgm:prSet>
      <dgm:spPr/>
    </dgm:pt>
    <dgm:pt modelId="{8C853E88-3232-D64A-A09D-77C3F90139A3}" type="pres">
      <dgm:prSet presAssocID="{BDA1F69C-4FA9-469D-8809-F6E4FD262CED}" presName="sibTrans" presStyleCnt="0"/>
      <dgm:spPr/>
    </dgm:pt>
    <dgm:pt modelId="{5055731E-D2B7-284C-B33E-A60572FDEACD}" type="pres">
      <dgm:prSet presAssocID="{A6003677-B479-48B8-A4D3-740997782CAA}" presName="node" presStyleLbl="node1" presStyleIdx="1" presStyleCnt="9">
        <dgm:presLayoutVars>
          <dgm:bulletEnabled val="1"/>
        </dgm:presLayoutVars>
      </dgm:prSet>
      <dgm:spPr/>
    </dgm:pt>
    <dgm:pt modelId="{6F4E502B-C064-D84D-828F-A2B6A5DCA811}" type="pres">
      <dgm:prSet presAssocID="{7F35ADED-D5AC-4808-ACFD-930A4A1F45D3}" presName="sibTrans" presStyleCnt="0"/>
      <dgm:spPr/>
    </dgm:pt>
    <dgm:pt modelId="{453E765B-F278-6146-B896-62DA64A89581}" type="pres">
      <dgm:prSet presAssocID="{A499DA4F-FBBB-4399-9D88-16C854EAB375}" presName="node" presStyleLbl="node1" presStyleIdx="2" presStyleCnt="9">
        <dgm:presLayoutVars>
          <dgm:bulletEnabled val="1"/>
        </dgm:presLayoutVars>
      </dgm:prSet>
      <dgm:spPr/>
    </dgm:pt>
    <dgm:pt modelId="{52DB84BC-D4F6-DE46-85C3-66579C97E60A}" type="pres">
      <dgm:prSet presAssocID="{ECB51EC5-C99E-4B08-85DA-E30D5E2142DA}" presName="sibTrans" presStyleCnt="0"/>
      <dgm:spPr/>
    </dgm:pt>
    <dgm:pt modelId="{183BCDF2-1F99-134C-A306-2322D9428189}" type="pres">
      <dgm:prSet presAssocID="{FAD283BB-293D-460E-986A-0D78B4B51BF2}" presName="node" presStyleLbl="node1" presStyleIdx="3" presStyleCnt="9">
        <dgm:presLayoutVars>
          <dgm:bulletEnabled val="1"/>
        </dgm:presLayoutVars>
      </dgm:prSet>
      <dgm:spPr/>
    </dgm:pt>
    <dgm:pt modelId="{A22BE2E8-D336-904C-99D0-8DC07EFF1B9B}" type="pres">
      <dgm:prSet presAssocID="{25E9E901-C915-4FA2-95D2-5A4E7FD6F286}" presName="sibTrans" presStyleCnt="0"/>
      <dgm:spPr/>
    </dgm:pt>
    <dgm:pt modelId="{E65A639C-AFBF-BF44-BA66-E94BCB242022}" type="pres">
      <dgm:prSet presAssocID="{4F4F9AC4-09DB-4717-A6DA-731B6E3B47D5}" presName="node" presStyleLbl="node1" presStyleIdx="4" presStyleCnt="9">
        <dgm:presLayoutVars>
          <dgm:bulletEnabled val="1"/>
        </dgm:presLayoutVars>
      </dgm:prSet>
      <dgm:spPr/>
    </dgm:pt>
    <dgm:pt modelId="{18D701ED-EECE-C143-B0C6-0793326ECF70}" type="pres">
      <dgm:prSet presAssocID="{C19736AB-C53A-4A2C-AF50-6F2B1A178554}" presName="sibTrans" presStyleCnt="0"/>
      <dgm:spPr/>
    </dgm:pt>
    <dgm:pt modelId="{2B19105A-2BB7-F244-90CF-C781818D224D}" type="pres">
      <dgm:prSet presAssocID="{98C661E3-92C5-4602-99BF-5D7D42595BAF}" presName="node" presStyleLbl="node1" presStyleIdx="5" presStyleCnt="9">
        <dgm:presLayoutVars>
          <dgm:bulletEnabled val="1"/>
        </dgm:presLayoutVars>
      </dgm:prSet>
      <dgm:spPr/>
    </dgm:pt>
    <dgm:pt modelId="{349D7F02-AC2D-F04B-A8BC-0B52D14155A8}" type="pres">
      <dgm:prSet presAssocID="{FBF3607C-17A9-4848-85A4-F1830F3E196C}" presName="sibTrans" presStyleCnt="0"/>
      <dgm:spPr/>
    </dgm:pt>
    <dgm:pt modelId="{F672C613-53D8-4A42-9921-1A8995ABA5AC}" type="pres">
      <dgm:prSet presAssocID="{353E15A1-8B67-4CCE-94E7-03096C57C916}" presName="node" presStyleLbl="node1" presStyleIdx="6" presStyleCnt="9">
        <dgm:presLayoutVars>
          <dgm:bulletEnabled val="1"/>
        </dgm:presLayoutVars>
      </dgm:prSet>
      <dgm:spPr/>
    </dgm:pt>
    <dgm:pt modelId="{8595A453-A265-444A-8DD8-55BA4569A175}" type="pres">
      <dgm:prSet presAssocID="{F0616028-0FF9-42A8-ABF2-E0BAD3E4CEFB}" presName="sibTrans" presStyleCnt="0"/>
      <dgm:spPr/>
    </dgm:pt>
    <dgm:pt modelId="{AFF20052-C167-AD44-8284-43DA082D661A}" type="pres">
      <dgm:prSet presAssocID="{AA489451-E60C-46A1-8C0A-0858A392DC66}" presName="node" presStyleLbl="node1" presStyleIdx="7" presStyleCnt="9">
        <dgm:presLayoutVars>
          <dgm:bulletEnabled val="1"/>
        </dgm:presLayoutVars>
      </dgm:prSet>
      <dgm:spPr/>
    </dgm:pt>
    <dgm:pt modelId="{6B62932B-2372-844B-9486-ED60BD646710}" type="pres">
      <dgm:prSet presAssocID="{999A5D3A-B0FC-40E5-ACF4-DB1ACF67578E}" presName="sibTrans" presStyleCnt="0"/>
      <dgm:spPr/>
    </dgm:pt>
    <dgm:pt modelId="{7D31B0E6-03E1-0447-9BE1-DEC8D87CD2E3}" type="pres">
      <dgm:prSet presAssocID="{3A6D4B29-AAD0-4304-A849-B0D506619666}" presName="node" presStyleLbl="node1" presStyleIdx="8" presStyleCnt="9">
        <dgm:presLayoutVars>
          <dgm:bulletEnabled val="1"/>
        </dgm:presLayoutVars>
      </dgm:prSet>
      <dgm:spPr/>
    </dgm:pt>
  </dgm:ptLst>
  <dgm:cxnLst>
    <dgm:cxn modelId="{50F87503-5C16-4943-87D5-D84C5C4FFD9C}" type="presOf" srcId="{98C661E3-92C5-4602-99BF-5D7D42595BAF}" destId="{2B19105A-2BB7-F244-90CF-C781818D224D}" srcOrd="0" destOrd="0" presId="urn:microsoft.com/office/officeart/2005/8/layout/default"/>
    <dgm:cxn modelId="{C3DA8312-1972-4D5A-8AA3-D33FE9BD08DA}" srcId="{0AA7C2C6-918C-4DD5-B4AB-F6A7505615CE}" destId="{AA489451-E60C-46A1-8C0A-0858A392DC66}" srcOrd="7" destOrd="0" parTransId="{87E74C8E-45BF-42DD-8C7F-732B2A6F6DAB}" sibTransId="{999A5D3A-B0FC-40E5-ACF4-DB1ACF67578E}"/>
    <dgm:cxn modelId="{568B0535-6149-D848-ACCB-590894508E35}" type="presOf" srcId="{3A6D4B29-AAD0-4304-A849-B0D506619666}" destId="{7D31B0E6-03E1-0447-9BE1-DEC8D87CD2E3}" srcOrd="0" destOrd="0" presId="urn:microsoft.com/office/officeart/2005/8/layout/default"/>
    <dgm:cxn modelId="{508B0A3D-12EC-6E4C-AE79-A75793B855DA}" type="presOf" srcId="{0AA7C2C6-918C-4DD5-B4AB-F6A7505615CE}" destId="{437F5EEE-BB62-3146-BB50-0A022A3D5FDB}" srcOrd="0" destOrd="0" presId="urn:microsoft.com/office/officeart/2005/8/layout/default"/>
    <dgm:cxn modelId="{666C563E-1918-284C-8B74-4D9F7D3F3724}" type="presOf" srcId="{A499DA4F-FBBB-4399-9D88-16C854EAB375}" destId="{453E765B-F278-6146-B896-62DA64A89581}" srcOrd="0" destOrd="0" presId="urn:microsoft.com/office/officeart/2005/8/layout/default"/>
    <dgm:cxn modelId="{38615D5E-E487-43B0-9E6E-7FF174D022D3}" srcId="{0AA7C2C6-918C-4DD5-B4AB-F6A7505615CE}" destId="{98C661E3-92C5-4602-99BF-5D7D42595BAF}" srcOrd="5" destOrd="0" parTransId="{ABDDEFDC-0D5E-41FB-897F-8DC5F4B0778A}" sibTransId="{FBF3607C-17A9-4848-85A4-F1830F3E196C}"/>
    <dgm:cxn modelId="{5F721F61-7510-A841-88EC-8B537D09291B}" type="presOf" srcId="{8C65EB07-11C4-4DF6-8129-1B208A5CC52B}" destId="{ED96F78B-7B7D-9643-8EBE-656827E8134E}" srcOrd="0" destOrd="0" presId="urn:microsoft.com/office/officeart/2005/8/layout/default"/>
    <dgm:cxn modelId="{3CDA2D53-099A-C04E-A70F-DB212D7DD62B}" type="presOf" srcId="{4F4F9AC4-09DB-4717-A6DA-731B6E3B47D5}" destId="{E65A639C-AFBF-BF44-BA66-E94BCB242022}" srcOrd="0" destOrd="0" presId="urn:microsoft.com/office/officeart/2005/8/layout/default"/>
    <dgm:cxn modelId="{5AFC1178-76F7-4D66-9D83-32EA45132D73}" srcId="{0AA7C2C6-918C-4DD5-B4AB-F6A7505615CE}" destId="{A6003677-B479-48B8-A4D3-740997782CAA}" srcOrd="1" destOrd="0" parTransId="{87CE284B-6C97-4F8F-8812-F288FC6AF45B}" sibTransId="{7F35ADED-D5AC-4808-ACFD-930A4A1F45D3}"/>
    <dgm:cxn modelId="{4F7EC359-2A8F-444F-B6D2-3E3658519492}" srcId="{0AA7C2C6-918C-4DD5-B4AB-F6A7505615CE}" destId="{FAD283BB-293D-460E-986A-0D78B4B51BF2}" srcOrd="3" destOrd="0" parTransId="{4478C41F-E615-4A3C-8E4A-75BAB5298E66}" sibTransId="{25E9E901-C915-4FA2-95D2-5A4E7FD6F286}"/>
    <dgm:cxn modelId="{A89B8C7B-9194-42B0-AC32-1D0076D6B23C}" srcId="{0AA7C2C6-918C-4DD5-B4AB-F6A7505615CE}" destId="{8C65EB07-11C4-4DF6-8129-1B208A5CC52B}" srcOrd="0" destOrd="0" parTransId="{BF8C10BD-6898-4D27-9250-1B5D7FC017D3}" sibTransId="{BDA1F69C-4FA9-469D-8809-F6E4FD262CED}"/>
    <dgm:cxn modelId="{8AA8FF81-1606-4565-81E4-1D1426A38E10}" srcId="{0AA7C2C6-918C-4DD5-B4AB-F6A7505615CE}" destId="{4F4F9AC4-09DB-4717-A6DA-731B6E3B47D5}" srcOrd="4" destOrd="0" parTransId="{F1AE9487-CB02-425C-97FB-F5820A034DCE}" sibTransId="{C19736AB-C53A-4A2C-AF50-6F2B1A178554}"/>
    <dgm:cxn modelId="{5419DDA8-61EA-654E-B333-728AE0171DF2}" type="presOf" srcId="{FAD283BB-293D-460E-986A-0D78B4B51BF2}" destId="{183BCDF2-1F99-134C-A306-2322D9428189}" srcOrd="0" destOrd="0" presId="urn:microsoft.com/office/officeart/2005/8/layout/default"/>
    <dgm:cxn modelId="{91F33AA9-D580-4284-895A-E7DF78942CD8}" srcId="{0AA7C2C6-918C-4DD5-B4AB-F6A7505615CE}" destId="{353E15A1-8B67-4CCE-94E7-03096C57C916}" srcOrd="6" destOrd="0" parTransId="{125E6247-AAA3-4AAA-B29E-D07D93076AA8}" sibTransId="{F0616028-0FF9-42A8-ABF2-E0BAD3E4CEFB}"/>
    <dgm:cxn modelId="{2112C4AA-6CB9-B14E-BDA0-B4613B7E3F86}" type="presOf" srcId="{AA489451-E60C-46A1-8C0A-0858A392DC66}" destId="{AFF20052-C167-AD44-8284-43DA082D661A}" srcOrd="0" destOrd="0" presId="urn:microsoft.com/office/officeart/2005/8/layout/default"/>
    <dgm:cxn modelId="{03BE88B3-7ED6-D14D-B7B0-D975D4EB6E4C}" type="presOf" srcId="{353E15A1-8B67-4CCE-94E7-03096C57C916}" destId="{F672C613-53D8-4A42-9921-1A8995ABA5AC}" srcOrd="0" destOrd="0" presId="urn:microsoft.com/office/officeart/2005/8/layout/default"/>
    <dgm:cxn modelId="{8F5DBDC6-BA28-4BCE-A313-C745369D5CFE}" srcId="{0AA7C2C6-918C-4DD5-B4AB-F6A7505615CE}" destId="{A499DA4F-FBBB-4399-9D88-16C854EAB375}" srcOrd="2" destOrd="0" parTransId="{A5AD9534-916B-4879-9EC9-050961BC2C84}" sibTransId="{ECB51EC5-C99E-4B08-85DA-E30D5E2142DA}"/>
    <dgm:cxn modelId="{F7E452CA-A88E-A748-9DE4-BBCC272E04FD}" type="presOf" srcId="{A6003677-B479-48B8-A4D3-740997782CAA}" destId="{5055731E-D2B7-284C-B33E-A60572FDEACD}" srcOrd="0" destOrd="0" presId="urn:microsoft.com/office/officeart/2005/8/layout/default"/>
    <dgm:cxn modelId="{F7579CFD-5C54-4EDE-A3A6-1A737F9AEF3D}" srcId="{0AA7C2C6-918C-4DD5-B4AB-F6A7505615CE}" destId="{3A6D4B29-AAD0-4304-A849-B0D506619666}" srcOrd="8" destOrd="0" parTransId="{A30349F7-FCF2-4740-B4C3-8395D3014AA8}" sibTransId="{A38DF471-823D-4344-AD19-1E9A4E930029}"/>
    <dgm:cxn modelId="{1E406D0D-65E9-A54C-AD62-459CC33B0351}" type="presParOf" srcId="{437F5EEE-BB62-3146-BB50-0A022A3D5FDB}" destId="{ED96F78B-7B7D-9643-8EBE-656827E8134E}" srcOrd="0" destOrd="0" presId="urn:microsoft.com/office/officeart/2005/8/layout/default"/>
    <dgm:cxn modelId="{1D372A0B-C6C5-CD49-992B-5B8E1D241E8B}" type="presParOf" srcId="{437F5EEE-BB62-3146-BB50-0A022A3D5FDB}" destId="{8C853E88-3232-D64A-A09D-77C3F90139A3}" srcOrd="1" destOrd="0" presId="urn:microsoft.com/office/officeart/2005/8/layout/default"/>
    <dgm:cxn modelId="{A9553947-6577-5C46-A021-FAC8ABB466D2}" type="presParOf" srcId="{437F5EEE-BB62-3146-BB50-0A022A3D5FDB}" destId="{5055731E-D2B7-284C-B33E-A60572FDEACD}" srcOrd="2" destOrd="0" presId="urn:microsoft.com/office/officeart/2005/8/layout/default"/>
    <dgm:cxn modelId="{F16F6E9C-AFA0-C94D-BF28-5F4F19E8B60E}" type="presParOf" srcId="{437F5EEE-BB62-3146-BB50-0A022A3D5FDB}" destId="{6F4E502B-C064-D84D-828F-A2B6A5DCA811}" srcOrd="3" destOrd="0" presId="urn:microsoft.com/office/officeart/2005/8/layout/default"/>
    <dgm:cxn modelId="{86A236F1-A427-654A-8D21-89C511A85B5D}" type="presParOf" srcId="{437F5EEE-BB62-3146-BB50-0A022A3D5FDB}" destId="{453E765B-F278-6146-B896-62DA64A89581}" srcOrd="4" destOrd="0" presId="urn:microsoft.com/office/officeart/2005/8/layout/default"/>
    <dgm:cxn modelId="{B8D79576-A53C-E343-81C3-9E2FE6EE895D}" type="presParOf" srcId="{437F5EEE-BB62-3146-BB50-0A022A3D5FDB}" destId="{52DB84BC-D4F6-DE46-85C3-66579C97E60A}" srcOrd="5" destOrd="0" presId="urn:microsoft.com/office/officeart/2005/8/layout/default"/>
    <dgm:cxn modelId="{6BCC3304-7359-AD4D-8FC2-B306DA064087}" type="presParOf" srcId="{437F5EEE-BB62-3146-BB50-0A022A3D5FDB}" destId="{183BCDF2-1F99-134C-A306-2322D9428189}" srcOrd="6" destOrd="0" presId="urn:microsoft.com/office/officeart/2005/8/layout/default"/>
    <dgm:cxn modelId="{87917B83-8C3D-B740-9089-C7B5FB511B5D}" type="presParOf" srcId="{437F5EEE-BB62-3146-BB50-0A022A3D5FDB}" destId="{A22BE2E8-D336-904C-99D0-8DC07EFF1B9B}" srcOrd="7" destOrd="0" presId="urn:microsoft.com/office/officeart/2005/8/layout/default"/>
    <dgm:cxn modelId="{98D750AD-C8F3-D640-BECD-5F394C978C4F}" type="presParOf" srcId="{437F5EEE-BB62-3146-BB50-0A022A3D5FDB}" destId="{E65A639C-AFBF-BF44-BA66-E94BCB242022}" srcOrd="8" destOrd="0" presId="urn:microsoft.com/office/officeart/2005/8/layout/default"/>
    <dgm:cxn modelId="{6D490A2A-6454-9949-ABE3-7BC4D151CBC1}" type="presParOf" srcId="{437F5EEE-BB62-3146-BB50-0A022A3D5FDB}" destId="{18D701ED-EECE-C143-B0C6-0793326ECF70}" srcOrd="9" destOrd="0" presId="urn:microsoft.com/office/officeart/2005/8/layout/default"/>
    <dgm:cxn modelId="{4A3F51D0-C2E5-6E40-AA80-825B72461710}" type="presParOf" srcId="{437F5EEE-BB62-3146-BB50-0A022A3D5FDB}" destId="{2B19105A-2BB7-F244-90CF-C781818D224D}" srcOrd="10" destOrd="0" presId="urn:microsoft.com/office/officeart/2005/8/layout/default"/>
    <dgm:cxn modelId="{44779951-E6C5-6449-B606-A03F6BADFA53}" type="presParOf" srcId="{437F5EEE-BB62-3146-BB50-0A022A3D5FDB}" destId="{349D7F02-AC2D-F04B-A8BC-0B52D14155A8}" srcOrd="11" destOrd="0" presId="urn:microsoft.com/office/officeart/2005/8/layout/default"/>
    <dgm:cxn modelId="{053573D4-6987-4049-BB40-C37BFE8FA706}" type="presParOf" srcId="{437F5EEE-BB62-3146-BB50-0A022A3D5FDB}" destId="{F672C613-53D8-4A42-9921-1A8995ABA5AC}" srcOrd="12" destOrd="0" presId="urn:microsoft.com/office/officeart/2005/8/layout/default"/>
    <dgm:cxn modelId="{B92FCBA0-9572-5747-8D14-AE4DF7B497CE}" type="presParOf" srcId="{437F5EEE-BB62-3146-BB50-0A022A3D5FDB}" destId="{8595A453-A265-444A-8DD8-55BA4569A175}" srcOrd="13" destOrd="0" presId="urn:microsoft.com/office/officeart/2005/8/layout/default"/>
    <dgm:cxn modelId="{EB4386EE-CEBE-F245-80B6-F21F0A65C68D}" type="presParOf" srcId="{437F5EEE-BB62-3146-BB50-0A022A3D5FDB}" destId="{AFF20052-C167-AD44-8284-43DA082D661A}" srcOrd="14" destOrd="0" presId="urn:microsoft.com/office/officeart/2005/8/layout/default"/>
    <dgm:cxn modelId="{A4C0FE26-60A1-FC48-8C19-01C03FFDF7F6}" type="presParOf" srcId="{437F5EEE-BB62-3146-BB50-0A022A3D5FDB}" destId="{6B62932B-2372-844B-9486-ED60BD646710}" srcOrd="15" destOrd="0" presId="urn:microsoft.com/office/officeart/2005/8/layout/default"/>
    <dgm:cxn modelId="{98485721-A4B4-E24C-8CF8-B7FE36619496}" type="presParOf" srcId="{437F5EEE-BB62-3146-BB50-0A022A3D5FDB}" destId="{7D31B0E6-03E1-0447-9BE1-DEC8D87CD2E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68E0A2-7F19-4076-92A7-6139FB908E0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36E5EFC-F032-496C-A38A-6DECF0AC2516}">
      <dgm:prSet/>
      <dgm:spPr/>
      <dgm:t>
        <a:bodyPr/>
        <a:lstStyle/>
        <a:p>
          <a:r>
            <a:rPr lang="en-US"/>
            <a:t>Logistic regression is a classification algorithm used to find the probability of event success and event failure. </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AD285070-F0F8-43F4-8A2C-EDF7E7BDB8DB}">
      <dgm:prSet/>
      <dgm:spPr/>
      <dgm:t>
        <a:bodyPr/>
        <a:lstStyle/>
        <a:p>
          <a:r>
            <a:rPr lang="en-US"/>
            <a:t>It is used when the dependent variable is binary (0/1, True/False, Yes/No) in nature. </a:t>
          </a:r>
        </a:p>
      </dgm:t>
    </dgm:pt>
    <dgm:pt modelId="{C493B17B-0BED-4F52-A390-EB7D38FB3615}" type="parTrans" cxnId="{CD3280CF-F52C-40A3-80FB-59EFC1B2C941}">
      <dgm:prSet/>
      <dgm:spPr/>
      <dgm:t>
        <a:bodyPr/>
        <a:lstStyle/>
        <a:p>
          <a:endParaRPr lang="en-US"/>
        </a:p>
      </dgm:t>
    </dgm:pt>
    <dgm:pt modelId="{7C454824-7780-4BC5-BFFA-6B54EA5ED8C9}" type="sibTrans" cxnId="{CD3280CF-F52C-40A3-80FB-59EFC1B2C941}">
      <dgm:prSet/>
      <dgm:spPr/>
      <dgm:t>
        <a:bodyPr/>
        <a:lstStyle/>
        <a:p>
          <a:endParaRPr lang="en-US"/>
        </a:p>
      </dgm:t>
    </dgm:pt>
    <dgm:pt modelId="{DBF5D0ED-D183-41CA-B415-8DF72589E106}">
      <dgm:prSet/>
      <dgm:spPr/>
      <dgm:t>
        <a:bodyPr/>
        <a:lstStyle/>
        <a:p>
          <a:r>
            <a:rPr lang="en-US"/>
            <a:t>It supports categorizing data into discrete classes by studying the relationship from a given set of labelled data. </a:t>
          </a:r>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r>
            <a:rPr lang="en-US"/>
            <a:t>It learns a linear relationship from the given dataset and then introduces a non-linearity in the form of the Sigmoid function.</a:t>
          </a:r>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4CB49999-5652-44B2-AC1C-4EEE794EC9C1}" type="pres">
      <dgm:prSet presAssocID="{BB68E0A2-7F19-4076-92A7-6139FB908E00}" presName="root" presStyleCnt="0">
        <dgm:presLayoutVars>
          <dgm:dir/>
          <dgm:resizeHandles val="exact"/>
        </dgm:presLayoutVars>
      </dgm:prSet>
      <dgm:spPr/>
    </dgm:pt>
    <dgm:pt modelId="{707D71AC-EA07-4648-B10D-728BD66DFAA4}" type="pres">
      <dgm:prSet presAssocID="{C36E5EFC-F032-496C-A38A-6DECF0AC2516}" presName="compNode" presStyleCnt="0"/>
      <dgm:spPr/>
    </dgm:pt>
    <dgm:pt modelId="{CF58B42E-306F-4C05-AD7F-822BD2D720E8}" type="pres">
      <dgm:prSet presAssocID="{C36E5EFC-F032-496C-A38A-6DECF0AC25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45C10AF-7849-4876-BCCA-10138EA3E669}" type="pres">
      <dgm:prSet presAssocID="{C36E5EFC-F032-496C-A38A-6DECF0AC2516}" presName="spaceRect" presStyleCnt="0"/>
      <dgm:spPr/>
    </dgm:pt>
    <dgm:pt modelId="{3F18B03B-B62D-4CB8-89C8-7C6CA2A8682F}" type="pres">
      <dgm:prSet presAssocID="{C36E5EFC-F032-496C-A38A-6DECF0AC2516}" presName="textRect" presStyleLbl="revTx" presStyleIdx="0" presStyleCnt="4">
        <dgm:presLayoutVars>
          <dgm:chMax val="1"/>
          <dgm:chPref val="1"/>
        </dgm:presLayoutVars>
      </dgm:prSet>
      <dgm:spPr/>
    </dgm:pt>
    <dgm:pt modelId="{FAF7A645-DC68-457D-8630-82B2BDDB0D67}" type="pres">
      <dgm:prSet presAssocID="{44D55921-68A0-42C6-8DD9-A9682CA2A354}" presName="sibTrans" presStyleCnt="0"/>
      <dgm:spPr/>
    </dgm:pt>
    <dgm:pt modelId="{0323E0A7-7AE2-4EB0-80BD-077D234F47AD}" type="pres">
      <dgm:prSet presAssocID="{AD285070-F0F8-43F4-8A2C-EDF7E7BDB8DB}" presName="compNode" presStyleCnt="0"/>
      <dgm:spPr/>
    </dgm:pt>
    <dgm:pt modelId="{DBBE6C7D-93AC-4059-B3E8-235DB62F4FF3}" type="pres">
      <dgm:prSet presAssocID="{AD285070-F0F8-43F4-8A2C-EDF7E7BDB8D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E3FCBF76-D13E-46D5-95D1-2FFE18A7EF5C}" type="pres">
      <dgm:prSet presAssocID="{AD285070-F0F8-43F4-8A2C-EDF7E7BDB8DB}" presName="spaceRect" presStyleCnt="0"/>
      <dgm:spPr/>
    </dgm:pt>
    <dgm:pt modelId="{32899C64-A44F-4F9C-BE65-838F96C3BEE1}" type="pres">
      <dgm:prSet presAssocID="{AD285070-F0F8-43F4-8A2C-EDF7E7BDB8DB}" presName="textRect" presStyleLbl="revTx" presStyleIdx="1" presStyleCnt="4">
        <dgm:presLayoutVars>
          <dgm:chMax val="1"/>
          <dgm:chPref val="1"/>
        </dgm:presLayoutVars>
      </dgm:prSet>
      <dgm:spPr/>
    </dgm:pt>
    <dgm:pt modelId="{F00B4BB1-B3EB-4226-AE81-4B4C742EC155}" type="pres">
      <dgm:prSet presAssocID="{7C454824-7780-4BC5-BFFA-6B54EA5ED8C9}" presName="sibTrans" presStyleCnt="0"/>
      <dgm:spPr/>
    </dgm:pt>
    <dgm:pt modelId="{BD5F0269-C9D0-4DD4-A676-58E0125B5968}" type="pres">
      <dgm:prSet presAssocID="{DBF5D0ED-D183-41CA-B415-8DF72589E106}" presName="compNode" presStyleCnt="0"/>
      <dgm:spPr/>
    </dgm:pt>
    <dgm:pt modelId="{E849FC42-74AD-4891-9780-B4E9BAF23019}" type="pres">
      <dgm:prSet presAssocID="{DBF5D0ED-D183-41CA-B415-8DF72589E1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733C032-D1C0-4D21-BD3D-1C372EDAE155}" type="pres">
      <dgm:prSet presAssocID="{DBF5D0ED-D183-41CA-B415-8DF72589E106}" presName="spaceRect" presStyleCnt="0"/>
      <dgm:spPr/>
    </dgm:pt>
    <dgm:pt modelId="{F1492430-2911-4BA1-BDDA-DAF7951921D3}" type="pres">
      <dgm:prSet presAssocID="{DBF5D0ED-D183-41CA-B415-8DF72589E106}" presName="textRect" presStyleLbl="revTx" presStyleIdx="2" presStyleCnt="4">
        <dgm:presLayoutVars>
          <dgm:chMax val="1"/>
          <dgm:chPref val="1"/>
        </dgm:presLayoutVars>
      </dgm:prSet>
      <dgm:spPr/>
    </dgm:pt>
    <dgm:pt modelId="{FE2D0DD1-2BDC-4A2C-B7CA-69C58D0F7094}" type="pres">
      <dgm:prSet presAssocID="{F72DE26C-B4CD-47C9-9D6A-0286A10F6300}" presName="sibTrans" presStyleCnt="0"/>
      <dgm:spPr/>
    </dgm:pt>
    <dgm:pt modelId="{C2DF148F-BF3B-4AA5-8306-FD4A578D2E0C}" type="pres">
      <dgm:prSet presAssocID="{C588676D-9AE9-4370-ABB4-B5CA48DC379A}" presName="compNode" presStyleCnt="0"/>
      <dgm:spPr/>
    </dgm:pt>
    <dgm:pt modelId="{9EF4E551-F1C2-4B7F-ACAF-C9F802C7C0EC}" type="pres">
      <dgm:prSet presAssocID="{C588676D-9AE9-4370-ABB4-B5CA48DC37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3AF4D51B-7CB4-480A-B775-E8D640F75C4F}" type="pres">
      <dgm:prSet presAssocID="{C588676D-9AE9-4370-ABB4-B5CA48DC379A}" presName="spaceRect" presStyleCnt="0"/>
      <dgm:spPr/>
    </dgm:pt>
    <dgm:pt modelId="{B3C79B78-D56F-4EF1-B8CB-39C3D799828D}" type="pres">
      <dgm:prSet presAssocID="{C588676D-9AE9-4370-ABB4-B5CA48DC379A}" presName="textRect" presStyleLbl="revTx" presStyleIdx="3" presStyleCnt="4">
        <dgm:presLayoutVars>
          <dgm:chMax val="1"/>
          <dgm:chPref val="1"/>
        </dgm:presLayoutVars>
      </dgm:prSet>
      <dgm:spPr/>
    </dgm:pt>
  </dgm:ptLst>
  <dgm:cxnLst>
    <dgm:cxn modelId="{3A22212E-CE51-4CBE-9876-F2C7F67D87C0}" srcId="{BB68E0A2-7F19-4076-92A7-6139FB908E00}" destId="{C36E5EFC-F032-496C-A38A-6DECF0AC2516}" srcOrd="0" destOrd="0" parTransId="{231CEE59-8B0B-4A62-AE6D-41E013EE79EA}" sibTransId="{44D55921-68A0-42C6-8DD9-A9682CA2A354}"/>
    <dgm:cxn modelId="{B174252E-2DF3-408B-9D4A-6F11C8AAA7DE}" type="presOf" srcId="{DBF5D0ED-D183-41CA-B415-8DF72589E106}" destId="{F1492430-2911-4BA1-BDDA-DAF7951921D3}" srcOrd="0" destOrd="0" presId="urn:microsoft.com/office/officeart/2018/2/layout/IconLabelList"/>
    <dgm:cxn modelId="{8B07245C-C85F-406D-8170-EA843C3A82FD}" type="presOf" srcId="{AD285070-F0F8-43F4-8A2C-EDF7E7BDB8DB}" destId="{32899C64-A44F-4F9C-BE65-838F96C3BEE1}" srcOrd="0" destOrd="0" presId="urn:microsoft.com/office/officeart/2018/2/layout/IconLabelList"/>
    <dgm:cxn modelId="{BDEE835C-4DA0-45C1-B973-CE2AF933A014}" srcId="{BB68E0A2-7F19-4076-92A7-6139FB908E00}" destId="{DBF5D0ED-D183-41CA-B415-8DF72589E106}" srcOrd="2" destOrd="0" parTransId="{8D3FAF9D-8669-4280-8289-ADC0AB69A68E}" sibTransId="{F72DE26C-B4CD-47C9-9D6A-0286A10F6300}"/>
    <dgm:cxn modelId="{2236294B-DB32-4FDA-8370-4DAF6B5FEC48}" srcId="{BB68E0A2-7F19-4076-92A7-6139FB908E00}" destId="{C588676D-9AE9-4370-ABB4-B5CA48DC379A}" srcOrd="3" destOrd="0" parTransId="{8BEDABE2-E265-4EFA-894A-A2A1A9E5B175}" sibTransId="{089422FC-A9F1-43E3-B8BF-1E84233E6E66}"/>
    <dgm:cxn modelId="{B922CC7A-22AD-408C-ABBC-062543873C12}" type="presOf" srcId="{C36E5EFC-F032-496C-A38A-6DECF0AC2516}" destId="{3F18B03B-B62D-4CB8-89C8-7C6CA2A8682F}" srcOrd="0" destOrd="0" presId="urn:microsoft.com/office/officeart/2018/2/layout/IconLabelList"/>
    <dgm:cxn modelId="{F0DE0A96-3F4D-46E2-BA80-2FD6B2A2781A}" type="presOf" srcId="{BB68E0A2-7F19-4076-92A7-6139FB908E00}" destId="{4CB49999-5652-44B2-AC1C-4EEE794EC9C1}" srcOrd="0" destOrd="0" presId="urn:microsoft.com/office/officeart/2018/2/layout/IconLabelList"/>
    <dgm:cxn modelId="{CD3280CF-F52C-40A3-80FB-59EFC1B2C941}" srcId="{BB68E0A2-7F19-4076-92A7-6139FB908E00}" destId="{AD285070-F0F8-43F4-8A2C-EDF7E7BDB8DB}" srcOrd="1" destOrd="0" parTransId="{C493B17B-0BED-4F52-A390-EB7D38FB3615}" sibTransId="{7C454824-7780-4BC5-BFFA-6B54EA5ED8C9}"/>
    <dgm:cxn modelId="{11B827FA-BE03-4E31-BFD5-B0525AB39621}" type="presOf" srcId="{C588676D-9AE9-4370-ABB4-B5CA48DC379A}" destId="{B3C79B78-D56F-4EF1-B8CB-39C3D799828D}" srcOrd="0" destOrd="0" presId="urn:microsoft.com/office/officeart/2018/2/layout/IconLabelList"/>
    <dgm:cxn modelId="{2CEE3823-7C66-4D2C-881E-789EE98DD43A}" type="presParOf" srcId="{4CB49999-5652-44B2-AC1C-4EEE794EC9C1}" destId="{707D71AC-EA07-4648-B10D-728BD66DFAA4}" srcOrd="0" destOrd="0" presId="urn:microsoft.com/office/officeart/2018/2/layout/IconLabelList"/>
    <dgm:cxn modelId="{E3C4B0D0-59F4-4940-BC03-57D8A7FEBD8C}" type="presParOf" srcId="{707D71AC-EA07-4648-B10D-728BD66DFAA4}" destId="{CF58B42E-306F-4C05-AD7F-822BD2D720E8}" srcOrd="0" destOrd="0" presId="urn:microsoft.com/office/officeart/2018/2/layout/IconLabelList"/>
    <dgm:cxn modelId="{E30952ED-546A-4CC5-B253-A4416C86BB71}" type="presParOf" srcId="{707D71AC-EA07-4648-B10D-728BD66DFAA4}" destId="{445C10AF-7849-4876-BCCA-10138EA3E669}" srcOrd="1" destOrd="0" presId="urn:microsoft.com/office/officeart/2018/2/layout/IconLabelList"/>
    <dgm:cxn modelId="{616057CE-E538-4195-B0F1-CC049122DFD2}" type="presParOf" srcId="{707D71AC-EA07-4648-B10D-728BD66DFAA4}" destId="{3F18B03B-B62D-4CB8-89C8-7C6CA2A8682F}" srcOrd="2" destOrd="0" presId="urn:microsoft.com/office/officeart/2018/2/layout/IconLabelList"/>
    <dgm:cxn modelId="{9E57C925-FFE4-429C-9F79-224A19C5633A}" type="presParOf" srcId="{4CB49999-5652-44B2-AC1C-4EEE794EC9C1}" destId="{FAF7A645-DC68-457D-8630-82B2BDDB0D67}" srcOrd="1" destOrd="0" presId="urn:microsoft.com/office/officeart/2018/2/layout/IconLabelList"/>
    <dgm:cxn modelId="{CEBCD226-A30B-41FB-B4A4-1233D7563B45}" type="presParOf" srcId="{4CB49999-5652-44B2-AC1C-4EEE794EC9C1}" destId="{0323E0A7-7AE2-4EB0-80BD-077D234F47AD}" srcOrd="2" destOrd="0" presId="urn:microsoft.com/office/officeart/2018/2/layout/IconLabelList"/>
    <dgm:cxn modelId="{8979E86A-9813-466E-A9EB-E28909E372BE}" type="presParOf" srcId="{0323E0A7-7AE2-4EB0-80BD-077D234F47AD}" destId="{DBBE6C7D-93AC-4059-B3E8-235DB62F4FF3}" srcOrd="0" destOrd="0" presId="urn:microsoft.com/office/officeart/2018/2/layout/IconLabelList"/>
    <dgm:cxn modelId="{A532A650-C92D-4D95-A39F-4E54A2EEC19E}" type="presParOf" srcId="{0323E0A7-7AE2-4EB0-80BD-077D234F47AD}" destId="{E3FCBF76-D13E-46D5-95D1-2FFE18A7EF5C}" srcOrd="1" destOrd="0" presId="urn:microsoft.com/office/officeart/2018/2/layout/IconLabelList"/>
    <dgm:cxn modelId="{2674A37C-F561-4577-B47B-6DD458CF0415}" type="presParOf" srcId="{0323E0A7-7AE2-4EB0-80BD-077D234F47AD}" destId="{32899C64-A44F-4F9C-BE65-838F96C3BEE1}" srcOrd="2" destOrd="0" presId="urn:microsoft.com/office/officeart/2018/2/layout/IconLabelList"/>
    <dgm:cxn modelId="{DEBA5847-C6C5-4029-AFE3-A37E740439B0}" type="presParOf" srcId="{4CB49999-5652-44B2-AC1C-4EEE794EC9C1}" destId="{F00B4BB1-B3EB-4226-AE81-4B4C742EC155}" srcOrd="3" destOrd="0" presId="urn:microsoft.com/office/officeart/2018/2/layout/IconLabelList"/>
    <dgm:cxn modelId="{122C1A98-F0BC-49AB-81A4-03721721D017}" type="presParOf" srcId="{4CB49999-5652-44B2-AC1C-4EEE794EC9C1}" destId="{BD5F0269-C9D0-4DD4-A676-58E0125B5968}" srcOrd="4" destOrd="0" presId="urn:microsoft.com/office/officeart/2018/2/layout/IconLabelList"/>
    <dgm:cxn modelId="{FC5561DC-BE07-4482-8AEB-2DCD61D148C3}" type="presParOf" srcId="{BD5F0269-C9D0-4DD4-A676-58E0125B5968}" destId="{E849FC42-74AD-4891-9780-B4E9BAF23019}" srcOrd="0" destOrd="0" presId="urn:microsoft.com/office/officeart/2018/2/layout/IconLabelList"/>
    <dgm:cxn modelId="{B935676F-FB16-44A3-887A-2276BE988E6A}" type="presParOf" srcId="{BD5F0269-C9D0-4DD4-A676-58E0125B5968}" destId="{E733C032-D1C0-4D21-BD3D-1C372EDAE155}" srcOrd="1" destOrd="0" presId="urn:microsoft.com/office/officeart/2018/2/layout/IconLabelList"/>
    <dgm:cxn modelId="{2031B4B7-6904-4456-8A8E-4CE4AC74C84C}" type="presParOf" srcId="{BD5F0269-C9D0-4DD4-A676-58E0125B5968}" destId="{F1492430-2911-4BA1-BDDA-DAF7951921D3}" srcOrd="2" destOrd="0" presId="urn:microsoft.com/office/officeart/2018/2/layout/IconLabelList"/>
    <dgm:cxn modelId="{3AF52269-719C-4955-9A87-56B3502A133B}" type="presParOf" srcId="{4CB49999-5652-44B2-AC1C-4EEE794EC9C1}" destId="{FE2D0DD1-2BDC-4A2C-B7CA-69C58D0F7094}" srcOrd="5" destOrd="0" presId="urn:microsoft.com/office/officeart/2018/2/layout/IconLabelList"/>
    <dgm:cxn modelId="{796CF178-2BA8-4D4E-BCE0-2FDABEC4F27A}" type="presParOf" srcId="{4CB49999-5652-44B2-AC1C-4EEE794EC9C1}" destId="{C2DF148F-BF3B-4AA5-8306-FD4A578D2E0C}" srcOrd="6" destOrd="0" presId="urn:microsoft.com/office/officeart/2018/2/layout/IconLabelList"/>
    <dgm:cxn modelId="{060B4687-78E5-4E44-80F1-41FB423087AD}" type="presParOf" srcId="{C2DF148F-BF3B-4AA5-8306-FD4A578D2E0C}" destId="{9EF4E551-F1C2-4B7F-ACAF-C9F802C7C0EC}" srcOrd="0" destOrd="0" presId="urn:microsoft.com/office/officeart/2018/2/layout/IconLabelList"/>
    <dgm:cxn modelId="{C8A6FBDB-1CED-4B3F-B1DF-540C3BD4FE52}" type="presParOf" srcId="{C2DF148F-BF3B-4AA5-8306-FD4A578D2E0C}" destId="{3AF4D51B-7CB4-480A-B775-E8D640F75C4F}" srcOrd="1" destOrd="0" presId="urn:microsoft.com/office/officeart/2018/2/layout/IconLabelList"/>
    <dgm:cxn modelId="{13EFFCC2-882E-469D-AD66-E6D95C1517FE}" type="presParOf" srcId="{C2DF148F-BF3B-4AA5-8306-FD4A578D2E0C}" destId="{B3C79B78-D56F-4EF1-B8CB-39C3D7998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CB45D2-5351-41F9-89C7-3E0605E73DF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CA3FEBC-7C97-4EBE-8E25-CF786F4B4A13}">
      <dgm:prSet/>
      <dgm:spPr/>
      <dgm:t>
        <a:bodyPr/>
        <a:lstStyle/>
        <a:p>
          <a:r>
            <a:rPr lang="en-US"/>
            <a:t>Logistic regression is easier to implement, interpret, and very efficient to train.</a:t>
          </a:r>
        </a:p>
      </dgm:t>
    </dgm:pt>
    <dgm:pt modelId="{9BCCC20E-F386-4544-AF0B-4072D48A3DB1}" type="parTrans" cxnId="{5F5A0008-0C6A-49EA-90DF-18B76CAAE380}">
      <dgm:prSet/>
      <dgm:spPr/>
      <dgm:t>
        <a:bodyPr/>
        <a:lstStyle/>
        <a:p>
          <a:endParaRPr lang="en-US"/>
        </a:p>
      </dgm:t>
    </dgm:pt>
    <dgm:pt modelId="{DAFD3181-C2DB-4A2D-A5C0-4E5F6A6C56E8}" type="sibTrans" cxnId="{5F5A0008-0C6A-49EA-90DF-18B76CAAE380}">
      <dgm:prSet/>
      <dgm:spPr/>
      <dgm:t>
        <a:bodyPr/>
        <a:lstStyle/>
        <a:p>
          <a:endParaRPr lang="en-US"/>
        </a:p>
      </dgm:t>
    </dgm:pt>
    <dgm:pt modelId="{78694C6F-28CE-4486-8718-652E306CE482}">
      <dgm:prSet/>
      <dgm:spPr/>
      <dgm:t>
        <a:bodyPr/>
        <a:lstStyle/>
        <a:p>
          <a:r>
            <a:rPr lang="en-US"/>
            <a:t>It makes no assumptions about distributions of classes in feature space.</a:t>
          </a:r>
        </a:p>
      </dgm:t>
    </dgm:pt>
    <dgm:pt modelId="{2C42064E-6917-4390-A11D-0246C3C9F5D3}" type="parTrans" cxnId="{858DD6CC-D846-4E88-9300-C8F6F8FED0C4}">
      <dgm:prSet/>
      <dgm:spPr/>
      <dgm:t>
        <a:bodyPr/>
        <a:lstStyle/>
        <a:p>
          <a:endParaRPr lang="en-US"/>
        </a:p>
      </dgm:t>
    </dgm:pt>
    <dgm:pt modelId="{EC476292-8499-471F-82E1-E3D64506FBBD}" type="sibTrans" cxnId="{858DD6CC-D846-4E88-9300-C8F6F8FED0C4}">
      <dgm:prSet/>
      <dgm:spPr/>
      <dgm:t>
        <a:bodyPr/>
        <a:lstStyle/>
        <a:p>
          <a:endParaRPr lang="en-US"/>
        </a:p>
      </dgm:t>
    </dgm:pt>
    <dgm:pt modelId="{D51A6E79-B919-49FA-BF94-5ABCD926354F}">
      <dgm:prSet/>
      <dgm:spPr/>
      <dgm:t>
        <a:bodyPr/>
        <a:lstStyle/>
        <a:p>
          <a:r>
            <a:rPr lang="en-US"/>
            <a:t>It not only provides a measure of how appropriate a predictor (coefficient size) is, but also its direction of association (positive or negative). </a:t>
          </a:r>
        </a:p>
      </dgm:t>
    </dgm:pt>
    <dgm:pt modelId="{619D9F98-188B-4558-A150-7D9085CF0708}" type="parTrans" cxnId="{87513BD8-E59A-492B-92A5-3F27D8658C1D}">
      <dgm:prSet/>
      <dgm:spPr/>
      <dgm:t>
        <a:bodyPr/>
        <a:lstStyle/>
        <a:p>
          <a:endParaRPr lang="en-US"/>
        </a:p>
      </dgm:t>
    </dgm:pt>
    <dgm:pt modelId="{B3A2F998-2598-48E7-BFF9-92146A3F9EA5}" type="sibTrans" cxnId="{87513BD8-E59A-492B-92A5-3F27D8658C1D}">
      <dgm:prSet/>
      <dgm:spPr/>
      <dgm:t>
        <a:bodyPr/>
        <a:lstStyle/>
        <a:p>
          <a:endParaRPr lang="en-US"/>
        </a:p>
      </dgm:t>
    </dgm:pt>
    <dgm:pt modelId="{3AF957A5-F3BD-4652-B59E-D78E3969B986}">
      <dgm:prSet/>
      <dgm:spPr/>
      <dgm:t>
        <a:bodyPr/>
        <a:lstStyle/>
        <a:p>
          <a:r>
            <a:rPr lang="en-US"/>
            <a:t>Good accuracy for many simple data sets and it performs well when the dataset is linearly separable.</a:t>
          </a:r>
        </a:p>
      </dgm:t>
    </dgm:pt>
    <dgm:pt modelId="{FDFFC1A0-FA0B-4302-A2B1-BBFB0A41356B}" type="parTrans" cxnId="{9C64B346-99FE-4D63-9FAD-6AE800D61934}">
      <dgm:prSet/>
      <dgm:spPr/>
      <dgm:t>
        <a:bodyPr/>
        <a:lstStyle/>
        <a:p>
          <a:endParaRPr lang="en-US"/>
        </a:p>
      </dgm:t>
    </dgm:pt>
    <dgm:pt modelId="{76EE7125-5079-476D-9226-B0214BDFD8B2}" type="sibTrans" cxnId="{9C64B346-99FE-4D63-9FAD-6AE800D61934}">
      <dgm:prSet/>
      <dgm:spPr/>
      <dgm:t>
        <a:bodyPr/>
        <a:lstStyle/>
        <a:p>
          <a:endParaRPr lang="en-US"/>
        </a:p>
      </dgm:t>
    </dgm:pt>
    <dgm:pt modelId="{608989F9-9231-6F44-BFAF-D1D6B24E3150}" type="pres">
      <dgm:prSet presAssocID="{68CB45D2-5351-41F9-89C7-3E0605E73DFE}" presName="linear" presStyleCnt="0">
        <dgm:presLayoutVars>
          <dgm:animLvl val="lvl"/>
          <dgm:resizeHandles val="exact"/>
        </dgm:presLayoutVars>
      </dgm:prSet>
      <dgm:spPr/>
    </dgm:pt>
    <dgm:pt modelId="{076C8EC5-A22D-A34D-B0DE-653BE7B1EE16}" type="pres">
      <dgm:prSet presAssocID="{DCA3FEBC-7C97-4EBE-8E25-CF786F4B4A13}" presName="parentText" presStyleLbl="node1" presStyleIdx="0" presStyleCnt="4">
        <dgm:presLayoutVars>
          <dgm:chMax val="0"/>
          <dgm:bulletEnabled val="1"/>
        </dgm:presLayoutVars>
      </dgm:prSet>
      <dgm:spPr/>
    </dgm:pt>
    <dgm:pt modelId="{01BD889B-C836-104C-9546-531952FE1F32}" type="pres">
      <dgm:prSet presAssocID="{DAFD3181-C2DB-4A2D-A5C0-4E5F6A6C56E8}" presName="spacer" presStyleCnt="0"/>
      <dgm:spPr/>
    </dgm:pt>
    <dgm:pt modelId="{0D25DF8D-4417-874D-AF5F-0EDF26591DD3}" type="pres">
      <dgm:prSet presAssocID="{78694C6F-28CE-4486-8718-652E306CE482}" presName="parentText" presStyleLbl="node1" presStyleIdx="1" presStyleCnt="4">
        <dgm:presLayoutVars>
          <dgm:chMax val="0"/>
          <dgm:bulletEnabled val="1"/>
        </dgm:presLayoutVars>
      </dgm:prSet>
      <dgm:spPr/>
    </dgm:pt>
    <dgm:pt modelId="{CB35430E-1E14-8F49-B3E9-5B99FFA49451}" type="pres">
      <dgm:prSet presAssocID="{EC476292-8499-471F-82E1-E3D64506FBBD}" presName="spacer" presStyleCnt="0"/>
      <dgm:spPr/>
    </dgm:pt>
    <dgm:pt modelId="{EFCCF419-5E5C-7F4D-A414-C25DC28E0FAC}" type="pres">
      <dgm:prSet presAssocID="{D51A6E79-B919-49FA-BF94-5ABCD926354F}" presName="parentText" presStyleLbl="node1" presStyleIdx="2" presStyleCnt="4">
        <dgm:presLayoutVars>
          <dgm:chMax val="0"/>
          <dgm:bulletEnabled val="1"/>
        </dgm:presLayoutVars>
      </dgm:prSet>
      <dgm:spPr/>
    </dgm:pt>
    <dgm:pt modelId="{C33655F9-A0D4-0146-BA48-F427A653F845}" type="pres">
      <dgm:prSet presAssocID="{B3A2F998-2598-48E7-BFF9-92146A3F9EA5}" presName="spacer" presStyleCnt="0"/>
      <dgm:spPr/>
    </dgm:pt>
    <dgm:pt modelId="{BFB7F35F-E17E-8E42-A2C7-194DB86252F7}" type="pres">
      <dgm:prSet presAssocID="{3AF957A5-F3BD-4652-B59E-D78E3969B986}" presName="parentText" presStyleLbl="node1" presStyleIdx="3" presStyleCnt="4">
        <dgm:presLayoutVars>
          <dgm:chMax val="0"/>
          <dgm:bulletEnabled val="1"/>
        </dgm:presLayoutVars>
      </dgm:prSet>
      <dgm:spPr/>
    </dgm:pt>
  </dgm:ptLst>
  <dgm:cxnLst>
    <dgm:cxn modelId="{5F5A0008-0C6A-49EA-90DF-18B76CAAE380}" srcId="{68CB45D2-5351-41F9-89C7-3E0605E73DFE}" destId="{DCA3FEBC-7C97-4EBE-8E25-CF786F4B4A13}" srcOrd="0" destOrd="0" parTransId="{9BCCC20E-F386-4544-AF0B-4072D48A3DB1}" sibTransId="{DAFD3181-C2DB-4A2D-A5C0-4E5F6A6C56E8}"/>
    <dgm:cxn modelId="{2FD3E960-A49D-F14C-9B86-D5F72C4631A8}" type="presOf" srcId="{3AF957A5-F3BD-4652-B59E-D78E3969B986}" destId="{BFB7F35F-E17E-8E42-A2C7-194DB86252F7}" srcOrd="0" destOrd="0" presId="urn:microsoft.com/office/officeart/2005/8/layout/vList2"/>
    <dgm:cxn modelId="{9C64B346-99FE-4D63-9FAD-6AE800D61934}" srcId="{68CB45D2-5351-41F9-89C7-3E0605E73DFE}" destId="{3AF957A5-F3BD-4652-B59E-D78E3969B986}" srcOrd="3" destOrd="0" parTransId="{FDFFC1A0-FA0B-4302-A2B1-BBFB0A41356B}" sibTransId="{76EE7125-5079-476D-9226-B0214BDFD8B2}"/>
    <dgm:cxn modelId="{D07AB452-73F8-AA49-8AAD-5E5EC130747F}" type="presOf" srcId="{68CB45D2-5351-41F9-89C7-3E0605E73DFE}" destId="{608989F9-9231-6F44-BFAF-D1D6B24E3150}" srcOrd="0" destOrd="0" presId="urn:microsoft.com/office/officeart/2005/8/layout/vList2"/>
    <dgm:cxn modelId="{36D657B7-A045-9C47-ABDB-9BB25ADEAE0B}" type="presOf" srcId="{D51A6E79-B919-49FA-BF94-5ABCD926354F}" destId="{EFCCF419-5E5C-7F4D-A414-C25DC28E0FAC}" srcOrd="0" destOrd="0" presId="urn:microsoft.com/office/officeart/2005/8/layout/vList2"/>
    <dgm:cxn modelId="{07399BCA-1469-804D-87AD-414A76DE6319}" type="presOf" srcId="{DCA3FEBC-7C97-4EBE-8E25-CF786F4B4A13}" destId="{076C8EC5-A22D-A34D-B0DE-653BE7B1EE16}" srcOrd="0" destOrd="0" presId="urn:microsoft.com/office/officeart/2005/8/layout/vList2"/>
    <dgm:cxn modelId="{858DD6CC-D846-4E88-9300-C8F6F8FED0C4}" srcId="{68CB45D2-5351-41F9-89C7-3E0605E73DFE}" destId="{78694C6F-28CE-4486-8718-652E306CE482}" srcOrd="1" destOrd="0" parTransId="{2C42064E-6917-4390-A11D-0246C3C9F5D3}" sibTransId="{EC476292-8499-471F-82E1-E3D64506FBBD}"/>
    <dgm:cxn modelId="{23909AD6-2097-F549-B983-01DD650AE831}" type="presOf" srcId="{78694C6F-28CE-4486-8718-652E306CE482}" destId="{0D25DF8D-4417-874D-AF5F-0EDF26591DD3}" srcOrd="0" destOrd="0" presId="urn:microsoft.com/office/officeart/2005/8/layout/vList2"/>
    <dgm:cxn modelId="{87513BD8-E59A-492B-92A5-3F27D8658C1D}" srcId="{68CB45D2-5351-41F9-89C7-3E0605E73DFE}" destId="{D51A6E79-B919-49FA-BF94-5ABCD926354F}" srcOrd="2" destOrd="0" parTransId="{619D9F98-188B-4558-A150-7D9085CF0708}" sibTransId="{B3A2F998-2598-48E7-BFF9-92146A3F9EA5}"/>
    <dgm:cxn modelId="{2023E7A6-1FF8-6A4C-90C1-8322103ACBCC}" type="presParOf" srcId="{608989F9-9231-6F44-BFAF-D1D6B24E3150}" destId="{076C8EC5-A22D-A34D-B0DE-653BE7B1EE16}" srcOrd="0" destOrd="0" presId="urn:microsoft.com/office/officeart/2005/8/layout/vList2"/>
    <dgm:cxn modelId="{3AD0DBB4-84ED-8746-8159-3D7D6E661935}" type="presParOf" srcId="{608989F9-9231-6F44-BFAF-D1D6B24E3150}" destId="{01BD889B-C836-104C-9546-531952FE1F32}" srcOrd="1" destOrd="0" presId="urn:microsoft.com/office/officeart/2005/8/layout/vList2"/>
    <dgm:cxn modelId="{0761A3CB-AC7F-D147-B3D9-45AFCB692EA8}" type="presParOf" srcId="{608989F9-9231-6F44-BFAF-D1D6B24E3150}" destId="{0D25DF8D-4417-874D-AF5F-0EDF26591DD3}" srcOrd="2" destOrd="0" presId="urn:microsoft.com/office/officeart/2005/8/layout/vList2"/>
    <dgm:cxn modelId="{0DF3FF10-3D15-1647-AB54-82BDF7EF7EA9}" type="presParOf" srcId="{608989F9-9231-6F44-BFAF-D1D6B24E3150}" destId="{CB35430E-1E14-8F49-B3E9-5B99FFA49451}" srcOrd="3" destOrd="0" presId="urn:microsoft.com/office/officeart/2005/8/layout/vList2"/>
    <dgm:cxn modelId="{F729DF4D-8598-3E4E-A6C5-03081D0E1166}" type="presParOf" srcId="{608989F9-9231-6F44-BFAF-D1D6B24E3150}" destId="{EFCCF419-5E5C-7F4D-A414-C25DC28E0FAC}" srcOrd="4" destOrd="0" presId="urn:microsoft.com/office/officeart/2005/8/layout/vList2"/>
    <dgm:cxn modelId="{CC9D81A6-6C36-D04A-B4E9-2B7C66D03C63}" type="presParOf" srcId="{608989F9-9231-6F44-BFAF-D1D6B24E3150}" destId="{C33655F9-A0D4-0146-BA48-F427A653F845}" srcOrd="5" destOrd="0" presId="urn:microsoft.com/office/officeart/2005/8/layout/vList2"/>
    <dgm:cxn modelId="{A24A0F75-69F2-2746-AA81-CCEA5FE586FF}" type="presParOf" srcId="{608989F9-9231-6F44-BFAF-D1D6B24E3150}" destId="{BFB7F35F-E17E-8E42-A2C7-194DB86252F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A82716-F89E-4321-9D65-71AE498944C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04C07BC-4D6A-4560-889A-7E8C10270C9C}">
      <dgm:prSet/>
      <dgm:spPr/>
      <dgm:t>
        <a:bodyPr/>
        <a:lstStyle/>
        <a:p>
          <a:r>
            <a:rPr lang="en-US"/>
            <a:t>SVM works relatively well when there is a clear margin of separation between classes.</a:t>
          </a:r>
        </a:p>
      </dgm:t>
    </dgm:pt>
    <dgm:pt modelId="{3346B809-CF30-4A9C-814E-96315060859B}" type="parTrans" cxnId="{1C01EA9E-6FF7-48BB-B80A-31E2FE699467}">
      <dgm:prSet/>
      <dgm:spPr/>
      <dgm:t>
        <a:bodyPr/>
        <a:lstStyle/>
        <a:p>
          <a:endParaRPr lang="en-US"/>
        </a:p>
      </dgm:t>
    </dgm:pt>
    <dgm:pt modelId="{7FDF894A-5245-405E-BDA1-3E9BB92BF21E}" type="sibTrans" cxnId="{1C01EA9E-6FF7-48BB-B80A-31E2FE699467}">
      <dgm:prSet/>
      <dgm:spPr/>
      <dgm:t>
        <a:bodyPr/>
        <a:lstStyle/>
        <a:p>
          <a:endParaRPr lang="en-US"/>
        </a:p>
      </dgm:t>
    </dgm:pt>
    <dgm:pt modelId="{D0D0EE56-E96C-4ECB-AD46-A805C920B246}">
      <dgm:prSet/>
      <dgm:spPr/>
      <dgm:t>
        <a:bodyPr/>
        <a:lstStyle/>
        <a:p>
          <a:r>
            <a:rPr lang="en-US"/>
            <a:t>SVM is effective in high dimensional spaces.</a:t>
          </a:r>
        </a:p>
      </dgm:t>
    </dgm:pt>
    <dgm:pt modelId="{9E51DD1A-1055-445C-B75B-9EDB2227FCAA}" type="parTrans" cxnId="{EF2F644C-4F39-4D3F-80CE-EF0FAA602B51}">
      <dgm:prSet/>
      <dgm:spPr/>
      <dgm:t>
        <a:bodyPr/>
        <a:lstStyle/>
        <a:p>
          <a:endParaRPr lang="en-US"/>
        </a:p>
      </dgm:t>
    </dgm:pt>
    <dgm:pt modelId="{C4F24F65-D00C-4ED3-BAA6-1546FDC3AE5B}" type="sibTrans" cxnId="{EF2F644C-4F39-4D3F-80CE-EF0FAA602B51}">
      <dgm:prSet/>
      <dgm:spPr/>
      <dgm:t>
        <a:bodyPr/>
        <a:lstStyle/>
        <a:p>
          <a:endParaRPr lang="en-US"/>
        </a:p>
      </dgm:t>
    </dgm:pt>
    <dgm:pt modelId="{29C19A32-97B6-4E92-961D-FD3FF8F10510}">
      <dgm:prSet/>
      <dgm:spPr/>
      <dgm:t>
        <a:bodyPr/>
        <a:lstStyle/>
        <a:p>
          <a:r>
            <a:rPr lang="en-US"/>
            <a:t>SVM can be used for other types of machine learning problems, such as regression, outlier detection, and clustering.</a:t>
          </a:r>
        </a:p>
      </dgm:t>
    </dgm:pt>
    <dgm:pt modelId="{65651BB6-91B6-46CF-8051-A546C012E607}" type="parTrans" cxnId="{0CB3081C-3589-4F06-83DA-7FCCA2BB558F}">
      <dgm:prSet/>
      <dgm:spPr/>
      <dgm:t>
        <a:bodyPr/>
        <a:lstStyle/>
        <a:p>
          <a:endParaRPr lang="en-US"/>
        </a:p>
      </dgm:t>
    </dgm:pt>
    <dgm:pt modelId="{7427DD06-A5D6-4BE5-B43B-592B79EC39B6}" type="sibTrans" cxnId="{0CB3081C-3589-4F06-83DA-7FCCA2BB558F}">
      <dgm:prSet/>
      <dgm:spPr/>
      <dgm:t>
        <a:bodyPr/>
        <a:lstStyle/>
        <a:p>
          <a:endParaRPr lang="en-US"/>
        </a:p>
      </dgm:t>
    </dgm:pt>
    <dgm:pt modelId="{642A6B71-F450-4BF5-8F5E-8CA2751AB152}">
      <dgm:prSet/>
      <dgm:spPr/>
      <dgm:t>
        <a:bodyPr/>
        <a:lstStyle/>
        <a:p>
          <a:r>
            <a:rPr lang="en-US"/>
            <a:t>SVM is relatively memory efficient</a:t>
          </a:r>
        </a:p>
      </dgm:t>
    </dgm:pt>
    <dgm:pt modelId="{1875FA87-A20E-4A6D-8648-78CAC93859BD}" type="parTrans" cxnId="{B9520C84-34EA-4330-A8EC-343CDE00E5D7}">
      <dgm:prSet/>
      <dgm:spPr/>
      <dgm:t>
        <a:bodyPr/>
        <a:lstStyle/>
        <a:p>
          <a:endParaRPr lang="en-US"/>
        </a:p>
      </dgm:t>
    </dgm:pt>
    <dgm:pt modelId="{BF575FC6-B36C-48E8-911F-4716870D19CA}" type="sibTrans" cxnId="{B9520C84-34EA-4330-A8EC-343CDE00E5D7}">
      <dgm:prSet/>
      <dgm:spPr/>
      <dgm:t>
        <a:bodyPr/>
        <a:lstStyle/>
        <a:p>
          <a:endParaRPr lang="en-US"/>
        </a:p>
      </dgm:t>
    </dgm:pt>
    <dgm:pt modelId="{6562E8D6-5160-4E8F-A62F-53F1555BF0AB}" type="pres">
      <dgm:prSet presAssocID="{67A82716-F89E-4321-9D65-71AE498944C6}" presName="root" presStyleCnt="0">
        <dgm:presLayoutVars>
          <dgm:dir/>
          <dgm:resizeHandles val="exact"/>
        </dgm:presLayoutVars>
      </dgm:prSet>
      <dgm:spPr/>
    </dgm:pt>
    <dgm:pt modelId="{F364B7C6-EF57-42B9-8752-15BA41B98750}" type="pres">
      <dgm:prSet presAssocID="{67A82716-F89E-4321-9D65-71AE498944C6}" presName="container" presStyleCnt="0">
        <dgm:presLayoutVars>
          <dgm:dir/>
          <dgm:resizeHandles val="exact"/>
        </dgm:presLayoutVars>
      </dgm:prSet>
      <dgm:spPr/>
    </dgm:pt>
    <dgm:pt modelId="{A855DE26-2490-4757-A888-9D5F420948F1}" type="pres">
      <dgm:prSet presAssocID="{704C07BC-4D6A-4560-889A-7E8C10270C9C}" presName="compNode" presStyleCnt="0"/>
      <dgm:spPr/>
    </dgm:pt>
    <dgm:pt modelId="{D342E14D-70E6-4327-89EA-68353D451BAE}" type="pres">
      <dgm:prSet presAssocID="{704C07BC-4D6A-4560-889A-7E8C10270C9C}" presName="iconBgRect" presStyleLbl="bgShp" presStyleIdx="0" presStyleCnt="4"/>
      <dgm:spPr/>
    </dgm:pt>
    <dgm:pt modelId="{DC2B7641-07DD-4488-BCA5-DCBCE3D1086F}" type="pres">
      <dgm:prSet presAssocID="{704C07BC-4D6A-4560-889A-7E8C10270C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2F982B8D-67E8-40EF-A598-FFE78077B1A0}" type="pres">
      <dgm:prSet presAssocID="{704C07BC-4D6A-4560-889A-7E8C10270C9C}" presName="spaceRect" presStyleCnt="0"/>
      <dgm:spPr/>
    </dgm:pt>
    <dgm:pt modelId="{6AC2C50C-2194-43F1-B930-AE2EDBEB0EFF}" type="pres">
      <dgm:prSet presAssocID="{704C07BC-4D6A-4560-889A-7E8C10270C9C}" presName="textRect" presStyleLbl="revTx" presStyleIdx="0" presStyleCnt="4">
        <dgm:presLayoutVars>
          <dgm:chMax val="1"/>
          <dgm:chPref val="1"/>
        </dgm:presLayoutVars>
      </dgm:prSet>
      <dgm:spPr/>
    </dgm:pt>
    <dgm:pt modelId="{984E7A8A-C2A3-45B2-AF7C-5889DB98AECC}" type="pres">
      <dgm:prSet presAssocID="{7FDF894A-5245-405E-BDA1-3E9BB92BF21E}" presName="sibTrans" presStyleLbl="sibTrans2D1" presStyleIdx="0" presStyleCnt="0"/>
      <dgm:spPr/>
    </dgm:pt>
    <dgm:pt modelId="{1903D262-5391-4B51-AFE4-BD98498B8F05}" type="pres">
      <dgm:prSet presAssocID="{D0D0EE56-E96C-4ECB-AD46-A805C920B246}" presName="compNode" presStyleCnt="0"/>
      <dgm:spPr/>
    </dgm:pt>
    <dgm:pt modelId="{F98F7B13-E3C8-4DCF-9436-E52274BA8F30}" type="pres">
      <dgm:prSet presAssocID="{D0D0EE56-E96C-4ECB-AD46-A805C920B246}" presName="iconBgRect" presStyleLbl="bgShp" presStyleIdx="1" presStyleCnt="4"/>
      <dgm:spPr/>
    </dgm:pt>
    <dgm:pt modelId="{2F8A7725-4665-429C-AF21-17E1E63E7B1C}" type="pres">
      <dgm:prSet presAssocID="{D0D0EE56-E96C-4ECB-AD46-A805C920B2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83115124-FC80-4313-AAA4-C270F9D0EA65}" type="pres">
      <dgm:prSet presAssocID="{D0D0EE56-E96C-4ECB-AD46-A805C920B246}" presName="spaceRect" presStyleCnt="0"/>
      <dgm:spPr/>
    </dgm:pt>
    <dgm:pt modelId="{7291CBC9-300F-435E-B9AA-62D57F8A5D6E}" type="pres">
      <dgm:prSet presAssocID="{D0D0EE56-E96C-4ECB-AD46-A805C920B246}" presName="textRect" presStyleLbl="revTx" presStyleIdx="1" presStyleCnt="4">
        <dgm:presLayoutVars>
          <dgm:chMax val="1"/>
          <dgm:chPref val="1"/>
        </dgm:presLayoutVars>
      </dgm:prSet>
      <dgm:spPr/>
    </dgm:pt>
    <dgm:pt modelId="{931B1216-099E-4AB9-93A8-682E1998DC31}" type="pres">
      <dgm:prSet presAssocID="{C4F24F65-D00C-4ED3-BAA6-1546FDC3AE5B}" presName="sibTrans" presStyleLbl="sibTrans2D1" presStyleIdx="0" presStyleCnt="0"/>
      <dgm:spPr/>
    </dgm:pt>
    <dgm:pt modelId="{01B8E9D7-8699-45E2-BC3B-17123BB604F3}" type="pres">
      <dgm:prSet presAssocID="{29C19A32-97B6-4E92-961D-FD3FF8F10510}" presName="compNode" presStyleCnt="0"/>
      <dgm:spPr/>
    </dgm:pt>
    <dgm:pt modelId="{400023EC-0535-4A8E-A18A-CCA13CB43206}" type="pres">
      <dgm:prSet presAssocID="{29C19A32-97B6-4E92-961D-FD3FF8F10510}" presName="iconBgRect" presStyleLbl="bgShp" presStyleIdx="2" presStyleCnt="4"/>
      <dgm:spPr/>
    </dgm:pt>
    <dgm:pt modelId="{E797BB14-C0CD-438B-A765-083DED3A78FA}" type="pres">
      <dgm:prSet presAssocID="{29C19A32-97B6-4E92-961D-FD3FF8F105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87468AD-FC14-4F3A-9C1A-38C6B6B9F18B}" type="pres">
      <dgm:prSet presAssocID="{29C19A32-97B6-4E92-961D-FD3FF8F10510}" presName="spaceRect" presStyleCnt="0"/>
      <dgm:spPr/>
    </dgm:pt>
    <dgm:pt modelId="{2D7A0348-CE8E-4F62-BE4E-15AC26E01547}" type="pres">
      <dgm:prSet presAssocID="{29C19A32-97B6-4E92-961D-FD3FF8F10510}" presName="textRect" presStyleLbl="revTx" presStyleIdx="2" presStyleCnt="4">
        <dgm:presLayoutVars>
          <dgm:chMax val="1"/>
          <dgm:chPref val="1"/>
        </dgm:presLayoutVars>
      </dgm:prSet>
      <dgm:spPr/>
    </dgm:pt>
    <dgm:pt modelId="{219219C4-D903-4CFA-B96F-FC127705E608}" type="pres">
      <dgm:prSet presAssocID="{7427DD06-A5D6-4BE5-B43B-592B79EC39B6}" presName="sibTrans" presStyleLbl="sibTrans2D1" presStyleIdx="0" presStyleCnt="0"/>
      <dgm:spPr/>
    </dgm:pt>
    <dgm:pt modelId="{EC7BFE82-98F1-40BB-ADD3-835DFF057AB9}" type="pres">
      <dgm:prSet presAssocID="{642A6B71-F450-4BF5-8F5E-8CA2751AB152}" presName="compNode" presStyleCnt="0"/>
      <dgm:spPr/>
    </dgm:pt>
    <dgm:pt modelId="{454198BC-C8E1-4552-B266-0441595CC19B}" type="pres">
      <dgm:prSet presAssocID="{642A6B71-F450-4BF5-8F5E-8CA2751AB152}" presName="iconBgRect" presStyleLbl="bgShp" presStyleIdx="3" presStyleCnt="4"/>
      <dgm:spPr/>
    </dgm:pt>
    <dgm:pt modelId="{554D3FDC-4B5F-47E6-816F-DC071DE364A3}" type="pres">
      <dgm:prSet presAssocID="{642A6B71-F450-4BF5-8F5E-8CA2751AB1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60036BE8-5FA4-4E82-B6D0-D90CDA68DC8A}" type="pres">
      <dgm:prSet presAssocID="{642A6B71-F450-4BF5-8F5E-8CA2751AB152}" presName="spaceRect" presStyleCnt="0"/>
      <dgm:spPr/>
    </dgm:pt>
    <dgm:pt modelId="{8799465C-85F6-4AAF-B9CF-82A750C5B829}" type="pres">
      <dgm:prSet presAssocID="{642A6B71-F450-4BF5-8F5E-8CA2751AB152}" presName="textRect" presStyleLbl="revTx" presStyleIdx="3" presStyleCnt="4">
        <dgm:presLayoutVars>
          <dgm:chMax val="1"/>
          <dgm:chPref val="1"/>
        </dgm:presLayoutVars>
      </dgm:prSet>
      <dgm:spPr/>
    </dgm:pt>
  </dgm:ptLst>
  <dgm:cxnLst>
    <dgm:cxn modelId="{0C058F1B-3645-49A1-AC3C-CB6A9B976898}" type="presOf" srcId="{D0D0EE56-E96C-4ECB-AD46-A805C920B246}" destId="{7291CBC9-300F-435E-B9AA-62D57F8A5D6E}" srcOrd="0" destOrd="0" presId="urn:microsoft.com/office/officeart/2018/2/layout/IconCircleList"/>
    <dgm:cxn modelId="{0CB3081C-3589-4F06-83DA-7FCCA2BB558F}" srcId="{67A82716-F89E-4321-9D65-71AE498944C6}" destId="{29C19A32-97B6-4E92-961D-FD3FF8F10510}" srcOrd="2" destOrd="0" parTransId="{65651BB6-91B6-46CF-8051-A546C012E607}" sibTransId="{7427DD06-A5D6-4BE5-B43B-592B79EC39B6}"/>
    <dgm:cxn modelId="{EB89FD36-B264-4F25-89FB-D2898A6677A5}" type="presOf" srcId="{29C19A32-97B6-4E92-961D-FD3FF8F10510}" destId="{2D7A0348-CE8E-4F62-BE4E-15AC26E01547}" srcOrd="0" destOrd="0" presId="urn:microsoft.com/office/officeart/2018/2/layout/IconCircleList"/>
    <dgm:cxn modelId="{A6DB0664-7FFD-4408-B5E6-ABE2982680EB}" type="presOf" srcId="{7FDF894A-5245-405E-BDA1-3E9BB92BF21E}" destId="{984E7A8A-C2A3-45B2-AF7C-5889DB98AECC}" srcOrd="0" destOrd="0" presId="urn:microsoft.com/office/officeart/2018/2/layout/IconCircleList"/>
    <dgm:cxn modelId="{EF2F644C-4F39-4D3F-80CE-EF0FAA602B51}" srcId="{67A82716-F89E-4321-9D65-71AE498944C6}" destId="{D0D0EE56-E96C-4ECB-AD46-A805C920B246}" srcOrd="1" destOrd="0" parTransId="{9E51DD1A-1055-445C-B75B-9EDB2227FCAA}" sibTransId="{C4F24F65-D00C-4ED3-BAA6-1546FDC3AE5B}"/>
    <dgm:cxn modelId="{B9520C84-34EA-4330-A8EC-343CDE00E5D7}" srcId="{67A82716-F89E-4321-9D65-71AE498944C6}" destId="{642A6B71-F450-4BF5-8F5E-8CA2751AB152}" srcOrd="3" destOrd="0" parTransId="{1875FA87-A20E-4A6D-8648-78CAC93859BD}" sibTransId="{BF575FC6-B36C-48E8-911F-4716870D19CA}"/>
    <dgm:cxn modelId="{60168485-B589-4531-8183-5C934F7CC158}" type="presOf" srcId="{704C07BC-4D6A-4560-889A-7E8C10270C9C}" destId="{6AC2C50C-2194-43F1-B930-AE2EDBEB0EFF}" srcOrd="0" destOrd="0" presId="urn:microsoft.com/office/officeart/2018/2/layout/IconCircleList"/>
    <dgm:cxn modelId="{44A00897-DDF7-408C-99B4-BB320BD42189}" type="presOf" srcId="{C4F24F65-D00C-4ED3-BAA6-1546FDC3AE5B}" destId="{931B1216-099E-4AB9-93A8-682E1998DC31}" srcOrd="0" destOrd="0" presId="urn:microsoft.com/office/officeart/2018/2/layout/IconCircleList"/>
    <dgm:cxn modelId="{1C01EA9E-6FF7-48BB-B80A-31E2FE699467}" srcId="{67A82716-F89E-4321-9D65-71AE498944C6}" destId="{704C07BC-4D6A-4560-889A-7E8C10270C9C}" srcOrd="0" destOrd="0" parTransId="{3346B809-CF30-4A9C-814E-96315060859B}" sibTransId="{7FDF894A-5245-405E-BDA1-3E9BB92BF21E}"/>
    <dgm:cxn modelId="{AB04CBA6-2633-4787-97D8-B672CBC0FAC0}" type="presOf" srcId="{7427DD06-A5D6-4BE5-B43B-592B79EC39B6}" destId="{219219C4-D903-4CFA-B96F-FC127705E608}" srcOrd="0" destOrd="0" presId="urn:microsoft.com/office/officeart/2018/2/layout/IconCircleList"/>
    <dgm:cxn modelId="{5C51BBC0-3746-4939-9666-A332AAD26FA8}" type="presOf" srcId="{642A6B71-F450-4BF5-8F5E-8CA2751AB152}" destId="{8799465C-85F6-4AAF-B9CF-82A750C5B829}" srcOrd="0" destOrd="0" presId="urn:microsoft.com/office/officeart/2018/2/layout/IconCircleList"/>
    <dgm:cxn modelId="{D25936CC-0720-4F88-979A-E7D9C80D5EEA}" type="presOf" srcId="{67A82716-F89E-4321-9D65-71AE498944C6}" destId="{6562E8D6-5160-4E8F-A62F-53F1555BF0AB}" srcOrd="0" destOrd="0" presId="urn:microsoft.com/office/officeart/2018/2/layout/IconCircleList"/>
    <dgm:cxn modelId="{50887D5B-9887-42AB-AEB1-9E543E156480}" type="presParOf" srcId="{6562E8D6-5160-4E8F-A62F-53F1555BF0AB}" destId="{F364B7C6-EF57-42B9-8752-15BA41B98750}" srcOrd="0" destOrd="0" presId="urn:microsoft.com/office/officeart/2018/2/layout/IconCircleList"/>
    <dgm:cxn modelId="{1842C481-91F4-42E7-9A90-AC131B2409FC}" type="presParOf" srcId="{F364B7C6-EF57-42B9-8752-15BA41B98750}" destId="{A855DE26-2490-4757-A888-9D5F420948F1}" srcOrd="0" destOrd="0" presId="urn:microsoft.com/office/officeart/2018/2/layout/IconCircleList"/>
    <dgm:cxn modelId="{D4BC839F-F4D9-4355-9B0B-B3DF46A1F134}" type="presParOf" srcId="{A855DE26-2490-4757-A888-9D5F420948F1}" destId="{D342E14D-70E6-4327-89EA-68353D451BAE}" srcOrd="0" destOrd="0" presId="urn:microsoft.com/office/officeart/2018/2/layout/IconCircleList"/>
    <dgm:cxn modelId="{97E4F45D-6C61-45F9-8055-80022DF7EE82}" type="presParOf" srcId="{A855DE26-2490-4757-A888-9D5F420948F1}" destId="{DC2B7641-07DD-4488-BCA5-DCBCE3D1086F}" srcOrd="1" destOrd="0" presId="urn:microsoft.com/office/officeart/2018/2/layout/IconCircleList"/>
    <dgm:cxn modelId="{AEA1EB7D-D9E3-46D0-BEAF-39F738125BA7}" type="presParOf" srcId="{A855DE26-2490-4757-A888-9D5F420948F1}" destId="{2F982B8D-67E8-40EF-A598-FFE78077B1A0}" srcOrd="2" destOrd="0" presId="urn:microsoft.com/office/officeart/2018/2/layout/IconCircleList"/>
    <dgm:cxn modelId="{62CAAC7F-71C0-4714-91A0-EC77F43DBB88}" type="presParOf" srcId="{A855DE26-2490-4757-A888-9D5F420948F1}" destId="{6AC2C50C-2194-43F1-B930-AE2EDBEB0EFF}" srcOrd="3" destOrd="0" presId="urn:microsoft.com/office/officeart/2018/2/layout/IconCircleList"/>
    <dgm:cxn modelId="{5AA1E967-D1AE-4D78-82F5-E4F639AC1DEB}" type="presParOf" srcId="{F364B7C6-EF57-42B9-8752-15BA41B98750}" destId="{984E7A8A-C2A3-45B2-AF7C-5889DB98AECC}" srcOrd="1" destOrd="0" presId="urn:microsoft.com/office/officeart/2018/2/layout/IconCircleList"/>
    <dgm:cxn modelId="{29F53364-3AF4-46D0-B882-C17142FE2F94}" type="presParOf" srcId="{F364B7C6-EF57-42B9-8752-15BA41B98750}" destId="{1903D262-5391-4B51-AFE4-BD98498B8F05}" srcOrd="2" destOrd="0" presId="urn:microsoft.com/office/officeart/2018/2/layout/IconCircleList"/>
    <dgm:cxn modelId="{182BE492-68A4-4D06-ACE3-DD2ED33A9FDC}" type="presParOf" srcId="{1903D262-5391-4B51-AFE4-BD98498B8F05}" destId="{F98F7B13-E3C8-4DCF-9436-E52274BA8F30}" srcOrd="0" destOrd="0" presId="urn:microsoft.com/office/officeart/2018/2/layout/IconCircleList"/>
    <dgm:cxn modelId="{4388C7FD-99CC-4F3B-B880-C04C0BEE95C0}" type="presParOf" srcId="{1903D262-5391-4B51-AFE4-BD98498B8F05}" destId="{2F8A7725-4665-429C-AF21-17E1E63E7B1C}" srcOrd="1" destOrd="0" presId="urn:microsoft.com/office/officeart/2018/2/layout/IconCircleList"/>
    <dgm:cxn modelId="{C7C293BC-2C0F-47BB-8E45-D57AE9E2A0BA}" type="presParOf" srcId="{1903D262-5391-4B51-AFE4-BD98498B8F05}" destId="{83115124-FC80-4313-AAA4-C270F9D0EA65}" srcOrd="2" destOrd="0" presId="urn:microsoft.com/office/officeart/2018/2/layout/IconCircleList"/>
    <dgm:cxn modelId="{D6B26FBE-AE75-4CDB-AD57-34D2F8A9720A}" type="presParOf" srcId="{1903D262-5391-4B51-AFE4-BD98498B8F05}" destId="{7291CBC9-300F-435E-B9AA-62D57F8A5D6E}" srcOrd="3" destOrd="0" presId="urn:microsoft.com/office/officeart/2018/2/layout/IconCircleList"/>
    <dgm:cxn modelId="{66ADCFEC-E9C7-4004-8BB5-57F575643A07}" type="presParOf" srcId="{F364B7C6-EF57-42B9-8752-15BA41B98750}" destId="{931B1216-099E-4AB9-93A8-682E1998DC31}" srcOrd="3" destOrd="0" presId="urn:microsoft.com/office/officeart/2018/2/layout/IconCircleList"/>
    <dgm:cxn modelId="{4D483EB8-5447-4E48-B028-EB63CDFDD9B1}" type="presParOf" srcId="{F364B7C6-EF57-42B9-8752-15BA41B98750}" destId="{01B8E9D7-8699-45E2-BC3B-17123BB604F3}" srcOrd="4" destOrd="0" presId="urn:microsoft.com/office/officeart/2018/2/layout/IconCircleList"/>
    <dgm:cxn modelId="{71AA38DB-8A44-47ED-8430-BA4E157DBFA6}" type="presParOf" srcId="{01B8E9D7-8699-45E2-BC3B-17123BB604F3}" destId="{400023EC-0535-4A8E-A18A-CCA13CB43206}" srcOrd="0" destOrd="0" presId="urn:microsoft.com/office/officeart/2018/2/layout/IconCircleList"/>
    <dgm:cxn modelId="{0EEC0ED1-B8FF-4A6B-BD7A-EAAAFF579C60}" type="presParOf" srcId="{01B8E9D7-8699-45E2-BC3B-17123BB604F3}" destId="{E797BB14-C0CD-438B-A765-083DED3A78FA}" srcOrd="1" destOrd="0" presId="urn:microsoft.com/office/officeart/2018/2/layout/IconCircleList"/>
    <dgm:cxn modelId="{02E3ED8E-459A-45BF-8580-AEA9BDABB10B}" type="presParOf" srcId="{01B8E9D7-8699-45E2-BC3B-17123BB604F3}" destId="{A87468AD-FC14-4F3A-9C1A-38C6B6B9F18B}" srcOrd="2" destOrd="0" presId="urn:microsoft.com/office/officeart/2018/2/layout/IconCircleList"/>
    <dgm:cxn modelId="{47241199-FCDB-4871-BF93-7ACB893C6652}" type="presParOf" srcId="{01B8E9D7-8699-45E2-BC3B-17123BB604F3}" destId="{2D7A0348-CE8E-4F62-BE4E-15AC26E01547}" srcOrd="3" destOrd="0" presId="urn:microsoft.com/office/officeart/2018/2/layout/IconCircleList"/>
    <dgm:cxn modelId="{F6EE82B4-7393-451B-B8FD-9391047B44BE}" type="presParOf" srcId="{F364B7C6-EF57-42B9-8752-15BA41B98750}" destId="{219219C4-D903-4CFA-B96F-FC127705E608}" srcOrd="5" destOrd="0" presId="urn:microsoft.com/office/officeart/2018/2/layout/IconCircleList"/>
    <dgm:cxn modelId="{1EC02D6C-BA11-4706-9390-0066E8808FB7}" type="presParOf" srcId="{F364B7C6-EF57-42B9-8752-15BA41B98750}" destId="{EC7BFE82-98F1-40BB-ADD3-835DFF057AB9}" srcOrd="6" destOrd="0" presId="urn:microsoft.com/office/officeart/2018/2/layout/IconCircleList"/>
    <dgm:cxn modelId="{1142A8F2-E4D8-43B2-AF96-48E2EC256282}" type="presParOf" srcId="{EC7BFE82-98F1-40BB-ADD3-835DFF057AB9}" destId="{454198BC-C8E1-4552-B266-0441595CC19B}" srcOrd="0" destOrd="0" presId="urn:microsoft.com/office/officeart/2018/2/layout/IconCircleList"/>
    <dgm:cxn modelId="{5A0FA2DD-DC69-4A6A-B5D5-61EC936827B9}" type="presParOf" srcId="{EC7BFE82-98F1-40BB-ADD3-835DFF057AB9}" destId="{554D3FDC-4B5F-47E6-816F-DC071DE364A3}" srcOrd="1" destOrd="0" presId="urn:microsoft.com/office/officeart/2018/2/layout/IconCircleList"/>
    <dgm:cxn modelId="{F505E2F8-2BA8-44F2-BCFB-FE7972DAF50A}" type="presParOf" srcId="{EC7BFE82-98F1-40BB-ADD3-835DFF057AB9}" destId="{60036BE8-5FA4-4E82-B6D0-D90CDA68DC8A}" srcOrd="2" destOrd="0" presId="urn:microsoft.com/office/officeart/2018/2/layout/IconCircleList"/>
    <dgm:cxn modelId="{E3052F36-13F6-4754-8737-7EBF178CD96D}" type="presParOf" srcId="{EC7BFE82-98F1-40BB-ADD3-835DFF057AB9}" destId="{8799465C-85F6-4AAF-B9CF-82A750C5B82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26AC85-1B33-41E1-B9CF-6934D9AF2F4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FBD7393-F3F1-41B7-BDEF-0DBEAD184CC2}">
      <dgm:prSet/>
      <dgm:spPr/>
      <dgm:t>
        <a:bodyPr/>
        <a:lstStyle/>
        <a:p>
          <a:r>
            <a:rPr lang="en-US"/>
            <a:t>It is easy to implement k-means and identify unknown groups of data from complex data sets. The results are presented in an easy and simple manner.</a:t>
          </a:r>
        </a:p>
      </dgm:t>
    </dgm:pt>
    <dgm:pt modelId="{3402D094-7E46-4E26-BE4E-F5290C281CD0}" type="parTrans" cxnId="{9643485A-6FB0-487B-9A6E-1877B4E8093F}">
      <dgm:prSet/>
      <dgm:spPr/>
      <dgm:t>
        <a:bodyPr/>
        <a:lstStyle/>
        <a:p>
          <a:endParaRPr lang="en-US"/>
        </a:p>
      </dgm:t>
    </dgm:pt>
    <dgm:pt modelId="{7CE2C25F-A973-4E8C-9543-6B0D5639D15D}" type="sibTrans" cxnId="{9643485A-6FB0-487B-9A6E-1877B4E8093F}">
      <dgm:prSet/>
      <dgm:spPr/>
      <dgm:t>
        <a:bodyPr/>
        <a:lstStyle/>
        <a:p>
          <a:endParaRPr lang="en-US"/>
        </a:p>
      </dgm:t>
    </dgm:pt>
    <dgm:pt modelId="{D6A14089-FA3A-4CAD-92D5-08DEE1AE5ABC}">
      <dgm:prSet/>
      <dgm:spPr/>
      <dgm:t>
        <a:bodyPr/>
        <a:lstStyle/>
        <a:p>
          <a:r>
            <a:rPr lang="en-US"/>
            <a:t>K-means algorithm can easily adjust to the changes. If there are any problems, adjusting the cluster segment will allow changes to easily occur on the algorithm.</a:t>
          </a:r>
        </a:p>
      </dgm:t>
    </dgm:pt>
    <dgm:pt modelId="{DE0AD701-CEC4-4AD8-8660-6085F64676C5}" type="parTrans" cxnId="{AF12511A-DE21-4AF1-97ED-C1DC3ACD9A03}">
      <dgm:prSet/>
      <dgm:spPr/>
      <dgm:t>
        <a:bodyPr/>
        <a:lstStyle/>
        <a:p>
          <a:endParaRPr lang="en-US"/>
        </a:p>
      </dgm:t>
    </dgm:pt>
    <dgm:pt modelId="{8DBD5242-CD25-48C0-BFB6-DB6DDFFB4730}" type="sibTrans" cxnId="{AF12511A-DE21-4AF1-97ED-C1DC3ACD9A03}">
      <dgm:prSet/>
      <dgm:spPr/>
      <dgm:t>
        <a:bodyPr/>
        <a:lstStyle/>
        <a:p>
          <a:endParaRPr lang="en-US"/>
        </a:p>
      </dgm:t>
    </dgm:pt>
    <dgm:pt modelId="{DE5D4A35-46A3-49CA-8169-AFEAEDE5093E}">
      <dgm:prSet/>
      <dgm:spPr/>
      <dgm:t>
        <a:bodyPr/>
        <a:lstStyle/>
        <a:p>
          <a:r>
            <a:rPr lang="en-US"/>
            <a:t>K-means is suitable for many datasets, and it’s computed much faster than the smaller dataset. It can also produce higher clusters.</a:t>
          </a:r>
        </a:p>
      </dgm:t>
    </dgm:pt>
    <dgm:pt modelId="{E66AAE6F-546A-40F6-9CA1-2E630033FC15}" type="parTrans" cxnId="{BE2A7F53-5387-47CC-BF2D-FF7F682DC2EE}">
      <dgm:prSet/>
      <dgm:spPr/>
      <dgm:t>
        <a:bodyPr/>
        <a:lstStyle/>
        <a:p>
          <a:endParaRPr lang="en-US"/>
        </a:p>
      </dgm:t>
    </dgm:pt>
    <dgm:pt modelId="{4D35B0C2-DD9E-4627-A7FF-0CAE58A384F1}" type="sibTrans" cxnId="{BE2A7F53-5387-47CC-BF2D-FF7F682DC2EE}">
      <dgm:prSet/>
      <dgm:spPr/>
      <dgm:t>
        <a:bodyPr/>
        <a:lstStyle/>
        <a:p>
          <a:endParaRPr lang="en-US"/>
        </a:p>
      </dgm:t>
    </dgm:pt>
    <dgm:pt modelId="{E4A315CE-90F7-4249-8773-5CB09AFC179E}">
      <dgm:prSet/>
      <dgm:spPr/>
      <dgm:t>
        <a:bodyPr/>
        <a:lstStyle/>
        <a:p>
          <a:r>
            <a:rPr lang="en-US"/>
            <a:t>The results are easy to interpret. It generates cluster descriptions in a form minimized to ease understanding of the data.</a:t>
          </a:r>
        </a:p>
      </dgm:t>
    </dgm:pt>
    <dgm:pt modelId="{7F35896A-BB5B-48D8-9FD8-6B2D4E09F8BF}" type="parTrans" cxnId="{324AE2CF-89F9-4492-93C9-70F19C77ED73}">
      <dgm:prSet/>
      <dgm:spPr/>
      <dgm:t>
        <a:bodyPr/>
        <a:lstStyle/>
        <a:p>
          <a:endParaRPr lang="en-US"/>
        </a:p>
      </dgm:t>
    </dgm:pt>
    <dgm:pt modelId="{4DB9660D-CB53-40C4-B080-77DCA0EB49CD}" type="sibTrans" cxnId="{324AE2CF-89F9-4492-93C9-70F19C77ED73}">
      <dgm:prSet/>
      <dgm:spPr/>
      <dgm:t>
        <a:bodyPr/>
        <a:lstStyle/>
        <a:p>
          <a:endParaRPr lang="en-US"/>
        </a:p>
      </dgm:t>
    </dgm:pt>
    <dgm:pt modelId="{71B3A7BD-E4D9-4F0A-969C-F2CBB2171914}">
      <dgm:prSet/>
      <dgm:spPr/>
      <dgm:t>
        <a:bodyPr/>
        <a:lstStyle/>
        <a:p>
          <a:r>
            <a:rPr lang="en-US"/>
            <a:t>Compared to using other clustering methods, a k-means clustering technique is fast and efficient in terms of its computational cost</a:t>
          </a:r>
        </a:p>
      </dgm:t>
    </dgm:pt>
    <dgm:pt modelId="{B3B590C9-19C7-43EA-B5AD-B5F826221592}" type="parTrans" cxnId="{ED69AD9A-2D6D-4596-AF2F-258C9905052A}">
      <dgm:prSet/>
      <dgm:spPr/>
      <dgm:t>
        <a:bodyPr/>
        <a:lstStyle/>
        <a:p>
          <a:endParaRPr lang="en-US"/>
        </a:p>
      </dgm:t>
    </dgm:pt>
    <dgm:pt modelId="{71DBAF0F-4FCE-47C7-AB53-536A8C59EB20}" type="sibTrans" cxnId="{ED69AD9A-2D6D-4596-AF2F-258C9905052A}">
      <dgm:prSet/>
      <dgm:spPr/>
      <dgm:t>
        <a:bodyPr/>
        <a:lstStyle/>
        <a:p>
          <a:endParaRPr lang="en-US"/>
        </a:p>
      </dgm:t>
    </dgm:pt>
    <dgm:pt modelId="{514D5297-A40D-3D4D-B835-739B54E1D584}" type="pres">
      <dgm:prSet presAssocID="{6A26AC85-1B33-41E1-B9CF-6934D9AF2F44}" presName="linear" presStyleCnt="0">
        <dgm:presLayoutVars>
          <dgm:animLvl val="lvl"/>
          <dgm:resizeHandles val="exact"/>
        </dgm:presLayoutVars>
      </dgm:prSet>
      <dgm:spPr/>
    </dgm:pt>
    <dgm:pt modelId="{77039338-D44C-E645-832C-00B65FCD8DFD}" type="pres">
      <dgm:prSet presAssocID="{6FBD7393-F3F1-41B7-BDEF-0DBEAD184CC2}" presName="parentText" presStyleLbl="node1" presStyleIdx="0" presStyleCnt="5">
        <dgm:presLayoutVars>
          <dgm:chMax val="0"/>
          <dgm:bulletEnabled val="1"/>
        </dgm:presLayoutVars>
      </dgm:prSet>
      <dgm:spPr/>
    </dgm:pt>
    <dgm:pt modelId="{4F8F2C1C-0392-574B-A150-CCB2A1897E63}" type="pres">
      <dgm:prSet presAssocID="{7CE2C25F-A973-4E8C-9543-6B0D5639D15D}" presName="spacer" presStyleCnt="0"/>
      <dgm:spPr/>
    </dgm:pt>
    <dgm:pt modelId="{33938A5B-2EF6-E941-915E-D753794DEC6B}" type="pres">
      <dgm:prSet presAssocID="{D6A14089-FA3A-4CAD-92D5-08DEE1AE5ABC}" presName="parentText" presStyleLbl="node1" presStyleIdx="1" presStyleCnt="5">
        <dgm:presLayoutVars>
          <dgm:chMax val="0"/>
          <dgm:bulletEnabled val="1"/>
        </dgm:presLayoutVars>
      </dgm:prSet>
      <dgm:spPr/>
    </dgm:pt>
    <dgm:pt modelId="{196537D3-D9FF-574B-8A31-6A6A011EAC8E}" type="pres">
      <dgm:prSet presAssocID="{8DBD5242-CD25-48C0-BFB6-DB6DDFFB4730}" presName="spacer" presStyleCnt="0"/>
      <dgm:spPr/>
    </dgm:pt>
    <dgm:pt modelId="{E20DC3A4-6297-1D41-A6CD-BF715ECC683A}" type="pres">
      <dgm:prSet presAssocID="{DE5D4A35-46A3-49CA-8169-AFEAEDE5093E}" presName="parentText" presStyleLbl="node1" presStyleIdx="2" presStyleCnt="5">
        <dgm:presLayoutVars>
          <dgm:chMax val="0"/>
          <dgm:bulletEnabled val="1"/>
        </dgm:presLayoutVars>
      </dgm:prSet>
      <dgm:spPr/>
    </dgm:pt>
    <dgm:pt modelId="{D5F21E64-32C5-2840-99E9-7CD433C3E729}" type="pres">
      <dgm:prSet presAssocID="{4D35B0C2-DD9E-4627-A7FF-0CAE58A384F1}" presName="spacer" presStyleCnt="0"/>
      <dgm:spPr/>
    </dgm:pt>
    <dgm:pt modelId="{79AC7E5B-2F19-F545-A43C-1F73549F5197}" type="pres">
      <dgm:prSet presAssocID="{E4A315CE-90F7-4249-8773-5CB09AFC179E}" presName="parentText" presStyleLbl="node1" presStyleIdx="3" presStyleCnt="5">
        <dgm:presLayoutVars>
          <dgm:chMax val="0"/>
          <dgm:bulletEnabled val="1"/>
        </dgm:presLayoutVars>
      </dgm:prSet>
      <dgm:spPr/>
    </dgm:pt>
    <dgm:pt modelId="{AFAEE240-A188-7A4B-97A9-FB474BB55B63}" type="pres">
      <dgm:prSet presAssocID="{4DB9660D-CB53-40C4-B080-77DCA0EB49CD}" presName="spacer" presStyleCnt="0"/>
      <dgm:spPr/>
    </dgm:pt>
    <dgm:pt modelId="{C0035628-0A41-4D47-B54D-DAE4D88AAFF0}" type="pres">
      <dgm:prSet presAssocID="{71B3A7BD-E4D9-4F0A-969C-F2CBB2171914}" presName="parentText" presStyleLbl="node1" presStyleIdx="4" presStyleCnt="5">
        <dgm:presLayoutVars>
          <dgm:chMax val="0"/>
          <dgm:bulletEnabled val="1"/>
        </dgm:presLayoutVars>
      </dgm:prSet>
      <dgm:spPr/>
    </dgm:pt>
  </dgm:ptLst>
  <dgm:cxnLst>
    <dgm:cxn modelId="{AF12511A-DE21-4AF1-97ED-C1DC3ACD9A03}" srcId="{6A26AC85-1B33-41E1-B9CF-6934D9AF2F44}" destId="{D6A14089-FA3A-4CAD-92D5-08DEE1AE5ABC}" srcOrd="1" destOrd="0" parTransId="{DE0AD701-CEC4-4AD8-8660-6085F64676C5}" sibTransId="{8DBD5242-CD25-48C0-BFB6-DB6DDFFB4730}"/>
    <dgm:cxn modelId="{D5EE351C-8380-CB40-BFB6-0300C9C6F4C2}" type="presOf" srcId="{D6A14089-FA3A-4CAD-92D5-08DEE1AE5ABC}" destId="{33938A5B-2EF6-E941-915E-D753794DEC6B}" srcOrd="0" destOrd="0" presId="urn:microsoft.com/office/officeart/2005/8/layout/vList2"/>
    <dgm:cxn modelId="{BE2A7F53-5387-47CC-BF2D-FF7F682DC2EE}" srcId="{6A26AC85-1B33-41E1-B9CF-6934D9AF2F44}" destId="{DE5D4A35-46A3-49CA-8169-AFEAEDE5093E}" srcOrd="2" destOrd="0" parTransId="{E66AAE6F-546A-40F6-9CA1-2E630033FC15}" sibTransId="{4D35B0C2-DD9E-4627-A7FF-0CAE58A384F1}"/>
    <dgm:cxn modelId="{9643485A-6FB0-487B-9A6E-1877B4E8093F}" srcId="{6A26AC85-1B33-41E1-B9CF-6934D9AF2F44}" destId="{6FBD7393-F3F1-41B7-BDEF-0DBEAD184CC2}" srcOrd="0" destOrd="0" parTransId="{3402D094-7E46-4E26-BE4E-F5290C281CD0}" sibTransId="{7CE2C25F-A973-4E8C-9543-6B0D5639D15D}"/>
    <dgm:cxn modelId="{ED69AD9A-2D6D-4596-AF2F-258C9905052A}" srcId="{6A26AC85-1B33-41E1-B9CF-6934D9AF2F44}" destId="{71B3A7BD-E4D9-4F0A-969C-F2CBB2171914}" srcOrd="4" destOrd="0" parTransId="{B3B590C9-19C7-43EA-B5AD-B5F826221592}" sibTransId="{71DBAF0F-4FCE-47C7-AB53-536A8C59EB20}"/>
    <dgm:cxn modelId="{C1836BA4-FC82-1946-A580-E3BE3A01A7CF}" type="presOf" srcId="{6A26AC85-1B33-41E1-B9CF-6934D9AF2F44}" destId="{514D5297-A40D-3D4D-B835-739B54E1D584}" srcOrd="0" destOrd="0" presId="urn:microsoft.com/office/officeart/2005/8/layout/vList2"/>
    <dgm:cxn modelId="{041FE3B8-F25A-964A-843C-63A4D013E019}" type="presOf" srcId="{DE5D4A35-46A3-49CA-8169-AFEAEDE5093E}" destId="{E20DC3A4-6297-1D41-A6CD-BF715ECC683A}" srcOrd="0" destOrd="0" presId="urn:microsoft.com/office/officeart/2005/8/layout/vList2"/>
    <dgm:cxn modelId="{427AB3C3-7F62-A44D-BED7-1E4B1F778935}" type="presOf" srcId="{E4A315CE-90F7-4249-8773-5CB09AFC179E}" destId="{79AC7E5B-2F19-F545-A43C-1F73549F5197}" srcOrd="0" destOrd="0" presId="urn:microsoft.com/office/officeart/2005/8/layout/vList2"/>
    <dgm:cxn modelId="{ABD4BCCF-6868-274E-AFEA-DBE96800E11C}" type="presOf" srcId="{71B3A7BD-E4D9-4F0A-969C-F2CBB2171914}" destId="{C0035628-0A41-4D47-B54D-DAE4D88AAFF0}" srcOrd="0" destOrd="0" presId="urn:microsoft.com/office/officeart/2005/8/layout/vList2"/>
    <dgm:cxn modelId="{324AE2CF-89F9-4492-93C9-70F19C77ED73}" srcId="{6A26AC85-1B33-41E1-B9CF-6934D9AF2F44}" destId="{E4A315CE-90F7-4249-8773-5CB09AFC179E}" srcOrd="3" destOrd="0" parTransId="{7F35896A-BB5B-48D8-9FD8-6B2D4E09F8BF}" sibTransId="{4DB9660D-CB53-40C4-B080-77DCA0EB49CD}"/>
    <dgm:cxn modelId="{5C8296D3-32CC-8148-9166-2C0CDBABF430}" type="presOf" srcId="{6FBD7393-F3F1-41B7-BDEF-0DBEAD184CC2}" destId="{77039338-D44C-E645-832C-00B65FCD8DFD}" srcOrd="0" destOrd="0" presId="urn:microsoft.com/office/officeart/2005/8/layout/vList2"/>
    <dgm:cxn modelId="{588D5C71-B836-4C46-81BA-96431BF8A323}" type="presParOf" srcId="{514D5297-A40D-3D4D-B835-739B54E1D584}" destId="{77039338-D44C-E645-832C-00B65FCD8DFD}" srcOrd="0" destOrd="0" presId="urn:microsoft.com/office/officeart/2005/8/layout/vList2"/>
    <dgm:cxn modelId="{C9A1225C-0CAB-9F4A-934F-AE9D7AF5967D}" type="presParOf" srcId="{514D5297-A40D-3D4D-B835-739B54E1D584}" destId="{4F8F2C1C-0392-574B-A150-CCB2A1897E63}" srcOrd="1" destOrd="0" presId="urn:microsoft.com/office/officeart/2005/8/layout/vList2"/>
    <dgm:cxn modelId="{9F779AC6-51FC-5642-8E2F-B9289E0043A3}" type="presParOf" srcId="{514D5297-A40D-3D4D-B835-739B54E1D584}" destId="{33938A5B-2EF6-E941-915E-D753794DEC6B}" srcOrd="2" destOrd="0" presId="urn:microsoft.com/office/officeart/2005/8/layout/vList2"/>
    <dgm:cxn modelId="{9EA3B7C8-D293-4243-AC7A-C6FEB13B4DAA}" type="presParOf" srcId="{514D5297-A40D-3D4D-B835-739B54E1D584}" destId="{196537D3-D9FF-574B-8A31-6A6A011EAC8E}" srcOrd="3" destOrd="0" presId="urn:microsoft.com/office/officeart/2005/8/layout/vList2"/>
    <dgm:cxn modelId="{D5896E61-770F-6149-B7AB-D8B30E832DA0}" type="presParOf" srcId="{514D5297-A40D-3D4D-B835-739B54E1D584}" destId="{E20DC3A4-6297-1D41-A6CD-BF715ECC683A}" srcOrd="4" destOrd="0" presId="urn:microsoft.com/office/officeart/2005/8/layout/vList2"/>
    <dgm:cxn modelId="{EB86B2C9-FF7E-934C-AAE2-577A61152456}" type="presParOf" srcId="{514D5297-A40D-3D4D-B835-739B54E1D584}" destId="{D5F21E64-32C5-2840-99E9-7CD433C3E729}" srcOrd="5" destOrd="0" presId="urn:microsoft.com/office/officeart/2005/8/layout/vList2"/>
    <dgm:cxn modelId="{E10093C0-3022-0D4E-A8B3-9314C1982731}" type="presParOf" srcId="{514D5297-A40D-3D4D-B835-739B54E1D584}" destId="{79AC7E5B-2F19-F545-A43C-1F73549F5197}" srcOrd="6" destOrd="0" presId="urn:microsoft.com/office/officeart/2005/8/layout/vList2"/>
    <dgm:cxn modelId="{E13AC9F9-52D0-DE45-B7AB-CA4AEECF2D99}" type="presParOf" srcId="{514D5297-A40D-3D4D-B835-739B54E1D584}" destId="{AFAEE240-A188-7A4B-97A9-FB474BB55B63}" srcOrd="7" destOrd="0" presId="urn:microsoft.com/office/officeart/2005/8/layout/vList2"/>
    <dgm:cxn modelId="{F8443A63-E087-AE46-902E-4A2D1E024308}" type="presParOf" srcId="{514D5297-A40D-3D4D-B835-739B54E1D584}" destId="{C0035628-0A41-4D47-B54D-DAE4D88AAFF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D7E287D-9C41-43E7-8AEC-802B6AD85C0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66AED84-FA48-4751-9C11-559F6B45B71D}">
      <dgm:prSet/>
      <dgm:spPr/>
      <dgm:t>
        <a:bodyPr/>
        <a:lstStyle/>
        <a:p>
          <a:pPr>
            <a:lnSpc>
              <a:spcPct val="100000"/>
            </a:lnSpc>
          </a:pPr>
          <a:r>
            <a:rPr lang="en-US"/>
            <a:t>Load raw dataset into AWS S3 bucket/PgAdmin.</a:t>
          </a:r>
        </a:p>
      </dgm:t>
    </dgm:pt>
    <dgm:pt modelId="{F1D0987D-F398-49FC-ACF2-0567F8AEBFD1}" type="parTrans" cxnId="{4F1AC242-A6D6-451A-8DF6-6F4A245EFF00}">
      <dgm:prSet/>
      <dgm:spPr/>
      <dgm:t>
        <a:bodyPr/>
        <a:lstStyle/>
        <a:p>
          <a:endParaRPr lang="en-US"/>
        </a:p>
      </dgm:t>
    </dgm:pt>
    <dgm:pt modelId="{9393038A-0A5B-4425-8F6B-7F16EBFCBA02}" type="sibTrans" cxnId="{4F1AC242-A6D6-451A-8DF6-6F4A245EFF00}">
      <dgm:prSet/>
      <dgm:spPr/>
      <dgm:t>
        <a:bodyPr/>
        <a:lstStyle/>
        <a:p>
          <a:pPr>
            <a:lnSpc>
              <a:spcPct val="100000"/>
            </a:lnSpc>
          </a:pPr>
          <a:endParaRPr lang="en-US"/>
        </a:p>
      </dgm:t>
    </dgm:pt>
    <dgm:pt modelId="{69A395D5-E0F6-47DC-A1CF-B7ED4C133439}">
      <dgm:prSet/>
      <dgm:spPr/>
      <dgm:t>
        <a:bodyPr/>
        <a:lstStyle/>
        <a:p>
          <a:pPr>
            <a:lnSpc>
              <a:spcPct val="100000"/>
            </a:lnSpc>
          </a:pPr>
          <a:r>
            <a:rPr lang="en-US"/>
            <a:t>Connect to AWS S3 bucket/PgAdmin and read data into Pandas.</a:t>
          </a:r>
        </a:p>
      </dgm:t>
    </dgm:pt>
    <dgm:pt modelId="{ECDAA892-BBB1-4475-80A3-9A06F6F2947D}" type="parTrans" cxnId="{1A2F3A90-4B90-4AB4-A4E1-1754A6395D11}">
      <dgm:prSet/>
      <dgm:spPr/>
      <dgm:t>
        <a:bodyPr/>
        <a:lstStyle/>
        <a:p>
          <a:endParaRPr lang="en-US"/>
        </a:p>
      </dgm:t>
    </dgm:pt>
    <dgm:pt modelId="{F492C1C5-A2FF-4368-9A26-B9272F15E7D2}" type="sibTrans" cxnId="{1A2F3A90-4B90-4AB4-A4E1-1754A6395D11}">
      <dgm:prSet/>
      <dgm:spPr/>
      <dgm:t>
        <a:bodyPr/>
        <a:lstStyle/>
        <a:p>
          <a:pPr>
            <a:lnSpc>
              <a:spcPct val="100000"/>
            </a:lnSpc>
          </a:pPr>
          <a:endParaRPr lang="en-US"/>
        </a:p>
      </dgm:t>
    </dgm:pt>
    <dgm:pt modelId="{9968F995-EDBD-4835-836F-AAC5252727A8}">
      <dgm:prSet/>
      <dgm:spPr/>
      <dgm:t>
        <a:bodyPr/>
        <a:lstStyle/>
        <a:p>
          <a:pPr>
            <a:lnSpc>
              <a:spcPct val="100000"/>
            </a:lnSpc>
          </a:pPr>
          <a:r>
            <a:rPr lang="en-US"/>
            <a:t>Load the raw data into a PgAdmin Database Instance located in AWS.</a:t>
          </a:r>
        </a:p>
      </dgm:t>
    </dgm:pt>
    <dgm:pt modelId="{6277755E-2854-4890-A0BB-B77BD73B2182}" type="parTrans" cxnId="{D6DD1218-9CB9-4E27-B4ED-67307FDBCC7E}">
      <dgm:prSet/>
      <dgm:spPr/>
      <dgm:t>
        <a:bodyPr/>
        <a:lstStyle/>
        <a:p>
          <a:endParaRPr lang="en-US"/>
        </a:p>
      </dgm:t>
    </dgm:pt>
    <dgm:pt modelId="{2B8F4FCF-67B8-418C-82F2-7CA9D4BD11B3}" type="sibTrans" cxnId="{D6DD1218-9CB9-4E27-B4ED-67307FDBCC7E}">
      <dgm:prSet/>
      <dgm:spPr/>
      <dgm:t>
        <a:bodyPr/>
        <a:lstStyle/>
        <a:p>
          <a:pPr>
            <a:lnSpc>
              <a:spcPct val="100000"/>
            </a:lnSpc>
          </a:pPr>
          <a:endParaRPr lang="en-US"/>
        </a:p>
      </dgm:t>
    </dgm:pt>
    <dgm:pt modelId="{9072281E-89C4-4A8D-95B2-3F1912F1C966}">
      <dgm:prSet/>
      <dgm:spPr/>
      <dgm:t>
        <a:bodyPr/>
        <a:lstStyle/>
        <a:p>
          <a:pPr>
            <a:lnSpc>
              <a:spcPct val="100000"/>
            </a:lnSpc>
          </a:pPr>
          <a:r>
            <a:rPr lang="en-US"/>
            <a:t>Perform preprocessing steps and store cleaned data in a new table in AWS S3 bucket/PgAdmin.</a:t>
          </a:r>
        </a:p>
      </dgm:t>
    </dgm:pt>
    <dgm:pt modelId="{9E868859-403A-49B7-B256-185C6839371A}" type="parTrans" cxnId="{B7087D7E-889F-481D-BCC0-014EED3A733C}">
      <dgm:prSet/>
      <dgm:spPr/>
      <dgm:t>
        <a:bodyPr/>
        <a:lstStyle/>
        <a:p>
          <a:endParaRPr lang="en-US"/>
        </a:p>
      </dgm:t>
    </dgm:pt>
    <dgm:pt modelId="{C8DAEDFE-958E-46FD-A96E-458D0A9D94A7}" type="sibTrans" cxnId="{B7087D7E-889F-481D-BCC0-014EED3A733C}">
      <dgm:prSet/>
      <dgm:spPr/>
      <dgm:t>
        <a:bodyPr/>
        <a:lstStyle/>
        <a:p>
          <a:pPr>
            <a:lnSpc>
              <a:spcPct val="100000"/>
            </a:lnSpc>
          </a:pPr>
          <a:endParaRPr lang="en-US"/>
        </a:p>
      </dgm:t>
    </dgm:pt>
    <dgm:pt modelId="{EF9EE2AD-7D30-46F7-9CD0-907A6C039864}">
      <dgm:prSet/>
      <dgm:spPr/>
      <dgm:t>
        <a:bodyPr/>
        <a:lstStyle/>
        <a:p>
          <a:pPr>
            <a:lnSpc>
              <a:spcPct val="100000"/>
            </a:lnSpc>
          </a:pPr>
          <a:r>
            <a:rPr lang="en-US"/>
            <a:t>Store some intermediate results (which can be used later for visualization) in AWS S3 bucket/PgAdmin.</a:t>
          </a:r>
        </a:p>
      </dgm:t>
    </dgm:pt>
    <dgm:pt modelId="{B34BBCE6-BBBD-4D22-A6DF-D7E4A43F8C6E}" type="parTrans" cxnId="{F91FDBD5-6C60-4EE0-A9E4-C4FCB2F04D18}">
      <dgm:prSet/>
      <dgm:spPr/>
      <dgm:t>
        <a:bodyPr/>
        <a:lstStyle/>
        <a:p>
          <a:endParaRPr lang="en-US"/>
        </a:p>
      </dgm:t>
    </dgm:pt>
    <dgm:pt modelId="{0CABA2D1-7944-4B32-86AA-6F838FDD643A}" type="sibTrans" cxnId="{F91FDBD5-6C60-4EE0-A9E4-C4FCB2F04D18}">
      <dgm:prSet/>
      <dgm:spPr/>
      <dgm:t>
        <a:bodyPr/>
        <a:lstStyle/>
        <a:p>
          <a:pPr>
            <a:lnSpc>
              <a:spcPct val="100000"/>
            </a:lnSpc>
          </a:pPr>
          <a:endParaRPr lang="en-US"/>
        </a:p>
      </dgm:t>
    </dgm:pt>
    <dgm:pt modelId="{03D3838E-DBB3-4151-9FE0-FB18CD9645DB}">
      <dgm:prSet/>
      <dgm:spPr/>
      <dgm:t>
        <a:bodyPr/>
        <a:lstStyle/>
        <a:p>
          <a:pPr>
            <a:lnSpc>
              <a:spcPct val="100000"/>
            </a:lnSpc>
          </a:pPr>
          <a:r>
            <a:rPr lang="en-US"/>
            <a:t>The connection and S3 bucket details are in the Segment_One Jupyter Notebook.</a:t>
          </a:r>
        </a:p>
      </dgm:t>
    </dgm:pt>
    <dgm:pt modelId="{BBA81324-2D3C-4BFA-A562-116468CEB4F8}" type="parTrans" cxnId="{B3E7EDD8-EC7D-470F-B74B-3EBC88277FAA}">
      <dgm:prSet/>
      <dgm:spPr/>
      <dgm:t>
        <a:bodyPr/>
        <a:lstStyle/>
        <a:p>
          <a:endParaRPr lang="en-US"/>
        </a:p>
      </dgm:t>
    </dgm:pt>
    <dgm:pt modelId="{D1066E23-D0BC-424B-A8D2-DEBE104D48ED}" type="sibTrans" cxnId="{B3E7EDD8-EC7D-470F-B74B-3EBC88277FAA}">
      <dgm:prSet/>
      <dgm:spPr/>
      <dgm:t>
        <a:bodyPr/>
        <a:lstStyle/>
        <a:p>
          <a:pPr>
            <a:lnSpc>
              <a:spcPct val="100000"/>
            </a:lnSpc>
          </a:pPr>
          <a:endParaRPr lang="en-US"/>
        </a:p>
      </dgm:t>
    </dgm:pt>
    <dgm:pt modelId="{5AE9E971-939D-4B5D-BA83-F2CD177A725E}">
      <dgm:prSet/>
      <dgm:spPr/>
      <dgm:t>
        <a:bodyPr/>
        <a:lstStyle/>
        <a:p>
          <a:pPr>
            <a:lnSpc>
              <a:spcPct val="100000"/>
            </a:lnSpc>
          </a:pPr>
          <a:r>
            <a:rPr lang="en-US"/>
            <a:t>A notebook that contains the code of the above steps is part of this repository.</a:t>
          </a:r>
        </a:p>
      </dgm:t>
    </dgm:pt>
    <dgm:pt modelId="{6F6E6E9B-4540-4897-B4D6-1F3DBED77724}" type="parTrans" cxnId="{6490D14A-9782-4AE9-8595-D97B8C388C97}">
      <dgm:prSet/>
      <dgm:spPr/>
      <dgm:t>
        <a:bodyPr/>
        <a:lstStyle/>
        <a:p>
          <a:endParaRPr lang="en-US"/>
        </a:p>
      </dgm:t>
    </dgm:pt>
    <dgm:pt modelId="{C9C39D26-E956-42E2-B9AD-6CD1093D8771}" type="sibTrans" cxnId="{6490D14A-9782-4AE9-8595-D97B8C388C97}">
      <dgm:prSet/>
      <dgm:spPr/>
      <dgm:t>
        <a:bodyPr/>
        <a:lstStyle/>
        <a:p>
          <a:endParaRPr lang="en-US"/>
        </a:p>
      </dgm:t>
    </dgm:pt>
    <dgm:pt modelId="{B3BB5177-C68D-4247-9549-0FB50DC494E0}" type="pres">
      <dgm:prSet presAssocID="{FD7E287D-9C41-43E7-8AEC-802B6AD85C07}" presName="root" presStyleCnt="0">
        <dgm:presLayoutVars>
          <dgm:dir/>
          <dgm:resizeHandles val="exact"/>
        </dgm:presLayoutVars>
      </dgm:prSet>
      <dgm:spPr/>
    </dgm:pt>
    <dgm:pt modelId="{C58AFDDA-B621-4FC7-B0CB-A86FA51CF23C}" type="pres">
      <dgm:prSet presAssocID="{FD7E287D-9C41-43E7-8AEC-802B6AD85C07}" presName="container" presStyleCnt="0">
        <dgm:presLayoutVars>
          <dgm:dir/>
          <dgm:resizeHandles val="exact"/>
        </dgm:presLayoutVars>
      </dgm:prSet>
      <dgm:spPr/>
    </dgm:pt>
    <dgm:pt modelId="{AE6C0974-E0F6-48FB-A410-E62613964A4F}" type="pres">
      <dgm:prSet presAssocID="{366AED84-FA48-4751-9C11-559F6B45B71D}" presName="compNode" presStyleCnt="0"/>
      <dgm:spPr/>
    </dgm:pt>
    <dgm:pt modelId="{B9F542A0-8BCA-4825-8D19-C927ABE8FB9C}" type="pres">
      <dgm:prSet presAssocID="{366AED84-FA48-4751-9C11-559F6B45B71D}" presName="iconBgRect" presStyleLbl="bgShp" presStyleIdx="0" presStyleCnt="7"/>
      <dgm:spPr/>
    </dgm:pt>
    <dgm:pt modelId="{8794B14E-7376-4807-B9F0-C456B7FF4A2C}" type="pres">
      <dgm:prSet presAssocID="{366AED84-FA48-4751-9C11-559F6B45B71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04610332-969E-4780-B0C9-DAED67BB18ED}" type="pres">
      <dgm:prSet presAssocID="{366AED84-FA48-4751-9C11-559F6B45B71D}" presName="spaceRect" presStyleCnt="0"/>
      <dgm:spPr/>
    </dgm:pt>
    <dgm:pt modelId="{3ADDA02C-4677-4F81-82A5-581366297F79}" type="pres">
      <dgm:prSet presAssocID="{366AED84-FA48-4751-9C11-559F6B45B71D}" presName="textRect" presStyleLbl="revTx" presStyleIdx="0" presStyleCnt="7">
        <dgm:presLayoutVars>
          <dgm:chMax val="1"/>
          <dgm:chPref val="1"/>
        </dgm:presLayoutVars>
      </dgm:prSet>
      <dgm:spPr/>
    </dgm:pt>
    <dgm:pt modelId="{9AA62152-2048-4EF0-B738-84AAC89C0157}" type="pres">
      <dgm:prSet presAssocID="{9393038A-0A5B-4425-8F6B-7F16EBFCBA02}" presName="sibTrans" presStyleLbl="sibTrans2D1" presStyleIdx="0" presStyleCnt="0"/>
      <dgm:spPr/>
    </dgm:pt>
    <dgm:pt modelId="{D3F6168A-F6B5-49EF-9D5B-0A4E8E371EC8}" type="pres">
      <dgm:prSet presAssocID="{69A395D5-E0F6-47DC-A1CF-B7ED4C133439}" presName="compNode" presStyleCnt="0"/>
      <dgm:spPr/>
    </dgm:pt>
    <dgm:pt modelId="{2B117A76-0FD0-4203-9C41-A6265FE46CB5}" type="pres">
      <dgm:prSet presAssocID="{69A395D5-E0F6-47DC-A1CF-B7ED4C133439}" presName="iconBgRect" presStyleLbl="bgShp" presStyleIdx="1" presStyleCnt="7"/>
      <dgm:spPr/>
    </dgm:pt>
    <dgm:pt modelId="{8C8BBFD6-74F5-4C2A-A268-5B5B1E291BCC}" type="pres">
      <dgm:prSet presAssocID="{69A395D5-E0F6-47DC-A1CF-B7ED4C13343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nda"/>
        </a:ext>
      </dgm:extLst>
    </dgm:pt>
    <dgm:pt modelId="{40D09088-72D2-449B-8CAE-729F502D1A2D}" type="pres">
      <dgm:prSet presAssocID="{69A395D5-E0F6-47DC-A1CF-B7ED4C133439}" presName="spaceRect" presStyleCnt="0"/>
      <dgm:spPr/>
    </dgm:pt>
    <dgm:pt modelId="{BB9D8CE7-3956-4A98-8F3B-B84887A84C3E}" type="pres">
      <dgm:prSet presAssocID="{69A395D5-E0F6-47DC-A1CF-B7ED4C133439}" presName="textRect" presStyleLbl="revTx" presStyleIdx="1" presStyleCnt="7">
        <dgm:presLayoutVars>
          <dgm:chMax val="1"/>
          <dgm:chPref val="1"/>
        </dgm:presLayoutVars>
      </dgm:prSet>
      <dgm:spPr/>
    </dgm:pt>
    <dgm:pt modelId="{9BF2F6B8-E7FA-464A-AFAC-33F98C06D594}" type="pres">
      <dgm:prSet presAssocID="{F492C1C5-A2FF-4368-9A26-B9272F15E7D2}" presName="sibTrans" presStyleLbl="sibTrans2D1" presStyleIdx="0" presStyleCnt="0"/>
      <dgm:spPr/>
    </dgm:pt>
    <dgm:pt modelId="{12A0A8F6-D881-4745-97C8-A00A637780DB}" type="pres">
      <dgm:prSet presAssocID="{9968F995-EDBD-4835-836F-AAC5252727A8}" presName="compNode" presStyleCnt="0"/>
      <dgm:spPr/>
    </dgm:pt>
    <dgm:pt modelId="{480BD73B-F8C1-4109-85DD-4B82FA32B58B}" type="pres">
      <dgm:prSet presAssocID="{9968F995-EDBD-4835-836F-AAC5252727A8}" presName="iconBgRect" presStyleLbl="bgShp" presStyleIdx="2" presStyleCnt="7"/>
      <dgm:spPr/>
    </dgm:pt>
    <dgm:pt modelId="{389A70A8-E240-458D-A520-BBE11E26431A}" type="pres">
      <dgm:prSet presAssocID="{9968F995-EDBD-4835-836F-AAC5252727A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7B5C2DD1-B127-4329-86F0-8459C0379992}" type="pres">
      <dgm:prSet presAssocID="{9968F995-EDBD-4835-836F-AAC5252727A8}" presName="spaceRect" presStyleCnt="0"/>
      <dgm:spPr/>
    </dgm:pt>
    <dgm:pt modelId="{2F82BBDF-DDD8-4D10-8D2C-B55D70B1E36B}" type="pres">
      <dgm:prSet presAssocID="{9968F995-EDBD-4835-836F-AAC5252727A8}" presName="textRect" presStyleLbl="revTx" presStyleIdx="2" presStyleCnt="7">
        <dgm:presLayoutVars>
          <dgm:chMax val="1"/>
          <dgm:chPref val="1"/>
        </dgm:presLayoutVars>
      </dgm:prSet>
      <dgm:spPr/>
    </dgm:pt>
    <dgm:pt modelId="{8A0FB437-ECE0-4526-B80B-02B5A7B8DDD2}" type="pres">
      <dgm:prSet presAssocID="{2B8F4FCF-67B8-418C-82F2-7CA9D4BD11B3}" presName="sibTrans" presStyleLbl="sibTrans2D1" presStyleIdx="0" presStyleCnt="0"/>
      <dgm:spPr/>
    </dgm:pt>
    <dgm:pt modelId="{C5B8DF6E-A2BB-4446-ACD4-9631E169580C}" type="pres">
      <dgm:prSet presAssocID="{9072281E-89C4-4A8D-95B2-3F1912F1C966}" presName="compNode" presStyleCnt="0"/>
      <dgm:spPr/>
    </dgm:pt>
    <dgm:pt modelId="{280E52FA-F6CE-452E-9FA6-AFA0CC94DC65}" type="pres">
      <dgm:prSet presAssocID="{9072281E-89C4-4A8D-95B2-3F1912F1C966}" presName="iconBgRect" presStyleLbl="bgShp" presStyleIdx="3" presStyleCnt="7"/>
      <dgm:spPr/>
    </dgm:pt>
    <dgm:pt modelId="{16954CE8-17A1-4F71-B91F-01010FDCA92D}" type="pres">
      <dgm:prSet presAssocID="{9072281E-89C4-4A8D-95B2-3F1912F1C96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st tubes"/>
        </a:ext>
      </dgm:extLst>
    </dgm:pt>
    <dgm:pt modelId="{49F90D76-20E4-4C63-A91C-6F5C8B252D61}" type="pres">
      <dgm:prSet presAssocID="{9072281E-89C4-4A8D-95B2-3F1912F1C966}" presName="spaceRect" presStyleCnt="0"/>
      <dgm:spPr/>
    </dgm:pt>
    <dgm:pt modelId="{CE8C06B0-9932-4996-897D-008BE29E69FC}" type="pres">
      <dgm:prSet presAssocID="{9072281E-89C4-4A8D-95B2-3F1912F1C966}" presName="textRect" presStyleLbl="revTx" presStyleIdx="3" presStyleCnt="7">
        <dgm:presLayoutVars>
          <dgm:chMax val="1"/>
          <dgm:chPref val="1"/>
        </dgm:presLayoutVars>
      </dgm:prSet>
      <dgm:spPr/>
    </dgm:pt>
    <dgm:pt modelId="{C6EABE7A-3421-49BB-A4E2-FA40F43CB474}" type="pres">
      <dgm:prSet presAssocID="{C8DAEDFE-958E-46FD-A96E-458D0A9D94A7}" presName="sibTrans" presStyleLbl="sibTrans2D1" presStyleIdx="0" presStyleCnt="0"/>
      <dgm:spPr/>
    </dgm:pt>
    <dgm:pt modelId="{23D3DED5-EA7B-49FD-A211-41480C30DF34}" type="pres">
      <dgm:prSet presAssocID="{EF9EE2AD-7D30-46F7-9CD0-907A6C039864}" presName="compNode" presStyleCnt="0"/>
      <dgm:spPr/>
    </dgm:pt>
    <dgm:pt modelId="{52A9EB89-DFA7-46D5-B6E2-3D92106A72F5}" type="pres">
      <dgm:prSet presAssocID="{EF9EE2AD-7D30-46F7-9CD0-907A6C039864}" presName="iconBgRect" presStyleLbl="bgShp" presStyleIdx="4" presStyleCnt="7"/>
      <dgm:spPr/>
    </dgm:pt>
    <dgm:pt modelId="{651FF8CA-2D7C-48B8-9B2D-BD0E4708DA46}" type="pres">
      <dgm:prSet presAssocID="{EF9EE2AD-7D30-46F7-9CD0-907A6C03986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ot Air Balloon"/>
        </a:ext>
      </dgm:extLst>
    </dgm:pt>
    <dgm:pt modelId="{31A40FCB-47E3-4D81-892F-2BD97386BF84}" type="pres">
      <dgm:prSet presAssocID="{EF9EE2AD-7D30-46F7-9CD0-907A6C039864}" presName="spaceRect" presStyleCnt="0"/>
      <dgm:spPr/>
    </dgm:pt>
    <dgm:pt modelId="{9A422D56-B168-42C0-AC85-6EAED7C18A85}" type="pres">
      <dgm:prSet presAssocID="{EF9EE2AD-7D30-46F7-9CD0-907A6C039864}" presName="textRect" presStyleLbl="revTx" presStyleIdx="4" presStyleCnt="7">
        <dgm:presLayoutVars>
          <dgm:chMax val="1"/>
          <dgm:chPref val="1"/>
        </dgm:presLayoutVars>
      </dgm:prSet>
      <dgm:spPr/>
    </dgm:pt>
    <dgm:pt modelId="{AF88D75A-E3E0-4FB5-B05F-5514FC00C705}" type="pres">
      <dgm:prSet presAssocID="{0CABA2D1-7944-4B32-86AA-6F838FDD643A}" presName="sibTrans" presStyleLbl="sibTrans2D1" presStyleIdx="0" presStyleCnt="0"/>
      <dgm:spPr/>
    </dgm:pt>
    <dgm:pt modelId="{B511BA2C-4A88-4A80-9023-D552E7137DB2}" type="pres">
      <dgm:prSet presAssocID="{03D3838E-DBB3-4151-9FE0-FB18CD9645DB}" presName="compNode" presStyleCnt="0"/>
      <dgm:spPr/>
    </dgm:pt>
    <dgm:pt modelId="{CAC44432-BD55-4DBD-A3A9-3F9B12422359}" type="pres">
      <dgm:prSet presAssocID="{03D3838E-DBB3-4151-9FE0-FB18CD9645DB}" presName="iconBgRect" presStyleLbl="bgShp" presStyleIdx="5" presStyleCnt="7"/>
      <dgm:spPr/>
    </dgm:pt>
    <dgm:pt modelId="{7E22894A-712F-459A-B235-723AE19BC7F2}" type="pres">
      <dgm:prSet presAssocID="{03D3838E-DBB3-4151-9FE0-FB18CD9645D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oap"/>
        </a:ext>
      </dgm:extLst>
    </dgm:pt>
    <dgm:pt modelId="{EFF2A618-26C1-41DE-A447-59A3441515B0}" type="pres">
      <dgm:prSet presAssocID="{03D3838E-DBB3-4151-9FE0-FB18CD9645DB}" presName="spaceRect" presStyleCnt="0"/>
      <dgm:spPr/>
    </dgm:pt>
    <dgm:pt modelId="{E4D31BA8-A8F7-4E48-9334-573F12551C37}" type="pres">
      <dgm:prSet presAssocID="{03D3838E-DBB3-4151-9FE0-FB18CD9645DB}" presName="textRect" presStyleLbl="revTx" presStyleIdx="5" presStyleCnt="7">
        <dgm:presLayoutVars>
          <dgm:chMax val="1"/>
          <dgm:chPref val="1"/>
        </dgm:presLayoutVars>
      </dgm:prSet>
      <dgm:spPr/>
    </dgm:pt>
    <dgm:pt modelId="{22524BFC-F4C5-45A2-84BC-C58EB72AF5DF}" type="pres">
      <dgm:prSet presAssocID="{D1066E23-D0BC-424B-A8D2-DEBE104D48ED}" presName="sibTrans" presStyleLbl="sibTrans2D1" presStyleIdx="0" presStyleCnt="0"/>
      <dgm:spPr/>
    </dgm:pt>
    <dgm:pt modelId="{3324D5CD-AA2A-4179-99D4-ED6E4D5F3362}" type="pres">
      <dgm:prSet presAssocID="{5AE9E971-939D-4B5D-BA83-F2CD177A725E}" presName="compNode" presStyleCnt="0"/>
      <dgm:spPr/>
    </dgm:pt>
    <dgm:pt modelId="{44AF27A2-6377-494E-BA3D-9C0486A9D93A}" type="pres">
      <dgm:prSet presAssocID="{5AE9E971-939D-4B5D-BA83-F2CD177A725E}" presName="iconBgRect" presStyleLbl="bgShp" presStyleIdx="6" presStyleCnt="7"/>
      <dgm:spPr/>
    </dgm:pt>
    <dgm:pt modelId="{EFE28752-D7D9-4D02-8324-561504748A4A}" type="pres">
      <dgm:prSet presAssocID="{5AE9E971-939D-4B5D-BA83-F2CD177A725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Open Folder"/>
        </a:ext>
      </dgm:extLst>
    </dgm:pt>
    <dgm:pt modelId="{C8783D39-DCDB-4D94-A224-CDEC95C8AAF8}" type="pres">
      <dgm:prSet presAssocID="{5AE9E971-939D-4B5D-BA83-F2CD177A725E}" presName="spaceRect" presStyleCnt="0"/>
      <dgm:spPr/>
    </dgm:pt>
    <dgm:pt modelId="{A96B3CE5-5251-462F-8BC4-357999F350DF}" type="pres">
      <dgm:prSet presAssocID="{5AE9E971-939D-4B5D-BA83-F2CD177A725E}" presName="textRect" presStyleLbl="revTx" presStyleIdx="6" presStyleCnt="7">
        <dgm:presLayoutVars>
          <dgm:chMax val="1"/>
          <dgm:chPref val="1"/>
        </dgm:presLayoutVars>
      </dgm:prSet>
      <dgm:spPr/>
    </dgm:pt>
  </dgm:ptLst>
  <dgm:cxnLst>
    <dgm:cxn modelId="{52EAC907-D1B1-45B4-9FD6-FCF6BF191EB1}" type="presOf" srcId="{2B8F4FCF-67B8-418C-82F2-7CA9D4BD11B3}" destId="{8A0FB437-ECE0-4526-B80B-02B5A7B8DDD2}" srcOrd="0" destOrd="0" presId="urn:microsoft.com/office/officeart/2018/2/layout/IconCircleList"/>
    <dgm:cxn modelId="{D6DD1218-9CB9-4E27-B4ED-67307FDBCC7E}" srcId="{FD7E287D-9C41-43E7-8AEC-802B6AD85C07}" destId="{9968F995-EDBD-4835-836F-AAC5252727A8}" srcOrd="2" destOrd="0" parTransId="{6277755E-2854-4890-A0BB-B77BD73B2182}" sibTransId="{2B8F4FCF-67B8-418C-82F2-7CA9D4BD11B3}"/>
    <dgm:cxn modelId="{66324C1B-401B-4807-AAA0-18BBD0A9B2E0}" type="presOf" srcId="{69A395D5-E0F6-47DC-A1CF-B7ED4C133439}" destId="{BB9D8CE7-3956-4A98-8F3B-B84887A84C3E}" srcOrd="0" destOrd="0" presId="urn:microsoft.com/office/officeart/2018/2/layout/IconCircleList"/>
    <dgm:cxn modelId="{F71C7429-F78B-4E37-BAA8-818D45A28F61}" type="presOf" srcId="{5AE9E971-939D-4B5D-BA83-F2CD177A725E}" destId="{A96B3CE5-5251-462F-8BC4-357999F350DF}" srcOrd="0" destOrd="0" presId="urn:microsoft.com/office/officeart/2018/2/layout/IconCircleList"/>
    <dgm:cxn modelId="{88201638-A78B-4F3D-8792-2B683C0D0D6B}" type="presOf" srcId="{0CABA2D1-7944-4B32-86AA-6F838FDD643A}" destId="{AF88D75A-E3E0-4FB5-B05F-5514FC00C705}" srcOrd="0" destOrd="0" presId="urn:microsoft.com/office/officeart/2018/2/layout/IconCircleList"/>
    <dgm:cxn modelId="{4F1AC242-A6D6-451A-8DF6-6F4A245EFF00}" srcId="{FD7E287D-9C41-43E7-8AEC-802B6AD85C07}" destId="{366AED84-FA48-4751-9C11-559F6B45B71D}" srcOrd="0" destOrd="0" parTransId="{F1D0987D-F398-49FC-ACF2-0567F8AEBFD1}" sibTransId="{9393038A-0A5B-4425-8F6B-7F16EBFCBA02}"/>
    <dgm:cxn modelId="{6490D14A-9782-4AE9-8595-D97B8C388C97}" srcId="{FD7E287D-9C41-43E7-8AEC-802B6AD85C07}" destId="{5AE9E971-939D-4B5D-BA83-F2CD177A725E}" srcOrd="6" destOrd="0" parTransId="{6F6E6E9B-4540-4897-B4D6-1F3DBED77724}" sibTransId="{C9C39D26-E956-42E2-B9AD-6CD1093D8771}"/>
    <dgm:cxn modelId="{BAF9DD70-82A8-462A-B9DB-045B59DDA569}" type="presOf" srcId="{9072281E-89C4-4A8D-95B2-3F1912F1C966}" destId="{CE8C06B0-9932-4996-897D-008BE29E69FC}" srcOrd="0" destOrd="0" presId="urn:microsoft.com/office/officeart/2018/2/layout/IconCircleList"/>
    <dgm:cxn modelId="{0974177C-61A0-4AFF-9403-5855B58061C6}" type="presOf" srcId="{366AED84-FA48-4751-9C11-559F6B45B71D}" destId="{3ADDA02C-4677-4F81-82A5-581366297F79}" srcOrd="0" destOrd="0" presId="urn:microsoft.com/office/officeart/2018/2/layout/IconCircleList"/>
    <dgm:cxn modelId="{B7087D7E-889F-481D-BCC0-014EED3A733C}" srcId="{FD7E287D-9C41-43E7-8AEC-802B6AD85C07}" destId="{9072281E-89C4-4A8D-95B2-3F1912F1C966}" srcOrd="3" destOrd="0" parTransId="{9E868859-403A-49B7-B256-185C6839371A}" sibTransId="{C8DAEDFE-958E-46FD-A96E-458D0A9D94A7}"/>
    <dgm:cxn modelId="{9642CA7F-ACB6-477D-B741-8000AADDB619}" type="presOf" srcId="{C8DAEDFE-958E-46FD-A96E-458D0A9D94A7}" destId="{C6EABE7A-3421-49BB-A4E2-FA40F43CB474}" srcOrd="0" destOrd="0" presId="urn:microsoft.com/office/officeart/2018/2/layout/IconCircleList"/>
    <dgm:cxn modelId="{C3E5018E-3399-4A18-B84E-FDE097A426D3}" type="presOf" srcId="{03D3838E-DBB3-4151-9FE0-FB18CD9645DB}" destId="{E4D31BA8-A8F7-4E48-9334-573F12551C37}" srcOrd="0" destOrd="0" presId="urn:microsoft.com/office/officeart/2018/2/layout/IconCircleList"/>
    <dgm:cxn modelId="{1A2F3A90-4B90-4AB4-A4E1-1754A6395D11}" srcId="{FD7E287D-9C41-43E7-8AEC-802B6AD85C07}" destId="{69A395D5-E0F6-47DC-A1CF-B7ED4C133439}" srcOrd="1" destOrd="0" parTransId="{ECDAA892-BBB1-4475-80A3-9A06F6F2947D}" sibTransId="{F492C1C5-A2FF-4368-9A26-B9272F15E7D2}"/>
    <dgm:cxn modelId="{1933DCA4-312D-4DCE-B376-C05A35478F79}" type="presOf" srcId="{9393038A-0A5B-4425-8F6B-7F16EBFCBA02}" destId="{9AA62152-2048-4EF0-B738-84AAC89C0157}" srcOrd="0" destOrd="0" presId="urn:microsoft.com/office/officeart/2018/2/layout/IconCircleList"/>
    <dgm:cxn modelId="{31D82EBD-C87C-4869-BA04-115595CA6349}" type="presOf" srcId="{FD7E287D-9C41-43E7-8AEC-802B6AD85C07}" destId="{B3BB5177-C68D-4247-9549-0FB50DC494E0}" srcOrd="0" destOrd="0" presId="urn:microsoft.com/office/officeart/2018/2/layout/IconCircleList"/>
    <dgm:cxn modelId="{EE243AC9-6D05-4A5C-8D0D-26B9CE1E73C0}" type="presOf" srcId="{F492C1C5-A2FF-4368-9A26-B9272F15E7D2}" destId="{9BF2F6B8-E7FA-464A-AFAC-33F98C06D594}" srcOrd="0" destOrd="0" presId="urn:microsoft.com/office/officeart/2018/2/layout/IconCircleList"/>
    <dgm:cxn modelId="{A77093CB-963F-4950-9EE1-66A274F0DE2F}" type="presOf" srcId="{9968F995-EDBD-4835-836F-AAC5252727A8}" destId="{2F82BBDF-DDD8-4D10-8D2C-B55D70B1E36B}" srcOrd="0" destOrd="0" presId="urn:microsoft.com/office/officeart/2018/2/layout/IconCircleList"/>
    <dgm:cxn modelId="{8E61F1D2-8E63-481E-B5DC-6C0B7CB78004}" type="presOf" srcId="{EF9EE2AD-7D30-46F7-9CD0-907A6C039864}" destId="{9A422D56-B168-42C0-AC85-6EAED7C18A85}" srcOrd="0" destOrd="0" presId="urn:microsoft.com/office/officeart/2018/2/layout/IconCircleList"/>
    <dgm:cxn modelId="{F91FDBD5-6C60-4EE0-A9E4-C4FCB2F04D18}" srcId="{FD7E287D-9C41-43E7-8AEC-802B6AD85C07}" destId="{EF9EE2AD-7D30-46F7-9CD0-907A6C039864}" srcOrd="4" destOrd="0" parTransId="{B34BBCE6-BBBD-4D22-A6DF-D7E4A43F8C6E}" sibTransId="{0CABA2D1-7944-4B32-86AA-6F838FDD643A}"/>
    <dgm:cxn modelId="{B3E7EDD8-EC7D-470F-B74B-3EBC88277FAA}" srcId="{FD7E287D-9C41-43E7-8AEC-802B6AD85C07}" destId="{03D3838E-DBB3-4151-9FE0-FB18CD9645DB}" srcOrd="5" destOrd="0" parTransId="{BBA81324-2D3C-4BFA-A562-116468CEB4F8}" sibTransId="{D1066E23-D0BC-424B-A8D2-DEBE104D48ED}"/>
    <dgm:cxn modelId="{939C72F4-44DC-4B21-9DDE-A6BC0AC3EB0F}" type="presOf" srcId="{D1066E23-D0BC-424B-A8D2-DEBE104D48ED}" destId="{22524BFC-F4C5-45A2-84BC-C58EB72AF5DF}" srcOrd="0" destOrd="0" presId="urn:microsoft.com/office/officeart/2018/2/layout/IconCircleList"/>
    <dgm:cxn modelId="{D7A94240-74D1-4C8F-906E-8C73CBC8E80D}" type="presParOf" srcId="{B3BB5177-C68D-4247-9549-0FB50DC494E0}" destId="{C58AFDDA-B621-4FC7-B0CB-A86FA51CF23C}" srcOrd="0" destOrd="0" presId="urn:microsoft.com/office/officeart/2018/2/layout/IconCircleList"/>
    <dgm:cxn modelId="{92E334B0-5964-4129-A6CA-4C0B41C5494A}" type="presParOf" srcId="{C58AFDDA-B621-4FC7-B0CB-A86FA51CF23C}" destId="{AE6C0974-E0F6-48FB-A410-E62613964A4F}" srcOrd="0" destOrd="0" presId="urn:microsoft.com/office/officeart/2018/2/layout/IconCircleList"/>
    <dgm:cxn modelId="{208CEE60-7CE9-48EE-B0BE-0CE1F6F50287}" type="presParOf" srcId="{AE6C0974-E0F6-48FB-A410-E62613964A4F}" destId="{B9F542A0-8BCA-4825-8D19-C927ABE8FB9C}" srcOrd="0" destOrd="0" presId="urn:microsoft.com/office/officeart/2018/2/layout/IconCircleList"/>
    <dgm:cxn modelId="{4DAE2863-46F8-49AE-AB78-924EE675AB58}" type="presParOf" srcId="{AE6C0974-E0F6-48FB-A410-E62613964A4F}" destId="{8794B14E-7376-4807-B9F0-C456B7FF4A2C}" srcOrd="1" destOrd="0" presId="urn:microsoft.com/office/officeart/2018/2/layout/IconCircleList"/>
    <dgm:cxn modelId="{CF6481ED-1763-4448-B24C-6CA4A0AA85FE}" type="presParOf" srcId="{AE6C0974-E0F6-48FB-A410-E62613964A4F}" destId="{04610332-969E-4780-B0C9-DAED67BB18ED}" srcOrd="2" destOrd="0" presId="urn:microsoft.com/office/officeart/2018/2/layout/IconCircleList"/>
    <dgm:cxn modelId="{57F0F174-55E2-491C-9E91-7E92567FAF39}" type="presParOf" srcId="{AE6C0974-E0F6-48FB-A410-E62613964A4F}" destId="{3ADDA02C-4677-4F81-82A5-581366297F79}" srcOrd="3" destOrd="0" presId="urn:microsoft.com/office/officeart/2018/2/layout/IconCircleList"/>
    <dgm:cxn modelId="{17581CDA-E8EB-4620-9F54-57809924ED87}" type="presParOf" srcId="{C58AFDDA-B621-4FC7-B0CB-A86FA51CF23C}" destId="{9AA62152-2048-4EF0-B738-84AAC89C0157}" srcOrd="1" destOrd="0" presId="urn:microsoft.com/office/officeart/2018/2/layout/IconCircleList"/>
    <dgm:cxn modelId="{9DEB084B-CB99-485D-B88B-330AA512D6A8}" type="presParOf" srcId="{C58AFDDA-B621-4FC7-B0CB-A86FA51CF23C}" destId="{D3F6168A-F6B5-49EF-9D5B-0A4E8E371EC8}" srcOrd="2" destOrd="0" presId="urn:microsoft.com/office/officeart/2018/2/layout/IconCircleList"/>
    <dgm:cxn modelId="{ADCE6ADC-AFAE-4781-9728-19B08D6857B5}" type="presParOf" srcId="{D3F6168A-F6B5-49EF-9D5B-0A4E8E371EC8}" destId="{2B117A76-0FD0-4203-9C41-A6265FE46CB5}" srcOrd="0" destOrd="0" presId="urn:microsoft.com/office/officeart/2018/2/layout/IconCircleList"/>
    <dgm:cxn modelId="{45FE66F8-255B-413F-9369-D05BD57A9C82}" type="presParOf" srcId="{D3F6168A-F6B5-49EF-9D5B-0A4E8E371EC8}" destId="{8C8BBFD6-74F5-4C2A-A268-5B5B1E291BCC}" srcOrd="1" destOrd="0" presId="urn:microsoft.com/office/officeart/2018/2/layout/IconCircleList"/>
    <dgm:cxn modelId="{9C3C84FB-5274-48FA-A7CE-FC81EED40C6D}" type="presParOf" srcId="{D3F6168A-F6B5-49EF-9D5B-0A4E8E371EC8}" destId="{40D09088-72D2-449B-8CAE-729F502D1A2D}" srcOrd="2" destOrd="0" presId="urn:microsoft.com/office/officeart/2018/2/layout/IconCircleList"/>
    <dgm:cxn modelId="{5B61A3CB-7582-4A6E-B047-BB07C29B0776}" type="presParOf" srcId="{D3F6168A-F6B5-49EF-9D5B-0A4E8E371EC8}" destId="{BB9D8CE7-3956-4A98-8F3B-B84887A84C3E}" srcOrd="3" destOrd="0" presId="urn:microsoft.com/office/officeart/2018/2/layout/IconCircleList"/>
    <dgm:cxn modelId="{DB1FABFE-6313-43DD-809A-F261ADFF5345}" type="presParOf" srcId="{C58AFDDA-B621-4FC7-B0CB-A86FA51CF23C}" destId="{9BF2F6B8-E7FA-464A-AFAC-33F98C06D594}" srcOrd="3" destOrd="0" presId="urn:microsoft.com/office/officeart/2018/2/layout/IconCircleList"/>
    <dgm:cxn modelId="{4C6C4345-95D3-4F1A-97A6-79F329765D15}" type="presParOf" srcId="{C58AFDDA-B621-4FC7-B0CB-A86FA51CF23C}" destId="{12A0A8F6-D881-4745-97C8-A00A637780DB}" srcOrd="4" destOrd="0" presId="urn:microsoft.com/office/officeart/2018/2/layout/IconCircleList"/>
    <dgm:cxn modelId="{61356BAB-F9E1-4FB0-A70D-DD704A68138F}" type="presParOf" srcId="{12A0A8F6-D881-4745-97C8-A00A637780DB}" destId="{480BD73B-F8C1-4109-85DD-4B82FA32B58B}" srcOrd="0" destOrd="0" presId="urn:microsoft.com/office/officeart/2018/2/layout/IconCircleList"/>
    <dgm:cxn modelId="{7A810BF6-3AC2-40D3-8DC7-7DB656EE5038}" type="presParOf" srcId="{12A0A8F6-D881-4745-97C8-A00A637780DB}" destId="{389A70A8-E240-458D-A520-BBE11E26431A}" srcOrd="1" destOrd="0" presId="urn:microsoft.com/office/officeart/2018/2/layout/IconCircleList"/>
    <dgm:cxn modelId="{D035D2DD-D704-4836-961C-1B97F0944D46}" type="presParOf" srcId="{12A0A8F6-D881-4745-97C8-A00A637780DB}" destId="{7B5C2DD1-B127-4329-86F0-8459C0379992}" srcOrd="2" destOrd="0" presId="urn:microsoft.com/office/officeart/2018/2/layout/IconCircleList"/>
    <dgm:cxn modelId="{F1BA1ACD-56F7-4F27-9889-AA472F53F99D}" type="presParOf" srcId="{12A0A8F6-D881-4745-97C8-A00A637780DB}" destId="{2F82BBDF-DDD8-4D10-8D2C-B55D70B1E36B}" srcOrd="3" destOrd="0" presId="urn:microsoft.com/office/officeart/2018/2/layout/IconCircleList"/>
    <dgm:cxn modelId="{F60CBB76-D502-4E23-A0F3-1F8012F4C385}" type="presParOf" srcId="{C58AFDDA-B621-4FC7-B0CB-A86FA51CF23C}" destId="{8A0FB437-ECE0-4526-B80B-02B5A7B8DDD2}" srcOrd="5" destOrd="0" presId="urn:microsoft.com/office/officeart/2018/2/layout/IconCircleList"/>
    <dgm:cxn modelId="{C51B79BD-A0E2-45CE-922B-EB573E76F275}" type="presParOf" srcId="{C58AFDDA-B621-4FC7-B0CB-A86FA51CF23C}" destId="{C5B8DF6E-A2BB-4446-ACD4-9631E169580C}" srcOrd="6" destOrd="0" presId="urn:microsoft.com/office/officeart/2018/2/layout/IconCircleList"/>
    <dgm:cxn modelId="{9B93DA1D-6534-4FB8-9BC8-D453DFE80A81}" type="presParOf" srcId="{C5B8DF6E-A2BB-4446-ACD4-9631E169580C}" destId="{280E52FA-F6CE-452E-9FA6-AFA0CC94DC65}" srcOrd="0" destOrd="0" presId="urn:microsoft.com/office/officeart/2018/2/layout/IconCircleList"/>
    <dgm:cxn modelId="{345556ED-408F-4284-952C-532E9BA7A641}" type="presParOf" srcId="{C5B8DF6E-A2BB-4446-ACD4-9631E169580C}" destId="{16954CE8-17A1-4F71-B91F-01010FDCA92D}" srcOrd="1" destOrd="0" presId="urn:microsoft.com/office/officeart/2018/2/layout/IconCircleList"/>
    <dgm:cxn modelId="{52263CAE-115B-464F-999D-226981F120EF}" type="presParOf" srcId="{C5B8DF6E-A2BB-4446-ACD4-9631E169580C}" destId="{49F90D76-20E4-4C63-A91C-6F5C8B252D61}" srcOrd="2" destOrd="0" presId="urn:microsoft.com/office/officeart/2018/2/layout/IconCircleList"/>
    <dgm:cxn modelId="{3DEAF372-D2E0-40A7-AA43-E66FECB8F2DF}" type="presParOf" srcId="{C5B8DF6E-A2BB-4446-ACD4-9631E169580C}" destId="{CE8C06B0-9932-4996-897D-008BE29E69FC}" srcOrd="3" destOrd="0" presId="urn:microsoft.com/office/officeart/2018/2/layout/IconCircleList"/>
    <dgm:cxn modelId="{D844773C-A98E-455D-94CE-9FE0C3066386}" type="presParOf" srcId="{C58AFDDA-B621-4FC7-B0CB-A86FA51CF23C}" destId="{C6EABE7A-3421-49BB-A4E2-FA40F43CB474}" srcOrd="7" destOrd="0" presId="urn:microsoft.com/office/officeart/2018/2/layout/IconCircleList"/>
    <dgm:cxn modelId="{0CA4EC8F-BF28-44CA-A177-42C2BF627E71}" type="presParOf" srcId="{C58AFDDA-B621-4FC7-B0CB-A86FA51CF23C}" destId="{23D3DED5-EA7B-49FD-A211-41480C30DF34}" srcOrd="8" destOrd="0" presId="urn:microsoft.com/office/officeart/2018/2/layout/IconCircleList"/>
    <dgm:cxn modelId="{2346F395-FE7A-4FFC-A6F5-4318EAF3FCF1}" type="presParOf" srcId="{23D3DED5-EA7B-49FD-A211-41480C30DF34}" destId="{52A9EB89-DFA7-46D5-B6E2-3D92106A72F5}" srcOrd="0" destOrd="0" presId="urn:microsoft.com/office/officeart/2018/2/layout/IconCircleList"/>
    <dgm:cxn modelId="{3173F90A-BF82-4DCD-960D-D489DFC3AC63}" type="presParOf" srcId="{23D3DED5-EA7B-49FD-A211-41480C30DF34}" destId="{651FF8CA-2D7C-48B8-9B2D-BD0E4708DA46}" srcOrd="1" destOrd="0" presId="urn:microsoft.com/office/officeart/2018/2/layout/IconCircleList"/>
    <dgm:cxn modelId="{C18D7606-10D5-46E9-9A66-A936924AABBE}" type="presParOf" srcId="{23D3DED5-EA7B-49FD-A211-41480C30DF34}" destId="{31A40FCB-47E3-4D81-892F-2BD97386BF84}" srcOrd="2" destOrd="0" presId="urn:microsoft.com/office/officeart/2018/2/layout/IconCircleList"/>
    <dgm:cxn modelId="{8BD3C6D0-5050-414A-A99D-CAAD6659CC1F}" type="presParOf" srcId="{23D3DED5-EA7B-49FD-A211-41480C30DF34}" destId="{9A422D56-B168-42C0-AC85-6EAED7C18A85}" srcOrd="3" destOrd="0" presId="urn:microsoft.com/office/officeart/2018/2/layout/IconCircleList"/>
    <dgm:cxn modelId="{9C679130-D265-46FD-8AB1-D47BD2D4279F}" type="presParOf" srcId="{C58AFDDA-B621-4FC7-B0CB-A86FA51CF23C}" destId="{AF88D75A-E3E0-4FB5-B05F-5514FC00C705}" srcOrd="9" destOrd="0" presId="urn:microsoft.com/office/officeart/2018/2/layout/IconCircleList"/>
    <dgm:cxn modelId="{DA559F28-7126-4EC9-8EC0-6B4602A6A53C}" type="presParOf" srcId="{C58AFDDA-B621-4FC7-B0CB-A86FA51CF23C}" destId="{B511BA2C-4A88-4A80-9023-D552E7137DB2}" srcOrd="10" destOrd="0" presId="urn:microsoft.com/office/officeart/2018/2/layout/IconCircleList"/>
    <dgm:cxn modelId="{1BE53E39-4F0B-42D1-A848-8D18114FF698}" type="presParOf" srcId="{B511BA2C-4A88-4A80-9023-D552E7137DB2}" destId="{CAC44432-BD55-4DBD-A3A9-3F9B12422359}" srcOrd="0" destOrd="0" presId="urn:microsoft.com/office/officeart/2018/2/layout/IconCircleList"/>
    <dgm:cxn modelId="{46B4E623-C6C4-4A47-8857-DC02281E6FAF}" type="presParOf" srcId="{B511BA2C-4A88-4A80-9023-D552E7137DB2}" destId="{7E22894A-712F-459A-B235-723AE19BC7F2}" srcOrd="1" destOrd="0" presId="urn:microsoft.com/office/officeart/2018/2/layout/IconCircleList"/>
    <dgm:cxn modelId="{91425149-9A46-415C-88FC-4F6E0F793AF7}" type="presParOf" srcId="{B511BA2C-4A88-4A80-9023-D552E7137DB2}" destId="{EFF2A618-26C1-41DE-A447-59A3441515B0}" srcOrd="2" destOrd="0" presId="urn:microsoft.com/office/officeart/2018/2/layout/IconCircleList"/>
    <dgm:cxn modelId="{0D80E7D7-A74E-4CDB-BD73-57A17E2A62E2}" type="presParOf" srcId="{B511BA2C-4A88-4A80-9023-D552E7137DB2}" destId="{E4D31BA8-A8F7-4E48-9334-573F12551C37}" srcOrd="3" destOrd="0" presId="urn:microsoft.com/office/officeart/2018/2/layout/IconCircleList"/>
    <dgm:cxn modelId="{6783C97A-7ACD-472D-AAED-380D08823A1D}" type="presParOf" srcId="{C58AFDDA-B621-4FC7-B0CB-A86FA51CF23C}" destId="{22524BFC-F4C5-45A2-84BC-C58EB72AF5DF}" srcOrd="11" destOrd="0" presId="urn:microsoft.com/office/officeart/2018/2/layout/IconCircleList"/>
    <dgm:cxn modelId="{52A7CBF0-2F40-4796-8745-74A017853571}" type="presParOf" srcId="{C58AFDDA-B621-4FC7-B0CB-A86FA51CF23C}" destId="{3324D5CD-AA2A-4179-99D4-ED6E4D5F3362}" srcOrd="12" destOrd="0" presId="urn:microsoft.com/office/officeart/2018/2/layout/IconCircleList"/>
    <dgm:cxn modelId="{AEF70B76-B928-491B-8904-76B8EA049E15}" type="presParOf" srcId="{3324D5CD-AA2A-4179-99D4-ED6E4D5F3362}" destId="{44AF27A2-6377-494E-BA3D-9C0486A9D93A}" srcOrd="0" destOrd="0" presId="urn:microsoft.com/office/officeart/2018/2/layout/IconCircleList"/>
    <dgm:cxn modelId="{9DCBFDB9-8077-4CAB-8E2E-90DD0945C7F6}" type="presParOf" srcId="{3324D5CD-AA2A-4179-99D4-ED6E4D5F3362}" destId="{EFE28752-D7D9-4D02-8324-561504748A4A}" srcOrd="1" destOrd="0" presId="urn:microsoft.com/office/officeart/2018/2/layout/IconCircleList"/>
    <dgm:cxn modelId="{17127471-29FA-4DF6-B7C3-7F076DE9451C}" type="presParOf" srcId="{3324D5CD-AA2A-4179-99D4-ED6E4D5F3362}" destId="{C8783D39-DCDB-4D94-A224-CDEC95C8AAF8}" srcOrd="2" destOrd="0" presId="urn:microsoft.com/office/officeart/2018/2/layout/IconCircleList"/>
    <dgm:cxn modelId="{8F4777C4-4C75-4FFE-8469-C18B06D16637}" type="presParOf" srcId="{3324D5CD-AA2A-4179-99D4-ED6E4D5F3362}" destId="{A96B3CE5-5251-462F-8BC4-357999F350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810A943-E3AC-4134-ABBE-5A812B4C282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0970592-138B-44E3-BEB6-7DC7C0AA1382}">
      <dgm:prSet/>
      <dgm:spPr/>
      <dgm:t>
        <a:bodyPr/>
        <a:lstStyle/>
        <a:p>
          <a:pPr>
            <a:lnSpc>
              <a:spcPct val="100000"/>
            </a:lnSpc>
          </a:pPr>
          <a:r>
            <a:rPr lang="en-US"/>
            <a:t>Communication for this project was through the Slack Group Chat.</a:t>
          </a:r>
        </a:p>
      </dgm:t>
    </dgm:pt>
    <dgm:pt modelId="{36CE2FA5-D24B-4FE0-B150-71440681EA8A}" type="parTrans" cxnId="{25C35644-1AF2-44CF-B007-4C7D09C462E5}">
      <dgm:prSet/>
      <dgm:spPr/>
      <dgm:t>
        <a:bodyPr/>
        <a:lstStyle/>
        <a:p>
          <a:endParaRPr lang="en-US"/>
        </a:p>
      </dgm:t>
    </dgm:pt>
    <dgm:pt modelId="{43A9D447-D6E3-4BF7-A971-100E0E85D5D1}" type="sibTrans" cxnId="{25C35644-1AF2-44CF-B007-4C7D09C462E5}">
      <dgm:prSet/>
      <dgm:spPr/>
      <dgm:t>
        <a:bodyPr/>
        <a:lstStyle/>
        <a:p>
          <a:endParaRPr lang="en-US"/>
        </a:p>
      </dgm:t>
    </dgm:pt>
    <dgm:pt modelId="{5E8EB2E3-3D26-47E7-A89E-DBF45EDD57B5}">
      <dgm:prSet/>
      <dgm:spPr/>
      <dgm:t>
        <a:bodyPr/>
        <a:lstStyle/>
        <a:p>
          <a:pPr>
            <a:lnSpc>
              <a:spcPct val="100000"/>
            </a:lnSpc>
          </a:pPr>
          <a:r>
            <a:rPr lang="en-US"/>
            <a:t>Every team member worked on their individual branch and created a pull request which will collectively approved in the slack group chat before a designated member approves the pull request in GitHub.</a:t>
          </a:r>
        </a:p>
      </dgm:t>
    </dgm:pt>
    <dgm:pt modelId="{B821B6AC-168E-444E-A9AA-241B946FF2FA}" type="parTrans" cxnId="{0ADAD162-2166-4C02-B183-754B76DCFF77}">
      <dgm:prSet/>
      <dgm:spPr/>
      <dgm:t>
        <a:bodyPr/>
        <a:lstStyle/>
        <a:p>
          <a:endParaRPr lang="en-US"/>
        </a:p>
      </dgm:t>
    </dgm:pt>
    <dgm:pt modelId="{A83E2754-D5C9-4ED8-A98E-86527BB95225}" type="sibTrans" cxnId="{0ADAD162-2166-4C02-B183-754B76DCFF77}">
      <dgm:prSet/>
      <dgm:spPr/>
      <dgm:t>
        <a:bodyPr/>
        <a:lstStyle/>
        <a:p>
          <a:endParaRPr lang="en-US"/>
        </a:p>
      </dgm:t>
    </dgm:pt>
    <dgm:pt modelId="{73613516-6922-40CC-99C8-486E90FEAC88}">
      <dgm:prSet/>
      <dgm:spPr/>
      <dgm:t>
        <a:bodyPr/>
        <a:lstStyle/>
        <a:p>
          <a:pPr>
            <a:lnSpc>
              <a:spcPct val="100000"/>
            </a:lnSpc>
          </a:pPr>
          <a:r>
            <a:rPr lang="en-US"/>
            <a:t>The designated team member then created a request to push changes to the main branch.</a:t>
          </a:r>
        </a:p>
      </dgm:t>
    </dgm:pt>
    <dgm:pt modelId="{3D8AE55A-0406-4F65-8CB1-CCB4E05F90F2}" type="parTrans" cxnId="{279CF68C-7B94-452F-B288-BB5916E659BA}">
      <dgm:prSet/>
      <dgm:spPr/>
      <dgm:t>
        <a:bodyPr/>
        <a:lstStyle/>
        <a:p>
          <a:endParaRPr lang="en-US"/>
        </a:p>
      </dgm:t>
    </dgm:pt>
    <dgm:pt modelId="{9967E387-B623-40A7-9E63-DB4097E26268}" type="sibTrans" cxnId="{279CF68C-7B94-452F-B288-BB5916E659BA}">
      <dgm:prSet/>
      <dgm:spPr/>
      <dgm:t>
        <a:bodyPr/>
        <a:lstStyle/>
        <a:p>
          <a:endParaRPr lang="en-US"/>
        </a:p>
      </dgm:t>
    </dgm:pt>
    <dgm:pt modelId="{4C0A332C-4C44-4781-9179-E95285720770}" type="pres">
      <dgm:prSet presAssocID="{C810A943-E3AC-4134-ABBE-5A812B4C282E}" presName="root" presStyleCnt="0">
        <dgm:presLayoutVars>
          <dgm:dir/>
          <dgm:resizeHandles val="exact"/>
        </dgm:presLayoutVars>
      </dgm:prSet>
      <dgm:spPr/>
    </dgm:pt>
    <dgm:pt modelId="{F80DB507-984E-4725-8AB3-75703DC1894E}" type="pres">
      <dgm:prSet presAssocID="{80970592-138B-44E3-BEB6-7DC7C0AA1382}" presName="compNode" presStyleCnt="0"/>
      <dgm:spPr/>
    </dgm:pt>
    <dgm:pt modelId="{CA14F5E1-1D00-437B-B05F-69F3DF0ED105}" type="pres">
      <dgm:prSet presAssocID="{80970592-138B-44E3-BEB6-7DC7C0AA138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ch"/>
        </a:ext>
      </dgm:extLst>
    </dgm:pt>
    <dgm:pt modelId="{501C8272-27CE-4AAE-93FD-BF8E5E42B6B4}" type="pres">
      <dgm:prSet presAssocID="{80970592-138B-44E3-BEB6-7DC7C0AA1382}" presName="spaceRect" presStyleCnt="0"/>
      <dgm:spPr/>
    </dgm:pt>
    <dgm:pt modelId="{5A75133B-A078-4F00-87A9-873AA9FC82FE}" type="pres">
      <dgm:prSet presAssocID="{80970592-138B-44E3-BEB6-7DC7C0AA1382}" presName="textRect" presStyleLbl="revTx" presStyleIdx="0" presStyleCnt="3">
        <dgm:presLayoutVars>
          <dgm:chMax val="1"/>
          <dgm:chPref val="1"/>
        </dgm:presLayoutVars>
      </dgm:prSet>
      <dgm:spPr/>
    </dgm:pt>
    <dgm:pt modelId="{C770CE8C-B0A9-42C4-93CE-430D121701B5}" type="pres">
      <dgm:prSet presAssocID="{43A9D447-D6E3-4BF7-A971-100E0E85D5D1}" presName="sibTrans" presStyleCnt="0"/>
      <dgm:spPr/>
    </dgm:pt>
    <dgm:pt modelId="{6F13A533-9BDC-43B1-8E68-3CF2D9EB87EE}" type="pres">
      <dgm:prSet presAssocID="{5E8EB2E3-3D26-47E7-A89E-DBF45EDD57B5}" presName="compNode" presStyleCnt="0"/>
      <dgm:spPr/>
    </dgm:pt>
    <dgm:pt modelId="{A3166BE9-D9E2-46BC-A445-E4564E6E66FB}" type="pres">
      <dgm:prSet presAssocID="{5E8EB2E3-3D26-47E7-A89E-DBF45EDD57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A3E84A04-7041-44A1-A49D-3C9F095627AA}" type="pres">
      <dgm:prSet presAssocID="{5E8EB2E3-3D26-47E7-A89E-DBF45EDD57B5}" presName="spaceRect" presStyleCnt="0"/>
      <dgm:spPr/>
    </dgm:pt>
    <dgm:pt modelId="{1726AA7C-3A52-4F15-B1F6-1A738DE94FA2}" type="pres">
      <dgm:prSet presAssocID="{5E8EB2E3-3D26-47E7-A89E-DBF45EDD57B5}" presName="textRect" presStyleLbl="revTx" presStyleIdx="1" presStyleCnt="3">
        <dgm:presLayoutVars>
          <dgm:chMax val="1"/>
          <dgm:chPref val="1"/>
        </dgm:presLayoutVars>
      </dgm:prSet>
      <dgm:spPr/>
    </dgm:pt>
    <dgm:pt modelId="{A1E1DD74-BD7C-462A-B47C-E6BA41F2D619}" type="pres">
      <dgm:prSet presAssocID="{A83E2754-D5C9-4ED8-A98E-86527BB95225}" presName="sibTrans" presStyleCnt="0"/>
      <dgm:spPr/>
    </dgm:pt>
    <dgm:pt modelId="{C7CE1F95-EA1C-4E9A-8BE0-7CB186DEFD9E}" type="pres">
      <dgm:prSet presAssocID="{73613516-6922-40CC-99C8-486E90FEAC88}" presName="compNode" presStyleCnt="0"/>
      <dgm:spPr/>
    </dgm:pt>
    <dgm:pt modelId="{8774A31C-AB21-4B58-96DE-5201E8C11EFE}" type="pres">
      <dgm:prSet presAssocID="{73613516-6922-40CC-99C8-486E90FEAC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nching Diagram"/>
        </a:ext>
      </dgm:extLst>
    </dgm:pt>
    <dgm:pt modelId="{467DA6B4-F676-4D50-96FB-31CFDA1E22C6}" type="pres">
      <dgm:prSet presAssocID="{73613516-6922-40CC-99C8-486E90FEAC88}" presName="spaceRect" presStyleCnt="0"/>
      <dgm:spPr/>
    </dgm:pt>
    <dgm:pt modelId="{88E78446-D8E6-4C47-902E-C588CD5D9351}" type="pres">
      <dgm:prSet presAssocID="{73613516-6922-40CC-99C8-486E90FEAC88}" presName="textRect" presStyleLbl="revTx" presStyleIdx="2" presStyleCnt="3">
        <dgm:presLayoutVars>
          <dgm:chMax val="1"/>
          <dgm:chPref val="1"/>
        </dgm:presLayoutVars>
      </dgm:prSet>
      <dgm:spPr/>
    </dgm:pt>
  </dgm:ptLst>
  <dgm:cxnLst>
    <dgm:cxn modelId="{E5E8D23C-0573-4B84-B200-87DB14E217DE}" type="presOf" srcId="{73613516-6922-40CC-99C8-486E90FEAC88}" destId="{88E78446-D8E6-4C47-902E-C588CD5D9351}" srcOrd="0" destOrd="0" presId="urn:microsoft.com/office/officeart/2018/2/layout/IconLabelList"/>
    <dgm:cxn modelId="{0ADAD162-2166-4C02-B183-754B76DCFF77}" srcId="{C810A943-E3AC-4134-ABBE-5A812B4C282E}" destId="{5E8EB2E3-3D26-47E7-A89E-DBF45EDD57B5}" srcOrd="1" destOrd="0" parTransId="{B821B6AC-168E-444E-A9AA-241B946FF2FA}" sibTransId="{A83E2754-D5C9-4ED8-A98E-86527BB95225}"/>
    <dgm:cxn modelId="{25C35644-1AF2-44CF-B007-4C7D09C462E5}" srcId="{C810A943-E3AC-4134-ABBE-5A812B4C282E}" destId="{80970592-138B-44E3-BEB6-7DC7C0AA1382}" srcOrd="0" destOrd="0" parTransId="{36CE2FA5-D24B-4FE0-B150-71440681EA8A}" sibTransId="{43A9D447-D6E3-4BF7-A971-100E0E85D5D1}"/>
    <dgm:cxn modelId="{279CF68C-7B94-452F-B288-BB5916E659BA}" srcId="{C810A943-E3AC-4134-ABBE-5A812B4C282E}" destId="{73613516-6922-40CC-99C8-486E90FEAC88}" srcOrd="2" destOrd="0" parTransId="{3D8AE55A-0406-4F65-8CB1-CCB4E05F90F2}" sibTransId="{9967E387-B623-40A7-9E63-DB4097E26268}"/>
    <dgm:cxn modelId="{E6335192-4091-4E10-ACF2-89E5990E268E}" type="presOf" srcId="{C810A943-E3AC-4134-ABBE-5A812B4C282E}" destId="{4C0A332C-4C44-4781-9179-E95285720770}" srcOrd="0" destOrd="0" presId="urn:microsoft.com/office/officeart/2018/2/layout/IconLabelList"/>
    <dgm:cxn modelId="{70F56AB5-924E-40F5-ABAF-2655D33CC661}" type="presOf" srcId="{80970592-138B-44E3-BEB6-7DC7C0AA1382}" destId="{5A75133B-A078-4F00-87A9-873AA9FC82FE}" srcOrd="0" destOrd="0" presId="urn:microsoft.com/office/officeart/2018/2/layout/IconLabelList"/>
    <dgm:cxn modelId="{D9773AED-0CE2-47DD-BFE9-577AF21E9594}" type="presOf" srcId="{5E8EB2E3-3D26-47E7-A89E-DBF45EDD57B5}" destId="{1726AA7C-3A52-4F15-B1F6-1A738DE94FA2}" srcOrd="0" destOrd="0" presId="urn:microsoft.com/office/officeart/2018/2/layout/IconLabelList"/>
    <dgm:cxn modelId="{25E224BF-6E48-4102-98DD-7AB4E9C33F80}" type="presParOf" srcId="{4C0A332C-4C44-4781-9179-E95285720770}" destId="{F80DB507-984E-4725-8AB3-75703DC1894E}" srcOrd="0" destOrd="0" presId="urn:microsoft.com/office/officeart/2018/2/layout/IconLabelList"/>
    <dgm:cxn modelId="{AD91480C-7A6E-4C4D-AA6E-120F7E009661}" type="presParOf" srcId="{F80DB507-984E-4725-8AB3-75703DC1894E}" destId="{CA14F5E1-1D00-437B-B05F-69F3DF0ED105}" srcOrd="0" destOrd="0" presId="urn:microsoft.com/office/officeart/2018/2/layout/IconLabelList"/>
    <dgm:cxn modelId="{2306AA0C-6CEE-4A42-A8E3-9A006A50F9C8}" type="presParOf" srcId="{F80DB507-984E-4725-8AB3-75703DC1894E}" destId="{501C8272-27CE-4AAE-93FD-BF8E5E42B6B4}" srcOrd="1" destOrd="0" presId="urn:microsoft.com/office/officeart/2018/2/layout/IconLabelList"/>
    <dgm:cxn modelId="{F520ACD1-FA83-419C-AF47-E5DDDCF64D60}" type="presParOf" srcId="{F80DB507-984E-4725-8AB3-75703DC1894E}" destId="{5A75133B-A078-4F00-87A9-873AA9FC82FE}" srcOrd="2" destOrd="0" presId="urn:microsoft.com/office/officeart/2018/2/layout/IconLabelList"/>
    <dgm:cxn modelId="{4FB908AF-0C21-435E-A5E4-653F33DA3BBD}" type="presParOf" srcId="{4C0A332C-4C44-4781-9179-E95285720770}" destId="{C770CE8C-B0A9-42C4-93CE-430D121701B5}" srcOrd="1" destOrd="0" presId="urn:microsoft.com/office/officeart/2018/2/layout/IconLabelList"/>
    <dgm:cxn modelId="{0C0B0DCE-23E1-49A2-B2AE-C8BADFEEC119}" type="presParOf" srcId="{4C0A332C-4C44-4781-9179-E95285720770}" destId="{6F13A533-9BDC-43B1-8E68-3CF2D9EB87EE}" srcOrd="2" destOrd="0" presId="urn:microsoft.com/office/officeart/2018/2/layout/IconLabelList"/>
    <dgm:cxn modelId="{C282DA6F-CA13-4A48-827E-9B5E24C3A51B}" type="presParOf" srcId="{6F13A533-9BDC-43B1-8E68-3CF2D9EB87EE}" destId="{A3166BE9-D9E2-46BC-A445-E4564E6E66FB}" srcOrd="0" destOrd="0" presId="urn:microsoft.com/office/officeart/2018/2/layout/IconLabelList"/>
    <dgm:cxn modelId="{FE36E4BA-5343-4A24-BCF8-B1A306AC0437}" type="presParOf" srcId="{6F13A533-9BDC-43B1-8E68-3CF2D9EB87EE}" destId="{A3E84A04-7041-44A1-A49D-3C9F095627AA}" srcOrd="1" destOrd="0" presId="urn:microsoft.com/office/officeart/2018/2/layout/IconLabelList"/>
    <dgm:cxn modelId="{A741B196-6538-4071-BA6E-BCAB14492A26}" type="presParOf" srcId="{6F13A533-9BDC-43B1-8E68-3CF2D9EB87EE}" destId="{1726AA7C-3A52-4F15-B1F6-1A738DE94FA2}" srcOrd="2" destOrd="0" presId="urn:microsoft.com/office/officeart/2018/2/layout/IconLabelList"/>
    <dgm:cxn modelId="{D7FDF58B-B3DF-4C34-BE23-629FA40622A7}" type="presParOf" srcId="{4C0A332C-4C44-4781-9179-E95285720770}" destId="{A1E1DD74-BD7C-462A-B47C-E6BA41F2D619}" srcOrd="3" destOrd="0" presId="urn:microsoft.com/office/officeart/2018/2/layout/IconLabelList"/>
    <dgm:cxn modelId="{8824C5AB-EB67-41F2-918A-9C0EC0491B89}" type="presParOf" srcId="{4C0A332C-4C44-4781-9179-E95285720770}" destId="{C7CE1F95-EA1C-4E9A-8BE0-7CB186DEFD9E}" srcOrd="4" destOrd="0" presId="urn:microsoft.com/office/officeart/2018/2/layout/IconLabelList"/>
    <dgm:cxn modelId="{8013D79D-5E62-4EE5-A2C0-688E1E07C8F2}" type="presParOf" srcId="{C7CE1F95-EA1C-4E9A-8BE0-7CB186DEFD9E}" destId="{8774A31C-AB21-4B58-96DE-5201E8C11EFE}" srcOrd="0" destOrd="0" presId="urn:microsoft.com/office/officeart/2018/2/layout/IconLabelList"/>
    <dgm:cxn modelId="{91A52AF1-C566-4AB3-87D2-D51881867F40}" type="presParOf" srcId="{C7CE1F95-EA1C-4E9A-8BE0-7CB186DEFD9E}" destId="{467DA6B4-F676-4D50-96FB-31CFDA1E22C6}" srcOrd="1" destOrd="0" presId="urn:microsoft.com/office/officeart/2018/2/layout/IconLabelList"/>
    <dgm:cxn modelId="{5464E091-E8ED-4A25-ABA3-9AD3992BB6E3}" type="presParOf" srcId="{C7CE1F95-EA1C-4E9A-8BE0-7CB186DEFD9E}" destId="{88E78446-D8E6-4C47-902E-C588CD5D935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5D81A-AF29-F041-B246-681961023F1F}">
      <dsp:nvSpPr>
        <dsp:cNvPr id="0" name=""/>
        <dsp:cNvSpPr/>
      </dsp:nvSpPr>
      <dsp:spPr>
        <a:xfrm>
          <a:off x="0" y="40499"/>
          <a:ext cx="6096000" cy="2646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Transactions made by credit cards in September 2013 by European cardholders.</a:t>
          </a:r>
        </a:p>
      </dsp:txBody>
      <dsp:txXfrm>
        <a:off x="129193" y="169692"/>
        <a:ext cx="5837614" cy="2388154"/>
      </dsp:txXfrm>
    </dsp:sp>
    <dsp:sp modelId="{3A5B2C8C-A116-D94A-97CE-CF8BCECE08EB}">
      <dsp:nvSpPr>
        <dsp:cNvPr id="0" name=""/>
        <dsp:cNvSpPr/>
      </dsp:nvSpPr>
      <dsp:spPr>
        <a:xfrm>
          <a:off x="0" y="2799360"/>
          <a:ext cx="6096000" cy="2646540"/>
        </a:xfrm>
        <a:prstGeom prst="roundRect">
          <a:avLst/>
        </a:prstGeom>
        <a:solidFill>
          <a:schemeClr val="accent2">
            <a:hueOff val="1519259"/>
            <a:satOff val="-5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Transactions that occurred in two days, where we have 492 frauds out of 284,807 transactions.</a:t>
          </a:r>
        </a:p>
      </dsp:txBody>
      <dsp:txXfrm>
        <a:off x="129193" y="2928553"/>
        <a:ext cx="5837614" cy="23881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3F65-3F14-DF47-B3A3-089DAD7DA5CB}">
      <dsp:nvSpPr>
        <dsp:cNvPr id="0" name=""/>
        <dsp:cNvSpPr/>
      </dsp:nvSpPr>
      <dsp:spPr>
        <a:xfrm>
          <a:off x="0" y="226273"/>
          <a:ext cx="9486901" cy="11148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Univariate plots show that the dataset is highly imbalanced. The pie chart shows an imbalance in the data, with only 0.17% of the total cases being fraudulent.</a:t>
          </a:r>
        </a:p>
      </dsp:txBody>
      <dsp:txXfrm>
        <a:off x="54423" y="280696"/>
        <a:ext cx="9378055" cy="1006017"/>
      </dsp:txXfrm>
    </dsp:sp>
    <dsp:sp modelId="{BB3CC04B-DC1C-6B4A-A7E6-E662C8CA123B}">
      <dsp:nvSpPr>
        <dsp:cNvPr id="0" name=""/>
        <dsp:cNvSpPr/>
      </dsp:nvSpPr>
      <dsp:spPr>
        <a:xfrm>
          <a:off x="0" y="1401617"/>
          <a:ext cx="9486901" cy="11148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univariate distribution plot of the time and amount feature showed we have a dataset with some large outlier values for amount, and the time feature is distributed across two days.</a:t>
          </a:r>
        </a:p>
      </dsp:txBody>
      <dsp:txXfrm>
        <a:off x="54423" y="1456040"/>
        <a:ext cx="9378055" cy="1006017"/>
      </dsp:txXfrm>
    </dsp:sp>
    <dsp:sp modelId="{566D01D8-2E77-F142-AF26-DB5EFF52F8C4}">
      <dsp:nvSpPr>
        <dsp:cNvPr id="0" name=""/>
        <dsp:cNvSpPr/>
      </dsp:nvSpPr>
      <dsp:spPr>
        <a:xfrm>
          <a:off x="0" y="2576960"/>
          <a:ext cx="9486901" cy="11148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Bivariate plots of all features grouped by transaction class, showed that the valid transaction class has a normal distribution shape across most of the features, conversely, the fraud class show long-tailed distribution across many of the features.</a:t>
          </a:r>
        </a:p>
      </dsp:txBody>
      <dsp:txXfrm>
        <a:off x="54423" y="2631383"/>
        <a:ext cx="9378055" cy="10060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E2577-61A1-384C-86DB-B4F4003203E2}">
      <dsp:nvSpPr>
        <dsp:cNvPr id="0" name=""/>
        <dsp:cNvSpPr/>
      </dsp:nvSpPr>
      <dsp:spPr>
        <a:xfrm>
          <a:off x="0" y="295849"/>
          <a:ext cx="9486901" cy="1628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While the naive logistic classifier accuracy is 100%, our classifier did not do an excellent job at predicting fraudulent transactions. With precision and recall of 0.84 and 0.62, we would need a better understanding of the dataset to determine the best way to improve the recall metric.</a:t>
          </a:r>
        </a:p>
      </dsp:txBody>
      <dsp:txXfrm>
        <a:off x="79504" y="375353"/>
        <a:ext cx="9327893" cy="1469631"/>
      </dsp:txXfrm>
    </dsp:sp>
    <dsp:sp modelId="{1346DE2D-14BB-6144-8406-32B7F0A29B52}">
      <dsp:nvSpPr>
        <dsp:cNvPr id="0" name=""/>
        <dsp:cNvSpPr/>
      </dsp:nvSpPr>
      <dsp:spPr>
        <a:xfrm>
          <a:off x="0" y="1993609"/>
          <a:ext cx="9486901" cy="1628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While the naive random forest classifier accuracy is 100%, and precision is 95%, our random forest classifier only achieved a 77% recall. We would need a better understanding of the dataset to determine the best way to improve the recall metric.</a:t>
          </a:r>
        </a:p>
      </dsp:txBody>
      <dsp:txXfrm>
        <a:off x="79504" y="2073113"/>
        <a:ext cx="9327893" cy="146963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02568-F23D-044B-AB8C-45CBBF0FC846}">
      <dsp:nvSpPr>
        <dsp:cNvPr id="0" name=""/>
        <dsp:cNvSpPr/>
      </dsp:nvSpPr>
      <dsp:spPr>
        <a:xfrm>
          <a:off x="0" y="76384"/>
          <a:ext cx="9486901" cy="1210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By Undersampling our the majority class in our dataset, all classifiers achieved recall scores greater than 85% with the exception of the Support vector classifier.</a:t>
          </a:r>
        </a:p>
      </dsp:txBody>
      <dsp:txXfrm>
        <a:off x="59114" y="135498"/>
        <a:ext cx="9368673" cy="1092721"/>
      </dsp:txXfrm>
    </dsp:sp>
    <dsp:sp modelId="{AF30C5D7-21F5-A844-9F15-64B36D80BDE0}">
      <dsp:nvSpPr>
        <dsp:cNvPr id="0" name=""/>
        <dsp:cNvSpPr/>
      </dsp:nvSpPr>
      <dsp:spPr>
        <a:xfrm>
          <a:off x="0" y="1353574"/>
          <a:ext cx="9486901" cy="1210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ROC Curve show that the Support Vector Classifier has the largest area under the curve.</a:t>
          </a:r>
        </a:p>
      </dsp:txBody>
      <dsp:txXfrm>
        <a:off x="59114" y="1412688"/>
        <a:ext cx="9368673" cy="1092721"/>
      </dsp:txXfrm>
    </dsp:sp>
    <dsp:sp modelId="{FEFEDC33-F9BE-3546-A917-FC1582DC531E}">
      <dsp:nvSpPr>
        <dsp:cNvPr id="0" name=""/>
        <dsp:cNvSpPr/>
      </dsp:nvSpPr>
      <dsp:spPr>
        <a:xfrm>
          <a:off x="0" y="2630764"/>
          <a:ext cx="9486901" cy="1210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Undersampling Learning Curve</a:t>
          </a:r>
        </a:p>
      </dsp:txBody>
      <dsp:txXfrm>
        <a:off x="59114" y="2689878"/>
        <a:ext cx="9368673" cy="109272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A75A3-3D48-A645-A40A-64B3CD54E56F}">
      <dsp:nvSpPr>
        <dsp:cNvPr id="0" name=""/>
        <dsp:cNvSpPr/>
      </dsp:nvSpPr>
      <dsp:spPr>
        <a:xfrm>
          <a:off x="0" y="374399"/>
          <a:ext cx="9486901" cy="15515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dataset used for this project has 284807 rows of credit card transactions. Exploratory data analysis reveal as expected that we have a highly imbalanced dataset with only 0.17% of all transaction being fraud.</a:t>
          </a:r>
        </a:p>
      </dsp:txBody>
      <dsp:txXfrm>
        <a:off x="75739" y="450138"/>
        <a:ext cx="9335423" cy="1400051"/>
      </dsp:txXfrm>
    </dsp:sp>
    <dsp:sp modelId="{F08FE626-5936-864E-ADE7-298D297A6BF1}">
      <dsp:nvSpPr>
        <dsp:cNvPr id="0" name=""/>
        <dsp:cNvSpPr/>
      </dsp:nvSpPr>
      <dsp:spPr>
        <a:xfrm>
          <a:off x="0" y="1992169"/>
          <a:ext cx="9486901" cy="15515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While a large portion of the features have been anonymized with PCA, univariate and bivariate distribution plots show that the genuine transaction class has an approximately normal distribution across all features, and the fraud class was had a left skewed distribution for many of the features.</a:t>
          </a:r>
        </a:p>
      </dsp:txBody>
      <dsp:txXfrm>
        <a:off x="75739" y="2067908"/>
        <a:ext cx="9335423" cy="140005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2C957-4744-0544-81B5-6982DF33A886}">
      <dsp:nvSpPr>
        <dsp:cNvPr id="0" name=""/>
        <dsp:cNvSpPr/>
      </dsp:nvSpPr>
      <dsp:spPr>
        <a:xfrm>
          <a:off x="0" y="18648"/>
          <a:ext cx="9486901" cy="190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While naive logistic regression and random forest had an accuracy of 100% and a precisions of 84% and 96% respectively, both classifiers only managed recall scores of 62% and 77% respectively.</a:t>
          </a:r>
        </a:p>
      </dsp:txBody>
      <dsp:txXfrm>
        <a:off x="92754" y="111402"/>
        <a:ext cx="9301393" cy="1714572"/>
      </dsp:txXfrm>
    </dsp:sp>
    <dsp:sp modelId="{91A63CA6-0B57-E64F-AA94-D00F5935D5EE}">
      <dsp:nvSpPr>
        <dsp:cNvPr id="0" name=""/>
        <dsp:cNvSpPr/>
      </dsp:nvSpPr>
      <dsp:spPr>
        <a:xfrm>
          <a:off x="0" y="1999369"/>
          <a:ext cx="9486901" cy="190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This means that, the classifiers would miss fraud transaction almost 25% of the time. This ype of metric would cost an organization alot of money.</a:t>
          </a:r>
        </a:p>
      </dsp:txBody>
      <dsp:txXfrm>
        <a:off x="92754" y="2092123"/>
        <a:ext cx="9301393" cy="171457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7847C-B9E8-2A40-B090-E72D4A0FB7DB}">
      <dsp:nvSpPr>
        <dsp:cNvPr id="0" name=""/>
        <dsp:cNvSpPr/>
      </dsp:nvSpPr>
      <dsp:spPr>
        <a:xfrm>
          <a:off x="0" y="18648"/>
          <a:ext cx="9486901" cy="190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Since classifying transactions as fraud or genuine is an anomaly detection problem where only a small fraction are the anomalies, measuring model performance with the accuracy metric will not be ideal.</a:t>
          </a:r>
        </a:p>
      </dsp:txBody>
      <dsp:txXfrm>
        <a:off x="92754" y="111402"/>
        <a:ext cx="9301393" cy="1714572"/>
      </dsp:txXfrm>
    </dsp:sp>
    <dsp:sp modelId="{E442E27F-B1F8-5040-BB16-FEADF1A92B86}">
      <dsp:nvSpPr>
        <dsp:cNvPr id="0" name=""/>
        <dsp:cNvSpPr/>
      </dsp:nvSpPr>
      <dsp:spPr>
        <a:xfrm>
          <a:off x="0" y="1999369"/>
          <a:ext cx="9486901" cy="190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To capture fraud transactions we would require a classifier that has a high recall metric which is the ratio of of True Positives to the total of True Positives and False Positives</a:t>
          </a:r>
        </a:p>
      </dsp:txBody>
      <dsp:txXfrm>
        <a:off x="92754" y="2092123"/>
        <a:ext cx="9301393" cy="17145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5D75B-BE54-1847-90D0-596542CCDA89}">
      <dsp:nvSpPr>
        <dsp:cNvPr id="0" name=""/>
        <dsp:cNvSpPr/>
      </dsp:nvSpPr>
      <dsp:spPr>
        <a:xfrm>
          <a:off x="0" y="403804"/>
          <a:ext cx="9486901" cy="1000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To improve the recall score of the naive models, we employ oversampling and underampling and with these methods, we achieved recall scores greater than 90% for the undersampling method and recall scores greater than 85% for the oversampling method.</a:t>
          </a:r>
        </a:p>
      </dsp:txBody>
      <dsp:txXfrm>
        <a:off x="48833" y="452637"/>
        <a:ext cx="9389235" cy="902684"/>
      </dsp:txXfrm>
    </dsp:sp>
    <dsp:sp modelId="{1AF16647-5524-154A-986C-48DD6B95E848}">
      <dsp:nvSpPr>
        <dsp:cNvPr id="0" name=""/>
        <dsp:cNvSpPr/>
      </dsp:nvSpPr>
      <dsp:spPr>
        <a:xfrm>
          <a:off x="0" y="1458874"/>
          <a:ext cx="9486901" cy="1000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While recall for random forest was highest at 95.9%, the classifier had a lower AUC value (91.5) than the logistic regression classifier with AUC of 92.1.</a:t>
          </a:r>
        </a:p>
      </dsp:txBody>
      <dsp:txXfrm>
        <a:off x="48833" y="1507707"/>
        <a:ext cx="9389235" cy="902684"/>
      </dsp:txXfrm>
    </dsp:sp>
    <dsp:sp modelId="{7EA7260C-F2D1-874E-ACCE-1D3CECC6F4F7}">
      <dsp:nvSpPr>
        <dsp:cNvPr id="0" name=""/>
        <dsp:cNvSpPr/>
      </dsp:nvSpPr>
      <dsp:spPr>
        <a:xfrm>
          <a:off x="0" y="2513944"/>
          <a:ext cx="9486901" cy="1000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Analysis of the learning curve show that the logistic regression had a good fit. Increasing our cross-validation folds may make the logistic regression have near perfect without overfitting.</a:t>
          </a:r>
        </a:p>
      </dsp:txBody>
      <dsp:txXfrm>
        <a:off x="48833" y="2562777"/>
        <a:ext cx="9389235" cy="902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BCDC8-1BDB-6A4F-A35C-BDCE0FFB3967}">
      <dsp:nvSpPr>
        <dsp:cNvPr id="0" name=""/>
        <dsp:cNvSpPr/>
      </dsp:nvSpPr>
      <dsp:spPr>
        <a:xfrm>
          <a:off x="3324" y="499509"/>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1. Understanding the problem </a:t>
          </a:r>
        </a:p>
      </dsp:txBody>
      <dsp:txXfrm>
        <a:off x="3324" y="499509"/>
        <a:ext cx="1799780" cy="1079868"/>
      </dsp:txXfrm>
    </dsp:sp>
    <dsp:sp modelId="{09E7E67D-E9FF-B545-B7A9-CA299428DAF2}">
      <dsp:nvSpPr>
        <dsp:cNvPr id="0" name=""/>
        <dsp:cNvSpPr/>
      </dsp:nvSpPr>
      <dsp:spPr>
        <a:xfrm>
          <a:off x="1983082" y="499509"/>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2. Importing required libraries and understanding their use </a:t>
          </a:r>
        </a:p>
      </dsp:txBody>
      <dsp:txXfrm>
        <a:off x="1983082" y="499509"/>
        <a:ext cx="1799780" cy="1079868"/>
      </dsp:txXfrm>
    </dsp:sp>
    <dsp:sp modelId="{057FADCF-FD33-DE4B-B85B-4EE575E86A95}">
      <dsp:nvSpPr>
        <dsp:cNvPr id="0" name=""/>
        <dsp:cNvSpPr/>
      </dsp:nvSpPr>
      <dsp:spPr>
        <a:xfrm>
          <a:off x="3962841" y="499509"/>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3. Importing data and learning its structure </a:t>
          </a:r>
        </a:p>
      </dsp:txBody>
      <dsp:txXfrm>
        <a:off x="3962841" y="499509"/>
        <a:ext cx="1799780" cy="1079868"/>
      </dsp:txXfrm>
    </dsp:sp>
    <dsp:sp modelId="{2AA891A8-0159-4242-8400-76428CC5E578}">
      <dsp:nvSpPr>
        <dsp:cNvPr id="0" name=""/>
        <dsp:cNvSpPr/>
      </dsp:nvSpPr>
      <dsp:spPr>
        <a:xfrm>
          <a:off x="5942600" y="499509"/>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4. Performing basic EDA </a:t>
          </a:r>
        </a:p>
      </dsp:txBody>
      <dsp:txXfrm>
        <a:off x="5942600" y="499509"/>
        <a:ext cx="1799780" cy="1079868"/>
      </dsp:txXfrm>
    </dsp:sp>
    <dsp:sp modelId="{BC58F0AB-A408-8042-9ED3-9B5B7135EE5A}">
      <dsp:nvSpPr>
        <dsp:cNvPr id="0" name=""/>
        <dsp:cNvSpPr/>
      </dsp:nvSpPr>
      <dsp:spPr>
        <a:xfrm>
          <a:off x="7922359" y="499509"/>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5. Scaling different variables </a:t>
          </a:r>
        </a:p>
      </dsp:txBody>
      <dsp:txXfrm>
        <a:off x="7922359" y="499509"/>
        <a:ext cx="1799780" cy="1079868"/>
      </dsp:txXfrm>
    </dsp:sp>
    <dsp:sp modelId="{C551B8DE-02FC-0C4C-87C9-79AF758CA227}">
      <dsp:nvSpPr>
        <dsp:cNvPr id="0" name=""/>
        <dsp:cNvSpPr/>
      </dsp:nvSpPr>
      <dsp:spPr>
        <a:xfrm>
          <a:off x="993203" y="1759355"/>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6. Outlier treatment </a:t>
          </a:r>
        </a:p>
      </dsp:txBody>
      <dsp:txXfrm>
        <a:off x="993203" y="1759355"/>
        <a:ext cx="1799780" cy="1079868"/>
      </dsp:txXfrm>
    </dsp:sp>
    <dsp:sp modelId="{D9A09ECD-D33D-E14F-8659-ADD5B2CBD63A}">
      <dsp:nvSpPr>
        <dsp:cNvPr id="0" name=""/>
        <dsp:cNvSpPr/>
      </dsp:nvSpPr>
      <dsp:spPr>
        <a:xfrm>
          <a:off x="2972962" y="1759355"/>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7. Building basic Classification model with Random Forest </a:t>
          </a:r>
        </a:p>
      </dsp:txBody>
      <dsp:txXfrm>
        <a:off x="2972962" y="1759355"/>
        <a:ext cx="1799780" cy="1079868"/>
      </dsp:txXfrm>
    </dsp:sp>
    <dsp:sp modelId="{9A8DA649-04C7-124F-99FE-43D21814E6BF}">
      <dsp:nvSpPr>
        <dsp:cNvPr id="0" name=""/>
        <dsp:cNvSpPr/>
      </dsp:nvSpPr>
      <dsp:spPr>
        <a:xfrm>
          <a:off x="4952721" y="1759355"/>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8. Nearmiss technique for under sampling data </a:t>
          </a:r>
        </a:p>
      </dsp:txBody>
      <dsp:txXfrm>
        <a:off x="4952721" y="1759355"/>
        <a:ext cx="1799780" cy="1079868"/>
      </dsp:txXfrm>
    </dsp:sp>
    <dsp:sp modelId="{C47EF9D5-0784-F242-BBFC-3BECF0F73D2F}">
      <dsp:nvSpPr>
        <dsp:cNvPr id="0" name=""/>
        <dsp:cNvSpPr/>
      </dsp:nvSpPr>
      <dsp:spPr>
        <a:xfrm>
          <a:off x="6932479" y="1759355"/>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9. SMOTE for oversampling data</a:t>
          </a:r>
        </a:p>
      </dsp:txBody>
      <dsp:txXfrm>
        <a:off x="6932479" y="1759355"/>
        <a:ext cx="1799780" cy="10798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6F78B-7B7D-9643-8EBE-656827E8134E}">
      <dsp:nvSpPr>
        <dsp:cNvPr id="0" name=""/>
        <dsp:cNvSpPr/>
      </dsp:nvSpPr>
      <dsp:spPr>
        <a:xfrm>
          <a:off x="3324" y="499509"/>
          <a:ext cx="1799780" cy="10798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10. cross validation in the context of under sampling and oversampling </a:t>
          </a:r>
        </a:p>
      </dsp:txBody>
      <dsp:txXfrm>
        <a:off x="3324" y="499509"/>
        <a:ext cx="1799780" cy="1079868"/>
      </dsp:txXfrm>
    </dsp:sp>
    <dsp:sp modelId="{5055731E-D2B7-284C-B33E-A60572FDEACD}">
      <dsp:nvSpPr>
        <dsp:cNvPr id="0" name=""/>
        <dsp:cNvSpPr/>
      </dsp:nvSpPr>
      <dsp:spPr>
        <a:xfrm>
          <a:off x="1983082" y="499509"/>
          <a:ext cx="1799780" cy="107986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11. Pipelining with sklearn/imblearn </a:t>
          </a:r>
        </a:p>
      </dsp:txBody>
      <dsp:txXfrm>
        <a:off x="1983082" y="499509"/>
        <a:ext cx="1799780" cy="1079868"/>
      </dsp:txXfrm>
    </dsp:sp>
    <dsp:sp modelId="{453E765B-F278-6146-B896-62DA64A89581}">
      <dsp:nvSpPr>
        <dsp:cNvPr id="0" name=""/>
        <dsp:cNvSpPr/>
      </dsp:nvSpPr>
      <dsp:spPr>
        <a:xfrm>
          <a:off x="3962841" y="499509"/>
          <a:ext cx="1799780" cy="107986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12. Applying Linear model: Logistic Regression </a:t>
          </a:r>
        </a:p>
      </dsp:txBody>
      <dsp:txXfrm>
        <a:off x="3962841" y="499509"/>
        <a:ext cx="1799780" cy="1079868"/>
      </dsp:txXfrm>
    </dsp:sp>
    <dsp:sp modelId="{183BCDF2-1F99-134C-A306-2322D9428189}">
      <dsp:nvSpPr>
        <dsp:cNvPr id="0" name=""/>
        <dsp:cNvSpPr/>
      </dsp:nvSpPr>
      <dsp:spPr>
        <a:xfrm>
          <a:off x="5942600" y="499509"/>
          <a:ext cx="1799780" cy="107986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13. Applying Ensemble technique: Random Forest </a:t>
          </a:r>
        </a:p>
      </dsp:txBody>
      <dsp:txXfrm>
        <a:off x="5942600" y="499509"/>
        <a:ext cx="1799780" cy="1079868"/>
      </dsp:txXfrm>
    </dsp:sp>
    <dsp:sp modelId="{E65A639C-AFBF-BF44-BA66-E94BCB242022}">
      <dsp:nvSpPr>
        <dsp:cNvPr id="0" name=""/>
        <dsp:cNvSpPr/>
      </dsp:nvSpPr>
      <dsp:spPr>
        <a:xfrm>
          <a:off x="7922359" y="499509"/>
          <a:ext cx="1799780" cy="107986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14. Applying Non-Linear Algorithms: Support Vector Machine, Decision Tree, and k-Nearest Neighbor </a:t>
          </a:r>
        </a:p>
      </dsp:txBody>
      <dsp:txXfrm>
        <a:off x="7922359" y="499509"/>
        <a:ext cx="1799780" cy="1079868"/>
      </dsp:txXfrm>
    </dsp:sp>
    <dsp:sp modelId="{2B19105A-2BB7-F244-90CF-C781818D224D}">
      <dsp:nvSpPr>
        <dsp:cNvPr id="0" name=""/>
        <dsp:cNvSpPr/>
      </dsp:nvSpPr>
      <dsp:spPr>
        <a:xfrm>
          <a:off x="993203" y="1759355"/>
          <a:ext cx="1799780" cy="10798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15. Making predictions on test set and computing validation metrics </a:t>
          </a:r>
        </a:p>
      </dsp:txBody>
      <dsp:txXfrm>
        <a:off x="993203" y="1759355"/>
        <a:ext cx="1799780" cy="1079868"/>
      </dsp:txXfrm>
    </dsp:sp>
    <dsp:sp modelId="{F672C613-53D8-4A42-9921-1A8995ABA5AC}">
      <dsp:nvSpPr>
        <dsp:cNvPr id="0" name=""/>
        <dsp:cNvSpPr/>
      </dsp:nvSpPr>
      <dsp:spPr>
        <a:xfrm>
          <a:off x="2972962" y="1759355"/>
          <a:ext cx="1799780" cy="107986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16. ROC curve and Learning curve </a:t>
          </a:r>
        </a:p>
      </dsp:txBody>
      <dsp:txXfrm>
        <a:off x="2972962" y="1759355"/>
        <a:ext cx="1799780" cy="1079868"/>
      </dsp:txXfrm>
    </dsp:sp>
    <dsp:sp modelId="{AFF20052-C167-AD44-8284-43DA082D661A}">
      <dsp:nvSpPr>
        <dsp:cNvPr id="0" name=""/>
        <dsp:cNvSpPr/>
      </dsp:nvSpPr>
      <dsp:spPr>
        <a:xfrm>
          <a:off x="4952721" y="1759355"/>
          <a:ext cx="1799780" cy="107986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17. Comparison of results and Model Selection </a:t>
          </a:r>
        </a:p>
      </dsp:txBody>
      <dsp:txXfrm>
        <a:off x="4952721" y="1759355"/>
        <a:ext cx="1799780" cy="1079868"/>
      </dsp:txXfrm>
    </dsp:sp>
    <dsp:sp modelId="{7D31B0E6-03E1-0447-9BE1-DEC8D87CD2E3}">
      <dsp:nvSpPr>
        <dsp:cNvPr id="0" name=""/>
        <dsp:cNvSpPr/>
      </dsp:nvSpPr>
      <dsp:spPr>
        <a:xfrm>
          <a:off x="6932479" y="1759355"/>
          <a:ext cx="1799780" cy="107986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18. Visualization with seaborn and matplotlib</a:t>
          </a:r>
        </a:p>
      </dsp:txBody>
      <dsp:txXfrm>
        <a:off x="6932479" y="1759355"/>
        <a:ext cx="1799780" cy="10798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B42E-306F-4C05-AD7F-822BD2D720E8}">
      <dsp:nvSpPr>
        <dsp:cNvPr id="0" name=""/>
        <dsp:cNvSpPr/>
      </dsp:nvSpPr>
      <dsp:spPr>
        <a:xfrm>
          <a:off x="712197" y="688663"/>
          <a:ext cx="1063698" cy="1063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8B03B-B62D-4CB8-89C8-7C6CA2A8682F}">
      <dsp:nvSpPr>
        <dsp:cNvPr id="0" name=""/>
        <dsp:cNvSpPr/>
      </dsp:nvSpPr>
      <dsp:spPr>
        <a:xfrm>
          <a:off x="62159" y="2067228"/>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Logistic regression is a classification algorithm used to find the probability of event success and event failure. </a:t>
          </a:r>
        </a:p>
      </dsp:txBody>
      <dsp:txXfrm>
        <a:off x="62159" y="2067228"/>
        <a:ext cx="2363775" cy="720000"/>
      </dsp:txXfrm>
    </dsp:sp>
    <dsp:sp modelId="{DBBE6C7D-93AC-4059-B3E8-235DB62F4FF3}">
      <dsp:nvSpPr>
        <dsp:cNvPr id="0" name=""/>
        <dsp:cNvSpPr/>
      </dsp:nvSpPr>
      <dsp:spPr>
        <a:xfrm>
          <a:off x="3489632" y="688663"/>
          <a:ext cx="1063698" cy="1063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899C64-A44F-4F9C-BE65-838F96C3BEE1}">
      <dsp:nvSpPr>
        <dsp:cNvPr id="0" name=""/>
        <dsp:cNvSpPr/>
      </dsp:nvSpPr>
      <dsp:spPr>
        <a:xfrm>
          <a:off x="2839594" y="2067228"/>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It is used when the dependent variable is binary (0/1, True/False, Yes/No) in nature. </a:t>
          </a:r>
        </a:p>
      </dsp:txBody>
      <dsp:txXfrm>
        <a:off x="2839594" y="2067228"/>
        <a:ext cx="2363775" cy="720000"/>
      </dsp:txXfrm>
    </dsp:sp>
    <dsp:sp modelId="{E849FC42-74AD-4891-9780-B4E9BAF23019}">
      <dsp:nvSpPr>
        <dsp:cNvPr id="0" name=""/>
        <dsp:cNvSpPr/>
      </dsp:nvSpPr>
      <dsp:spPr>
        <a:xfrm>
          <a:off x="6267068" y="688663"/>
          <a:ext cx="1063698" cy="1063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92430-2911-4BA1-BDDA-DAF7951921D3}">
      <dsp:nvSpPr>
        <dsp:cNvPr id="0" name=""/>
        <dsp:cNvSpPr/>
      </dsp:nvSpPr>
      <dsp:spPr>
        <a:xfrm>
          <a:off x="5617030" y="2067228"/>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It supports categorizing data into discrete classes by studying the relationship from a given set of labelled data. </a:t>
          </a:r>
        </a:p>
      </dsp:txBody>
      <dsp:txXfrm>
        <a:off x="5617030" y="2067228"/>
        <a:ext cx="2363775" cy="720000"/>
      </dsp:txXfrm>
    </dsp:sp>
    <dsp:sp modelId="{9EF4E551-F1C2-4B7F-ACAF-C9F802C7C0EC}">
      <dsp:nvSpPr>
        <dsp:cNvPr id="0" name=""/>
        <dsp:cNvSpPr/>
      </dsp:nvSpPr>
      <dsp:spPr>
        <a:xfrm>
          <a:off x="9044504" y="688663"/>
          <a:ext cx="1063698" cy="10636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79B78-D56F-4EF1-B8CB-39C3D799828D}">
      <dsp:nvSpPr>
        <dsp:cNvPr id="0" name=""/>
        <dsp:cNvSpPr/>
      </dsp:nvSpPr>
      <dsp:spPr>
        <a:xfrm>
          <a:off x="8394465" y="2067228"/>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It learns a linear relationship from the given dataset and then introduces a non-linearity in the form of the Sigmoid function.</a:t>
          </a:r>
        </a:p>
      </dsp:txBody>
      <dsp:txXfrm>
        <a:off x="8394465" y="2067228"/>
        <a:ext cx="2363775"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C8EC5-A22D-A34D-B0DE-653BE7B1EE16}">
      <dsp:nvSpPr>
        <dsp:cNvPr id="0" name=""/>
        <dsp:cNvSpPr/>
      </dsp:nvSpPr>
      <dsp:spPr>
        <a:xfrm>
          <a:off x="0" y="2089"/>
          <a:ext cx="9486901" cy="926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Logistic regression is easier to implement, interpret, and very efficient to train.</a:t>
          </a:r>
        </a:p>
      </dsp:txBody>
      <dsp:txXfrm>
        <a:off x="45235" y="47324"/>
        <a:ext cx="9396431" cy="836169"/>
      </dsp:txXfrm>
    </dsp:sp>
    <dsp:sp modelId="{0D25DF8D-4417-874D-AF5F-0EDF26591DD3}">
      <dsp:nvSpPr>
        <dsp:cNvPr id="0" name=""/>
        <dsp:cNvSpPr/>
      </dsp:nvSpPr>
      <dsp:spPr>
        <a:xfrm>
          <a:off x="0" y="997849"/>
          <a:ext cx="9486901" cy="926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makes no assumptions about distributions of classes in feature space.</a:t>
          </a:r>
        </a:p>
      </dsp:txBody>
      <dsp:txXfrm>
        <a:off x="45235" y="1043084"/>
        <a:ext cx="9396431" cy="836169"/>
      </dsp:txXfrm>
    </dsp:sp>
    <dsp:sp modelId="{EFCCF419-5E5C-7F4D-A414-C25DC28E0FAC}">
      <dsp:nvSpPr>
        <dsp:cNvPr id="0" name=""/>
        <dsp:cNvSpPr/>
      </dsp:nvSpPr>
      <dsp:spPr>
        <a:xfrm>
          <a:off x="0" y="1993609"/>
          <a:ext cx="9486901" cy="926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not only provides a measure of how appropriate a predictor (coefficient size) is, but also its direction of association (positive or negative). </a:t>
          </a:r>
        </a:p>
      </dsp:txBody>
      <dsp:txXfrm>
        <a:off x="45235" y="2038844"/>
        <a:ext cx="9396431" cy="836169"/>
      </dsp:txXfrm>
    </dsp:sp>
    <dsp:sp modelId="{BFB7F35F-E17E-8E42-A2C7-194DB86252F7}">
      <dsp:nvSpPr>
        <dsp:cNvPr id="0" name=""/>
        <dsp:cNvSpPr/>
      </dsp:nvSpPr>
      <dsp:spPr>
        <a:xfrm>
          <a:off x="0" y="2989369"/>
          <a:ext cx="9486901" cy="926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Good accuracy for many simple data sets and it performs well when the dataset is linearly separable.</a:t>
          </a:r>
        </a:p>
      </dsp:txBody>
      <dsp:txXfrm>
        <a:off x="45235" y="3034604"/>
        <a:ext cx="9396431" cy="836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2E14D-70E6-4327-89EA-68353D451BAE}">
      <dsp:nvSpPr>
        <dsp:cNvPr id="0" name=""/>
        <dsp:cNvSpPr/>
      </dsp:nvSpPr>
      <dsp:spPr>
        <a:xfrm>
          <a:off x="78382" y="118796"/>
          <a:ext cx="1266778" cy="12667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B7641-07DD-4488-BCA5-DCBCE3D1086F}">
      <dsp:nvSpPr>
        <dsp:cNvPr id="0" name=""/>
        <dsp:cNvSpPr/>
      </dsp:nvSpPr>
      <dsp:spPr>
        <a:xfrm>
          <a:off x="344405" y="384819"/>
          <a:ext cx="734731" cy="7347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C2C50C-2194-43F1-B930-AE2EDBEB0EFF}">
      <dsp:nvSpPr>
        <dsp:cNvPr id="0" name=""/>
        <dsp:cNvSpPr/>
      </dsp:nvSpPr>
      <dsp:spPr>
        <a:xfrm>
          <a:off x="1616613" y="118796"/>
          <a:ext cx="2985976" cy="1266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SVM works relatively well when there is a clear margin of separation between classes.</a:t>
          </a:r>
        </a:p>
      </dsp:txBody>
      <dsp:txXfrm>
        <a:off x="1616613" y="118796"/>
        <a:ext cx="2985976" cy="1266778"/>
      </dsp:txXfrm>
    </dsp:sp>
    <dsp:sp modelId="{F98F7B13-E3C8-4DCF-9436-E52274BA8F30}">
      <dsp:nvSpPr>
        <dsp:cNvPr id="0" name=""/>
        <dsp:cNvSpPr/>
      </dsp:nvSpPr>
      <dsp:spPr>
        <a:xfrm>
          <a:off x="5122873" y="118796"/>
          <a:ext cx="1266778" cy="126677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8A7725-4665-429C-AF21-17E1E63E7B1C}">
      <dsp:nvSpPr>
        <dsp:cNvPr id="0" name=""/>
        <dsp:cNvSpPr/>
      </dsp:nvSpPr>
      <dsp:spPr>
        <a:xfrm>
          <a:off x="5388897" y="384819"/>
          <a:ext cx="734731" cy="7347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91CBC9-300F-435E-B9AA-62D57F8A5D6E}">
      <dsp:nvSpPr>
        <dsp:cNvPr id="0" name=""/>
        <dsp:cNvSpPr/>
      </dsp:nvSpPr>
      <dsp:spPr>
        <a:xfrm>
          <a:off x="6661104" y="118796"/>
          <a:ext cx="2985976" cy="1266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SVM is effective in high dimensional spaces.</a:t>
          </a:r>
        </a:p>
      </dsp:txBody>
      <dsp:txXfrm>
        <a:off x="6661104" y="118796"/>
        <a:ext cx="2985976" cy="1266778"/>
      </dsp:txXfrm>
    </dsp:sp>
    <dsp:sp modelId="{400023EC-0535-4A8E-A18A-CCA13CB43206}">
      <dsp:nvSpPr>
        <dsp:cNvPr id="0" name=""/>
        <dsp:cNvSpPr/>
      </dsp:nvSpPr>
      <dsp:spPr>
        <a:xfrm>
          <a:off x="78382" y="1953158"/>
          <a:ext cx="1266778" cy="126677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97BB14-C0CD-438B-A765-083DED3A78FA}">
      <dsp:nvSpPr>
        <dsp:cNvPr id="0" name=""/>
        <dsp:cNvSpPr/>
      </dsp:nvSpPr>
      <dsp:spPr>
        <a:xfrm>
          <a:off x="344405" y="2219182"/>
          <a:ext cx="734731" cy="7347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7A0348-CE8E-4F62-BE4E-15AC26E01547}">
      <dsp:nvSpPr>
        <dsp:cNvPr id="0" name=""/>
        <dsp:cNvSpPr/>
      </dsp:nvSpPr>
      <dsp:spPr>
        <a:xfrm>
          <a:off x="1616613" y="1953158"/>
          <a:ext cx="2985976" cy="1266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SVM can be used for other types of machine learning problems, such as regression, outlier detection, and clustering.</a:t>
          </a:r>
        </a:p>
      </dsp:txBody>
      <dsp:txXfrm>
        <a:off x="1616613" y="1953158"/>
        <a:ext cx="2985976" cy="1266778"/>
      </dsp:txXfrm>
    </dsp:sp>
    <dsp:sp modelId="{454198BC-C8E1-4552-B266-0441595CC19B}">
      <dsp:nvSpPr>
        <dsp:cNvPr id="0" name=""/>
        <dsp:cNvSpPr/>
      </dsp:nvSpPr>
      <dsp:spPr>
        <a:xfrm>
          <a:off x="5122873" y="1953158"/>
          <a:ext cx="1266778" cy="126677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4D3FDC-4B5F-47E6-816F-DC071DE364A3}">
      <dsp:nvSpPr>
        <dsp:cNvPr id="0" name=""/>
        <dsp:cNvSpPr/>
      </dsp:nvSpPr>
      <dsp:spPr>
        <a:xfrm>
          <a:off x="5388897" y="2219182"/>
          <a:ext cx="734731" cy="7347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99465C-85F6-4AAF-B9CF-82A750C5B829}">
      <dsp:nvSpPr>
        <dsp:cNvPr id="0" name=""/>
        <dsp:cNvSpPr/>
      </dsp:nvSpPr>
      <dsp:spPr>
        <a:xfrm>
          <a:off x="6661104" y="1953158"/>
          <a:ext cx="2985976" cy="1266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SVM is relatively memory efficient</a:t>
          </a:r>
        </a:p>
      </dsp:txBody>
      <dsp:txXfrm>
        <a:off x="6661104" y="1953158"/>
        <a:ext cx="2985976" cy="12667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39338-D44C-E645-832C-00B65FCD8DFD}">
      <dsp:nvSpPr>
        <dsp:cNvPr id="0" name=""/>
        <dsp:cNvSpPr/>
      </dsp:nvSpPr>
      <dsp:spPr>
        <a:xfrm>
          <a:off x="0" y="15634"/>
          <a:ext cx="9486901"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is easy to implement k-means and identify unknown groups of data from complex data sets. The results are presented in an easy and simple manner.</a:t>
          </a:r>
        </a:p>
      </dsp:txBody>
      <dsp:txXfrm>
        <a:off x="35811" y="51445"/>
        <a:ext cx="9415279" cy="661968"/>
      </dsp:txXfrm>
    </dsp:sp>
    <dsp:sp modelId="{33938A5B-2EF6-E941-915E-D753794DEC6B}">
      <dsp:nvSpPr>
        <dsp:cNvPr id="0" name=""/>
        <dsp:cNvSpPr/>
      </dsp:nvSpPr>
      <dsp:spPr>
        <a:xfrm>
          <a:off x="0" y="803944"/>
          <a:ext cx="9486901"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K-means algorithm can easily adjust to the changes. If there are any problems, adjusting the cluster segment will allow changes to easily occur on the algorithm.</a:t>
          </a:r>
        </a:p>
      </dsp:txBody>
      <dsp:txXfrm>
        <a:off x="35811" y="839755"/>
        <a:ext cx="9415279" cy="661968"/>
      </dsp:txXfrm>
    </dsp:sp>
    <dsp:sp modelId="{E20DC3A4-6297-1D41-A6CD-BF715ECC683A}">
      <dsp:nvSpPr>
        <dsp:cNvPr id="0" name=""/>
        <dsp:cNvSpPr/>
      </dsp:nvSpPr>
      <dsp:spPr>
        <a:xfrm>
          <a:off x="0" y="1592254"/>
          <a:ext cx="9486901"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K-means is suitable for many datasets, and it’s computed much faster than the smaller dataset. It can also produce higher clusters.</a:t>
          </a:r>
        </a:p>
      </dsp:txBody>
      <dsp:txXfrm>
        <a:off x="35811" y="1628065"/>
        <a:ext cx="9415279" cy="661968"/>
      </dsp:txXfrm>
    </dsp:sp>
    <dsp:sp modelId="{79AC7E5B-2F19-F545-A43C-1F73549F5197}">
      <dsp:nvSpPr>
        <dsp:cNvPr id="0" name=""/>
        <dsp:cNvSpPr/>
      </dsp:nvSpPr>
      <dsp:spPr>
        <a:xfrm>
          <a:off x="0" y="2380564"/>
          <a:ext cx="9486901"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results are easy to interpret. It generates cluster descriptions in a form minimized to ease understanding of the data.</a:t>
          </a:r>
        </a:p>
      </dsp:txBody>
      <dsp:txXfrm>
        <a:off x="35811" y="2416375"/>
        <a:ext cx="9415279" cy="661968"/>
      </dsp:txXfrm>
    </dsp:sp>
    <dsp:sp modelId="{C0035628-0A41-4D47-B54D-DAE4D88AAFF0}">
      <dsp:nvSpPr>
        <dsp:cNvPr id="0" name=""/>
        <dsp:cNvSpPr/>
      </dsp:nvSpPr>
      <dsp:spPr>
        <a:xfrm>
          <a:off x="0" y="3168874"/>
          <a:ext cx="9486901"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Compared to using other clustering methods, a k-means clustering technique is fast and efficient in terms of its computational cost</a:t>
          </a:r>
        </a:p>
      </dsp:txBody>
      <dsp:txXfrm>
        <a:off x="35811" y="3204685"/>
        <a:ext cx="9415279" cy="6619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542A0-8BCA-4825-8D19-C927ABE8FB9C}">
      <dsp:nvSpPr>
        <dsp:cNvPr id="0" name=""/>
        <dsp:cNvSpPr/>
      </dsp:nvSpPr>
      <dsp:spPr>
        <a:xfrm>
          <a:off x="145711" y="97275"/>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4B14E-7376-4807-B9F0-C456B7FF4A2C}">
      <dsp:nvSpPr>
        <dsp:cNvPr id="0" name=""/>
        <dsp:cNvSpPr/>
      </dsp:nvSpPr>
      <dsp:spPr>
        <a:xfrm>
          <a:off x="313109" y="264673"/>
          <a:ext cx="462336" cy="462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DDA02C-4677-4F81-82A5-581366297F79}">
      <dsp:nvSpPr>
        <dsp:cNvPr id="0" name=""/>
        <dsp:cNvSpPr/>
      </dsp:nvSpPr>
      <dsp:spPr>
        <a:xfrm>
          <a:off x="1113656" y="97275"/>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Load raw dataset into AWS S3 bucket/PgAdmin.</a:t>
          </a:r>
        </a:p>
      </dsp:txBody>
      <dsp:txXfrm>
        <a:off x="1113656" y="97275"/>
        <a:ext cx="1878951" cy="797131"/>
      </dsp:txXfrm>
    </dsp:sp>
    <dsp:sp modelId="{2B117A76-0FD0-4203-9C41-A6265FE46CB5}">
      <dsp:nvSpPr>
        <dsp:cNvPr id="0" name=""/>
        <dsp:cNvSpPr/>
      </dsp:nvSpPr>
      <dsp:spPr>
        <a:xfrm>
          <a:off x="3320002" y="97275"/>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BBFD6-74F5-4C2A-A268-5B5B1E291BCC}">
      <dsp:nvSpPr>
        <dsp:cNvPr id="0" name=""/>
        <dsp:cNvSpPr/>
      </dsp:nvSpPr>
      <dsp:spPr>
        <a:xfrm>
          <a:off x="3487399" y="264673"/>
          <a:ext cx="462336" cy="462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D8CE7-3956-4A98-8F3B-B84887A84C3E}">
      <dsp:nvSpPr>
        <dsp:cNvPr id="0" name=""/>
        <dsp:cNvSpPr/>
      </dsp:nvSpPr>
      <dsp:spPr>
        <a:xfrm>
          <a:off x="4287946" y="97275"/>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Connect to AWS S3 bucket/PgAdmin and read data into Pandas.</a:t>
          </a:r>
        </a:p>
      </dsp:txBody>
      <dsp:txXfrm>
        <a:off x="4287946" y="97275"/>
        <a:ext cx="1878951" cy="797131"/>
      </dsp:txXfrm>
    </dsp:sp>
    <dsp:sp modelId="{480BD73B-F8C1-4109-85DD-4B82FA32B58B}">
      <dsp:nvSpPr>
        <dsp:cNvPr id="0" name=""/>
        <dsp:cNvSpPr/>
      </dsp:nvSpPr>
      <dsp:spPr>
        <a:xfrm>
          <a:off x="6494292" y="97275"/>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A70A8-E240-458D-A520-BBE11E26431A}">
      <dsp:nvSpPr>
        <dsp:cNvPr id="0" name=""/>
        <dsp:cNvSpPr/>
      </dsp:nvSpPr>
      <dsp:spPr>
        <a:xfrm>
          <a:off x="6661689" y="264673"/>
          <a:ext cx="462336" cy="462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82BBDF-DDD8-4D10-8D2C-B55D70B1E36B}">
      <dsp:nvSpPr>
        <dsp:cNvPr id="0" name=""/>
        <dsp:cNvSpPr/>
      </dsp:nvSpPr>
      <dsp:spPr>
        <a:xfrm>
          <a:off x="7462237" y="97275"/>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Load the raw data into a PgAdmin Database Instance located in AWS.</a:t>
          </a:r>
        </a:p>
      </dsp:txBody>
      <dsp:txXfrm>
        <a:off x="7462237" y="97275"/>
        <a:ext cx="1878951" cy="797131"/>
      </dsp:txXfrm>
    </dsp:sp>
    <dsp:sp modelId="{280E52FA-F6CE-452E-9FA6-AFA0CC94DC65}">
      <dsp:nvSpPr>
        <dsp:cNvPr id="0" name=""/>
        <dsp:cNvSpPr/>
      </dsp:nvSpPr>
      <dsp:spPr>
        <a:xfrm>
          <a:off x="145711" y="1560483"/>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54CE8-17A1-4F71-B91F-01010FDCA92D}">
      <dsp:nvSpPr>
        <dsp:cNvPr id="0" name=""/>
        <dsp:cNvSpPr/>
      </dsp:nvSpPr>
      <dsp:spPr>
        <a:xfrm>
          <a:off x="313109" y="1727880"/>
          <a:ext cx="462336" cy="462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C06B0-9932-4996-897D-008BE29E69FC}">
      <dsp:nvSpPr>
        <dsp:cNvPr id="0" name=""/>
        <dsp:cNvSpPr/>
      </dsp:nvSpPr>
      <dsp:spPr>
        <a:xfrm>
          <a:off x="1113656" y="1560483"/>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Perform preprocessing steps and store cleaned data in a new table in AWS S3 bucket/PgAdmin.</a:t>
          </a:r>
        </a:p>
      </dsp:txBody>
      <dsp:txXfrm>
        <a:off x="1113656" y="1560483"/>
        <a:ext cx="1878951" cy="797131"/>
      </dsp:txXfrm>
    </dsp:sp>
    <dsp:sp modelId="{52A9EB89-DFA7-46D5-B6E2-3D92106A72F5}">
      <dsp:nvSpPr>
        <dsp:cNvPr id="0" name=""/>
        <dsp:cNvSpPr/>
      </dsp:nvSpPr>
      <dsp:spPr>
        <a:xfrm>
          <a:off x="3320002" y="1560483"/>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FF8CA-2D7C-48B8-9B2D-BD0E4708DA46}">
      <dsp:nvSpPr>
        <dsp:cNvPr id="0" name=""/>
        <dsp:cNvSpPr/>
      </dsp:nvSpPr>
      <dsp:spPr>
        <a:xfrm>
          <a:off x="3487399" y="1727880"/>
          <a:ext cx="462336" cy="4623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422D56-B168-42C0-AC85-6EAED7C18A85}">
      <dsp:nvSpPr>
        <dsp:cNvPr id="0" name=""/>
        <dsp:cNvSpPr/>
      </dsp:nvSpPr>
      <dsp:spPr>
        <a:xfrm>
          <a:off x="4287946" y="1560483"/>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Store some intermediate results (which can be used later for visualization) in AWS S3 bucket/PgAdmin.</a:t>
          </a:r>
        </a:p>
      </dsp:txBody>
      <dsp:txXfrm>
        <a:off x="4287946" y="1560483"/>
        <a:ext cx="1878951" cy="797131"/>
      </dsp:txXfrm>
    </dsp:sp>
    <dsp:sp modelId="{CAC44432-BD55-4DBD-A3A9-3F9B12422359}">
      <dsp:nvSpPr>
        <dsp:cNvPr id="0" name=""/>
        <dsp:cNvSpPr/>
      </dsp:nvSpPr>
      <dsp:spPr>
        <a:xfrm>
          <a:off x="6494292" y="1560483"/>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2894A-712F-459A-B235-723AE19BC7F2}">
      <dsp:nvSpPr>
        <dsp:cNvPr id="0" name=""/>
        <dsp:cNvSpPr/>
      </dsp:nvSpPr>
      <dsp:spPr>
        <a:xfrm>
          <a:off x="6661689" y="1727880"/>
          <a:ext cx="462336" cy="462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D31BA8-A8F7-4E48-9334-573F12551C37}">
      <dsp:nvSpPr>
        <dsp:cNvPr id="0" name=""/>
        <dsp:cNvSpPr/>
      </dsp:nvSpPr>
      <dsp:spPr>
        <a:xfrm>
          <a:off x="7462237" y="1560483"/>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The connection and S3 bucket details are in the Segment_One Jupyter Notebook.</a:t>
          </a:r>
        </a:p>
      </dsp:txBody>
      <dsp:txXfrm>
        <a:off x="7462237" y="1560483"/>
        <a:ext cx="1878951" cy="797131"/>
      </dsp:txXfrm>
    </dsp:sp>
    <dsp:sp modelId="{44AF27A2-6377-494E-BA3D-9C0486A9D93A}">
      <dsp:nvSpPr>
        <dsp:cNvPr id="0" name=""/>
        <dsp:cNvSpPr/>
      </dsp:nvSpPr>
      <dsp:spPr>
        <a:xfrm>
          <a:off x="145711" y="3023691"/>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28752-D7D9-4D02-8324-561504748A4A}">
      <dsp:nvSpPr>
        <dsp:cNvPr id="0" name=""/>
        <dsp:cNvSpPr/>
      </dsp:nvSpPr>
      <dsp:spPr>
        <a:xfrm>
          <a:off x="313109" y="3191088"/>
          <a:ext cx="462336" cy="46233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6B3CE5-5251-462F-8BC4-357999F350DF}">
      <dsp:nvSpPr>
        <dsp:cNvPr id="0" name=""/>
        <dsp:cNvSpPr/>
      </dsp:nvSpPr>
      <dsp:spPr>
        <a:xfrm>
          <a:off x="1113656" y="3023691"/>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A notebook that contains the code of the above steps is part of this repository.</a:t>
          </a:r>
        </a:p>
      </dsp:txBody>
      <dsp:txXfrm>
        <a:off x="1113656" y="3023691"/>
        <a:ext cx="1878951" cy="7971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4F5E1-1D00-437B-B05F-69F3DF0ED105}">
      <dsp:nvSpPr>
        <dsp:cNvPr id="0" name=""/>
        <dsp:cNvSpPr/>
      </dsp:nvSpPr>
      <dsp:spPr>
        <a:xfrm>
          <a:off x="878242" y="751553"/>
          <a:ext cx="1242388" cy="1242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75133B-A078-4F00-87A9-873AA9FC82FE}">
      <dsp:nvSpPr>
        <dsp:cNvPr id="0" name=""/>
        <dsp:cNvSpPr/>
      </dsp:nvSpPr>
      <dsp:spPr>
        <a:xfrm>
          <a:off x="119005" y="2356544"/>
          <a:ext cx="2760862"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Communication for this project was through the Slack Group Chat.</a:t>
          </a:r>
        </a:p>
      </dsp:txBody>
      <dsp:txXfrm>
        <a:off x="119005" y="2356544"/>
        <a:ext cx="2760862" cy="810000"/>
      </dsp:txXfrm>
    </dsp:sp>
    <dsp:sp modelId="{A3166BE9-D9E2-46BC-A445-E4564E6E66FB}">
      <dsp:nvSpPr>
        <dsp:cNvPr id="0" name=""/>
        <dsp:cNvSpPr/>
      </dsp:nvSpPr>
      <dsp:spPr>
        <a:xfrm>
          <a:off x="4122256" y="751553"/>
          <a:ext cx="1242388" cy="1242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26AA7C-3A52-4F15-B1F6-1A738DE94FA2}">
      <dsp:nvSpPr>
        <dsp:cNvPr id="0" name=""/>
        <dsp:cNvSpPr/>
      </dsp:nvSpPr>
      <dsp:spPr>
        <a:xfrm>
          <a:off x="3363019" y="2356544"/>
          <a:ext cx="2760862"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Every team member worked on their individual branch and created a pull request which will collectively approved in the slack group chat before a designated member approves the pull request in GitHub.</a:t>
          </a:r>
        </a:p>
      </dsp:txBody>
      <dsp:txXfrm>
        <a:off x="3363019" y="2356544"/>
        <a:ext cx="2760862" cy="810000"/>
      </dsp:txXfrm>
    </dsp:sp>
    <dsp:sp modelId="{8774A31C-AB21-4B58-96DE-5201E8C11EFE}">
      <dsp:nvSpPr>
        <dsp:cNvPr id="0" name=""/>
        <dsp:cNvSpPr/>
      </dsp:nvSpPr>
      <dsp:spPr>
        <a:xfrm>
          <a:off x="7366269" y="751553"/>
          <a:ext cx="1242388" cy="1242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78446-D8E6-4C47-902E-C588CD5D9351}">
      <dsp:nvSpPr>
        <dsp:cNvPr id="0" name=""/>
        <dsp:cNvSpPr/>
      </dsp:nvSpPr>
      <dsp:spPr>
        <a:xfrm>
          <a:off x="6607032" y="2356544"/>
          <a:ext cx="2760862"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designated team member then created a request to push changes to the main branch.</a:t>
          </a:r>
        </a:p>
      </dsp:txBody>
      <dsp:txXfrm>
        <a:off x="6607032" y="2356544"/>
        <a:ext cx="2760862" cy="81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9/19/2021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10749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9/19/2021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8644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9/19/2021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2990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9/19/2021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5858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9/19/2021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829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9/19/2021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6552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9/19/2021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5181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9/19/2021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5329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9/19/2021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526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9/19/2021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4871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9/19/2021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5238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9/19/2021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51685894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121316-E4D0-41D7-9C79-9FF8F36D4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art of a circuit board">
            <a:extLst>
              <a:ext uri="{FF2B5EF4-FFF2-40B4-BE49-F238E27FC236}">
                <a16:creationId xmlns:a16="http://schemas.microsoft.com/office/drawing/2014/main" id="{E658F4DC-F596-497F-8CFA-FA5FF4EE04E4}"/>
              </a:ext>
            </a:extLst>
          </p:cNvPr>
          <p:cNvPicPr>
            <a:picLocks noChangeAspect="1"/>
          </p:cNvPicPr>
          <p:nvPr/>
        </p:nvPicPr>
        <p:blipFill rotWithShape="1">
          <a:blip r:embed="rId2"/>
          <a:srcRect l="8771" r="2340"/>
          <a:stretch/>
        </p:blipFill>
        <p:spPr>
          <a:xfrm>
            <a:off x="1" y="10"/>
            <a:ext cx="6096000" cy="6857990"/>
          </a:xfrm>
          <a:prstGeom prst="rect">
            <a:avLst/>
          </a:prstGeom>
        </p:spPr>
      </p:pic>
      <p:sp>
        <p:nvSpPr>
          <p:cNvPr id="11" name="Rectangle 10">
            <a:extLst>
              <a:ext uri="{FF2B5EF4-FFF2-40B4-BE49-F238E27FC236}">
                <a16:creationId xmlns:a16="http://schemas.microsoft.com/office/drawing/2014/main" id="{07EE0F9E-42CB-4AE4-971C-7BD191D5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AEB967B-31A3-42E3-8382-73443D264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371601"/>
            <a:ext cx="3390900"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19CFB-47E3-E54A-9E27-E0855ADF9E46}"/>
              </a:ext>
            </a:extLst>
          </p:cNvPr>
          <p:cNvSpPr>
            <a:spLocks noGrp="1"/>
          </p:cNvSpPr>
          <p:nvPr>
            <p:ph type="ctrTitle"/>
          </p:nvPr>
        </p:nvSpPr>
        <p:spPr>
          <a:xfrm>
            <a:off x="7891242" y="1523115"/>
            <a:ext cx="2673875" cy="2097856"/>
          </a:xfrm>
        </p:spPr>
        <p:txBody>
          <a:bodyPr>
            <a:normAutofit fontScale="90000"/>
          </a:bodyPr>
          <a:lstStyle/>
          <a:p>
            <a:r>
              <a:rPr lang="en-US" sz="3200" dirty="0"/>
              <a:t>Credit card fraud detection</a:t>
            </a:r>
          </a:p>
        </p:txBody>
      </p:sp>
      <p:sp>
        <p:nvSpPr>
          <p:cNvPr id="3" name="Subtitle 2">
            <a:extLst>
              <a:ext uri="{FF2B5EF4-FFF2-40B4-BE49-F238E27FC236}">
                <a16:creationId xmlns:a16="http://schemas.microsoft.com/office/drawing/2014/main" id="{2CCF5634-6D73-F64B-B5AD-1D902486404F}"/>
              </a:ext>
            </a:extLst>
          </p:cNvPr>
          <p:cNvSpPr>
            <a:spLocks noGrp="1"/>
          </p:cNvSpPr>
          <p:nvPr>
            <p:ph type="subTitle" idx="1"/>
          </p:nvPr>
        </p:nvSpPr>
        <p:spPr>
          <a:xfrm>
            <a:off x="7829550" y="3772485"/>
            <a:ext cx="2797261" cy="1713914"/>
          </a:xfrm>
        </p:spPr>
        <p:txBody>
          <a:bodyPr>
            <a:normAutofit fontScale="85000" lnSpcReduction="20000"/>
          </a:bodyPr>
          <a:lstStyle/>
          <a:p>
            <a:r>
              <a:rPr lang="en-US" sz="2000" dirty="0"/>
              <a:t>By: </a:t>
            </a:r>
          </a:p>
          <a:p>
            <a:r>
              <a:rPr lang="en-US" sz="2000" dirty="0"/>
              <a:t>Olu </a:t>
            </a:r>
            <a:r>
              <a:rPr lang="en-US" sz="2000" dirty="0" err="1"/>
              <a:t>Olayeye</a:t>
            </a:r>
            <a:endParaRPr lang="en-US" sz="2000" dirty="0"/>
          </a:p>
          <a:p>
            <a:r>
              <a:rPr lang="en-US" sz="2000" dirty="0"/>
              <a:t>Daniel Saulsberry</a:t>
            </a:r>
          </a:p>
          <a:p>
            <a:r>
              <a:rPr lang="en-US" sz="2000" dirty="0"/>
              <a:t>Seth Boswell</a:t>
            </a:r>
          </a:p>
          <a:p>
            <a:r>
              <a:rPr lang="en-US" sz="2000" dirty="0"/>
              <a:t>Malli Montano</a:t>
            </a:r>
          </a:p>
          <a:p>
            <a:endParaRPr lang="en-US" sz="2000" dirty="0"/>
          </a:p>
        </p:txBody>
      </p:sp>
    </p:spTree>
    <p:extLst>
      <p:ext uri="{BB962C8B-B14F-4D97-AF65-F5344CB8AC3E}">
        <p14:creationId xmlns:p14="http://schemas.microsoft.com/office/powerpoint/2010/main" val="142402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0F56-06A0-9547-9E89-A22BD907E336}"/>
              </a:ext>
            </a:extLst>
          </p:cNvPr>
          <p:cNvSpPr>
            <a:spLocks noGrp="1"/>
          </p:cNvSpPr>
          <p:nvPr>
            <p:ph type="title"/>
          </p:nvPr>
        </p:nvSpPr>
        <p:spPr>
          <a:xfrm>
            <a:off x="1352550" y="198041"/>
            <a:ext cx="9486900" cy="1371600"/>
          </a:xfrm>
        </p:spPr>
        <p:txBody>
          <a:bodyPr/>
          <a:lstStyle/>
          <a:p>
            <a:r>
              <a:rPr lang="en-US" dirty="0"/>
              <a:t>Solution workflow</a:t>
            </a:r>
          </a:p>
        </p:txBody>
      </p:sp>
      <p:pic>
        <p:nvPicPr>
          <p:cNvPr id="1026" name="Picture 2" descr="Solution Workflow">
            <a:extLst>
              <a:ext uri="{FF2B5EF4-FFF2-40B4-BE49-F238E27FC236}">
                <a16:creationId xmlns:a16="http://schemas.microsoft.com/office/drawing/2014/main" id="{C7CB043B-DEED-214F-83AE-240942B950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1" y="2057401"/>
            <a:ext cx="7515224" cy="460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66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Blurred financial stock market data and graph">
            <a:extLst>
              <a:ext uri="{FF2B5EF4-FFF2-40B4-BE49-F238E27FC236}">
                <a16:creationId xmlns:a16="http://schemas.microsoft.com/office/drawing/2014/main" id="{74F734B5-485F-4C42-BFAA-48FC3355102D}"/>
              </a:ext>
            </a:extLst>
          </p:cNvPr>
          <p:cNvPicPr>
            <a:picLocks noChangeAspect="1"/>
          </p:cNvPicPr>
          <p:nvPr/>
        </p:nvPicPr>
        <p:blipFill rotWithShape="1">
          <a:blip r:embed="rId2"/>
          <a:srcRect t="6448" b="10526"/>
          <a:stretch/>
        </p:blipFill>
        <p:spPr>
          <a:xfrm>
            <a:off x="1" y="10"/>
            <a:ext cx="12192000" cy="6857990"/>
          </a:xfrm>
          <a:prstGeom prst="rect">
            <a:avLst/>
          </a:prstGeom>
        </p:spPr>
      </p:pic>
      <p:sp>
        <p:nvSpPr>
          <p:cNvPr id="24" name="Rectangle 23">
            <a:extLst>
              <a:ext uri="{FF2B5EF4-FFF2-40B4-BE49-F238E27FC236}">
                <a16:creationId xmlns:a16="http://schemas.microsoft.com/office/drawing/2014/main" id="{A87376E7-9AC1-477E-9D52-27424009C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19945"/>
            <a:ext cx="12192000" cy="3138055"/>
          </a:xfrm>
          <a:prstGeom prst="rect">
            <a:avLst/>
          </a:prstGeom>
          <a:gradFill>
            <a:gsLst>
              <a:gs pos="47000">
                <a:srgbClr val="000000">
                  <a:alpha val="18000"/>
                </a:srgbClr>
              </a:gs>
              <a:gs pos="6000">
                <a:schemeClr val="tx1">
                  <a:alpha val="0"/>
                </a:scheme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439BA-FF59-024C-8B3F-785A9FDCEF7A}"/>
              </a:ext>
            </a:extLst>
          </p:cNvPr>
          <p:cNvSpPr>
            <a:spLocks noGrp="1"/>
          </p:cNvSpPr>
          <p:nvPr>
            <p:ph type="title"/>
          </p:nvPr>
        </p:nvSpPr>
        <p:spPr>
          <a:xfrm>
            <a:off x="1371600" y="4114800"/>
            <a:ext cx="9486900" cy="1281544"/>
          </a:xfrm>
        </p:spPr>
        <p:txBody>
          <a:bodyPr vert="horz" lIns="91440" tIns="45720" rIns="91440" bIns="45720" rtlCol="0" anchor="b">
            <a:normAutofit/>
          </a:bodyPr>
          <a:lstStyle/>
          <a:p>
            <a:pPr algn="ctr"/>
            <a:r>
              <a:rPr lang="en-US" sz="3600" kern="1200" cap="all" spc="300" baseline="0" dirty="0">
                <a:solidFill>
                  <a:srgbClr val="FFFFFF"/>
                </a:solidFill>
                <a:latin typeface="+mj-lt"/>
                <a:ea typeface="+mj-ea"/>
                <a:cs typeface="+mj-cs"/>
              </a:rPr>
              <a:t>technology</a:t>
            </a:r>
          </a:p>
        </p:txBody>
      </p:sp>
    </p:spTree>
    <p:extLst>
      <p:ext uri="{BB962C8B-B14F-4D97-AF65-F5344CB8AC3E}">
        <p14:creationId xmlns:p14="http://schemas.microsoft.com/office/powerpoint/2010/main" val="233535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E646A7-D148-4320-A501-0291AA75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10820400" cy="13716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1395045" y="947223"/>
            <a:ext cx="9394874" cy="928467"/>
          </a:xfrm>
        </p:spPr>
        <p:txBody>
          <a:bodyPr anchor="ctr">
            <a:normAutofit/>
          </a:bodyPr>
          <a:lstStyle/>
          <a:p>
            <a:pPr algn="ctr"/>
            <a:r>
              <a:rPr lang="en-US" dirty="0"/>
              <a:t>Logistic regression</a:t>
            </a:r>
            <a:endParaRPr lang="en-US"/>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1955707362"/>
              </p:ext>
            </p:extLst>
          </p:nvPr>
        </p:nvGraphicFramePr>
        <p:xfrm>
          <a:off x="685800" y="2696308"/>
          <a:ext cx="10820400" cy="3475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11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08FD-1AE5-0243-8CF9-2A74139B3161}"/>
              </a:ext>
            </a:extLst>
          </p:cNvPr>
          <p:cNvSpPr>
            <a:spLocks noGrp="1"/>
          </p:cNvSpPr>
          <p:nvPr>
            <p:ph type="title"/>
          </p:nvPr>
        </p:nvSpPr>
        <p:spPr/>
        <p:txBody>
          <a:bodyPr/>
          <a:lstStyle/>
          <a:p>
            <a:r>
              <a:rPr lang="en-US" dirty="0"/>
              <a:t>Why logistic regression?</a:t>
            </a:r>
          </a:p>
        </p:txBody>
      </p:sp>
      <p:graphicFrame>
        <p:nvGraphicFramePr>
          <p:cNvPr id="5" name="Content Placeholder 2">
            <a:extLst>
              <a:ext uri="{FF2B5EF4-FFF2-40B4-BE49-F238E27FC236}">
                <a16:creationId xmlns:a16="http://schemas.microsoft.com/office/drawing/2014/main" id="{790E14DF-C442-4D6B-8AB6-565BDA55B118}"/>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78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157A3-9837-6D40-A6D1-B97E83FB2A94}"/>
              </a:ext>
            </a:extLst>
          </p:cNvPr>
          <p:cNvSpPr>
            <a:spLocks noGrp="1"/>
          </p:cNvSpPr>
          <p:nvPr>
            <p:ph type="title"/>
          </p:nvPr>
        </p:nvSpPr>
        <p:spPr>
          <a:xfrm>
            <a:off x="1371599" y="1010097"/>
            <a:ext cx="9486901" cy="1010088"/>
          </a:xfrm>
        </p:spPr>
        <p:txBody>
          <a:bodyPr anchor="b">
            <a:normAutofit/>
          </a:bodyPr>
          <a:lstStyle/>
          <a:p>
            <a:pPr algn="ctr"/>
            <a:r>
              <a:rPr lang="en-US"/>
              <a:t>Random forest</a:t>
            </a:r>
          </a:p>
        </p:txBody>
      </p:sp>
      <p:sp>
        <p:nvSpPr>
          <p:cNvPr id="3" name="Content Placeholder 2">
            <a:extLst>
              <a:ext uri="{FF2B5EF4-FFF2-40B4-BE49-F238E27FC236}">
                <a16:creationId xmlns:a16="http://schemas.microsoft.com/office/drawing/2014/main" id="{6BC71BAC-A942-A249-8E4E-7975774A613B}"/>
              </a:ext>
            </a:extLst>
          </p:cNvPr>
          <p:cNvSpPr>
            <a:spLocks noGrp="1"/>
          </p:cNvSpPr>
          <p:nvPr>
            <p:ph idx="1"/>
          </p:nvPr>
        </p:nvSpPr>
        <p:spPr>
          <a:xfrm>
            <a:off x="1371600" y="2206257"/>
            <a:ext cx="9486901" cy="3540642"/>
          </a:xfrm>
        </p:spPr>
        <p:txBody>
          <a:bodyPr>
            <a:normAutofit/>
          </a:bodyPr>
          <a:lstStyle/>
          <a:p>
            <a:r>
              <a:rPr lang="en-US" dirty="0"/>
              <a:t>Random forest is a technique used in modeling predictions and behavior analysis and is built on decision trees. </a:t>
            </a:r>
          </a:p>
          <a:p>
            <a:r>
              <a:rPr lang="en-US" dirty="0"/>
              <a:t>It contains many decision trees representing a distinct instance of the classification of data input into the random forest. </a:t>
            </a:r>
          </a:p>
          <a:p>
            <a:r>
              <a:rPr lang="en-US" dirty="0"/>
              <a:t>The random forest technique considers the instances individually, taking the one with most votes as the selected prediction.</a:t>
            </a:r>
          </a:p>
        </p:txBody>
      </p:sp>
    </p:spTree>
    <p:extLst>
      <p:ext uri="{BB962C8B-B14F-4D97-AF65-F5344CB8AC3E}">
        <p14:creationId xmlns:p14="http://schemas.microsoft.com/office/powerpoint/2010/main" val="3169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85E6F-8A93-194B-BCCB-D88E7A386E17}"/>
              </a:ext>
            </a:extLst>
          </p:cNvPr>
          <p:cNvSpPr>
            <a:spLocks noGrp="1"/>
          </p:cNvSpPr>
          <p:nvPr>
            <p:ph type="title"/>
          </p:nvPr>
        </p:nvSpPr>
        <p:spPr>
          <a:xfrm>
            <a:off x="1371600" y="1020728"/>
            <a:ext cx="9486900" cy="996061"/>
          </a:xfrm>
        </p:spPr>
        <p:txBody>
          <a:bodyPr anchor="b">
            <a:normAutofit/>
          </a:bodyPr>
          <a:lstStyle/>
          <a:p>
            <a:pPr algn="ctr"/>
            <a:r>
              <a:rPr lang="en-US" dirty="0"/>
              <a:t>Why random forest?</a:t>
            </a:r>
            <a:endParaRPr lang="en-US"/>
          </a:p>
        </p:txBody>
      </p:sp>
      <p:sp>
        <p:nvSpPr>
          <p:cNvPr id="3" name="Content Placeholder 2">
            <a:extLst>
              <a:ext uri="{FF2B5EF4-FFF2-40B4-BE49-F238E27FC236}">
                <a16:creationId xmlns:a16="http://schemas.microsoft.com/office/drawing/2014/main" id="{8ECAB146-776E-2242-8308-A1025F41D7AB}"/>
              </a:ext>
            </a:extLst>
          </p:cNvPr>
          <p:cNvSpPr>
            <a:spLocks noGrp="1"/>
          </p:cNvSpPr>
          <p:nvPr>
            <p:ph idx="1"/>
          </p:nvPr>
        </p:nvSpPr>
        <p:spPr>
          <a:xfrm>
            <a:off x="1371600" y="2200940"/>
            <a:ext cx="9486901" cy="3577854"/>
          </a:xfrm>
        </p:spPr>
        <p:txBody>
          <a:bodyPr>
            <a:normAutofit/>
          </a:bodyPr>
          <a:lstStyle/>
          <a:p>
            <a:r>
              <a:rPr lang="en-US" dirty="0"/>
              <a:t>It reduces overfitting in decision trees and helps to improve the accuracy.</a:t>
            </a:r>
          </a:p>
          <a:p>
            <a:r>
              <a:rPr lang="en-US" dirty="0"/>
              <a:t>It is flexible to both classification and regression problems.</a:t>
            </a:r>
          </a:p>
          <a:p>
            <a:r>
              <a:rPr lang="en-US" dirty="0"/>
              <a:t>It works well with both categorical and continuous values.</a:t>
            </a:r>
          </a:p>
          <a:p>
            <a:r>
              <a:rPr lang="en-US" dirty="0"/>
              <a:t>It automates missing values present in the data.</a:t>
            </a:r>
          </a:p>
          <a:p>
            <a:r>
              <a:rPr lang="en-US" dirty="0"/>
              <a:t>Normalizing of data is not required as it uses a rule-based approach.</a:t>
            </a:r>
          </a:p>
        </p:txBody>
      </p:sp>
    </p:spTree>
    <p:extLst>
      <p:ext uri="{BB962C8B-B14F-4D97-AF65-F5344CB8AC3E}">
        <p14:creationId xmlns:p14="http://schemas.microsoft.com/office/powerpoint/2010/main" val="161523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D6EB0-CE52-1049-BC5D-36788C8A4C48}"/>
              </a:ext>
            </a:extLst>
          </p:cNvPr>
          <p:cNvSpPr>
            <a:spLocks noGrp="1"/>
          </p:cNvSpPr>
          <p:nvPr>
            <p:ph type="title"/>
          </p:nvPr>
        </p:nvSpPr>
        <p:spPr>
          <a:xfrm>
            <a:off x="1371599" y="1010097"/>
            <a:ext cx="9486901" cy="1010088"/>
          </a:xfrm>
        </p:spPr>
        <p:txBody>
          <a:bodyPr anchor="b">
            <a:normAutofit/>
          </a:bodyPr>
          <a:lstStyle/>
          <a:p>
            <a:pPr algn="ctr"/>
            <a:r>
              <a:rPr lang="en-US" dirty="0" err="1"/>
              <a:t>svm</a:t>
            </a:r>
            <a:endParaRPr lang="en-US"/>
          </a:p>
        </p:txBody>
      </p:sp>
      <p:sp>
        <p:nvSpPr>
          <p:cNvPr id="3" name="Content Placeholder 2">
            <a:extLst>
              <a:ext uri="{FF2B5EF4-FFF2-40B4-BE49-F238E27FC236}">
                <a16:creationId xmlns:a16="http://schemas.microsoft.com/office/drawing/2014/main" id="{9B9D3E53-05FC-4E47-A514-E3C63622977C}"/>
              </a:ext>
            </a:extLst>
          </p:cNvPr>
          <p:cNvSpPr>
            <a:spLocks noGrp="1"/>
          </p:cNvSpPr>
          <p:nvPr>
            <p:ph idx="1"/>
          </p:nvPr>
        </p:nvSpPr>
        <p:spPr>
          <a:xfrm>
            <a:off x="1371600" y="2206257"/>
            <a:ext cx="9486901" cy="3540642"/>
          </a:xfrm>
        </p:spPr>
        <p:txBody>
          <a:bodyPr>
            <a:normAutofit/>
          </a:bodyPr>
          <a:lstStyle/>
          <a:p>
            <a:r>
              <a:rPr lang="en-US" dirty="0"/>
              <a:t>While SVMs do a good job recognizing speech, face, and images, they also do a good job at pattern recognition. </a:t>
            </a:r>
          </a:p>
          <a:p>
            <a:r>
              <a:rPr lang="en-US" dirty="0"/>
              <a:t>Pattern recognition aims to classify data based on either a priori knowledge or statistical information extracted from raw data, which is a powerful tool in data separation in many disciplines.</a:t>
            </a:r>
          </a:p>
        </p:txBody>
      </p:sp>
    </p:spTree>
    <p:extLst>
      <p:ext uri="{BB962C8B-B14F-4D97-AF65-F5344CB8AC3E}">
        <p14:creationId xmlns:p14="http://schemas.microsoft.com/office/powerpoint/2010/main" val="2879031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AC10C-6669-9547-AC67-66854D125373}"/>
              </a:ext>
            </a:extLst>
          </p:cNvPr>
          <p:cNvSpPr>
            <a:spLocks noGrp="1"/>
          </p:cNvSpPr>
          <p:nvPr>
            <p:ph type="title"/>
          </p:nvPr>
        </p:nvSpPr>
        <p:spPr>
          <a:xfrm>
            <a:off x="1371600" y="1073834"/>
            <a:ext cx="9486900" cy="900332"/>
          </a:xfrm>
        </p:spPr>
        <p:txBody>
          <a:bodyPr anchor="ctr">
            <a:normAutofit/>
          </a:bodyPr>
          <a:lstStyle/>
          <a:p>
            <a:pPr algn="ctr"/>
            <a:r>
              <a:rPr lang="en-US"/>
              <a:t>Why svm?</a:t>
            </a:r>
          </a:p>
        </p:txBody>
      </p:sp>
      <p:graphicFrame>
        <p:nvGraphicFramePr>
          <p:cNvPr id="5" name="Content Placeholder 2">
            <a:extLst>
              <a:ext uri="{FF2B5EF4-FFF2-40B4-BE49-F238E27FC236}">
                <a16:creationId xmlns:a16="http://schemas.microsoft.com/office/drawing/2014/main" id="{19FD2962-FA72-483F-9A11-655B00A09E27}"/>
              </a:ext>
            </a:extLst>
          </p:cNvPr>
          <p:cNvGraphicFramePr>
            <a:graphicFrameLocks noGrp="1"/>
          </p:cNvGraphicFramePr>
          <p:nvPr>
            <p:ph idx="1"/>
            <p:extLst>
              <p:ext uri="{D42A27DB-BD31-4B8C-83A1-F6EECF244321}">
                <p14:modId xmlns:p14="http://schemas.microsoft.com/office/powerpoint/2010/main" val="2599532457"/>
              </p:ext>
            </p:extLst>
          </p:nvPr>
        </p:nvGraphicFramePr>
        <p:xfrm>
          <a:off x="1249682" y="2236763"/>
          <a:ext cx="9725464" cy="333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3479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C22CF-E2DE-3040-8F8C-FBEB3E68C1E9}"/>
              </a:ext>
            </a:extLst>
          </p:cNvPr>
          <p:cNvSpPr>
            <a:spLocks noGrp="1"/>
          </p:cNvSpPr>
          <p:nvPr>
            <p:ph type="title"/>
          </p:nvPr>
        </p:nvSpPr>
        <p:spPr>
          <a:xfrm>
            <a:off x="1371600" y="1020728"/>
            <a:ext cx="9486900" cy="996061"/>
          </a:xfrm>
        </p:spPr>
        <p:txBody>
          <a:bodyPr anchor="b">
            <a:normAutofit/>
          </a:bodyPr>
          <a:lstStyle/>
          <a:p>
            <a:pPr algn="ctr"/>
            <a:r>
              <a:rPr lang="en-US"/>
              <a:t>K-means clustering</a:t>
            </a:r>
          </a:p>
        </p:txBody>
      </p:sp>
      <p:sp>
        <p:nvSpPr>
          <p:cNvPr id="3" name="Content Placeholder 2">
            <a:extLst>
              <a:ext uri="{FF2B5EF4-FFF2-40B4-BE49-F238E27FC236}">
                <a16:creationId xmlns:a16="http://schemas.microsoft.com/office/drawing/2014/main" id="{DA83347D-7436-BE49-BCE8-42DDF8E2C809}"/>
              </a:ext>
            </a:extLst>
          </p:cNvPr>
          <p:cNvSpPr>
            <a:spLocks noGrp="1"/>
          </p:cNvSpPr>
          <p:nvPr>
            <p:ph idx="1"/>
          </p:nvPr>
        </p:nvSpPr>
        <p:spPr>
          <a:xfrm>
            <a:off x="1371600" y="2200940"/>
            <a:ext cx="9486901" cy="3577854"/>
          </a:xfrm>
        </p:spPr>
        <p:txBody>
          <a:bodyPr>
            <a:normAutofit/>
          </a:bodyPr>
          <a:lstStyle/>
          <a:p>
            <a:r>
              <a:rPr lang="en-US" dirty="0"/>
              <a:t>Is a centroid-based algorithm, or a distance-based algorithm, where we calculate the distances to assign a point to a cluster. In K-Means, each cluster is associated with a centroid</a:t>
            </a:r>
          </a:p>
        </p:txBody>
      </p:sp>
    </p:spTree>
    <p:extLst>
      <p:ext uri="{BB962C8B-B14F-4D97-AF65-F5344CB8AC3E}">
        <p14:creationId xmlns:p14="http://schemas.microsoft.com/office/powerpoint/2010/main" val="270884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316B-C126-3940-9FCC-3B6FA358744B}"/>
              </a:ext>
            </a:extLst>
          </p:cNvPr>
          <p:cNvSpPr>
            <a:spLocks noGrp="1"/>
          </p:cNvSpPr>
          <p:nvPr>
            <p:ph type="title"/>
          </p:nvPr>
        </p:nvSpPr>
        <p:spPr/>
        <p:txBody>
          <a:bodyPr/>
          <a:lstStyle/>
          <a:p>
            <a:r>
              <a:rPr lang="en-US" dirty="0"/>
              <a:t>Why k-means clustering?</a:t>
            </a:r>
          </a:p>
        </p:txBody>
      </p:sp>
      <p:graphicFrame>
        <p:nvGraphicFramePr>
          <p:cNvPr id="5" name="Content Placeholder 2">
            <a:extLst>
              <a:ext uri="{FF2B5EF4-FFF2-40B4-BE49-F238E27FC236}">
                <a16:creationId xmlns:a16="http://schemas.microsoft.com/office/drawing/2014/main" id="{FBD8F500-71D4-4589-B4C9-C70268DE429D}"/>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72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180B1-2FBA-7746-9A5C-967BD933680D}"/>
              </a:ext>
            </a:extLst>
          </p:cNvPr>
          <p:cNvSpPr>
            <a:spLocks noGrp="1"/>
          </p:cNvSpPr>
          <p:nvPr>
            <p:ph type="title"/>
          </p:nvPr>
        </p:nvSpPr>
        <p:spPr>
          <a:xfrm>
            <a:off x="1371599" y="1010097"/>
            <a:ext cx="9486901" cy="1010088"/>
          </a:xfrm>
        </p:spPr>
        <p:txBody>
          <a:bodyPr anchor="b">
            <a:normAutofit/>
          </a:bodyPr>
          <a:lstStyle/>
          <a:p>
            <a:pPr algn="ctr"/>
            <a:r>
              <a:rPr lang="en-US" dirty="0"/>
              <a:t>overview</a:t>
            </a:r>
            <a:endParaRPr lang="en-US"/>
          </a:p>
        </p:txBody>
      </p:sp>
      <p:sp>
        <p:nvSpPr>
          <p:cNvPr id="3" name="Content Placeholder 2">
            <a:extLst>
              <a:ext uri="{FF2B5EF4-FFF2-40B4-BE49-F238E27FC236}">
                <a16:creationId xmlns:a16="http://schemas.microsoft.com/office/drawing/2014/main" id="{299D7CD2-9D6F-B145-8F6B-F0C095F5055C}"/>
              </a:ext>
            </a:extLst>
          </p:cNvPr>
          <p:cNvSpPr>
            <a:spLocks noGrp="1"/>
          </p:cNvSpPr>
          <p:nvPr>
            <p:ph idx="1"/>
          </p:nvPr>
        </p:nvSpPr>
        <p:spPr>
          <a:xfrm>
            <a:off x="1371600" y="2206257"/>
            <a:ext cx="9486901" cy="3540642"/>
          </a:xfrm>
        </p:spPr>
        <p:txBody>
          <a:bodyPr>
            <a:normAutofit/>
          </a:bodyPr>
          <a:lstStyle/>
          <a:p>
            <a:r>
              <a:rPr lang="en-US" sz="2200"/>
              <a:t>The Annual Data Book compiled by the Federal Trade Commission reports that Credit card fraud accounted for 393,207 of the nearly 1.4 million reports of identity theft in 2020.</a:t>
            </a:r>
          </a:p>
          <a:p>
            <a:r>
              <a:rPr lang="en-US" sz="2200"/>
              <a:t>This makes credit card fraud the second most common type of identity theft reported, behind only government documents and benefits fraud for that year.</a:t>
            </a:r>
          </a:p>
          <a:p>
            <a:r>
              <a:rPr lang="en-US" sz="2200"/>
              <a:t>Some surveys suggest that a typical organization loses 5% of their yearly revenues to fraud. These numbers can only increase since the number of non-cash transactions increases, providing more opportunities for credit card fraud.</a:t>
            </a:r>
          </a:p>
          <a:p>
            <a:endParaRPr lang="en-US" sz="2200"/>
          </a:p>
        </p:txBody>
      </p:sp>
    </p:spTree>
    <p:extLst>
      <p:ext uri="{BB962C8B-B14F-4D97-AF65-F5344CB8AC3E}">
        <p14:creationId xmlns:p14="http://schemas.microsoft.com/office/powerpoint/2010/main" val="372889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EF009CAB-D1B5-42D9-850A-A95E4005AC35}"/>
              </a:ext>
            </a:extLst>
          </p:cNvPr>
          <p:cNvPicPr>
            <a:picLocks noChangeAspect="1"/>
          </p:cNvPicPr>
          <p:nvPr/>
        </p:nvPicPr>
        <p:blipFill rotWithShape="1">
          <a:blip r:embed="rId2"/>
          <a:srcRect t="5981" b="9749"/>
          <a:stretch/>
        </p:blipFill>
        <p:spPr>
          <a:xfrm>
            <a:off x="0" y="10"/>
            <a:ext cx="12192000" cy="6857990"/>
          </a:xfrm>
          <a:prstGeom prst="rect">
            <a:avLst/>
          </a:prstGeom>
        </p:spPr>
      </p:pic>
      <p:sp>
        <p:nvSpPr>
          <p:cNvPr id="11" name="Rectangle 10">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B835B-DAC8-2F4C-AFC9-05A206D166CE}"/>
              </a:ext>
            </a:extLst>
          </p:cNvPr>
          <p:cNvSpPr>
            <a:spLocks noGrp="1"/>
          </p:cNvSpPr>
          <p:nvPr>
            <p:ph type="title"/>
          </p:nvPr>
        </p:nvSpPr>
        <p:spPr>
          <a:xfrm>
            <a:off x="6400799" y="1828800"/>
            <a:ext cx="5253037" cy="2295956"/>
          </a:xfrm>
        </p:spPr>
        <p:txBody>
          <a:bodyPr vert="horz" lIns="91440" tIns="45720" rIns="91440" bIns="45720" rtlCol="0" anchor="b">
            <a:normAutofit/>
          </a:bodyPr>
          <a:lstStyle/>
          <a:p>
            <a:pPr algn="ctr"/>
            <a:r>
              <a:rPr lang="en-US" sz="2800" kern="1200" cap="all" spc="300" baseline="0" dirty="0" err="1">
                <a:solidFill>
                  <a:srgbClr val="FFFFFF"/>
                </a:solidFill>
                <a:latin typeface="+mj-lt"/>
                <a:ea typeface="+mj-ea"/>
                <a:cs typeface="+mj-cs"/>
              </a:rPr>
              <a:t>Pgadmin</a:t>
            </a:r>
            <a:r>
              <a:rPr lang="en-US" sz="2800" kern="1200" cap="all" spc="300" baseline="0" dirty="0">
                <a:solidFill>
                  <a:srgbClr val="FFFFFF"/>
                </a:solidFill>
                <a:latin typeface="+mj-lt"/>
                <a:ea typeface="+mj-ea"/>
                <a:cs typeface="+mj-cs"/>
              </a:rPr>
              <a:t> database to store our dataset &amp; some intermediate results…</a:t>
            </a:r>
          </a:p>
        </p:txBody>
      </p:sp>
    </p:spTree>
    <p:extLst>
      <p:ext uri="{BB962C8B-B14F-4D97-AF65-F5344CB8AC3E}">
        <p14:creationId xmlns:p14="http://schemas.microsoft.com/office/powerpoint/2010/main" val="4257101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5CD5-E469-C442-99CF-FA705F3492D4}"/>
              </a:ext>
            </a:extLst>
          </p:cNvPr>
          <p:cNvSpPr>
            <a:spLocks noGrp="1"/>
          </p:cNvSpPr>
          <p:nvPr>
            <p:ph type="title"/>
          </p:nvPr>
        </p:nvSpPr>
        <p:spPr/>
        <p:txBody>
          <a:bodyPr/>
          <a:lstStyle/>
          <a:p>
            <a:r>
              <a:rPr lang="en-US"/>
              <a:t>Database approach</a:t>
            </a:r>
            <a:endParaRPr lang="en-US" dirty="0"/>
          </a:p>
        </p:txBody>
      </p:sp>
      <p:graphicFrame>
        <p:nvGraphicFramePr>
          <p:cNvPr id="13" name="Content Placeholder 2">
            <a:extLst>
              <a:ext uri="{FF2B5EF4-FFF2-40B4-BE49-F238E27FC236}">
                <a16:creationId xmlns:a16="http://schemas.microsoft.com/office/drawing/2014/main" id="{E6D192BE-4F39-4389-A5D5-4768B867B70E}"/>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612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88BE379-4785-4815-8FC9-A24E80D37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C62F85E-7856-415B-BA26-EFA2D2EF0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B1A9F-2431-684D-B402-930FD64DC078}"/>
              </a:ext>
            </a:extLst>
          </p:cNvPr>
          <p:cNvSpPr>
            <a:spLocks noGrp="1"/>
          </p:cNvSpPr>
          <p:nvPr>
            <p:ph type="title"/>
          </p:nvPr>
        </p:nvSpPr>
        <p:spPr>
          <a:xfrm>
            <a:off x="1706526" y="1695893"/>
            <a:ext cx="2732567" cy="3487480"/>
          </a:xfrm>
        </p:spPr>
        <p:txBody>
          <a:bodyPr anchor="ctr">
            <a:normAutofit/>
          </a:bodyPr>
          <a:lstStyle/>
          <a:p>
            <a:pPr algn="ctr"/>
            <a:r>
              <a:rPr lang="en-US"/>
              <a:t>Data cleaning and analysis</a:t>
            </a:r>
          </a:p>
        </p:txBody>
      </p:sp>
      <p:sp>
        <p:nvSpPr>
          <p:cNvPr id="14" name="Rectangle 13">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5073EF-26FB-5146-9198-53FA49173D7B}"/>
              </a:ext>
            </a:extLst>
          </p:cNvPr>
          <p:cNvSpPr>
            <a:spLocks noGrp="1"/>
          </p:cNvSpPr>
          <p:nvPr>
            <p:ph idx="1"/>
          </p:nvPr>
        </p:nvSpPr>
        <p:spPr>
          <a:xfrm>
            <a:off x="6736080" y="568842"/>
            <a:ext cx="4770120" cy="5762846"/>
          </a:xfrm>
        </p:spPr>
        <p:txBody>
          <a:bodyPr anchor="ctr">
            <a:normAutofit/>
          </a:bodyPr>
          <a:lstStyle/>
          <a:p>
            <a:r>
              <a:rPr lang="en-US" dirty="0"/>
              <a:t>This project will utilize </a:t>
            </a:r>
            <a:r>
              <a:rPr lang="en-US" dirty="0" err="1"/>
              <a:t>Jupyter</a:t>
            </a:r>
            <a:r>
              <a:rPr lang="en-US" dirty="0"/>
              <a:t> notebook and the pandas library to perform data cleaning and analysis.</a:t>
            </a:r>
          </a:p>
        </p:txBody>
      </p:sp>
    </p:spTree>
    <p:extLst>
      <p:ext uri="{BB962C8B-B14F-4D97-AF65-F5344CB8AC3E}">
        <p14:creationId xmlns:p14="http://schemas.microsoft.com/office/powerpoint/2010/main" val="2687446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313F-C73D-7A47-B057-AAA14E91F689}"/>
              </a:ext>
            </a:extLst>
          </p:cNvPr>
          <p:cNvSpPr>
            <a:spLocks noGrp="1"/>
          </p:cNvSpPr>
          <p:nvPr>
            <p:ph type="title"/>
          </p:nvPr>
        </p:nvSpPr>
        <p:spPr/>
        <p:txBody>
          <a:bodyPr/>
          <a:lstStyle/>
          <a:p>
            <a:r>
              <a:rPr lang="en-US"/>
              <a:t>Description of communication protocols</a:t>
            </a:r>
            <a:endParaRPr lang="en-US" dirty="0"/>
          </a:p>
        </p:txBody>
      </p:sp>
      <p:graphicFrame>
        <p:nvGraphicFramePr>
          <p:cNvPr id="11" name="Content Placeholder 2">
            <a:extLst>
              <a:ext uri="{FF2B5EF4-FFF2-40B4-BE49-F238E27FC236}">
                <a16:creationId xmlns:a16="http://schemas.microsoft.com/office/drawing/2014/main" id="{34BF543D-A3F5-45B1-9AD4-19079A76F493}"/>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5434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A9A943-04D2-4F54-9375-AF6754298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1"/>
            <a:ext cx="9486900" cy="416261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47B1D-2C46-C448-8ABB-0CEF05E2F907}"/>
              </a:ext>
            </a:extLst>
          </p:cNvPr>
          <p:cNvSpPr>
            <a:spLocks noGrp="1"/>
          </p:cNvSpPr>
          <p:nvPr>
            <p:ph type="title"/>
          </p:nvPr>
        </p:nvSpPr>
        <p:spPr>
          <a:xfrm>
            <a:off x="2057400" y="2057400"/>
            <a:ext cx="8115300" cy="1713216"/>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results</a:t>
            </a:r>
          </a:p>
        </p:txBody>
      </p:sp>
    </p:spTree>
    <p:extLst>
      <p:ext uri="{BB962C8B-B14F-4D97-AF65-F5344CB8AC3E}">
        <p14:creationId xmlns:p14="http://schemas.microsoft.com/office/powerpoint/2010/main" val="40287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C91F6-05DE-0A4E-AB5B-26F8F7E78957}"/>
              </a:ext>
            </a:extLst>
          </p:cNvPr>
          <p:cNvSpPr>
            <a:spLocks noGrp="1"/>
          </p:cNvSpPr>
          <p:nvPr>
            <p:ph type="title"/>
          </p:nvPr>
        </p:nvSpPr>
        <p:spPr>
          <a:xfrm>
            <a:off x="2057400" y="1371599"/>
            <a:ext cx="8115300" cy="2339633"/>
          </a:xfrm>
        </p:spPr>
        <p:txBody>
          <a:bodyPr vert="horz" lIns="91440" tIns="45720" rIns="91440" bIns="45720" rtlCol="0" anchor="b">
            <a:normAutofit/>
          </a:bodyPr>
          <a:lstStyle/>
          <a:p>
            <a:pPr algn="ctr"/>
            <a:r>
              <a:rPr lang="en-US" sz="4000" kern="1200" cap="all" spc="300" baseline="0">
                <a:solidFill>
                  <a:schemeClr val="tx2"/>
                </a:solidFill>
                <a:latin typeface="+mj-lt"/>
                <a:ea typeface="+mj-ea"/>
                <a:cs typeface="+mj-cs"/>
              </a:rPr>
              <a:t>Exploratory data analysis</a:t>
            </a:r>
          </a:p>
        </p:txBody>
      </p:sp>
    </p:spTree>
    <p:extLst>
      <p:ext uri="{BB962C8B-B14F-4D97-AF65-F5344CB8AC3E}">
        <p14:creationId xmlns:p14="http://schemas.microsoft.com/office/powerpoint/2010/main" val="3206634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939-0E53-CB47-89F7-5C67EADD1E42}"/>
              </a:ext>
            </a:extLst>
          </p:cNvPr>
          <p:cNvSpPr>
            <a:spLocks noGrp="1"/>
          </p:cNvSpPr>
          <p:nvPr>
            <p:ph type="title"/>
          </p:nvPr>
        </p:nvSpPr>
        <p:spPr/>
        <p:txBody>
          <a:bodyPr/>
          <a:lstStyle/>
          <a:p>
            <a:r>
              <a:rPr lang="en-US" dirty="0"/>
              <a:t>Univariate analysis</a:t>
            </a:r>
          </a:p>
        </p:txBody>
      </p:sp>
      <p:graphicFrame>
        <p:nvGraphicFramePr>
          <p:cNvPr id="5" name="Content Placeholder 2">
            <a:extLst>
              <a:ext uri="{FF2B5EF4-FFF2-40B4-BE49-F238E27FC236}">
                <a16:creationId xmlns:a16="http://schemas.microsoft.com/office/drawing/2014/main" id="{EFA57BB3-2E03-4A4D-9CCB-3CAADEDD2C6F}"/>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7812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2">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EEEC4-6BFE-F145-8D61-A48E119E7D1F}"/>
              </a:ext>
            </a:extLst>
          </p:cNvPr>
          <p:cNvSpPr>
            <a:spLocks noGrp="1"/>
          </p:cNvSpPr>
          <p:nvPr>
            <p:ph type="title"/>
          </p:nvPr>
        </p:nvSpPr>
        <p:spPr>
          <a:xfrm>
            <a:off x="1181686" y="1371600"/>
            <a:ext cx="3048734" cy="4114800"/>
          </a:xfrm>
        </p:spPr>
        <p:txBody>
          <a:bodyPr anchor="ctr">
            <a:normAutofit/>
          </a:bodyPr>
          <a:lstStyle/>
          <a:p>
            <a:pPr algn="ctr"/>
            <a:r>
              <a:rPr lang="en-US"/>
              <a:t>Univariate analysis</a:t>
            </a:r>
          </a:p>
        </p:txBody>
      </p:sp>
      <p:pic>
        <p:nvPicPr>
          <p:cNvPr id="2050" name="Picture 2" descr="Result_Pie_Chart">
            <a:extLst>
              <a:ext uri="{FF2B5EF4-FFF2-40B4-BE49-F238E27FC236}">
                <a16:creationId xmlns:a16="http://schemas.microsoft.com/office/drawing/2014/main" id="{5C60CE7F-84D6-C947-BB30-1C3E926DEC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9375" y="412215"/>
            <a:ext cx="4321147" cy="35054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Univariate_Analysis_Time_Amount_Distribution">
            <a:extLst>
              <a:ext uri="{FF2B5EF4-FFF2-40B4-BE49-F238E27FC236}">
                <a16:creationId xmlns:a16="http://schemas.microsoft.com/office/drawing/2014/main" id="{A28A5A91-48AE-2D4E-BFB8-19F7DB19BA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10200" y="4020857"/>
            <a:ext cx="6083300" cy="161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097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DC9FC-D408-EA4E-BA5B-9F86EFED14D0}"/>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Bivariate analysis</a:t>
            </a:r>
          </a:p>
        </p:txBody>
      </p:sp>
      <p:pic>
        <p:nvPicPr>
          <p:cNvPr id="3074" name="Picture 2" descr="Bivariate_Analysis_Distr_Plots">
            <a:extLst>
              <a:ext uri="{FF2B5EF4-FFF2-40B4-BE49-F238E27FC236}">
                <a16:creationId xmlns:a16="http://schemas.microsoft.com/office/drawing/2014/main" id="{9C3FD6AF-6098-4F40-947E-C7B45D9C18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10200" y="1943100"/>
            <a:ext cx="60960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67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1B26-F08A-1D40-9F21-893F7503CC2B}"/>
              </a:ext>
            </a:extLst>
          </p:cNvPr>
          <p:cNvSpPr>
            <a:spLocks noGrp="1"/>
          </p:cNvSpPr>
          <p:nvPr>
            <p:ph type="title"/>
          </p:nvPr>
        </p:nvSpPr>
        <p:spPr/>
        <p:txBody>
          <a:bodyPr/>
          <a:lstStyle/>
          <a:p>
            <a:r>
              <a:rPr lang="en-US" dirty="0"/>
              <a:t>Naïve model results</a:t>
            </a:r>
          </a:p>
        </p:txBody>
      </p:sp>
      <p:graphicFrame>
        <p:nvGraphicFramePr>
          <p:cNvPr id="5" name="Content Placeholder 2">
            <a:extLst>
              <a:ext uri="{FF2B5EF4-FFF2-40B4-BE49-F238E27FC236}">
                <a16:creationId xmlns:a16="http://schemas.microsoft.com/office/drawing/2014/main" id="{B1AAEB4E-DD16-410B-8B5D-AF9EEA9537E2}"/>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272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DC4FB-EC64-6945-A2FD-C642902D3074}"/>
              </a:ext>
            </a:extLst>
          </p:cNvPr>
          <p:cNvSpPr>
            <a:spLocks noGrp="1"/>
          </p:cNvSpPr>
          <p:nvPr>
            <p:ph type="title"/>
          </p:nvPr>
        </p:nvSpPr>
        <p:spPr>
          <a:xfrm>
            <a:off x="1371600" y="1020728"/>
            <a:ext cx="9486900" cy="996061"/>
          </a:xfrm>
        </p:spPr>
        <p:txBody>
          <a:bodyPr anchor="b">
            <a:normAutofit/>
          </a:bodyPr>
          <a:lstStyle/>
          <a:p>
            <a:pPr algn="ctr"/>
            <a:endParaRPr lang="en-US"/>
          </a:p>
        </p:txBody>
      </p:sp>
      <p:sp>
        <p:nvSpPr>
          <p:cNvPr id="3" name="Content Placeholder 2">
            <a:extLst>
              <a:ext uri="{FF2B5EF4-FFF2-40B4-BE49-F238E27FC236}">
                <a16:creationId xmlns:a16="http://schemas.microsoft.com/office/drawing/2014/main" id="{A2D13185-0E3D-8349-BA9B-9F664CB3FE7C}"/>
              </a:ext>
            </a:extLst>
          </p:cNvPr>
          <p:cNvSpPr>
            <a:spLocks noGrp="1"/>
          </p:cNvSpPr>
          <p:nvPr>
            <p:ph idx="1"/>
          </p:nvPr>
        </p:nvSpPr>
        <p:spPr>
          <a:xfrm>
            <a:off x="1371600" y="2200940"/>
            <a:ext cx="9486901" cy="3577854"/>
          </a:xfrm>
        </p:spPr>
        <p:txBody>
          <a:bodyPr>
            <a:normAutofit/>
          </a:bodyPr>
          <a:lstStyle/>
          <a:p>
            <a:r>
              <a:rPr lang="en-US" dirty="0"/>
              <a:t>For retailers and banks to not lose money, procedures must be put in place to detect fraud prior to it occurring.</a:t>
            </a:r>
          </a:p>
          <a:p>
            <a:r>
              <a:rPr lang="en-US" dirty="0"/>
              <a:t>Credit card companies must identify fraudulent credit card transactions so that customers are not charged for items that they did not purchase. </a:t>
            </a:r>
          </a:p>
          <a:p>
            <a:pPr lvl="1"/>
            <a:r>
              <a:rPr lang="en-US" dirty="0"/>
              <a:t>To combat this problem, financial institution traditionally uses rule-based approaches to identify fraudulent transactions. </a:t>
            </a:r>
          </a:p>
          <a:p>
            <a:pPr lvl="1"/>
            <a:r>
              <a:rPr lang="en-US" dirty="0"/>
              <a:t>These algorithms use strict rules to determine when a transaction is fraudulent.</a:t>
            </a:r>
          </a:p>
        </p:txBody>
      </p:sp>
    </p:spTree>
    <p:extLst>
      <p:ext uri="{BB962C8B-B14F-4D97-AF65-F5344CB8AC3E}">
        <p14:creationId xmlns:p14="http://schemas.microsoft.com/office/powerpoint/2010/main" val="2632323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D7E1-AA76-0B41-961E-D6BE9A5D7463}"/>
              </a:ext>
            </a:extLst>
          </p:cNvPr>
          <p:cNvSpPr>
            <a:spLocks noGrp="1"/>
          </p:cNvSpPr>
          <p:nvPr>
            <p:ph type="title"/>
          </p:nvPr>
        </p:nvSpPr>
        <p:spPr/>
        <p:txBody>
          <a:bodyPr/>
          <a:lstStyle/>
          <a:p>
            <a:r>
              <a:rPr lang="en-US" dirty="0"/>
              <a:t>Naïve model</a:t>
            </a:r>
          </a:p>
        </p:txBody>
      </p:sp>
      <p:pic>
        <p:nvPicPr>
          <p:cNvPr id="4098" name="Picture 2" descr="Naive_Model_Results">
            <a:extLst>
              <a:ext uri="{FF2B5EF4-FFF2-40B4-BE49-F238E27FC236}">
                <a16:creationId xmlns:a16="http://schemas.microsoft.com/office/drawing/2014/main" id="{EFBF2BC7-2451-AE41-9BF3-9635B10C8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4550" y="2628899"/>
            <a:ext cx="7315199" cy="238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90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F96F-E0F2-E842-B80B-93EC9D8EB66E}"/>
              </a:ext>
            </a:extLst>
          </p:cNvPr>
          <p:cNvSpPr>
            <a:spLocks noGrp="1"/>
          </p:cNvSpPr>
          <p:nvPr>
            <p:ph type="title"/>
          </p:nvPr>
        </p:nvSpPr>
        <p:spPr/>
        <p:txBody>
          <a:bodyPr/>
          <a:lstStyle/>
          <a:p>
            <a:r>
              <a:rPr lang="en-US" dirty="0" err="1"/>
              <a:t>Undersampling</a:t>
            </a:r>
            <a:r>
              <a:rPr lang="en-US" dirty="0"/>
              <a:t> model results</a:t>
            </a:r>
          </a:p>
        </p:txBody>
      </p:sp>
      <p:graphicFrame>
        <p:nvGraphicFramePr>
          <p:cNvPr id="5" name="Content Placeholder 2">
            <a:extLst>
              <a:ext uri="{FF2B5EF4-FFF2-40B4-BE49-F238E27FC236}">
                <a16:creationId xmlns:a16="http://schemas.microsoft.com/office/drawing/2014/main" id="{0E8508F3-FBFB-4201-B0F2-AC205DEF2710}"/>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36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B1C16-CD7B-104B-8587-398A1CDB275C}"/>
              </a:ext>
            </a:extLst>
          </p:cNvPr>
          <p:cNvSpPr>
            <a:spLocks noGrp="1"/>
          </p:cNvSpPr>
          <p:nvPr>
            <p:ph type="title"/>
          </p:nvPr>
        </p:nvSpPr>
        <p:spPr>
          <a:xfrm>
            <a:off x="1181686" y="1371600"/>
            <a:ext cx="3048734" cy="4114800"/>
          </a:xfrm>
        </p:spPr>
        <p:txBody>
          <a:bodyPr anchor="ctr">
            <a:normAutofit/>
          </a:bodyPr>
          <a:lstStyle/>
          <a:p>
            <a:pPr algn="ctr"/>
            <a:r>
              <a:rPr lang="en-US" sz="2200" err="1"/>
              <a:t>Undersampling</a:t>
            </a:r>
            <a:endParaRPr lang="en-US" sz="2200"/>
          </a:p>
        </p:txBody>
      </p:sp>
      <p:pic>
        <p:nvPicPr>
          <p:cNvPr id="5122" name="Picture 2" descr="Model_Performances_Undersampling">
            <a:extLst>
              <a:ext uri="{FF2B5EF4-FFF2-40B4-BE49-F238E27FC236}">
                <a16:creationId xmlns:a16="http://schemas.microsoft.com/office/drawing/2014/main" id="{CDB9EF71-E12D-2E4E-97FE-D15C4A6226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0200" y="720769"/>
            <a:ext cx="6083272" cy="2428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ROC_Curve_Undersampling">
            <a:extLst>
              <a:ext uri="{FF2B5EF4-FFF2-40B4-BE49-F238E27FC236}">
                <a16:creationId xmlns:a16="http://schemas.microsoft.com/office/drawing/2014/main" id="{FF0761A0-6638-9D44-971A-BBEA51EE65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68307" y="3429000"/>
            <a:ext cx="5967085"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818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4" name="Rectangle 70">
            <a:extLst>
              <a:ext uri="{FF2B5EF4-FFF2-40B4-BE49-F238E27FC236}">
                <a16:creationId xmlns:a16="http://schemas.microsoft.com/office/drawing/2014/main" id="{3D99578A-5517-4361-8249-598D1C9FB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88C0414-4070-42B4-B359-C995754D7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Learning_Curve_Undersampling">
            <a:extLst>
              <a:ext uri="{FF2B5EF4-FFF2-40B4-BE49-F238E27FC236}">
                <a16:creationId xmlns:a16="http://schemas.microsoft.com/office/drawing/2014/main" id="{C59BCC65-5759-834C-9CA8-8503E774CF6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285" b="13037"/>
          <a:stretch/>
        </p:blipFill>
        <p:spPr bwMode="auto">
          <a:xfrm>
            <a:off x="685800" y="685800"/>
            <a:ext cx="10820400" cy="5486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393BF5F-E450-E541-ADB6-5CA169733CDD}"/>
              </a:ext>
            </a:extLst>
          </p:cNvPr>
          <p:cNvSpPr>
            <a:spLocks noGrp="1"/>
          </p:cNvSpPr>
          <p:nvPr>
            <p:ph type="title"/>
          </p:nvPr>
        </p:nvSpPr>
        <p:spPr>
          <a:xfrm>
            <a:off x="2057400" y="1387547"/>
            <a:ext cx="8115300" cy="2216266"/>
          </a:xfrm>
        </p:spPr>
        <p:txBody>
          <a:bodyPr vert="horz" lIns="91440" tIns="45720" rIns="91440" bIns="45720" rtlCol="0" anchor="b">
            <a:normAutofit/>
          </a:bodyPr>
          <a:lstStyle/>
          <a:p>
            <a:pPr algn="ctr"/>
            <a:r>
              <a:rPr lang="en-US" sz="3600" kern="1200" cap="all" spc="300" baseline="0" dirty="0">
                <a:solidFill>
                  <a:schemeClr val="tx2"/>
                </a:solidFill>
                <a:latin typeface="+mj-lt"/>
                <a:ea typeface="+mj-ea"/>
                <a:cs typeface="+mj-cs"/>
              </a:rPr>
              <a:t>undersampling</a:t>
            </a:r>
          </a:p>
        </p:txBody>
      </p:sp>
    </p:spTree>
    <p:extLst>
      <p:ext uri="{BB962C8B-B14F-4D97-AF65-F5344CB8AC3E}">
        <p14:creationId xmlns:p14="http://schemas.microsoft.com/office/powerpoint/2010/main" val="2816813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BB818-8CC4-3D4B-9359-3F061A3EECCE}"/>
              </a:ext>
            </a:extLst>
          </p:cNvPr>
          <p:cNvSpPr>
            <a:spLocks noGrp="1"/>
          </p:cNvSpPr>
          <p:nvPr>
            <p:ph type="title"/>
          </p:nvPr>
        </p:nvSpPr>
        <p:spPr>
          <a:xfrm>
            <a:off x="1371600" y="1020728"/>
            <a:ext cx="9486900" cy="996061"/>
          </a:xfrm>
        </p:spPr>
        <p:txBody>
          <a:bodyPr anchor="b">
            <a:normAutofit/>
          </a:bodyPr>
          <a:lstStyle/>
          <a:p>
            <a:pPr algn="ctr"/>
            <a:r>
              <a:rPr lang="en-US" dirty="0"/>
              <a:t>Oversampling model results</a:t>
            </a:r>
            <a:endParaRPr lang="en-US"/>
          </a:p>
        </p:txBody>
      </p:sp>
      <p:sp>
        <p:nvSpPr>
          <p:cNvPr id="3" name="Content Placeholder 2">
            <a:extLst>
              <a:ext uri="{FF2B5EF4-FFF2-40B4-BE49-F238E27FC236}">
                <a16:creationId xmlns:a16="http://schemas.microsoft.com/office/drawing/2014/main" id="{6B953338-9A6B-034C-8D41-9539E4359373}"/>
              </a:ext>
            </a:extLst>
          </p:cNvPr>
          <p:cNvSpPr>
            <a:spLocks noGrp="1"/>
          </p:cNvSpPr>
          <p:nvPr>
            <p:ph idx="1"/>
          </p:nvPr>
        </p:nvSpPr>
        <p:spPr>
          <a:xfrm>
            <a:off x="1371600" y="2200940"/>
            <a:ext cx="9486901" cy="3577854"/>
          </a:xfrm>
        </p:spPr>
        <p:txBody>
          <a:bodyPr>
            <a:normAutofit/>
          </a:bodyPr>
          <a:lstStyle/>
          <a:p>
            <a:r>
              <a:rPr lang="en-US" dirty="0"/>
              <a:t>By Oversampling the dataset, we </a:t>
            </a:r>
            <a:r>
              <a:rPr lang="en-US" dirty="0" err="1"/>
              <a:t>ahieved</a:t>
            </a:r>
            <a:r>
              <a:rPr lang="en-US" dirty="0"/>
              <a:t> recall scores greater than 85% for all classifiers. The Random Forest classifier had the best accuracy of 99%.</a:t>
            </a:r>
          </a:p>
          <a:p>
            <a:r>
              <a:rPr lang="en-US" dirty="0"/>
              <a:t>The ROC Curve show that the logistic regression had the largest AUC.</a:t>
            </a:r>
          </a:p>
          <a:p>
            <a:r>
              <a:rPr lang="en-US" dirty="0"/>
              <a:t>Oversampling Learning Curve</a:t>
            </a:r>
          </a:p>
        </p:txBody>
      </p:sp>
    </p:spTree>
    <p:extLst>
      <p:ext uri="{BB962C8B-B14F-4D97-AF65-F5344CB8AC3E}">
        <p14:creationId xmlns:p14="http://schemas.microsoft.com/office/powerpoint/2010/main" val="775349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B6C60-3ABF-C54D-BD88-53AD4D813165}"/>
              </a:ext>
            </a:extLst>
          </p:cNvPr>
          <p:cNvSpPr>
            <a:spLocks noGrp="1"/>
          </p:cNvSpPr>
          <p:nvPr>
            <p:ph type="title"/>
          </p:nvPr>
        </p:nvSpPr>
        <p:spPr>
          <a:xfrm>
            <a:off x="698528" y="1371600"/>
            <a:ext cx="2692372" cy="4114800"/>
          </a:xfrm>
        </p:spPr>
        <p:txBody>
          <a:bodyPr anchor="ctr">
            <a:normAutofit/>
          </a:bodyPr>
          <a:lstStyle/>
          <a:p>
            <a:pPr algn="ctr"/>
            <a:r>
              <a:rPr lang="en-US" sz="2200"/>
              <a:t>Comparing model performance</a:t>
            </a:r>
          </a:p>
        </p:txBody>
      </p:sp>
      <p:pic>
        <p:nvPicPr>
          <p:cNvPr id="7170" name="Picture 2" descr="Comparing_Model_Results">
            <a:extLst>
              <a:ext uri="{FF2B5EF4-FFF2-40B4-BE49-F238E27FC236}">
                <a16:creationId xmlns:a16="http://schemas.microsoft.com/office/drawing/2014/main" id="{205FAB40-E37E-354B-9707-474BA2D59D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5228" y="583946"/>
            <a:ext cx="6718244" cy="174491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OC_Curve_Oversampling">
            <a:extLst>
              <a:ext uri="{FF2B5EF4-FFF2-40B4-BE49-F238E27FC236}">
                <a16:creationId xmlns:a16="http://schemas.microsoft.com/office/drawing/2014/main" id="{0B6264C9-D880-1C48-B7E6-572414D24DC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62500" y="3150934"/>
            <a:ext cx="6731000" cy="3123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638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A9A943-04D2-4F54-9375-AF6754298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1"/>
            <a:ext cx="9486900" cy="416261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B9773-6C37-AF45-8A55-44AED29F138F}"/>
              </a:ext>
            </a:extLst>
          </p:cNvPr>
          <p:cNvSpPr>
            <a:spLocks noGrp="1"/>
          </p:cNvSpPr>
          <p:nvPr>
            <p:ph type="title"/>
          </p:nvPr>
        </p:nvSpPr>
        <p:spPr>
          <a:xfrm>
            <a:off x="2057400" y="2057400"/>
            <a:ext cx="8115300" cy="1713216"/>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summary</a:t>
            </a:r>
          </a:p>
        </p:txBody>
      </p:sp>
    </p:spTree>
    <p:extLst>
      <p:ext uri="{BB962C8B-B14F-4D97-AF65-F5344CB8AC3E}">
        <p14:creationId xmlns:p14="http://schemas.microsoft.com/office/powerpoint/2010/main" val="1787648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46AB-5CAA-2A49-B246-0325CD552A14}"/>
              </a:ext>
            </a:extLst>
          </p:cNvPr>
          <p:cNvSpPr>
            <a:spLocks noGrp="1"/>
          </p:cNvSpPr>
          <p:nvPr>
            <p:ph type="title"/>
          </p:nvPr>
        </p:nvSpPr>
        <p:spPr/>
        <p:txBody>
          <a:bodyPr/>
          <a:lstStyle/>
          <a:p>
            <a:r>
              <a:rPr lang="en-US" dirty="0"/>
              <a:t>The dataset</a:t>
            </a:r>
          </a:p>
        </p:txBody>
      </p:sp>
      <p:graphicFrame>
        <p:nvGraphicFramePr>
          <p:cNvPr id="5" name="Content Placeholder 2">
            <a:extLst>
              <a:ext uri="{FF2B5EF4-FFF2-40B4-BE49-F238E27FC236}">
                <a16:creationId xmlns:a16="http://schemas.microsoft.com/office/drawing/2014/main" id="{928C159A-8702-40E9-B170-7292FF776DC8}"/>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431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306B-5AC7-574D-8B6B-5EFADCBC076C}"/>
              </a:ext>
            </a:extLst>
          </p:cNvPr>
          <p:cNvSpPr>
            <a:spLocks noGrp="1"/>
          </p:cNvSpPr>
          <p:nvPr>
            <p:ph type="title"/>
          </p:nvPr>
        </p:nvSpPr>
        <p:spPr/>
        <p:txBody>
          <a:bodyPr/>
          <a:lstStyle/>
          <a:p>
            <a:r>
              <a:rPr lang="en-US" dirty="0"/>
              <a:t>Naïve models</a:t>
            </a:r>
          </a:p>
        </p:txBody>
      </p:sp>
      <p:graphicFrame>
        <p:nvGraphicFramePr>
          <p:cNvPr id="5" name="Content Placeholder 2">
            <a:extLst>
              <a:ext uri="{FF2B5EF4-FFF2-40B4-BE49-F238E27FC236}">
                <a16:creationId xmlns:a16="http://schemas.microsoft.com/office/drawing/2014/main" id="{0F3AB843-DE74-45D5-95E2-94C3743ECBA7}"/>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1396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6BDF-F2FC-AB42-B052-6B102F8362D5}"/>
              </a:ext>
            </a:extLst>
          </p:cNvPr>
          <p:cNvSpPr>
            <a:spLocks noGrp="1"/>
          </p:cNvSpPr>
          <p:nvPr>
            <p:ph type="title"/>
          </p:nvPr>
        </p:nvSpPr>
        <p:spPr/>
        <p:txBody>
          <a:bodyPr/>
          <a:lstStyle/>
          <a:p>
            <a:r>
              <a:rPr lang="en-US" dirty="0"/>
              <a:t>Performance metric</a:t>
            </a:r>
          </a:p>
        </p:txBody>
      </p:sp>
      <p:graphicFrame>
        <p:nvGraphicFramePr>
          <p:cNvPr id="5" name="Content Placeholder 2">
            <a:extLst>
              <a:ext uri="{FF2B5EF4-FFF2-40B4-BE49-F238E27FC236}">
                <a16:creationId xmlns:a16="http://schemas.microsoft.com/office/drawing/2014/main" id="{1D831214-8B26-401E-8508-1C9B50D3D542}"/>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179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954FC-BFC7-0B4D-8404-EAB02498E32E}"/>
              </a:ext>
            </a:extLst>
          </p:cNvPr>
          <p:cNvSpPr>
            <a:spLocks noGrp="1"/>
          </p:cNvSpPr>
          <p:nvPr>
            <p:ph type="title"/>
          </p:nvPr>
        </p:nvSpPr>
        <p:spPr>
          <a:xfrm>
            <a:off x="1371599" y="1010097"/>
            <a:ext cx="9486901" cy="1010088"/>
          </a:xfrm>
        </p:spPr>
        <p:txBody>
          <a:bodyPr anchor="b">
            <a:normAutofit/>
          </a:bodyPr>
          <a:lstStyle/>
          <a:p>
            <a:pPr algn="ctr"/>
            <a:r>
              <a:rPr lang="en-US" dirty="0"/>
              <a:t>Challenges of a strict ruled-based algorithm include: </a:t>
            </a:r>
            <a:endParaRPr lang="en-US"/>
          </a:p>
        </p:txBody>
      </p:sp>
      <p:sp>
        <p:nvSpPr>
          <p:cNvPr id="3" name="Content Placeholder 2">
            <a:extLst>
              <a:ext uri="{FF2B5EF4-FFF2-40B4-BE49-F238E27FC236}">
                <a16:creationId xmlns:a16="http://schemas.microsoft.com/office/drawing/2014/main" id="{D556BE02-3393-174D-818E-819859C32E5E}"/>
              </a:ext>
            </a:extLst>
          </p:cNvPr>
          <p:cNvSpPr>
            <a:spLocks noGrp="1"/>
          </p:cNvSpPr>
          <p:nvPr>
            <p:ph idx="1"/>
          </p:nvPr>
        </p:nvSpPr>
        <p:spPr>
          <a:xfrm>
            <a:off x="1371600" y="2206257"/>
            <a:ext cx="9486901" cy="3540642"/>
          </a:xfrm>
        </p:spPr>
        <p:txBody>
          <a:bodyPr>
            <a:normAutofit/>
          </a:bodyPr>
          <a:lstStyle/>
          <a:p>
            <a:r>
              <a:rPr lang="en-US" dirty="0"/>
              <a:t>Any new scenario that could lead to fraud needs to be manually coded into the algorithm.</a:t>
            </a:r>
          </a:p>
          <a:p>
            <a:r>
              <a:rPr lang="en-US" dirty="0"/>
              <a:t>Increases in customers and size of data leads to a corresponding increase in the human effort, time and cost required to track new scenarios and update the algorithm.</a:t>
            </a:r>
          </a:p>
          <a:p>
            <a:r>
              <a:rPr lang="en-US" dirty="0"/>
              <a:t>Since the algorithm cannot go beyond defined rules, it cannot dynamically recognize new scenarios that could result in fraudulent transaction.</a:t>
            </a:r>
          </a:p>
          <a:p>
            <a:endParaRPr lang="en-US" dirty="0"/>
          </a:p>
          <a:p>
            <a:endParaRPr lang="en-US" dirty="0"/>
          </a:p>
        </p:txBody>
      </p:sp>
    </p:spTree>
    <p:extLst>
      <p:ext uri="{BB962C8B-B14F-4D97-AF65-F5344CB8AC3E}">
        <p14:creationId xmlns:p14="http://schemas.microsoft.com/office/powerpoint/2010/main" val="1297935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4D8B-74C4-EE46-9E5B-BD7DE4D5FEBF}"/>
              </a:ext>
            </a:extLst>
          </p:cNvPr>
          <p:cNvSpPr>
            <a:spLocks noGrp="1"/>
          </p:cNvSpPr>
          <p:nvPr>
            <p:ph type="title"/>
          </p:nvPr>
        </p:nvSpPr>
        <p:spPr/>
        <p:txBody>
          <a:bodyPr/>
          <a:lstStyle/>
          <a:p>
            <a:r>
              <a:rPr lang="en-US" dirty="0"/>
              <a:t>Oversampling, </a:t>
            </a:r>
            <a:r>
              <a:rPr lang="en-US" dirty="0" err="1"/>
              <a:t>undersampling</a:t>
            </a:r>
            <a:r>
              <a:rPr lang="en-US" dirty="0"/>
              <a:t>, roc, and learning curve</a:t>
            </a:r>
          </a:p>
        </p:txBody>
      </p:sp>
      <p:graphicFrame>
        <p:nvGraphicFramePr>
          <p:cNvPr id="5" name="Content Placeholder 2">
            <a:extLst>
              <a:ext uri="{FF2B5EF4-FFF2-40B4-BE49-F238E27FC236}">
                <a16:creationId xmlns:a16="http://schemas.microsoft.com/office/drawing/2014/main" id="{CB27F117-8C05-4B35-B5D1-782E752998E5}"/>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860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2C95C-A6D4-1641-972F-DAD730836407}"/>
              </a:ext>
            </a:extLst>
          </p:cNvPr>
          <p:cNvSpPr>
            <a:spLocks noGrp="1"/>
          </p:cNvSpPr>
          <p:nvPr>
            <p:ph type="title"/>
          </p:nvPr>
        </p:nvSpPr>
        <p:spPr>
          <a:xfrm>
            <a:off x="1371599" y="1010097"/>
            <a:ext cx="9486901" cy="1010088"/>
          </a:xfrm>
        </p:spPr>
        <p:txBody>
          <a:bodyPr anchor="b">
            <a:normAutofit/>
          </a:bodyPr>
          <a:lstStyle/>
          <a:p>
            <a:pPr algn="ctr"/>
            <a:r>
              <a:rPr lang="en-US"/>
              <a:t>recommendations</a:t>
            </a:r>
          </a:p>
        </p:txBody>
      </p:sp>
      <p:sp>
        <p:nvSpPr>
          <p:cNvPr id="3" name="Content Placeholder 2">
            <a:extLst>
              <a:ext uri="{FF2B5EF4-FFF2-40B4-BE49-F238E27FC236}">
                <a16:creationId xmlns:a16="http://schemas.microsoft.com/office/drawing/2014/main" id="{407B4548-292C-F446-BCD3-5107A0B449DF}"/>
              </a:ext>
            </a:extLst>
          </p:cNvPr>
          <p:cNvSpPr>
            <a:spLocks noGrp="1"/>
          </p:cNvSpPr>
          <p:nvPr>
            <p:ph idx="1"/>
          </p:nvPr>
        </p:nvSpPr>
        <p:spPr>
          <a:xfrm>
            <a:off x="1371600" y="2206257"/>
            <a:ext cx="9486901" cy="3540642"/>
          </a:xfrm>
        </p:spPr>
        <p:txBody>
          <a:bodyPr>
            <a:normAutofit/>
          </a:bodyPr>
          <a:lstStyle/>
          <a:p>
            <a:r>
              <a:rPr lang="en-US" dirty="0"/>
              <a:t>One challenge with this project was computation resources required to run the </a:t>
            </a:r>
            <a:r>
              <a:rPr lang="en-US" dirty="0" err="1"/>
              <a:t>RandomizedGridSearchCV</a:t>
            </a:r>
            <a:r>
              <a:rPr lang="en-US" dirty="0"/>
              <a:t> and the model Cross-Validation scores.</a:t>
            </a:r>
          </a:p>
          <a:p>
            <a:pPr lvl="1"/>
            <a:r>
              <a:rPr lang="en-US" dirty="0"/>
              <a:t>One way to to mitigate this challenge in the future may be to use the </a:t>
            </a:r>
            <a:r>
              <a:rPr lang="en-US" dirty="0" err="1"/>
              <a:t>HalvingGridSearchCV</a:t>
            </a:r>
            <a:r>
              <a:rPr lang="en-US" dirty="0"/>
              <a:t> which may in some cases may be 30% faster than the </a:t>
            </a:r>
            <a:r>
              <a:rPr lang="en-US" dirty="0" err="1"/>
              <a:t>RandomizedGridSearchCV</a:t>
            </a:r>
            <a:r>
              <a:rPr lang="en-US" dirty="0"/>
              <a:t>.</a:t>
            </a:r>
          </a:p>
          <a:p>
            <a:pPr lvl="1"/>
            <a:r>
              <a:rPr lang="en-US" dirty="0"/>
              <a:t>We may also explore using an online environment that has unlimited computation resources that can handle the resource requirements for memory and CPU intensive models and processes. Since feature extraction had been done on, the dataset, visualizing potentially interesting relationships was not possible with this dataset</a:t>
            </a:r>
          </a:p>
          <a:p>
            <a:endParaRPr lang="en-US" dirty="0"/>
          </a:p>
        </p:txBody>
      </p:sp>
    </p:spTree>
    <p:extLst>
      <p:ext uri="{BB962C8B-B14F-4D97-AF65-F5344CB8AC3E}">
        <p14:creationId xmlns:p14="http://schemas.microsoft.com/office/powerpoint/2010/main" val="248396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68EF8-538E-AD43-B93D-059F32B6E06C}"/>
              </a:ext>
            </a:extLst>
          </p:cNvPr>
          <p:cNvSpPr>
            <a:spLocks noGrp="1"/>
          </p:cNvSpPr>
          <p:nvPr>
            <p:ph type="title"/>
          </p:nvPr>
        </p:nvSpPr>
        <p:spPr>
          <a:xfrm>
            <a:off x="1371600" y="1020728"/>
            <a:ext cx="9486900" cy="996061"/>
          </a:xfrm>
        </p:spPr>
        <p:txBody>
          <a:bodyPr anchor="b">
            <a:normAutofit/>
          </a:bodyPr>
          <a:lstStyle/>
          <a:p>
            <a:pPr algn="ctr"/>
            <a:r>
              <a:rPr lang="en-US" dirty="0"/>
              <a:t>How do we overcome these limitations?</a:t>
            </a:r>
            <a:endParaRPr lang="en-US"/>
          </a:p>
        </p:txBody>
      </p:sp>
      <p:sp>
        <p:nvSpPr>
          <p:cNvPr id="3" name="Content Placeholder 2">
            <a:extLst>
              <a:ext uri="{FF2B5EF4-FFF2-40B4-BE49-F238E27FC236}">
                <a16:creationId xmlns:a16="http://schemas.microsoft.com/office/drawing/2014/main" id="{BD67B07F-C9EB-8541-9EC7-BB9922A018FD}"/>
              </a:ext>
            </a:extLst>
          </p:cNvPr>
          <p:cNvSpPr>
            <a:spLocks noGrp="1"/>
          </p:cNvSpPr>
          <p:nvPr>
            <p:ph idx="1"/>
          </p:nvPr>
        </p:nvSpPr>
        <p:spPr>
          <a:xfrm>
            <a:off x="1371600" y="2200940"/>
            <a:ext cx="9486901" cy="3577854"/>
          </a:xfrm>
        </p:spPr>
        <p:txBody>
          <a:bodyPr>
            <a:normAutofit/>
          </a:bodyPr>
          <a:lstStyle/>
          <a:p>
            <a:r>
              <a:rPr lang="en-US" dirty="0"/>
              <a:t>Organizations are beginning to utilize machine learning and data science to build fraud detection systems. </a:t>
            </a:r>
          </a:p>
          <a:p>
            <a:r>
              <a:rPr lang="en-US" dirty="0"/>
              <a:t>Given the size of available data, computational resources, and powerful machine learning algorithm available today, data science and machine learning processes will be able to find patterns in data and detect fraud easily.</a:t>
            </a:r>
          </a:p>
          <a:p>
            <a:endParaRPr lang="en-US" dirty="0"/>
          </a:p>
        </p:txBody>
      </p:sp>
    </p:spTree>
    <p:extLst>
      <p:ext uri="{BB962C8B-B14F-4D97-AF65-F5344CB8AC3E}">
        <p14:creationId xmlns:p14="http://schemas.microsoft.com/office/powerpoint/2010/main" val="294906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4C97A-80E0-2647-A814-A1834F88B301}"/>
              </a:ext>
            </a:extLst>
          </p:cNvPr>
          <p:cNvSpPr>
            <a:spLocks noGrp="1"/>
          </p:cNvSpPr>
          <p:nvPr>
            <p:ph type="title"/>
          </p:nvPr>
        </p:nvSpPr>
        <p:spPr>
          <a:xfrm>
            <a:off x="1371599" y="1010097"/>
            <a:ext cx="9486901" cy="1010088"/>
          </a:xfrm>
        </p:spPr>
        <p:txBody>
          <a:bodyPr anchor="b">
            <a:normAutofit/>
          </a:bodyPr>
          <a:lstStyle/>
          <a:p>
            <a:pPr algn="ctr"/>
            <a:r>
              <a:rPr lang="en-US" dirty="0"/>
              <a:t>goal</a:t>
            </a:r>
            <a:endParaRPr lang="en-US"/>
          </a:p>
        </p:txBody>
      </p:sp>
      <p:sp>
        <p:nvSpPr>
          <p:cNvPr id="3" name="Content Placeholder 2">
            <a:extLst>
              <a:ext uri="{FF2B5EF4-FFF2-40B4-BE49-F238E27FC236}">
                <a16:creationId xmlns:a16="http://schemas.microsoft.com/office/drawing/2014/main" id="{E11BF1BF-5F20-6D49-995E-11E14A4BDF1D}"/>
              </a:ext>
            </a:extLst>
          </p:cNvPr>
          <p:cNvSpPr>
            <a:spLocks noGrp="1"/>
          </p:cNvSpPr>
          <p:nvPr>
            <p:ph idx="1"/>
          </p:nvPr>
        </p:nvSpPr>
        <p:spPr>
          <a:xfrm>
            <a:off x="1371600" y="2206257"/>
            <a:ext cx="9486901" cy="3540642"/>
          </a:xfrm>
        </p:spPr>
        <p:txBody>
          <a:bodyPr>
            <a:normAutofit/>
          </a:bodyPr>
          <a:lstStyle/>
          <a:p>
            <a:r>
              <a:rPr lang="en-US" dirty="0"/>
              <a:t>The goal of this Credit Card Fraud Detection project is to classify a transaction as valid or fraudulent in a large dataset. </a:t>
            </a:r>
          </a:p>
          <a:p>
            <a:r>
              <a:rPr lang="en-US" dirty="0"/>
              <a:t>Since we are dealing with discrete values, this is a binary classification problem, and we would employ the use of a supervised machine learning algorithm. </a:t>
            </a:r>
          </a:p>
          <a:p>
            <a:endParaRPr lang="en-US" dirty="0"/>
          </a:p>
        </p:txBody>
      </p:sp>
    </p:spTree>
    <p:extLst>
      <p:ext uri="{BB962C8B-B14F-4D97-AF65-F5344CB8AC3E}">
        <p14:creationId xmlns:p14="http://schemas.microsoft.com/office/powerpoint/2010/main" val="246950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7D430-59DD-A741-8776-72770EF0CF7F}"/>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Dataset used:</a:t>
            </a:r>
          </a:p>
        </p:txBody>
      </p:sp>
      <p:graphicFrame>
        <p:nvGraphicFramePr>
          <p:cNvPr id="5" name="Content Placeholder 2">
            <a:extLst>
              <a:ext uri="{FF2B5EF4-FFF2-40B4-BE49-F238E27FC236}">
                <a16:creationId xmlns:a16="http://schemas.microsoft.com/office/drawing/2014/main" id="{5277E325-7450-4E21-BE59-F7747797FB34}"/>
              </a:ext>
            </a:extLst>
          </p:cNvPr>
          <p:cNvGraphicFramePr>
            <a:graphicFrameLocks noGrp="1"/>
          </p:cNvGraphicFramePr>
          <p:nvPr>
            <p:ph idx="1"/>
            <p:extLst>
              <p:ext uri="{D42A27DB-BD31-4B8C-83A1-F6EECF244321}">
                <p14:modId xmlns:p14="http://schemas.microsoft.com/office/powerpoint/2010/main" val="2407621146"/>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62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6">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8">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21B5B-E5CE-FF4D-A6B9-AB250E637251}"/>
              </a:ext>
            </a:extLst>
          </p:cNvPr>
          <p:cNvSpPr>
            <a:spLocks noGrp="1"/>
          </p:cNvSpPr>
          <p:nvPr>
            <p:ph type="title"/>
          </p:nvPr>
        </p:nvSpPr>
        <p:spPr>
          <a:xfrm>
            <a:off x="1371600" y="1073834"/>
            <a:ext cx="9486900" cy="900332"/>
          </a:xfrm>
        </p:spPr>
        <p:txBody>
          <a:bodyPr anchor="ctr">
            <a:normAutofit/>
          </a:bodyPr>
          <a:lstStyle/>
          <a:p>
            <a:pPr algn="ctr"/>
            <a:r>
              <a:rPr lang="en-US"/>
              <a:t>Control flow</a:t>
            </a:r>
          </a:p>
        </p:txBody>
      </p:sp>
      <p:graphicFrame>
        <p:nvGraphicFramePr>
          <p:cNvPr id="12" name="Content Placeholder 2">
            <a:extLst>
              <a:ext uri="{FF2B5EF4-FFF2-40B4-BE49-F238E27FC236}">
                <a16:creationId xmlns:a16="http://schemas.microsoft.com/office/drawing/2014/main" id="{BCDBC99A-0172-47FC-8BF7-692EB271B0E2}"/>
              </a:ext>
            </a:extLst>
          </p:cNvPr>
          <p:cNvGraphicFramePr>
            <a:graphicFrameLocks noGrp="1"/>
          </p:cNvGraphicFramePr>
          <p:nvPr>
            <p:ph idx="1"/>
            <p:extLst>
              <p:ext uri="{D42A27DB-BD31-4B8C-83A1-F6EECF244321}">
                <p14:modId xmlns:p14="http://schemas.microsoft.com/office/powerpoint/2010/main" val="2858404263"/>
              </p:ext>
            </p:extLst>
          </p:nvPr>
        </p:nvGraphicFramePr>
        <p:xfrm>
          <a:off x="1249682" y="2236763"/>
          <a:ext cx="9725464" cy="333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04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9">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C4B7F-64D3-2744-A679-DF5577EFE72A}"/>
              </a:ext>
            </a:extLst>
          </p:cNvPr>
          <p:cNvSpPr>
            <a:spLocks noGrp="1"/>
          </p:cNvSpPr>
          <p:nvPr>
            <p:ph type="title"/>
          </p:nvPr>
        </p:nvSpPr>
        <p:spPr>
          <a:xfrm>
            <a:off x="1371600" y="1073834"/>
            <a:ext cx="9486900" cy="900332"/>
          </a:xfrm>
        </p:spPr>
        <p:txBody>
          <a:bodyPr anchor="ctr">
            <a:normAutofit/>
          </a:bodyPr>
          <a:lstStyle/>
          <a:p>
            <a:pPr algn="ctr"/>
            <a:r>
              <a:rPr lang="en-US"/>
              <a:t>Control flow (continued):</a:t>
            </a:r>
          </a:p>
        </p:txBody>
      </p:sp>
      <p:graphicFrame>
        <p:nvGraphicFramePr>
          <p:cNvPr id="24" name="Content Placeholder 2">
            <a:extLst>
              <a:ext uri="{FF2B5EF4-FFF2-40B4-BE49-F238E27FC236}">
                <a16:creationId xmlns:a16="http://schemas.microsoft.com/office/drawing/2014/main" id="{8E3212A4-4C2E-432D-AB3B-7905C8D495A3}"/>
              </a:ext>
            </a:extLst>
          </p:cNvPr>
          <p:cNvGraphicFramePr>
            <a:graphicFrameLocks noGrp="1"/>
          </p:cNvGraphicFramePr>
          <p:nvPr>
            <p:ph idx="1"/>
            <p:extLst>
              <p:ext uri="{D42A27DB-BD31-4B8C-83A1-F6EECF244321}">
                <p14:modId xmlns:p14="http://schemas.microsoft.com/office/powerpoint/2010/main" val="1313699285"/>
              </p:ext>
            </p:extLst>
          </p:nvPr>
        </p:nvGraphicFramePr>
        <p:xfrm>
          <a:off x="1249682" y="2236763"/>
          <a:ext cx="9725464" cy="333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040847"/>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243041"/>
      </a:dk2>
      <a:lt2>
        <a:srgbClr val="E8E3E2"/>
      </a:lt2>
      <a:accent1>
        <a:srgbClr val="55ACBD"/>
      </a:accent1>
      <a:accent2>
        <a:srgbClr val="6694D3"/>
      </a:accent2>
      <a:accent3>
        <a:srgbClr val="8282DB"/>
      </a:accent3>
      <a:accent4>
        <a:srgbClr val="9366D3"/>
      </a:accent4>
      <a:accent5>
        <a:srgbClr val="CB82DB"/>
      </a:accent5>
      <a:accent6>
        <a:srgbClr val="D366B8"/>
      </a:accent6>
      <a:hlink>
        <a:srgbClr val="AC7165"/>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70</TotalTime>
  <Words>2072</Words>
  <Application>Microsoft Office PowerPoint</Application>
  <PresentationFormat>Widescreen</PresentationFormat>
  <Paragraphs>141</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Gill Sans MT</vt:lpstr>
      <vt:lpstr>Goudy Old Style</vt:lpstr>
      <vt:lpstr>ClassicFrameVTI</vt:lpstr>
      <vt:lpstr>Credit card fraud detection</vt:lpstr>
      <vt:lpstr>overview</vt:lpstr>
      <vt:lpstr>PowerPoint Presentation</vt:lpstr>
      <vt:lpstr>Challenges of a strict ruled-based algorithm include: </vt:lpstr>
      <vt:lpstr>How do we overcome these limitations?</vt:lpstr>
      <vt:lpstr>goal</vt:lpstr>
      <vt:lpstr>Dataset used:</vt:lpstr>
      <vt:lpstr>Control flow</vt:lpstr>
      <vt:lpstr>Control flow (continued):</vt:lpstr>
      <vt:lpstr>Solution workflow</vt:lpstr>
      <vt:lpstr>technology</vt:lpstr>
      <vt:lpstr>Logistic regression</vt:lpstr>
      <vt:lpstr>Why logistic regression?</vt:lpstr>
      <vt:lpstr>Random forest</vt:lpstr>
      <vt:lpstr>Why random forest?</vt:lpstr>
      <vt:lpstr>svm</vt:lpstr>
      <vt:lpstr>Why svm?</vt:lpstr>
      <vt:lpstr>K-means clustering</vt:lpstr>
      <vt:lpstr>Why k-means clustering?</vt:lpstr>
      <vt:lpstr>Pgadmin database to store our dataset &amp; some intermediate results…</vt:lpstr>
      <vt:lpstr>Database approach</vt:lpstr>
      <vt:lpstr>Data cleaning and analysis</vt:lpstr>
      <vt:lpstr>Description of communication protocols</vt:lpstr>
      <vt:lpstr>results</vt:lpstr>
      <vt:lpstr>Exploratory data analysis</vt:lpstr>
      <vt:lpstr>Univariate analysis</vt:lpstr>
      <vt:lpstr>Univariate analysis</vt:lpstr>
      <vt:lpstr>Bivariate analysis</vt:lpstr>
      <vt:lpstr>Naïve model results</vt:lpstr>
      <vt:lpstr>Naïve model</vt:lpstr>
      <vt:lpstr>Undersampling model results</vt:lpstr>
      <vt:lpstr>Undersampling</vt:lpstr>
      <vt:lpstr>undersampling</vt:lpstr>
      <vt:lpstr>Oversampling model results</vt:lpstr>
      <vt:lpstr>Comparing model performance</vt:lpstr>
      <vt:lpstr>summary</vt:lpstr>
      <vt:lpstr>The dataset</vt:lpstr>
      <vt:lpstr>Naïve models</vt:lpstr>
      <vt:lpstr>Performance metric</vt:lpstr>
      <vt:lpstr>Oversampling, undersampling, roc, and learning curve</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Malli Montano</dc:creator>
  <cp:lastModifiedBy>ayo olayeye</cp:lastModifiedBy>
  <cp:revision>1</cp:revision>
  <dcterms:created xsi:type="dcterms:W3CDTF">2021-09-20T00:48:37Z</dcterms:created>
  <dcterms:modified xsi:type="dcterms:W3CDTF">2021-09-20T02:50:31Z</dcterms:modified>
</cp:coreProperties>
</file>