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131100" y="133800"/>
            <a:ext cx="2881800" cy="487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453300" y="462075"/>
            <a:ext cx="2237400" cy="108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453300" y="3411988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632900" y="3412000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453300" y="4353125"/>
            <a:ext cx="22374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632900" y="2594038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453300" y="2594050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632900" y="1739600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453300" y="1755013"/>
            <a:ext cx="1057800" cy="716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08475" y="784675"/>
            <a:ext cx="32466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Select any Marketplace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453300" y="4302925"/>
            <a:ext cx="2237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grow business ?</a:t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3593550" y="1915113"/>
            <a:ext cx="77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Amazon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743125" y="1951575"/>
            <a:ext cx="947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Flipkart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3508350" y="2759013"/>
            <a:ext cx="947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Snapdeal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816000" y="2769538"/>
            <a:ext cx="947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ebay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3520625" y="3623988"/>
            <a:ext cx="1057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Shopclues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809575" y="3623988"/>
            <a:ext cx="64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Paytm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31100" y="133800"/>
            <a:ext cx="2881800" cy="487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453300" y="4620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10800000">
            <a:off x="3453375" y="1209500"/>
            <a:ext cx="2237400" cy="3587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456525" y="11880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79" name="Shape 79"/>
          <p:cNvSpPr txBox="1"/>
          <p:nvPr/>
        </p:nvSpPr>
        <p:spPr>
          <a:xfrm>
            <a:off x="4572075" y="11880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80" name="Shape 80"/>
          <p:cNvCxnSpPr/>
          <p:nvPr/>
        </p:nvCxnSpPr>
        <p:spPr>
          <a:xfrm>
            <a:off x="3453375" y="16571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/>
        </p:nvSpPr>
        <p:spPr>
          <a:xfrm>
            <a:off x="3907850" y="12469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82" name="Shape 82"/>
          <p:cNvSpPr txBox="1"/>
          <p:nvPr/>
        </p:nvSpPr>
        <p:spPr>
          <a:xfrm>
            <a:off x="5006925" y="12065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</a:t>
            </a:r>
            <a:r>
              <a:rPr lang="en"/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3453300" y="19773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/>
        </p:nvSpPr>
        <p:spPr>
          <a:xfrm>
            <a:off x="3632475" y="1657100"/>
            <a:ext cx="74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FBA</a:t>
            </a:r>
            <a:endParaRPr sz="1000"/>
          </a:p>
        </p:txBody>
      </p:sp>
      <p:sp>
        <p:nvSpPr>
          <p:cNvPr id="85" name="Shape 85"/>
          <p:cNvSpPr txBox="1"/>
          <p:nvPr/>
        </p:nvSpPr>
        <p:spPr>
          <a:xfrm>
            <a:off x="4205575" y="16571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Easy ship</a:t>
            </a:r>
            <a:endParaRPr sz="1000"/>
          </a:p>
        </p:txBody>
      </p:sp>
      <p:sp>
        <p:nvSpPr>
          <p:cNvPr id="86" name="Shape 86"/>
          <p:cNvSpPr txBox="1"/>
          <p:nvPr/>
        </p:nvSpPr>
        <p:spPr>
          <a:xfrm>
            <a:off x="5043775" y="16571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Self Ship</a:t>
            </a:r>
            <a:endParaRPr sz="1000"/>
          </a:p>
        </p:txBody>
      </p:sp>
      <p:cxnSp>
        <p:nvCxnSpPr>
          <p:cNvPr id="87" name="Shape 87"/>
          <p:cNvCxnSpPr/>
          <p:nvPr/>
        </p:nvCxnSpPr>
        <p:spPr>
          <a:xfrm>
            <a:off x="3453300" y="2269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/>
        </p:nvSpPr>
        <p:spPr>
          <a:xfrm>
            <a:off x="33771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Length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89" name="Shape 89"/>
          <p:cNvSpPr txBox="1"/>
          <p:nvPr/>
        </p:nvSpPr>
        <p:spPr>
          <a:xfrm>
            <a:off x="4123888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Breadth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90" name="Shape 90"/>
          <p:cNvSpPr txBox="1"/>
          <p:nvPr/>
        </p:nvSpPr>
        <p:spPr>
          <a:xfrm>
            <a:off x="49778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Height </a:t>
            </a:r>
            <a:r>
              <a:rPr lang="en" sz="1000"/>
              <a:t>cm</a:t>
            </a:r>
            <a:endParaRPr sz="10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17356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17356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17356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Shape 94"/>
          <p:cNvCxnSpPr/>
          <p:nvPr/>
        </p:nvCxnSpPr>
        <p:spPr>
          <a:xfrm>
            <a:off x="3453300" y="28795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345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4976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650075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628375" y="2255750"/>
            <a:ext cx="9759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Regional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</a:t>
            </a:r>
            <a:endParaRPr sz="1000"/>
          </a:p>
        </p:txBody>
      </p:sp>
      <p:cxnSp>
        <p:nvCxnSpPr>
          <p:cNvPr id="99" name="Shape 99"/>
          <p:cNvCxnSpPr/>
          <p:nvPr/>
        </p:nvCxnSpPr>
        <p:spPr>
          <a:xfrm>
            <a:off x="4501875" y="2269925"/>
            <a:ext cx="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4425675" y="2348888"/>
            <a:ext cx="13914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Vol. Weight   </a:t>
            </a:r>
            <a:r>
              <a:rPr lang="en" sz="1000" u="sng"/>
              <a:t> AF</a:t>
            </a:r>
            <a:r>
              <a:rPr lang="en" sz="1000"/>
              <a:t>gm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Actual weight </a:t>
            </a:r>
            <a:r>
              <a:rPr lang="en" sz="1000" u="sng"/>
              <a:t>UF</a:t>
            </a:r>
            <a:r>
              <a:rPr lang="en" sz="1000"/>
              <a:t>gm</a:t>
            </a:r>
            <a:endParaRPr sz="1000"/>
          </a:p>
        </p:txBody>
      </p:sp>
      <p:sp>
        <p:nvSpPr>
          <p:cNvPr id="101" name="Shape 101"/>
          <p:cNvSpPr txBox="1"/>
          <p:nvPr/>
        </p:nvSpPr>
        <p:spPr>
          <a:xfrm>
            <a:off x="3692925" y="2830863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Shipping charger </a:t>
            </a:r>
            <a:r>
              <a:rPr lang="en" sz="1000" u="sng"/>
              <a:t>AF </a:t>
            </a:r>
            <a:r>
              <a:rPr lang="en" sz="1000"/>
              <a:t> </a:t>
            </a:r>
            <a:endParaRPr sz="1000"/>
          </a:p>
        </p:txBody>
      </p:sp>
      <p:sp>
        <p:nvSpPr>
          <p:cNvPr id="102" name="Shape 102"/>
          <p:cNvSpPr txBox="1"/>
          <p:nvPr/>
        </p:nvSpPr>
        <p:spPr>
          <a:xfrm>
            <a:off x="4795875" y="2803325"/>
            <a:ext cx="97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r>
              <a:rPr lang="en" sz="1300"/>
              <a:t> </a:t>
            </a: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 sz="1300"/>
          </a:p>
        </p:txBody>
      </p:sp>
      <p:sp>
        <p:nvSpPr>
          <p:cNvPr id="103" name="Shape 103"/>
          <p:cNvSpPr/>
          <p:nvPr/>
        </p:nvSpPr>
        <p:spPr>
          <a:xfrm>
            <a:off x="3465475" y="31274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139125" y="30285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Amazon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550600" y="33514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515325" y="33253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Referral</a:t>
            </a:r>
            <a:r>
              <a:rPr lang="en" sz="1000">
                <a:solidFill>
                  <a:schemeClr val="lt1"/>
                </a:solidFill>
              </a:rPr>
              <a:t>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4532775" y="32709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</a:t>
            </a:r>
            <a:r>
              <a:rPr lang="en" sz="1100"/>
              <a:t>%</a:t>
            </a:r>
            <a:endParaRPr sz="1100"/>
          </a:p>
        </p:txBody>
      </p:sp>
      <p:sp>
        <p:nvSpPr>
          <p:cNvPr id="108" name="Shape 108"/>
          <p:cNvSpPr txBox="1"/>
          <p:nvPr/>
        </p:nvSpPr>
        <p:spPr>
          <a:xfrm>
            <a:off x="5020175" y="32709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</a:t>
            </a:r>
            <a:r>
              <a:rPr lang="en" sz="1000"/>
              <a:t> Rs</a:t>
            </a:r>
            <a:endParaRPr sz="1000"/>
          </a:p>
        </p:txBody>
      </p:sp>
      <p:sp>
        <p:nvSpPr>
          <p:cNvPr id="109" name="Shape 109"/>
          <p:cNvSpPr/>
          <p:nvPr/>
        </p:nvSpPr>
        <p:spPr>
          <a:xfrm>
            <a:off x="3550600" y="36562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3591525" y="36048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 closing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020175" y="35757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112" name="Shape 112"/>
          <p:cNvSpPr txBox="1"/>
          <p:nvPr/>
        </p:nvSpPr>
        <p:spPr>
          <a:xfrm>
            <a:off x="3474975" y="39030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(With tax)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532775" y="38805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114" name="Shape 114"/>
          <p:cNvSpPr txBox="1"/>
          <p:nvPr/>
        </p:nvSpPr>
        <p:spPr>
          <a:xfrm>
            <a:off x="5020175" y="38805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115" name="Shape 115"/>
          <p:cNvCxnSpPr/>
          <p:nvPr/>
        </p:nvCxnSpPr>
        <p:spPr>
          <a:xfrm flipH="1">
            <a:off x="4497375" y="1203125"/>
            <a:ext cx="4500" cy="4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>
            <a:off x="3465475" y="4194250"/>
            <a:ext cx="2237400" cy="3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550600" y="42658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997175" y="41849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119" name="Shape 119"/>
          <p:cNvSpPr txBox="1"/>
          <p:nvPr/>
        </p:nvSpPr>
        <p:spPr>
          <a:xfrm>
            <a:off x="3572025" y="4179475"/>
            <a:ext cx="1118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Your Profit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246875" y="57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53300" y="3858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10800000">
            <a:off x="3453375" y="11338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456525" y="11118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128" name="Shape 128"/>
          <p:cNvSpPr txBox="1"/>
          <p:nvPr/>
        </p:nvSpPr>
        <p:spPr>
          <a:xfrm>
            <a:off x="4572075" y="11118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129" name="Shape 129"/>
          <p:cNvCxnSpPr/>
          <p:nvPr/>
        </p:nvCxnSpPr>
        <p:spPr>
          <a:xfrm>
            <a:off x="3453375" y="15047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Shape 130"/>
          <p:cNvSpPr txBox="1"/>
          <p:nvPr/>
        </p:nvSpPr>
        <p:spPr>
          <a:xfrm>
            <a:off x="3907850" y="11707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131" name="Shape 131"/>
          <p:cNvSpPr txBox="1"/>
          <p:nvPr/>
        </p:nvSpPr>
        <p:spPr>
          <a:xfrm>
            <a:off x="5006925" y="11303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632475" y="1504700"/>
            <a:ext cx="74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FBA</a:t>
            </a:r>
            <a:endParaRPr sz="1000"/>
          </a:p>
        </p:txBody>
      </p:sp>
      <p:sp>
        <p:nvSpPr>
          <p:cNvPr id="133" name="Shape 133"/>
          <p:cNvSpPr txBox="1"/>
          <p:nvPr/>
        </p:nvSpPr>
        <p:spPr>
          <a:xfrm>
            <a:off x="42055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Easy ship</a:t>
            </a:r>
            <a:endParaRPr sz="1000"/>
          </a:p>
        </p:txBody>
      </p:sp>
      <p:sp>
        <p:nvSpPr>
          <p:cNvPr id="134" name="Shape 134"/>
          <p:cNvSpPr txBox="1"/>
          <p:nvPr/>
        </p:nvSpPr>
        <p:spPr>
          <a:xfrm>
            <a:off x="50437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Self Ship</a:t>
            </a:r>
            <a:endParaRPr sz="1000"/>
          </a:p>
        </p:txBody>
      </p:sp>
      <p:sp>
        <p:nvSpPr>
          <p:cNvPr id="135" name="Shape 135"/>
          <p:cNvSpPr txBox="1"/>
          <p:nvPr/>
        </p:nvSpPr>
        <p:spPr>
          <a:xfrm>
            <a:off x="34533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Length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136" name="Shape 136"/>
          <p:cNvSpPr txBox="1"/>
          <p:nvPr/>
        </p:nvSpPr>
        <p:spPr>
          <a:xfrm>
            <a:off x="4123888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Breadth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137" name="Shape 137"/>
          <p:cNvSpPr txBox="1"/>
          <p:nvPr/>
        </p:nvSpPr>
        <p:spPr>
          <a:xfrm>
            <a:off x="49778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Height </a:t>
            </a:r>
            <a:r>
              <a:rPr lang="en" sz="1000"/>
              <a:t>cm</a:t>
            </a:r>
            <a:endParaRPr sz="10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>
            <a:off x="3453300" y="28795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7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591850" y="26098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</p:txBody>
      </p:sp>
      <p:sp>
        <p:nvSpPr>
          <p:cNvPr id="145" name="Shape 145"/>
          <p:cNvSpPr txBox="1"/>
          <p:nvPr/>
        </p:nvSpPr>
        <p:spPr>
          <a:xfrm>
            <a:off x="3433650" y="2395400"/>
            <a:ext cx="22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Volumetric  </a:t>
            </a:r>
            <a:r>
              <a:rPr lang="en" sz="1000" u="sng"/>
              <a:t> AF</a:t>
            </a:r>
            <a:r>
              <a:rPr lang="en" sz="1000"/>
              <a:t> gm   Actual  </a:t>
            </a:r>
            <a:r>
              <a:rPr lang="en" sz="1000" u="sng"/>
              <a:t>UF</a:t>
            </a:r>
            <a:r>
              <a:rPr lang="en" sz="1000"/>
              <a:t> gm</a:t>
            </a:r>
            <a:endParaRPr sz="1000"/>
          </a:p>
        </p:txBody>
      </p:sp>
      <p:sp>
        <p:nvSpPr>
          <p:cNvPr id="146" name="Shape 146"/>
          <p:cNvSpPr txBox="1"/>
          <p:nvPr/>
        </p:nvSpPr>
        <p:spPr>
          <a:xfrm>
            <a:off x="3734200" y="2833175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Shipping charger </a:t>
            </a:r>
            <a:r>
              <a:rPr lang="en" sz="1000" u="sng"/>
              <a:t>AF </a:t>
            </a:r>
            <a:r>
              <a:rPr lang="en" sz="1000"/>
              <a:t> Rs</a:t>
            </a:r>
            <a:endParaRPr sz="1000"/>
          </a:p>
        </p:txBody>
      </p:sp>
      <p:sp>
        <p:nvSpPr>
          <p:cNvPr id="147" name="Shape 147"/>
          <p:cNvSpPr/>
          <p:nvPr/>
        </p:nvSpPr>
        <p:spPr>
          <a:xfrm>
            <a:off x="3465475" y="31274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139125" y="30285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Amazon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550600" y="33514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515325" y="33253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Referral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451775" y="32709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152" name="Shape 152"/>
          <p:cNvSpPr txBox="1"/>
          <p:nvPr/>
        </p:nvSpPr>
        <p:spPr>
          <a:xfrm>
            <a:off x="5020175" y="32709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153" name="Shape 153"/>
          <p:cNvSpPr/>
          <p:nvPr/>
        </p:nvSpPr>
        <p:spPr>
          <a:xfrm>
            <a:off x="3550600" y="36562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591525" y="36048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 closing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016650" y="35617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156" name="Shape 156"/>
          <p:cNvSpPr txBox="1"/>
          <p:nvPr/>
        </p:nvSpPr>
        <p:spPr>
          <a:xfrm>
            <a:off x="3474975" y="38268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(With tax)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532775" y="38043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158" name="Shape 158"/>
          <p:cNvSpPr txBox="1"/>
          <p:nvPr/>
        </p:nvSpPr>
        <p:spPr>
          <a:xfrm>
            <a:off x="5020175" y="38805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159" name="Shape 159"/>
          <p:cNvCxnSpPr/>
          <p:nvPr/>
        </p:nvCxnSpPr>
        <p:spPr>
          <a:xfrm>
            <a:off x="4501875" y="11269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Shape 160"/>
          <p:cNvSpPr/>
          <p:nvPr/>
        </p:nvSpPr>
        <p:spPr>
          <a:xfrm>
            <a:off x="3584025" y="42703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920975" y="42611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162" name="Shape 162"/>
          <p:cNvSpPr txBox="1"/>
          <p:nvPr/>
        </p:nvSpPr>
        <p:spPr>
          <a:xfrm>
            <a:off x="3690800" y="42132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163" name="Shape 163"/>
          <p:cNvCxnSpPr/>
          <p:nvPr/>
        </p:nvCxnSpPr>
        <p:spPr>
          <a:xfrm>
            <a:off x="3453300" y="2650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/>
          <p:nvPr/>
        </p:nvSpPr>
        <p:spPr>
          <a:xfrm>
            <a:off x="3465475" y="22892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012650" y="2191113"/>
            <a:ext cx="111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Shipping Weight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3465475" y="18320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012650" y="1733925"/>
            <a:ext cx="147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Pakage dimension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4277650" y="26098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Regional</a:t>
            </a:r>
            <a:endParaRPr sz="100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039650" y="26098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</a:t>
            </a:r>
            <a:endParaRPr sz="1000"/>
          </a:p>
        </p:txBody>
      </p:sp>
      <p:sp>
        <p:nvSpPr>
          <p:cNvPr id="171" name="Shape 171"/>
          <p:cNvSpPr/>
          <p:nvPr/>
        </p:nvSpPr>
        <p:spPr>
          <a:xfrm>
            <a:off x="3743400" y="4619250"/>
            <a:ext cx="1617900" cy="357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Get selling price for desire profit?</a:t>
            </a:r>
            <a:endParaRPr sz="1000"/>
          </a:p>
        </p:txBody>
      </p:sp>
      <p:cxnSp>
        <p:nvCxnSpPr>
          <p:cNvPr id="172" name="Shape 172"/>
          <p:cNvCxnSpPr/>
          <p:nvPr/>
        </p:nvCxnSpPr>
        <p:spPr>
          <a:xfrm>
            <a:off x="3453300" y="4174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/>
          <p:nvPr/>
        </p:nvSpPr>
        <p:spPr>
          <a:xfrm>
            <a:off x="2810900" y="1832050"/>
            <a:ext cx="3407400" cy="1047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420025" y="1966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get only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FBA and </a:t>
            </a:r>
            <a:r>
              <a:rPr lang="en"/>
              <a:t>Easy ship Checked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933625" y="1890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will not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if check self ship</a:t>
            </a:r>
            <a:endParaRPr/>
          </a:p>
        </p:txBody>
      </p:sp>
      <p:cxnSp>
        <p:nvCxnSpPr>
          <p:cNvPr id="176" name="Shape 176"/>
          <p:cNvCxnSpPr>
            <a:stCxn id="171" idx="3"/>
          </p:cNvCxnSpPr>
          <p:nvPr/>
        </p:nvCxnSpPr>
        <p:spPr>
          <a:xfrm flipH="1" rot="10800000">
            <a:off x="5361300" y="47958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/>
        </p:nvSpPr>
        <p:spPr>
          <a:xfrm>
            <a:off x="6724825" y="43289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button will appear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user </a:t>
            </a:r>
            <a:r>
              <a:rPr lang="en"/>
              <a:t>scroll</a:t>
            </a:r>
            <a:r>
              <a:rPr lang="en"/>
              <a:t> down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in case of self ship)</a:t>
            </a:r>
            <a:endParaRPr/>
          </a:p>
        </p:txBody>
      </p:sp>
      <p:cxnSp>
        <p:nvCxnSpPr>
          <p:cNvPr id="178" name="Shape 178"/>
          <p:cNvCxnSpPr/>
          <p:nvPr/>
        </p:nvCxnSpPr>
        <p:spPr>
          <a:xfrm flipH="1" rot="10800000">
            <a:off x="5513700" y="6810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Shape 179"/>
          <p:cNvSpPr txBox="1"/>
          <p:nvPr/>
        </p:nvSpPr>
        <p:spPr>
          <a:xfrm>
            <a:off x="6877225" y="366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180" name="Shape 180"/>
          <p:cNvCxnSpPr>
            <a:stCxn id="162" idx="1"/>
          </p:cNvCxnSpPr>
          <p:nvPr/>
        </p:nvCxnSpPr>
        <p:spPr>
          <a:xfrm flipH="1">
            <a:off x="2627300" y="43323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333475" y="3902750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2638775" y="34763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/>
        </p:nvSpPr>
        <p:spPr>
          <a:xfrm>
            <a:off x="184600" y="32497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>
            <a:off x="4633200" y="3588050"/>
            <a:ext cx="2090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6801025" y="3109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551775" y="86200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easy ship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246875" y="57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453300" y="3858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3453375" y="11338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3456525" y="11118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195" name="Shape 195"/>
          <p:cNvSpPr txBox="1"/>
          <p:nvPr/>
        </p:nvSpPr>
        <p:spPr>
          <a:xfrm>
            <a:off x="4572075" y="11118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196" name="Shape 196"/>
          <p:cNvCxnSpPr/>
          <p:nvPr/>
        </p:nvCxnSpPr>
        <p:spPr>
          <a:xfrm>
            <a:off x="3453375" y="15047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Shape 197"/>
          <p:cNvSpPr txBox="1"/>
          <p:nvPr/>
        </p:nvSpPr>
        <p:spPr>
          <a:xfrm>
            <a:off x="3907850" y="11707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198" name="Shape 198"/>
          <p:cNvSpPr txBox="1"/>
          <p:nvPr/>
        </p:nvSpPr>
        <p:spPr>
          <a:xfrm>
            <a:off x="5006925" y="11303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3632475" y="1504700"/>
            <a:ext cx="74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FBA</a:t>
            </a:r>
            <a:endParaRPr sz="1000"/>
          </a:p>
        </p:txBody>
      </p:sp>
      <p:sp>
        <p:nvSpPr>
          <p:cNvPr id="200" name="Shape 200"/>
          <p:cNvSpPr txBox="1"/>
          <p:nvPr/>
        </p:nvSpPr>
        <p:spPr>
          <a:xfrm>
            <a:off x="42055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Easy ship</a:t>
            </a:r>
            <a:endParaRPr sz="1000"/>
          </a:p>
        </p:txBody>
      </p:sp>
      <p:sp>
        <p:nvSpPr>
          <p:cNvPr id="201" name="Shape 201"/>
          <p:cNvSpPr txBox="1"/>
          <p:nvPr/>
        </p:nvSpPr>
        <p:spPr>
          <a:xfrm>
            <a:off x="50437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Self Ship</a:t>
            </a:r>
            <a:endParaRPr sz="1000"/>
          </a:p>
        </p:txBody>
      </p:sp>
      <p:sp>
        <p:nvSpPr>
          <p:cNvPr id="202" name="Shape 202"/>
          <p:cNvSpPr txBox="1"/>
          <p:nvPr/>
        </p:nvSpPr>
        <p:spPr>
          <a:xfrm>
            <a:off x="34533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Length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203" name="Shape 203"/>
          <p:cNvSpPr txBox="1"/>
          <p:nvPr/>
        </p:nvSpPr>
        <p:spPr>
          <a:xfrm>
            <a:off x="4123888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Breadth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204" name="Shape 204"/>
          <p:cNvSpPr txBox="1"/>
          <p:nvPr/>
        </p:nvSpPr>
        <p:spPr>
          <a:xfrm>
            <a:off x="4977800" y="1946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Height </a:t>
            </a:r>
            <a:r>
              <a:rPr lang="en" sz="1000"/>
              <a:t>cm</a:t>
            </a:r>
            <a:endParaRPr sz="10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>
            <a:off x="3453300" y="28795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7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591850" y="26098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</p:txBody>
      </p:sp>
      <p:sp>
        <p:nvSpPr>
          <p:cNvPr id="212" name="Shape 212"/>
          <p:cNvSpPr txBox="1"/>
          <p:nvPr/>
        </p:nvSpPr>
        <p:spPr>
          <a:xfrm>
            <a:off x="3433650" y="2395400"/>
            <a:ext cx="22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Volumetric  </a:t>
            </a:r>
            <a:r>
              <a:rPr lang="en" sz="1000" u="sng"/>
              <a:t> AF</a:t>
            </a:r>
            <a:r>
              <a:rPr lang="en" sz="1000"/>
              <a:t> gm   Actual  </a:t>
            </a:r>
            <a:r>
              <a:rPr lang="en" sz="1000" u="sng"/>
              <a:t>UF</a:t>
            </a:r>
            <a:r>
              <a:rPr lang="en" sz="1000"/>
              <a:t> gm</a:t>
            </a:r>
            <a:endParaRPr sz="1000"/>
          </a:p>
        </p:txBody>
      </p:sp>
      <p:sp>
        <p:nvSpPr>
          <p:cNvPr id="213" name="Shape 213"/>
          <p:cNvSpPr txBox="1"/>
          <p:nvPr/>
        </p:nvSpPr>
        <p:spPr>
          <a:xfrm>
            <a:off x="3734200" y="2833175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Shipping charger </a:t>
            </a:r>
            <a:r>
              <a:rPr lang="en" sz="1000" u="sng"/>
              <a:t>AF </a:t>
            </a:r>
            <a:r>
              <a:rPr lang="en" sz="1000"/>
              <a:t> Rs</a:t>
            </a:r>
            <a:endParaRPr sz="1000"/>
          </a:p>
        </p:txBody>
      </p:sp>
      <p:sp>
        <p:nvSpPr>
          <p:cNvPr id="214" name="Shape 214"/>
          <p:cNvSpPr/>
          <p:nvPr/>
        </p:nvSpPr>
        <p:spPr>
          <a:xfrm>
            <a:off x="3465475" y="31274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139125" y="30285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Amazon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3550600" y="33514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3515325" y="33253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Referral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451775" y="32709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219" name="Shape 219"/>
          <p:cNvSpPr txBox="1"/>
          <p:nvPr/>
        </p:nvSpPr>
        <p:spPr>
          <a:xfrm>
            <a:off x="5020175" y="32709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220" name="Shape 220"/>
          <p:cNvSpPr/>
          <p:nvPr/>
        </p:nvSpPr>
        <p:spPr>
          <a:xfrm>
            <a:off x="3550600" y="36562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591525" y="36048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 closing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5016650" y="35617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223" name="Shape 223"/>
          <p:cNvSpPr txBox="1"/>
          <p:nvPr/>
        </p:nvSpPr>
        <p:spPr>
          <a:xfrm>
            <a:off x="3474975" y="41316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(With tax)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532775" y="41091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225" name="Shape 225"/>
          <p:cNvSpPr txBox="1"/>
          <p:nvPr/>
        </p:nvSpPr>
        <p:spPr>
          <a:xfrm>
            <a:off x="5020175" y="4139813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226" name="Shape 226"/>
          <p:cNvCxnSpPr/>
          <p:nvPr/>
        </p:nvCxnSpPr>
        <p:spPr>
          <a:xfrm>
            <a:off x="4501875" y="11269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>
            <a:off x="3584025" y="44227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920975" y="44135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229" name="Shape 229"/>
          <p:cNvSpPr txBox="1"/>
          <p:nvPr/>
        </p:nvSpPr>
        <p:spPr>
          <a:xfrm>
            <a:off x="3690800" y="43656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30" name="Shape 230"/>
          <p:cNvCxnSpPr/>
          <p:nvPr/>
        </p:nvCxnSpPr>
        <p:spPr>
          <a:xfrm>
            <a:off x="3453300" y="2650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/>
          <p:nvPr/>
        </p:nvSpPr>
        <p:spPr>
          <a:xfrm>
            <a:off x="3465475" y="22892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012650" y="2191113"/>
            <a:ext cx="111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Shipping Weight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465475" y="18320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012650" y="1733925"/>
            <a:ext cx="147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Pakage dimension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277650" y="26098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Regional</a:t>
            </a:r>
            <a:endParaRPr sz="100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26935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039650" y="26098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</a:t>
            </a:r>
            <a:endParaRPr sz="1000"/>
          </a:p>
        </p:txBody>
      </p:sp>
      <p:sp>
        <p:nvSpPr>
          <p:cNvPr id="238" name="Shape 238"/>
          <p:cNvSpPr/>
          <p:nvPr/>
        </p:nvSpPr>
        <p:spPr>
          <a:xfrm>
            <a:off x="3659875" y="4794025"/>
            <a:ext cx="18486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selling price for profit</a:t>
            </a:r>
            <a:endParaRPr sz="1000"/>
          </a:p>
        </p:txBody>
      </p:sp>
      <p:cxnSp>
        <p:nvCxnSpPr>
          <p:cNvPr id="239" name="Shape 239"/>
          <p:cNvCxnSpPr/>
          <p:nvPr/>
        </p:nvCxnSpPr>
        <p:spPr>
          <a:xfrm>
            <a:off x="3453300" y="4403525"/>
            <a:ext cx="2237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/>
          <p:nvPr/>
        </p:nvSpPr>
        <p:spPr>
          <a:xfrm>
            <a:off x="2810900" y="1908250"/>
            <a:ext cx="3407400" cy="1047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6420025" y="1966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get only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FBA and Easy ship Checked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933625" y="1890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will not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if check self ship</a:t>
            </a:r>
            <a:endParaRPr/>
          </a:p>
        </p:txBody>
      </p:sp>
      <p:cxnSp>
        <p:nvCxnSpPr>
          <p:cNvPr id="243" name="Shape 243"/>
          <p:cNvCxnSpPr>
            <a:stCxn id="238" idx="3"/>
          </p:cNvCxnSpPr>
          <p:nvPr/>
        </p:nvCxnSpPr>
        <p:spPr>
          <a:xfrm flipH="1" rot="10800000">
            <a:off x="5508475" y="4911025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Shape 244"/>
          <p:cNvSpPr txBox="1"/>
          <p:nvPr/>
        </p:nvSpPr>
        <p:spPr>
          <a:xfrm>
            <a:off x="6724825" y="43289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button will appear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user scroll down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in case of self ship)</a:t>
            </a:r>
            <a:endParaRPr/>
          </a:p>
        </p:txBody>
      </p:sp>
      <p:cxnSp>
        <p:nvCxnSpPr>
          <p:cNvPr id="245" name="Shape 245"/>
          <p:cNvCxnSpPr/>
          <p:nvPr/>
        </p:nvCxnSpPr>
        <p:spPr>
          <a:xfrm flipH="1" rot="10800000">
            <a:off x="5513700" y="6810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6877225" y="366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247" name="Shape 247"/>
          <p:cNvCxnSpPr>
            <a:stCxn id="229" idx="1"/>
          </p:cNvCxnSpPr>
          <p:nvPr/>
        </p:nvCxnSpPr>
        <p:spPr>
          <a:xfrm flipH="1">
            <a:off x="2627300" y="44847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x="333475" y="3902750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249" name="Shape 249"/>
          <p:cNvCxnSpPr/>
          <p:nvPr/>
        </p:nvCxnSpPr>
        <p:spPr>
          <a:xfrm rot="10800000">
            <a:off x="2638775" y="34763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184600" y="32497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4633200" y="3588050"/>
            <a:ext cx="2090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6801025" y="3109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551775" y="86200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FBA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550588" y="3947025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3515325" y="39096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Pick &amp; Pack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016650" y="38665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257" name="Shape 257"/>
          <p:cNvCxnSpPr/>
          <p:nvPr/>
        </p:nvCxnSpPr>
        <p:spPr>
          <a:xfrm>
            <a:off x="3453375" y="4705100"/>
            <a:ext cx="22374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>
            <a:off x="3453300" y="4207925"/>
            <a:ext cx="2237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246875" y="57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3453300" y="3858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rot="10800000">
            <a:off x="3453375" y="11338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3456525" y="11118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267" name="Shape 267"/>
          <p:cNvSpPr txBox="1"/>
          <p:nvPr/>
        </p:nvSpPr>
        <p:spPr>
          <a:xfrm>
            <a:off x="4572075" y="11118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268" name="Shape 268"/>
          <p:cNvCxnSpPr/>
          <p:nvPr/>
        </p:nvCxnSpPr>
        <p:spPr>
          <a:xfrm>
            <a:off x="3453375" y="15047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Shape 269"/>
          <p:cNvSpPr txBox="1"/>
          <p:nvPr/>
        </p:nvSpPr>
        <p:spPr>
          <a:xfrm>
            <a:off x="3907850" y="11707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270" name="Shape 270"/>
          <p:cNvSpPr txBox="1"/>
          <p:nvPr/>
        </p:nvSpPr>
        <p:spPr>
          <a:xfrm>
            <a:off x="5006925" y="11303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3632475" y="1504700"/>
            <a:ext cx="74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FBA</a:t>
            </a:r>
            <a:endParaRPr sz="1000"/>
          </a:p>
        </p:txBody>
      </p:sp>
      <p:sp>
        <p:nvSpPr>
          <p:cNvPr id="272" name="Shape 272"/>
          <p:cNvSpPr txBox="1"/>
          <p:nvPr/>
        </p:nvSpPr>
        <p:spPr>
          <a:xfrm>
            <a:off x="42055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Easy ship</a:t>
            </a:r>
            <a:endParaRPr sz="1000"/>
          </a:p>
        </p:txBody>
      </p:sp>
      <p:sp>
        <p:nvSpPr>
          <p:cNvPr id="273" name="Shape 273"/>
          <p:cNvSpPr txBox="1"/>
          <p:nvPr/>
        </p:nvSpPr>
        <p:spPr>
          <a:xfrm>
            <a:off x="50437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Self Ship</a:t>
            </a:r>
            <a:endParaRPr sz="1000"/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Shape 277"/>
          <p:cNvCxnSpPr/>
          <p:nvPr/>
        </p:nvCxnSpPr>
        <p:spPr>
          <a:xfrm>
            <a:off x="3453300" y="21937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 txBox="1"/>
          <p:nvPr/>
        </p:nvSpPr>
        <p:spPr>
          <a:xfrm>
            <a:off x="3734200" y="1842575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Shipping charger </a:t>
            </a:r>
            <a:r>
              <a:rPr lang="en" sz="1000" u="sng"/>
              <a:t>AF </a:t>
            </a:r>
            <a:r>
              <a:rPr lang="en" sz="1000"/>
              <a:t> Rs</a:t>
            </a:r>
            <a:endParaRPr sz="1000"/>
          </a:p>
        </p:txBody>
      </p:sp>
      <p:sp>
        <p:nvSpPr>
          <p:cNvPr id="279" name="Shape 279"/>
          <p:cNvSpPr/>
          <p:nvPr/>
        </p:nvSpPr>
        <p:spPr>
          <a:xfrm>
            <a:off x="3465475" y="24416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4139125" y="23427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Amazon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550600" y="3046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550600" y="2665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515325" y="26395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Referral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4451775" y="2585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285" name="Shape 285"/>
          <p:cNvSpPr txBox="1"/>
          <p:nvPr/>
        </p:nvSpPr>
        <p:spPr>
          <a:xfrm>
            <a:off x="5020175" y="2585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286" name="Shape 286"/>
          <p:cNvSpPr txBox="1"/>
          <p:nvPr/>
        </p:nvSpPr>
        <p:spPr>
          <a:xfrm>
            <a:off x="3591525" y="29952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 closing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016650" y="30283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288" name="Shape 288"/>
          <p:cNvSpPr txBox="1"/>
          <p:nvPr/>
        </p:nvSpPr>
        <p:spPr>
          <a:xfrm>
            <a:off x="3474975" y="32934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(With tax)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532775" y="32709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290" name="Shape 290"/>
          <p:cNvSpPr txBox="1"/>
          <p:nvPr/>
        </p:nvSpPr>
        <p:spPr>
          <a:xfrm>
            <a:off x="5020175" y="3301613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291" name="Shape 291"/>
          <p:cNvCxnSpPr/>
          <p:nvPr/>
        </p:nvCxnSpPr>
        <p:spPr>
          <a:xfrm>
            <a:off x="4501875" y="11269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Shape 292"/>
          <p:cNvSpPr/>
          <p:nvPr/>
        </p:nvSpPr>
        <p:spPr>
          <a:xfrm>
            <a:off x="3584025" y="37369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4997175" y="36515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294" name="Shape 294"/>
          <p:cNvSpPr txBox="1"/>
          <p:nvPr/>
        </p:nvSpPr>
        <p:spPr>
          <a:xfrm>
            <a:off x="3690800" y="36798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295" name="Shape 295"/>
          <p:cNvCxnSpPr/>
          <p:nvPr/>
        </p:nvCxnSpPr>
        <p:spPr>
          <a:xfrm>
            <a:off x="3453300" y="1888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6" name="Shape 296"/>
          <p:cNvSpPr/>
          <p:nvPr/>
        </p:nvSpPr>
        <p:spPr>
          <a:xfrm>
            <a:off x="3659875" y="4336825"/>
            <a:ext cx="18486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selling price for profit</a:t>
            </a:r>
            <a:endParaRPr sz="1000"/>
          </a:p>
        </p:txBody>
      </p:sp>
      <p:cxnSp>
        <p:nvCxnSpPr>
          <p:cNvPr id="297" name="Shape 297"/>
          <p:cNvCxnSpPr/>
          <p:nvPr/>
        </p:nvCxnSpPr>
        <p:spPr>
          <a:xfrm flipH="1" rot="10800000">
            <a:off x="5513700" y="6810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Shape 298"/>
          <p:cNvSpPr txBox="1"/>
          <p:nvPr/>
        </p:nvSpPr>
        <p:spPr>
          <a:xfrm>
            <a:off x="6877225" y="366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299" name="Shape 299"/>
          <p:cNvCxnSpPr>
            <a:stCxn id="294" idx="1"/>
          </p:cNvCxnSpPr>
          <p:nvPr/>
        </p:nvCxnSpPr>
        <p:spPr>
          <a:xfrm flipH="1">
            <a:off x="2627300" y="37989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 txBox="1"/>
          <p:nvPr/>
        </p:nvSpPr>
        <p:spPr>
          <a:xfrm>
            <a:off x="333475" y="3445550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301" name="Shape 301"/>
          <p:cNvCxnSpPr/>
          <p:nvPr/>
        </p:nvCxnSpPr>
        <p:spPr>
          <a:xfrm rot="10800000">
            <a:off x="2638775" y="27905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Shape 302"/>
          <p:cNvSpPr txBox="1"/>
          <p:nvPr/>
        </p:nvSpPr>
        <p:spPr>
          <a:xfrm>
            <a:off x="184600" y="26401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4709400" y="2902250"/>
            <a:ext cx="2090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Shape 304"/>
          <p:cNvSpPr txBox="1"/>
          <p:nvPr/>
        </p:nvSpPr>
        <p:spPr>
          <a:xfrm>
            <a:off x="6801025" y="2728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551775" y="86200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Self ship</a:t>
            </a:r>
            <a:endParaRPr/>
          </a:p>
        </p:txBody>
      </p:sp>
      <p:cxnSp>
        <p:nvCxnSpPr>
          <p:cNvPr id="306" name="Shape 306"/>
          <p:cNvCxnSpPr/>
          <p:nvPr/>
        </p:nvCxnSpPr>
        <p:spPr>
          <a:xfrm>
            <a:off x="3453375" y="36383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 txBox="1"/>
          <p:nvPr/>
        </p:nvSpPr>
        <p:spPr>
          <a:xfrm>
            <a:off x="3734200" y="2147375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Packing</a:t>
            </a:r>
            <a:r>
              <a:rPr lang="en" sz="1000"/>
              <a:t> charger </a:t>
            </a:r>
            <a:r>
              <a:rPr lang="en" sz="1000" u="sng"/>
              <a:t>AF </a:t>
            </a:r>
            <a:r>
              <a:rPr lang="en" sz="1000"/>
              <a:t> Rs</a:t>
            </a:r>
            <a:endParaRPr sz="1000"/>
          </a:p>
        </p:txBody>
      </p:sp>
      <p:cxnSp>
        <p:nvCxnSpPr>
          <p:cNvPr id="308" name="Shape 308"/>
          <p:cNvCxnSpPr/>
          <p:nvPr/>
        </p:nvCxnSpPr>
        <p:spPr>
          <a:xfrm>
            <a:off x="3453375" y="40955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246875" y="-18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53300" y="3096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 rot="10800000">
            <a:off x="3453375" y="10576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456525" y="10356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317" name="Shape 317"/>
          <p:cNvSpPr txBox="1"/>
          <p:nvPr/>
        </p:nvSpPr>
        <p:spPr>
          <a:xfrm>
            <a:off x="4572075" y="10356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318" name="Shape 318"/>
          <p:cNvCxnSpPr/>
          <p:nvPr/>
        </p:nvCxnSpPr>
        <p:spPr>
          <a:xfrm>
            <a:off x="3453375" y="14285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Shape 319"/>
          <p:cNvSpPr txBox="1"/>
          <p:nvPr/>
        </p:nvSpPr>
        <p:spPr>
          <a:xfrm>
            <a:off x="3907850" y="10945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320" name="Shape 320"/>
          <p:cNvSpPr txBox="1"/>
          <p:nvPr/>
        </p:nvSpPr>
        <p:spPr>
          <a:xfrm>
            <a:off x="5006925" y="1054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3632475" y="1428500"/>
            <a:ext cx="97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fulfil</a:t>
            </a:r>
            <a:endParaRPr sz="1000"/>
          </a:p>
        </p:txBody>
      </p:sp>
      <p:sp>
        <p:nvSpPr>
          <p:cNvPr id="322" name="Shape 322"/>
          <p:cNvSpPr txBox="1"/>
          <p:nvPr/>
        </p:nvSpPr>
        <p:spPr>
          <a:xfrm>
            <a:off x="4738975" y="14285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Flipkart Fulfil</a:t>
            </a:r>
            <a:endParaRPr sz="1000"/>
          </a:p>
        </p:txBody>
      </p:sp>
      <p:sp>
        <p:nvSpPr>
          <p:cNvPr id="323" name="Shape 323"/>
          <p:cNvSpPr txBox="1"/>
          <p:nvPr/>
        </p:nvSpPr>
        <p:spPr>
          <a:xfrm>
            <a:off x="3453300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Length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324" name="Shape 324"/>
          <p:cNvSpPr txBox="1"/>
          <p:nvPr/>
        </p:nvSpPr>
        <p:spPr>
          <a:xfrm>
            <a:off x="4123888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Breadth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325" name="Shape 325"/>
          <p:cNvSpPr txBox="1"/>
          <p:nvPr/>
        </p:nvSpPr>
        <p:spPr>
          <a:xfrm>
            <a:off x="4977800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Height </a:t>
            </a:r>
            <a:r>
              <a:rPr lang="en" sz="1000"/>
              <a:t>cm</a:t>
            </a:r>
            <a:endParaRPr sz="1000"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15070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15070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Shape 328"/>
          <p:cNvCxnSpPr/>
          <p:nvPr/>
        </p:nvCxnSpPr>
        <p:spPr>
          <a:xfrm>
            <a:off x="3453300" y="28033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845950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75" y="28459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3591850" y="27622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</p:txBody>
      </p:sp>
      <p:sp>
        <p:nvSpPr>
          <p:cNvPr id="332" name="Shape 332"/>
          <p:cNvSpPr txBox="1"/>
          <p:nvPr/>
        </p:nvSpPr>
        <p:spPr>
          <a:xfrm>
            <a:off x="3433650" y="2319200"/>
            <a:ext cx="22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Volumetric  </a:t>
            </a:r>
            <a:r>
              <a:rPr lang="en" sz="1000" u="sng"/>
              <a:t> AF</a:t>
            </a:r>
            <a:r>
              <a:rPr lang="en" sz="1000"/>
              <a:t> gm   Actual  </a:t>
            </a:r>
            <a:r>
              <a:rPr lang="en" sz="1000" u="sng"/>
              <a:t>UF</a:t>
            </a:r>
            <a:r>
              <a:rPr lang="en" sz="1000"/>
              <a:t> gm</a:t>
            </a:r>
            <a:endParaRPr sz="1000"/>
          </a:p>
        </p:txBody>
      </p:sp>
      <p:sp>
        <p:nvSpPr>
          <p:cNvPr id="333" name="Shape 333"/>
          <p:cNvSpPr txBox="1"/>
          <p:nvPr/>
        </p:nvSpPr>
        <p:spPr>
          <a:xfrm>
            <a:off x="3749400" y="2941338"/>
            <a:ext cx="164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Shipping charger </a:t>
            </a:r>
            <a:r>
              <a:rPr lang="en" sz="900" u="sng"/>
              <a:t>AF </a:t>
            </a:r>
            <a:r>
              <a:rPr lang="en" sz="900"/>
              <a:t> Rs</a:t>
            </a:r>
            <a:endParaRPr sz="900"/>
          </a:p>
        </p:txBody>
      </p:sp>
      <p:sp>
        <p:nvSpPr>
          <p:cNvPr id="334" name="Shape 334"/>
          <p:cNvSpPr/>
          <p:nvPr/>
        </p:nvSpPr>
        <p:spPr>
          <a:xfrm>
            <a:off x="3465475" y="32036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4139125" y="31047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Flipkart</a:t>
            </a:r>
            <a:r>
              <a:rPr lang="en" sz="1000">
                <a:solidFill>
                  <a:schemeClr val="lt1"/>
                </a:solidFill>
              </a:rPr>
              <a:t>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3550600" y="3427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3515325" y="34015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Commission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451775" y="3347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339" name="Shape 339"/>
          <p:cNvSpPr txBox="1"/>
          <p:nvPr/>
        </p:nvSpPr>
        <p:spPr>
          <a:xfrm>
            <a:off x="5020175" y="3347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340" name="Shape 340"/>
          <p:cNvSpPr/>
          <p:nvPr/>
        </p:nvSpPr>
        <p:spPr>
          <a:xfrm>
            <a:off x="3550600" y="37324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3591525" y="36810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Fixed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5016650" y="36379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343" name="Shape 343"/>
          <p:cNvSpPr txBox="1"/>
          <p:nvPr/>
        </p:nvSpPr>
        <p:spPr>
          <a:xfrm>
            <a:off x="3474975" y="42840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Total (With tax)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532775" y="42615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345" name="Shape 345"/>
          <p:cNvSpPr txBox="1"/>
          <p:nvPr/>
        </p:nvSpPr>
        <p:spPr>
          <a:xfrm>
            <a:off x="5020175" y="4292213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_</a:t>
            </a:r>
            <a:r>
              <a:rPr lang="en" sz="900" u="sng"/>
              <a:t>AF</a:t>
            </a:r>
            <a:r>
              <a:rPr lang="en" sz="900"/>
              <a:t>_ Rs</a:t>
            </a:r>
            <a:endParaRPr sz="900"/>
          </a:p>
        </p:txBody>
      </p:sp>
      <p:cxnSp>
        <p:nvCxnSpPr>
          <p:cNvPr id="346" name="Shape 346"/>
          <p:cNvCxnSpPr/>
          <p:nvPr/>
        </p:nvCxnSpPr>
        <p:spPr>
          <a:xfrm>
            <a:off x="4501875" y="10507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3584025" y="45751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4920975" y="44897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349" name="Shape 349"/>
          <p:cNvSpPr txBox="1"/>
          <p:nvPr/>
        </p:nvSpPr>
        <p:spPr>
          <a:xfrm>
            <a:off x="3690800" y="45180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50" name="Shape 350"/>
          <p:cNvCxnSpPr/>
          <p:nvPr/>
        </p:nvCxnSpPr>
        <p:spPr>
          <a:xfrm>
            <a:off x="3453300" y="25747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3465475" y="22130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4012650" y="2114913"/>
            <a:ext cx="111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Shipping Weight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465475" y="17558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/>
        </p:nvSpPr>
        <p:spPr>
          <a:xfrm>
            <a:off x="4012650" y="1657725"/>
            <a:ext cx="147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Pakage dimension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4277650" y="27622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Regional</a:t>
            </a:r>
            <a:endParaRPr sz="1000"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25" y="28459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5039650" y="27622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</a:t>
            </a:r>
            <a:endParaRPr sz="1000"/>
          </a:p>
        </p:txBody>
      </p:sp>
      <p:sp>
        <p:nvSpPr>
          <p:cNvPr id="358" name="Shape 358"/>
          <p:cNvSpPr/>
          <p:nvPr/>
        </p:nvSpPr>
        <p:spPr>
          <a:xfrm>
            <a:off x="3736075" y="4870225"/>
            <a:ext cx="18486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selling price for profit</a:t>
            </a:r>
            <a:endParaRPr sz="1000"/>
          </a:p>
        </p:txBody>
      </p:sp>
      <p:cxnSp>
        <p:nvCxnSpPr>
          <p:cNvPr id="359" name="Shape 359"/>
          <p:cNvCxnSpPr/>
          <p:nvPr/>
        </p:nvCxnSpPr>
        <p:spPr>
          <a:xfrm>
            <a:off x="3453300" y="43273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6420025" y="1890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get only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FBA and Easy ship Checked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933625" y="18143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will not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if check self ship</a:t>
            </a:r>
            <a:endParaRPr/>
          </a:p>
        </p:txBody>
      </p:sp>
      <p:cxnSp>
        <p:nvCxnSpPr>
          <p:cNvPr id="362" name="Shape 362"/>
          <p:cNvCxnSpPr>
            <a:stCxn id="358" idx="3"/>
          </p:cNvCxnSpPr>
          <p:nvPr/>
        </p:nvCxnSpPr>
        <p:spPr>
          <a:xfrm flipH="1" rot="10800000">
            <a:off x="5584675" y="4987225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6724825" y="4252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button will appear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user scroll down</a:t>
            </a:r>
            <a:endParaRPr/>
          </a:p>
        </p:txBody>
      </p:sp>
      <p:cxnSp>
        <p:nvCxnSpPr>
          <p:cNvPr id="364" name="Shape 364"/>
          <p:cNvCxnSpPr/>
          <p:nvPr/>
        </p:nvCxnSpPr>
        <p:spPr>
          <a:xfrm flipH="1" rot="10800000">
            <a:off x="5513700" y="6048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Shape 365"/>
          <p:cNvSpPr txBox="1"/>
          <p:nvPr/>
        </p:nvSpPr>
        <p:spPr>
          <a:xfrm>
            <a:off x="6877225" y="2903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366" name="Shape 366"/>
          <p:cNvCxnSpPr>
            <a:stCxn id="349" idx="1"/>
          </p:cNvCxnSpPr>
          <p:nvPr/>
        </p:nvCxnSpPr>
        <p:spPr>
          <a:xfrm flipH="1">
            <a:off x="2627300" y="46371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337000" y="3812875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2638775" y="34001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Shape 369"/>
          <p:cNvSpPr txBox="1"/>
          <p:nvPr/>
        </p:nvSpPr>
        <p:spPr>
          <a:xfrm>
            <a:off x="184600" y="31735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5122725" y="3514750"/>
            <a:ext cx="1600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6801025" y="3033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267500" y="10000"/>
            <a:ext cx="2457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standard </a:t>
            </a:r>
            <a:r>
              <a:rPr lang="en"/>
              <a:t>fulfil</a:t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3550588" y="4023225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3515325" y="39858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Collection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016650" y="39427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25" y="26173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4277650" y="25336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Silver</a:t>
            </a:r>
            <a:endParaRPr sz="1000"/>
          </a:p>
        </p:txBody>
      </p:sp>
      <p:sp>
        <p:nvSpPr>
          <p:cNvPr id="378" name="Shape 378"/>
          <p:cNvSpPr txBox="1"/>
          <p:nvPr/>
        </p:nvSpPr>
        <p:spPr>
          <a:xfrm>
            <a:off x="5039650" y="25336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Bronze</a:t>
            </a:r>
            <a:endParaRPr sz="1000"/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75" y="2617350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75" y="26173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3591850" y="25336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Gold</a:t>
            </a:r>
            <a:endParaRPr sz="1000"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75" y="3912750"/>
            <a:ext cx="143350" cy="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75" y="4141350"/>
            <a:ext cx="143350" cy="1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4582450" y="40576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COD</a:t>
            </a:r>
            <a:endParaRPr sz="1000"/>
          </a:p>
        </p:txBody>
      </p:sp>
      <p:sp>
        <p:nvSpPr>
          <p:cNvPr id="385" name="Shape 385"/>
          <p:cNvSpPr txBox="1"/>
          <p:nvPr/>
        </p:nvSpPr>
        <p:spPr>
          <a:xfrm>
            <a:off x="4582450" y="38290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Prepaid</a:t>
            </a:r>
            <a:endParaRPr sz="1000"/>
          </a:p>
        </p:txBody>
      </p:sp>
      <p:cxnSp>
        <p:nvCxnSpPr>
          <p:cNvPr id="386" name="Shape 386"/>
          <p:cNvCxnSpPr/>
          <p:nvPr/>
        </p:nvCxnSpPr>
        <p:spPr>
          <a:xfrm>
            <a:off x="3453300" y="3031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7" name="Shape 387"/>
          <p:cNvCxnSpPr/>
          <p:nvPr/>
        </p:nvCxnSpPr>
        <p:spPr>
          <a:xfrm>
            <a:off x="3453375" y="45527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Shape 388"/>
          <p:cNvCxnSpPr/>
          <p:nvPr/>
        </p:nvCxnSpPr>
        <p:spPr>
          <a:xfrm flipH="1" rot="10800000">
            <a:off x="3681975" y="4842200"/>
            <a:ext cx="1818300" cy="1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3246875" y="57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453300" y="3858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 rot="10800000">
            <a:off x="3453375" y="11338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3456525" y="11118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397" name="Shape 397"/>
          <p:cNvSpPr txBox="1"/>
          <p:nvPr/>
        </p:nvSpPr>
        <p:spPr>
          <a:xfrm>
            <a:off x="4572075" y="11118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398" name="Shape 398"/>
          <p:cNvCxnSpPr/>
          <p:nvPr/>
        </p:nvCxnSpPr>
        <p:spPr>
          <a:xfrm>
            <a:off x="3453375" y="15047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3907850" y="11707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400" name="Shape 400"/>
          <p:cNvSpPr txBox="1"/>
          <p:nvPr/>
        </p:nvSpPr>
        <p:spPr>
          <a:xfrm>
            <a:off x="5006925" y="11303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3861075" y="1504700"/>
            <a:ext cx="74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</a:t>
            </a:r>
            <a:endParaRPr sz="1000"/>
          </a:p>
        </p:txBody>
      </p:sp>
      <p:sp>
        <p:nvSpPr>
          <p:cNvPr id="402" name="Shape 402"/>
          <p:cNvSpPr txBox="1"/>
          <p:nvPr/>
        </p:nvSpPr>
        <p:spPr>
          <a:xfrm>
            <a:off x="4738975" y="15047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Powership</a:t>
            </a:r>
            <a:endParaRPr sz="1000"/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25" y="15832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>
            <a:off x="3453300" y="21937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3734200" y="1842575"/>
            <a:ext cx="1617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Shipping charger </a:t>
            </a:r>
            <a:r>
              <a:rPr lang="en" sz="1000" u="sng"/>
              <a:t>UF</a:t>
            </a:r>
            <a:r>
              <a:rPr lang="en" sz="1000" u="sng"/>
              <a:t> </a:t>
            </a:r>
            <a:r>
              <a:rPr lang="en" sz="1000"/>
              <a:t> Rs</a:t>
            </a:r>
            <a:endParaRPr sz="1000"/>
          </a:p>
        </p:txBody>
      </p:sp>
      <p:sp>
        <p:nvSpPr>
          <p:cNvPr id="407" name="Shape 407"/>
          <p:cNvSpPr/>
          <p:nvPr/>
        </p:nvSpPr>
        <p:spPr>
          <a:xfrm>
            <a:off x="3465475" y="24416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39125" y="23427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ebay</a:t>
            </a:r>
            <a:r>
              <a:rPr lang="en" sz="1000">
                <a:solidFill>
                  <a:schemeClr val="lt1"/>
                </a:solidFill>
              </a:rPr>
              <a:t>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3550600" y="3046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550600" y="2665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11" name="Shape 411"/>
          <p:cNvSpPr txBox="1"/>
          <p:nvPr/>
        </p:nvSpPr>
        <p:spPr>
          <a:xfrm>
            <a:off x="3515325" y="26395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Referral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4451775" y="2585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413" name="Shape 413"/>
          <p:cNvSpPr txBox="1"/>
          <p:nvPr/>
        </p:nvSpPr>
        <p:spPr>
          <a:xfrm>
            <a:off x="5020175" y="2585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414" name="Shape 414"/>
          <p:cNvSpPr txBox="1"/>
          <p:nvPr/>
        </p:nvSpPr>
        <p:spPr>
          <a:xfrm>
            <a:off x="3591525" y="29952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 closing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016650" y="30283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416" name="Shape 416"/>
          <p:cNvSpPr txBox="1"/>
          <p:nvPr/>
        </p:nvSpPr>
        <p:spPr>
          <a:xfrm>
            <a:off x="3474975" y="32934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 (With tax)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4532775" y="32709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418" name="Shape 418"/>
          <p:cNvSpPr txBox="1"/>
          <p:nvPr/>
        </p:nvSpPr>
        <p:spPr>
          <a:xfrm>
            <a:off x="5020175" y="3301613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cxnSp>
        <p:nvCxnSpPr>
          <p:cNvPr id="419" name="Shape 419"/>
          <p:cNvCxnSpPr/>
          <p:nvPr/>
        </p:nvCxnSpPr>
        <p:spPr>
          <a:xfrm>
            <a:off x="4501875" y="11269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3584025" y="37369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4997175" y="36515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422" name="Shape 422"/>
          <p:cNvSpPr txBox="1"/>
          <p:nvPr/>
        </p:nvSpPr>
        <p:spPr>
          <a:xfrm>
            <a:off x="3690800" y="36798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23" name="Shape 423"/>
          <p:cNvCxnSpPr/>
          <p:nvPr/>
        </p:nvCxnSpPr>
        <p:spPr>
          <a:xfrm>
            <a:off x="3453300" y="1888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4" name="Shape 424"/>
          <p:cNvSpPr/>
          <p:nvPr/>
        </p:nvSpPr>
        <p:spPr>
          <a:xfrm>
            <a:off x="3659875" y="4336825"/>
            <a:ext cx="18486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selling price for profit</a:t>
            </a:r>
            <a:endParaRPr sz="1000"/>
          </a:p>
        </p:txBody>
      </p:sp>
      <p:cxnSp>
        <p:nvCxnSpPr>
          <p:cNvPr id="425" name="Shape 425"/>
          <p:cNvCxnSpPr/>
          <p:nvPr/>
        </p:nvCxnSpPr>
        <p:spPr>
          <a:xfrm flipH="1" rot="10800000">
            <a:off x="5513700" y="6810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6877225" y="366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427" name="Shape 427"/>
          <p:cNvCxnSpPr>
            <a:stCxn id="422" idx="1"/>
          </p:cNvCxnSpPr>
          <p:nvPr/>
        </p:nvCxnSpPr>
        <p:spPr>
          <a:xfrm flipH="1">
            <a:off x="2627300" y="37989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Shape 428"/>
          <p:cNvSpPr txBox="1"/>
          <p:nvPr/>
        </p:nvSpPr>
        <p:spPr>
          <a:xfrm>
            <a:off x="333475" y="3445550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429" name="Shape 429"/>
          <p:cNvCxnSpPr/>
          <p:nvPr/>
        </p:nvCxnSpPr>
        <p:spPr>
          <a:xfrm rot="10800000">
            <a:off x="2638775" y="27905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Shape 430"/>
          <p:cNvSpPr txBox="1"/>
          <p:nvPr/>
        </p:nvSpPr>
        <p:spPr>
          <a:xfrm>
            <a:off x="184600" y="26401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431" name="Shape 431"/>
          <p:cNvCxnSpPr/>
          <p:nvPr/>
        </p:nvCxnSpPr>
        <p:spPr>
          <a:xfrm>
            <a:off x="4709400" y="2902250"/>
            <a:ext cx="2090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 txBox="1"/>
          <p:nvPr/>
        </p:nvSpPr>
        <p:spPr>
          <a:xfrm>
            <a:off x="6801025" y="2728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551775" y="86200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Standard</a:t>
            </a:r>
            <a:endParaRPr/>
          </a:p>
        </p:txBody>
      </p:sp>
      <p:cxnSp>
        <p:nvCxnSpPr>
          <p:cNvPr id="434" name="Shape 434"/>
          <p:cNvCxnSpPr/>
          <p:nvPr/>
        </p:nvCxnSpPr>
        <p:spPr>
          <a:xfrm>
            <a:off x="3453375" y="36383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Shape 435"/>
          <p:cNvSpPr txBox="1"/>
          <p:nvPr/>
        </p:nvSpPr>
        <p:spPr>
          <a:xfrm>
            <a:off x="3734200" y="2147375"/>
            <a:ext cx="1848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Packing charger </a:t>
            </a:r>
            <a:r>
              <a:rPr lang="en" sz="1000" u="sng"/>
              <a:t>AF/UF</a:t>
            </a:r>
            <a:r>
              <a:rPr lang="en" sz="1000"/>
              <a:t> R</a:t>
            </a:r>
            <a:r>
              <a:rPr lang="en" sz="1000"/>
              <a:t>s</a:t>
            </a:r>
            <a:r>
              <a:rPr lang="en" sz="1000"/>
              <a:t> </a:t>
            </a:r>
            <a:endParaRPr sz="1000"/>
          </a:p>
        </p:txBody>
      </p:sp>
      <p:cxnSp>
        <p:nvCxnSpPr>
          <p:cNvPr id="436" name="Shape 436"/>
          <p:cNvCxnSpPr/>
          <p:nvPr/>
        </p:nvCxnSpPr>
        <p:spPr>
          <a:xfrm>
            <a:off x="3453375" y="40955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3246875" y="-18600"/>
            <a:ext cx="2611800" cy="5036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3453300" y="309675"/>
            <a:ext cx="2237400" cy="608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 rot="10800000">
            <a:off x="3453375" y="1057600"/>
            <a:ext cx="2237400" cy="387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3456525" y="1035650"/>
            <a:ext cx="1349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sp>
        <p:nvSpPr>
          <p:cNvPr id="445" name="Shape 445"/>
          <p:cNvSpPr txBox="1"/>
          <p:nvPr/>
        </p:nvSpPr>
        <p:spPr>
          <a:xfrm>
            <a:off x="4572075" y="1035650"/>
            <a:ext cx="1118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Selling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Price</a:t>
            </a:r>
            <a:endParaRPr sz="1000"/>
          </a:p>
        </p:txBody>
      </p:sp>
      <p:cxnSp>
        <p:nvCxnSpPr>
          <p:cNvPr id="446" name="Shape 446"/>
          <p:cNvCxnSpPr/>
          <p:nvPr/>
        </p:nvCxnSpPr>
        <p:spPr>
          <a:xfrm>
            <a:off x="3453375" y="1428500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Shape 447"/>
          <p:cNvSpPr txBox="1"/>
          <p:nvPr/>
        </p:nvSpPr>
        <p:spPr>
          <a:xfrm>
            <a:off x="3907850" y="1094538"/>
            <a:ext cx="684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UF</a:t>
            </a:r>
            <a:r>
              <a:rPr lang="en" sz="1000"/>
              <a:t>_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₹					</a:t>
            </a:r>
            <a:endParaRPr sz="1000"/>
          </a:p>
        </p:txBody>
      </p:sp>
      <p:sp>
        <p:nvSpPr>
          <p:cNvPr id="448" name="Shape 448"/>
          <p:cNvSpPr txBox="1"/>
          <p:nvPr/>
        </p:nvSpPr>
        <p:spPr>
          <a:xfrm>
            <a:off x="5006925" y="10541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 sz="1000" u="sng"/>
              <a:t>UF</a:t>
            </a:r>
            <a:r>
              <a:rPr lang="en"/>
              <a:t>_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₹</a:t>
            </a:r>
            <a:endParaRPr/>
          </a:p>
        </p:txBody>
      </p:sp>
      <p:sp>
        <p:nvSpPr>
          <p:cNvPr id="449" name="Shape 449"/>
          <p:cNvSpPr txBox="1"/>
          <p:nvPr/>
        </p:nvSpPr>
        <p:spPr>
          <a:xfrm>
            <a:off x="3784875" y="1428500"/>
            <a:ext cx="97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Standard </a:t>
            </a:r>
            <a:endParaRPr sz="1000"/>
          </a:p>
        </p:txBody>
      </p:sp>
      <p:sp>
        <p:nvSpPr>
          <p:cNvPr id="450" name="Shape 450"/>
          <p:cNvSpPr txBox="1"/>
          <p:nvPr/>
        </p:nvSpPr>
        <p:spPr>
          <a:xfrm>
            <a:off x="4815175" y="1428500"/>
            <a:ext cx="10407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Powership</a:t>
            </a:r>
            <a:endParaRPr sz="1000"/>
          </a:p>
        </p:txBody>
      </p:sp>
      <p:sp>
        <p:nvSpPr>
          <p:cNvPr id="451" name="Shape 451"/>
          <p:cNvSpPr txBox="1"/>
          <p:nvPr/>
        </p:nvSpPr>
        <p:spPr>
          <a:xfrm>
            <a:off x="3453300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Length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452" name="Shape 452"/>
          <p:cNvSpPr txBox="1"/>
          <p:nvPr/>
        </p:nvSpPr>
        <p:spPr>
          <a:xfrm>
            <a:off x="4123888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Breadth</a:t>
            </a:r>
            <a:r>
              <a:rPr lang="en" sz="1000"/>
              <a:t> cm</a:t>
            </a:r>
            <a:endParaRPr sz="1000"/>
          </a:p>
        </p:txBody>
      </p:sp>
      <p:sp>
        <p:nvSpPr>
          <p:cNvPr id="453" name="Shape 453"/>
          <p:cNvSpPr txBox="1"/>
          <p:nvPr/>
        </p:nvSpPr>
        <p:spPr>
          <a:xfrm>
            <a:off x="4977800" y="1869950"/>
            <a:ext cx="838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Height </a:t>
            </a:r>
            <a:r>
              <a:rPr lang="en" sz="1000"/>
              <a:t>cm</a:t>
            </a:r>
            <a:endParaRPr sz="1000"/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25" y="1507075"/>
            <a:ext cx="143350" cy="14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Shape 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25" y="1507075"/>
            <a:ext cx="143350" cy="1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Shape 456"/>
          <p:cNvCxnSpPr/>
          <p:nvPr/>
        </p:nvCxnSpPr>
        <p:spPr>
          <a:xfrm>
            <a:off x="3453300" y="28033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25" y="28459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 txBox="1"/>
          <p:nvPr/>
        </p:nvSpPr>
        <p:spPr>
          <a:xfrm>
            <a:off x="3972850" y="27622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</p:txBody>
      </p:sp>
      <p:sp>
        <p:nvSpPr>
          <p:cNvPr id="459" name="Shape 459"/>
          <p:cNvSpPr txBox="1"/>
          <p:nvPr/>
        </p:nvSpPr>
        <p:spPr>
          <a:xfrm>
            <a:off x="3433650" y="2319200"/>
            <a:ext cx="2237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Volumetric  </a:t>
            </a:r>
            <a:r>
              <a:rPr lang="en" sz="1000" u="sng"/>
              <a:t> AF</a:t>
            </a:r>
            <a:r>
              <a:rPr lang="en" sz="1000"/>
              <a:t> gm   Actual  </a:t>
            </a:r>
            <a:r>
              <a:rPr lang="en" sz="1000" u="sng"/>
              <a:t>UF</a:t>
            </a:r>
            <a:r>
              <a:rPr lang="en" sz="1000"/>
              <a:t> gm</a:t>
            </a:r>
            <a:endParaRPr sz="1000"/>
          </a:p>
        </p:txBody>
      </p:sp>
      <p:sp>
        <p:nvSpPr>
          <p:cNvPr id="460" name="Shape 460"/>
          <p:cNvSpPr txBox="1"/>
          <p:nvPr/>
        </p:nvSpPr>
        <p:spPr>
          <a:xfrm>
            <a:off x="3749400" y="2941338"/>
            <a:ext cx="1645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Shipping charger </a:t>
            </a:r>
            <a:r>
              <a:rPr lang="en" sz="900" u="sng"/>
              <a:t>AF </a:t>
            </a:r>
            <a:r>
              <a:rPr lang="en" sz="900"/>
              <a:t> Rs</a:t>
            </a:r>
            <a:endParaRPr sz="900"/>
          </a:p>
        </p:txBody>
      </p:sp>
      <p:sp>
        <p:nvSpPr>
          <p:cNvPr id="461" name="Shape 461"/>
          <p:cNvSpPr/>
          <p:nvPr/>
        </p:nvSpPr>
        <p:spPr>
          <a:xfrm>
            <a:off x="3465475" y="32036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/>
        </p:nvSpPr>
        <p:spPr>
          <a:xfrm>
            <a:off x="4291525" y="3104750"/>
            <a:ext cx="1118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ebay</a:t>
            </a:r>
            <a:r>
              <a:rPr lang="en" sz="1000">
                <a:solidFill>
                  <a:schemeClr val="lt1"/>
                </a:solidFill>
              </a:rPr>
              <a:t>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550600" y="34276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 txBox="1"/>
          <p:nvPr/>
        </p:nvSpPr>
        <p:spPr>
          <a:xfrm>
            <a:off x="3515325" y="3401550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Commission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4451775" y="3347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/>
              <a:t>UF/AF</a:t>
            </a:r>
            <a:r>
              <a:rPr lang="en" sz="1000"/>
              <a:t> %</a:t>
            </a:r>
            <a:endParaRPr sz="1000"/>
          </a:p>
        </p:txBody>
      </p:sp>
      <p:sp>
        <p:nvSpPr>
          <p:cNvPr id="466" name="Shape 466"/>
          <p:cNvSpPr txBox="1"/>
          <p:nvPr/>
        </p:nvSpPr>
        <p:spPr>
          <a:xfrm>
            <a:off x="5020175" y="3347175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467" name="Shape 467"/>
          <p:cNvSpPr/>
          <p:nvPr/>
        </p:nvSpPr>
        <p:spPr>
          <a:xfrm>
            <a:off x="3550600" y="373240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/>
        </p:nvSpPr>
        <p:spPr>
          <a:xfrm>
            <a:off x="3591525" y="3681075"/>
            <a:ext cx="9759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Fixed fee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5016650" y="3637988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Rs</a:t>
            </a:r>
            <a:endParaRPr sz="1000"/>
          </a:p>
        </p:txBody>
      </p:sp>
      <p:sp>
        <p:nvSpPr>
          <p:cNvPr id="470" name="Shape 470"/>
          <p:cNvSpPr txBox="1"/>
          <p:nvPr/>
        </p:nvSpPr>
        <p:spPr>
          <a:xfrm>
            <a:off x="3474975" y="4055450"/>
            <a:ext cx="120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Total (With tax)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4532775" y="4032975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18</a:t>
            </a:r>
            <a:r>
              <a:rPr lang="en" sz="1100"/>
              <a:t> %</a:t>
            </a:r>
            <a:endParaRPr sz="1100"/>
          </a:p>
        </p:txBody>
      </p:sp>
      <p:sp>
        <p:nvSpPr>
          <p:cNvPr id="472" name="Shape 472"/>
          <p:cNvSpPr txBox="1"/>
          <p:nvPr/>
        </p:nvSpPr>
        <p:spPr>
          <a:xfrm>
            <a:off x="5020175" y="4063613"/>
            <a:ext cx="8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_</a:t>
            </a:r>
            <a:r>
              <a:rPr lang="en" sz="900" u="sng"/>
              <a:t>AF</a:t>
            </a:r>
            <a:r>
              <a:rPr lang="en" sz="900"/>
              <a:t>_ Rs</a:t>
            </a:r>
            <a:endParaRPr sz="900"/>
          </a:p>
        </p:txBody>
      </p:sp>
      <p:cxnSp>
        <p:nvCxnSpPr>
          <p:cNvPr id="473" name="Shape 473"/>
          <p:cNvCxnSpPr/>
          <p:nvPr/>
        </p:nvCxnSpPr>
        <p:spPr>
          <a:xfrm>
            <a:off x="4501875" y="1050725"/>
            <a:ext cx="69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Shape 474"/>
          <p:cNvSpPr/>
          <p:nvPr/>
        </p:nvSpPr>
        <p:spPr>
          <a:xfrm>
            <a:off x="3584025" y="4422750"/>
            <a:ext cx="8385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4920975" y="4413500"/>
            <a:ext cx="74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_</a:t>
            </a:r>
            <a:r>
              <a:rPr lang="en" sz="1000" u="sng"/>
              <a:t>AF</a:t>
            </a:r>
            <a:r>
              <a:rPr lang="en" sz="1000"/>
              <a:t>_  Rs</a:t>
            </a:r>
            <a:endParaRPr sz="1000"/>
          </a:p>
        </p:txBody>
      </p:sp>
      <p:sp>
        <p:nvSpPr>
          <p:cNvPr id="476" name="Shape 476"/>
          <p:cNvSpPr txBox="1"/>
          <p:nvPr/>
        </p:nvSpPr>
        <p:spPr>
          <a:xfrm>
            <a:off x="3690800" y="4365625"/>
            <a:ext cx="1118700" cy="23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Profit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77" name="Shape 477"/>
          <p:cNvCxnSpPr/>
          <p:nvPr/>
        </p:nvCxnSpPr>
        <p:spPr>
          <a:xfrm>
            <a:off x="3453300" y="25747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8" name="Shape 478"/>
          <p:cNvSpPr/>
          <p:nvPr/>
        </p:nvSpPr>
        <p:spPr>
          <a:xfrm>
            <a:off x="3465475" y="22130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4012650" y="2114913"/>
            <a:ext cx="1118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Shipping Weight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3465475" y="1755850"/>
            <a:ext cx="2237400" cy="14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4012650" y="1657725"/>
            <a:ext cx="147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Pakage dimension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5" y="28459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/>
        </p:nvSpPr>
        <p:spPr>
          <a:xfrm>
            <a:off x="4734850" y="27622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National</a:t>
            </a:r>
            <a:endParaRPr sz="1000"/>
          </a:p>
        </p:txBody>
      </p:sp>
      <p:sp>
        <p:nvSpPr>
          <p:cNvPr id="484" name="Shape 484"/>
          <p:cNvSpPr/>
          <p:nvPr/>
        </p:nvSpPr>
        <p:spPr>
          <a:xfrm>
            <a:off x="3736075" y="4870225"/>
            <a:ext cx="1848600" cy="23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selling price for profit</a:t>
            </a:r>
            <a:endParaRPr sz="1000"/>
          </a:p>
        </p:txBody>
      </p:sp>
      <p:cxnSp>
        <p:nvCxnSpPr>
          <p:cNvPr id="485" name="Shape 485"/>
          <p:cNvCxnSpPr/>
          <p:nvPr/>
        </p:nvCxnSpPr>
        <p:spPr>
          <a:xfrm>
            <a:off x="3453300" y="40987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6" name="Shape 486"/>
          <p:cNvCxnSpPr>
            <a:stCxn id="484" idx="3"/>
          </p:cNvCxnSpPr>
          <p:nvPr/>
        </p:nvCxnSpPr>
        <p:spPr>
          <a:xfrm flipH="1" rot="10800000">
            <a:off x="5584675" y="4987225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6724825" y="42527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button will appear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user scroll down</a:t>
            </a:r>
            <a:endParaRPr/>
          </a:p>
        </p:txBody>
      </p:sp>
      <p:cxnSp>
        <p:nvCxnSpPr>
          <p:cNvPr id="488" name="Shape 488"/>
          <p:cNvCxnSpPr/>
          <p:nvPr/>
        </p:nvCxnSpPr>
        <p:spPr>
          <a:xfrm flipH="1" rot="10800000">
            <a:off x="5513700" y="604800"/>
            <a:ext cx="1350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Shape 489"/>
          <p:cNvSpPr txBox="1"/>
          <p:nvPr/>
        </p:nvSpPr>
        <p:spPr>
          <a:xfrm>
            <a:off x="6877225" y="2903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screen whatever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required will visible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enter buying price,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 actual weight</a:t>
            </a:r>
            <a:endParaRPr/>
          </a:p>
        </p:txBody>
      </p:sp>
      <p:cxnSp>
        <p:nvCxnSpPr>
          <p:cNvPr id="490" name="Shape 490"/>
          <p:cNvCxnSpPr>
            <a:stCxn id="476" idx="1"/>
          </p:cNvCxnSpPr>
          <p:nvPr/>
        </p:nvCxnSpPr>
        <p:spPr>
          <a:xfrm flipH="1">
            <a:off x="2627300" y="4484725"/>
            <a:ext cx="10635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337000" y="3812875"/>
            <a:ext cx="28053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color of This button turn to red In case of loss..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will get if clicked on this profit button</a:t>
            </a:r>
            <a:endParaRPr/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2638775" y="3400125"/>
            <a:ext cx="9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Shape 493"/>
          <p:cNvSpPr txBox="1"/>
          <p:nvPr/>
        </p:nvSpPr>
        <p:spPr>
          <a:xfrm>
            <a:off x="184600" y="3173525"/>
            <a:ext cx="28053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select category to get RF</a:t>
            </a:r>
            <a:endParaRPr/>
          </a:p>
        </p:txBody>
      </p:sp>
      <p:cxnSp>
        <p:nvCxnSpPr>
          <p:cNvPr id="494" name="Shape 494"/>
          <p:cNvCxnSpPr/>
          <p:nvPr/>
        </p:nvCxnSpPr>
        <p:spPr>
          <a:xfrm flipH="1" rot="10800000">
            <a:off x="5122725" y="3514750"/>
            <a:ext cx="1600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6801025" y="3033525"/>
            <a:ext cx="21732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automatically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select category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user can fill it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267500" y="10000"/>
            <a:ext cx="2457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appear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check Powership</a:t>
            </a:r>
            <a:endParaRPr/>
          </a:p>
        </p:txBody>
      </p:sp>
      <p:pic>
        <p:nvPicPr>
          <p:cNvPr id="497" name="Shape 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25" y="26173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4734850" y="2533650"/>
            <a:ext cx="684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Surface</a:t>
            </a:r>
            <a:endParaRPr sz="1000"/>
          </a:p>
        </p:txBody>
      </p:sp>
      <p:pic>
        <p:nvPicPr>
          <p:cNvPr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475" y="2617350"/>
            <a:ext cx="143350" cy="1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x="3972850" y="2533638"/>
            <a:ext cx="60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Air</a:t>
            </a:r>
            <a:endParaRPr sz="1000"/>
          </a:p>
        </p:txBody>
      </p:sp>
      <p:cxnSp>
        <p:nvCxnSpPr>
          <p:cNvPr id="501" name="Shape 501"/>
          <p:cNvCxnSpPr/>
          <p:nvPr/>
        </p:nvCxnSpPr>
        <p:spPr>
          <a:xfrm>
            <a:off x="3453300" y="3031925"/>
            <a:ext cx="22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>
            <a:off x="3453375" y="4324100"/>
            <a:ext cx="22374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Shape 503"/>
          <p:cNvCxnSpPr/>
          <p:nvPr/>
        </p:nvCxnSpPr>
        <p:spPr>
          <a:xfrm flipH="1" rot="10800000">
            <a:off x="3681975" y="4766000"/>
            <a:ext cx="1818300" cy="15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