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9" r:id="rId4"/>
    <p:sldId id="259" r:id="rId5"/>
    <p:sldId id="260" r:id="rId6"/>
    <p:sldId id="261" r:id="rId7"/>
    <p:sldId id="257"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15" autoAdjust="0"/>
  </p:normalViewPr>
  <p:slideViewPr>
    <p:cSldViewPr>
      <p:cViewPr>
        <p:scale>
          <a:sx n="70" d="100"/>
          <a:sy n="70" d="100"/>
        </p:scale>
        <p:origin x="-1302"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9BF67A-2756-4FAD-A20E-03A3D7E739C6}" type="datetimeFigureOut">
              <a:rPr lang="en-US" smtClean="0"/>
              <a:pPr/>
              <a:t>6/24/2014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141289-4873-4372-991E-C4C847F223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Walkthrough</a:t>
            </a:r>
          </a:p>
          <a:p>
            <a:endParaRPr lang="en-US" baseline="0" dirty="0" smtClean="0"/>
          </a:p>
          <a:p>
            <a:r>
              <a:rPr lang="en-US" baseline="0" dirty="0" smtClean="0"/>
              <a:t>when </a:t>
            </a:r>
            <a:r>
              <a:rPr lang="en-US" baseline="0" dirty="0" smtClean="0"/>
              <a:t>to use threads, how to manage them, and a quick </a:t>
            </a:r>
            <a:r>
              <a:rPr lang="en-US" baseline="0" dirty="0" smtClean="0"/>
              <a:t>example. 20 </a:t>
            </a:r>
            <a:r>
              <a:rPr lang="en-US" baseline="0" dirty="0" smtClean="0"/>
              <a:t>minutes.</a:t>
            </a:r>
          </a:p>
        </p:txBody>
      </p:sp>
      <p:sp>
        <p:nvSpPr>
          <p:cNvPr id="4" name="Slide Number Placeholder 3"/>
          <p:cNvSpPr>
            <a:spLocks noGrp="1"/>
          </p:cNvSpPr>
          <p:nvPr>
            <p:ph type="sldNum" sz="quarter" idx="10"/>
          </p:nvPr>
        </p:nvSpPr>
        <p:spPr/>
        <p:txBody>
          <a:bodyPr/>
          <a:lstStyle/>
          <a:p>
            <a:fld id="{1F141289-4873-4372-991E-C4C847F223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t>
            </a:r>
            <a:r>
              <a:rPr lang="en-US" dirty="0" smtClean="0"/>
              <a:t>between threads.</a:t>
            </a:r>
          </a:p>
          <a:p>
            <a:endParaRPr lang="en-US" dirty="0" smtClean="0"/>
          </a:p>
          <a:p>
            <a:r>
              <a:rPr lang="en-US" dirty="0" smtClean="0"/>
              <a:t>basic -shared </a:t>
            </a:r>
            <a:r>
              <a:rPr lang="en-US" dirty="0" smtClean="0"/>
              <a:t>data structure.  </a:t>
            </a:r>
            <a:r>
              <a:rPr lang="en-US" dirty="0" smtClean="0"/>
              <a:t> scalar </a:t>
            </a:r>
            <a:r>
              <a:rPr lang="en-US" dirty="0" smtClean="0"/>
              <a:t>for some </a:t>
            </a:r>
            <a:r>
              <a:rPr lang="en-US" dirty="0" smtClean="0"/>
              <a:t>value; </a:t>
            </a:r>
            <a:r>
              <a:rPr lang="en-US" baseline="0" dirty="0" smtClean="0"/>
              <a:t>single </a:t>
            </a:r>
            <a:r>
              <a:rPr lang="en-US" baseline="0" dirty="0" smtClean="0"/>
              <a:t>level hash or array. </a:t>
            </a:r>
            <a:endParaRPr lang="en-US" baseline="0" dirty="0" smtClean="0"/>
          </a:p>
          <a:p>
            <a:r>
              <a:rPr lang="en-US" baseline="0" dirty="0" smtClean="0"/>
              <a:t>Pass in threads-</a:t>
            </a:r>
            <a:r>
              <a:rPr lang="en-US" baseline="0" dirty="0" smtClean="0"/>
              <a:t>&gt;create method or package variables </a:t>
            </a:r>
            <a:endParaRPr lang="en-US" baseline="0" dirty="0" smtClean="0"/>
          </a:p>
          <a:p>
            <a:r>
              <a:rPr lang="en-US" baseline="0" dirty="0" smtClean="0"/>
              <a:t>Use simple </a:t>
            </a:r>
            <a:r>
              <a:rPr lang="en-US" baseline="0" dirty="0" smtClean="0"/>
              <a:t>coordination.</a:t>
            </a:r>
          </a:p>
          <a:p>
            <a:endParaRPr lang="en-US" baseline="0" dirty="0" smtClean="0"/>
          </a:p>
          <a:p>
            <a:r>
              <a:rPr lang="en-US" baseline="0" dirty="0" smtClean="0"/>
              <a:t>Semaphores </a:t>
            </a:r>
            <a:r>
              <a:rPr lang="en-US" baseline="0" dirty="0" smtClean="0"/>
              <a:t>…handle </a:t>
            </a:r>
            <a:r>
              <a:rPr lang="en-US" baseline="0" dirty="0" smtClean="0"/>
              <a:t>its locking automatically.  </a:t>
            </a:r>
            <a:endParaRPr lang="en-US" baseline="0" dirty="0" smtClean="0"/>
          </a:p>
          <a:p>
            <a:r>
              <a:rPr lang="en-US" baseline="0" dirty="0" smtClean="0"/>
              <a:t>0/1 </a:t>
            </a:r>
            <a:r>
              <a:rPr lang="en-US" baseline="0" dirty="0" smtClean="0"/>
              <a:t>or binary versions for simple </a:t>
            </a:r>
            <a:r>
              <a:rPr lang="en-US" baseline="0" dirty="0" smtClean="0"/>
              <a:t>locking</a:t>
            </a:r>
          </a:p>
          <a:p>
            <a:r>
              <a:rPr lang="en-US" baseline="0" dirty="0" smtClean="0"/>
              <a:t>counting </a:t>
            </a:r>
            <a:r>
              <a:rPr lang="en-US" baseline="0" dirty="0" smtClean="0"/>
              <a:t>version for resource </a:t>
            </a:r>
            <a:r>
              <a:rPr lang="en-US" baseline="0" dirty="0" smtClean="0"/>
              <a:t>sharing; 4 writes in threads 4 drives</a:t>
            </a:r>
            <a:endParaRPr lang="en-US" baseline="0" dirty="0" smtClean="0"/>
          </a:p>
          <a:p>
            <a:endParaRPr lang="en-US" baseline="0" dirty="0" smtClean="0"/>
          </a:p>
          <a:p>
            <a:r>
              <a:rPr lang="en-US" baseline="0" dirty="0" smtClean="0"/>
              <a:t>Thread::</a:t>
            </a:r>
            <a:r>
              <a:rPr lang="en-US" baseline="0" dirty="0" smtClean="0"/>
              <a:t>Queue classic queue with thread stuff handled.</a:t>
            </a:r>
          </a:p>
          <a:p>
            <a:r>
              <a:rPr lang="en-US" baseline="0" dirty="0" smtClean="0"/>
              <a:t>Passing </a:t>
            </a:r>
            <a:r>
              <a:rPr lang="en-US" baseline="0" dirty="0" smtClean="0"/>
              <a:t>objects like Work or Message </a:t>
            </a:r>
            <a:r>
              <a:rPr lang="en-US" baseline="0" dirty="0" smtClean="0"/>
              <a:t>…share </a:t>
            </a:r>
            <a:r>
              <a:rPr lang="en-US" baseline="0" dirty="0" smtClean="0"/>
              <a:t>data and messages between threads.  </a:t>
            </a:r>
            <a:r>
              <a:rPr lang="en-US" baseline="0" dirty="0" smtClean="0"/>
              <a:t>No illegal </a:t>
            </a:r>
            <a:r>
              <a:rPr lang="en-US" baseline="0" dirty="0" smtClean="0"/>
              <a:t>things in the objects…</a:t>
            </a:r>
          </a:p>
          <a:p>
            <a:endParaRPr lang="en-US" baseline="0" dirty="0" smtClean="0"/>
          </a:p>
          <a:p>
            <a:r>
              <a:rPr lang="en-US" baseline="0" dirty="0" smtClean="0"/>
              <a:t>now Thread</a:t>
            </a:r>
            <a:r>
              <a:rPr lang="en-US" baseline="0" dirty="0" smtClean="0"/>
              <a:t>::Queue…</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Airport queue</a:t>
            </a:r>
            <a:endParaRPr lang="en-US" dirty="0" smtClean="0"/>
          </a:p>
          <a:p>
            <a:endParaRPr lang="en-US" dirty="0" smtClean="0"/>
          </a:p>
          <a:p>
            <a:r>
              <a:rPr lang="en-US" dirty="0" smtClean="0"/>
              <a:t>Works</a:t>
            </a:r>
            <a:r>
              <a:rPr lang="en-US" baseline="0" dirty="0" smtClean="0"/>
              <a:t> well with the thread pool pattern giving a nice easy interface to queues while handing the details on threading for you.</a:t>
            </a:r>
          </a:p>
          <a:p>
            <a:endParaRPr lang="en-US" baseline="0" dirty="0" smtClean="0"/>
          </a:p>
          <a:p>
            <a:r>
              <a:rPr lang="en-US" baseline="0" dirty="0" smtClean="0"/>
              <a:t>Many threads can write to the queue and one (preferably) can read easily.</a:t>
            </a:r>
          </a:p>
          <a:p>
            <a:endParaRPr lang="en-US" baseline="0" dirty="0" smtClean="0"/>
          </a:p>
          <a:p>
            <a:r>
              <a:rPr lang="en-US" baseline="0" dirty="0" smtClean="0"/>
              <a:t>Basic usage is:</a:t>
            </a:r>
          </a:p>
          <a:p>
            <a:endParaRPr lang="en-US" baseline="0" dirty="0" smtClean="0"/>
          </a:p>
          <a:p>
            <a:r>
              <a:rPr lang="en-US" baseline="0" dirty="0" smtClean="0"/>
              <a:t>Create the object,</a:t>
            </a:r>
          </a:p>
          <a:p>
            <a:r>
              <a:rPr lang="en-US" baseline="0" dirty="0" smtClean="0"/>
              <a:t>Share it among the threads that need to use is (threads-&gt;create </a:t>
            </a:r>
            <a:r>
              <a:rPr lang="en-US" baseline="0" dirty="0" err="1" smtClean="0"/>
              <a:t>param</a:t>
            </a:r>
            <a:r>
              <a:rPr lang="en-US" baseline="0" dirty="0" smtClean="0"/>
              <a:t>)</a:t>
            </a:r>
          </a:p>
          <a:p>
            <a:r>
              <a:rPr lang="en-US" baseline="0" dirty="0" smtClean="0"/>
              <a:t>One of these threads (preferably) needs to read it.</a:t>
            </a:r>
          </a:p>
          <a:p>
            <a:endParaRPr lang="en-US" baseline="0" dirty="0" smtClean="0"/>
          </a:p>
          <a:p>
            <a:r>
              <a:rPr lang="en-US" baseline="0" dirty="0" smtClean="0"/>
              <a:t>I prefer the </a:t>
            </a:r>
            <a:r>
              <a:rPr lang="en-US" baseline="0" dirty="0" err="1" smtClean="0"/>
              <a:t>dequeue_timed</a:t>
            </a:r>
            <a:r>
              <a:rPr lang="en-US" baseline="0" dirty="0" smtClean="0"/>
              <a:t> function because I want it to give up after a while or after getting some number.  So don’t hang or get too much data.</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Testing!</a:t>
            </a:r>
            <a:endParaRPr lang="en-US" baseline="0" dirty="0" smtClean="0"/>
          </a:p>
          <a:p>
            <a:endParaRPr lang="en-US" baseline="0" dirty="0" smtClean="0"/>
          </a:p>
          <a:p>
            <a:r>
              <a:rPr lang="en-US" dirty="0" smtClean="0"/>
              <a:t>Mocking </a:t>
            </a:r>
            <a:r>
              <a:rPr lang="en-US" dirty="0" smtClean="0"/>
              <a:t>good</a:t>
            </a:r>
          </a:p>
          <a:p>
            <a:r>
              <a:rPr lang="en-US" baseline="0" dirty="0" smtClean="0"/>
              <a:t>many </a:t>
            </a:r>
            <a:r>
              <a:rPr lang="en-US" baseline="0" dirty="0" smtClean="0"/>
              <a:t>scenarios without actual sites/database/website </a:t>
            </a:r>
            <a:endParaRPr lang="en-US" baseline="0" dirty="0" smtClean="0"/>
          </a:p>
          <a:p>
            <a:r>
              <a:rPr lang="en-US" baseline="0" dirty="0" smtClean="0"/>
              <a:t>which </a:t>
            </a:r>
            <a:r>
              <a:rPr lang="en-US" baseline="0" dirty="0" smtClean="0"/>
              <a:t>takes time to set up and can disappear. </a:t>
            </a:r>
          </a:p>
          <a:p>
            <a:endParaRPr lang="en-US" baseline="0" dirty="0" smtClean="0"/>
          </a:p>
          <a:p>
            <a:r>
              <a:rPr lang="en-US" baseline="0" dirty="0" smtClean="0"/>
              <a:t>love mocking; memory </a:t>
            </a:r>
            <a:r>
              <a:rPr lang="en-US" baseline="0" dirty="0" smtClean="0"/>
              <a:t>magic in the mocking gets reset </a:t>
            </a:r>
            <a:r>
              <a:rPr lang="en-US" baseline="0" dirty="0" smtClean="0"/>
              <a:t>… </a:t>
            </a:r>
            <a:r>
              <a:rPr lang="en-US" baseline="0" dirty="0" smtClean="0"/>
              <a:t>the mock becomes the original class. </a:t>
            </a:r>
            <a:endParaRPr lang="en-US" baseline="0" dirty="0" smtClean="0"/>
          </a:p>
          <a:p>
            <a:r>
              <a:rPr lang="en-US" baseline="0" dirty="0" smtClean="0"/>
              <a:t> </a:t>
            </a:r>
            <a:r>
              <a:rPr lang="en-US" baseline="0" dirty="0" smtClean="0"/>
              <a:t>It might be possible with some object/function structures for that mocking but just maybe.</a:t>
            </a:r>
          </a:p>
          <a:p>
            <a:endParaRPr lang="en-US" baseline="0" dirty="0" smtClean="0"/>
          </a:p>
          <a:p>
            <a:r>
              <a:rPr lang="en-US" dirty="0" smtClean="0"/>
              <a:t>Mocking statically will make mocking work. </a:t>
            </a:r>
            <a:r>
              <a:rPr lang="en-US" dirty="0" smtClean="0"/>
              <a:t>heavy handed</a:t>
            </a:r>
            <a:endParaRPr lang="en-US" dirty="0" smtClean="0"/>
          </a:p>
          <a:p>
            <a:endParaRPr lang="en-US" dirty="0" smtClean="0"/>
          </a:p>
          <a:p>
            <a:r>
              <a:rPr lang="en-US" dirty="0" smtClean="0"/>
              <a:t>Create</a:t>
            </a:r>
            <a:r>
              <a:rPr lang="en-US" baseline="0" dirty="0" smtClean="0"/>
              <a:t> a fake library area.</a:t>
            </a:r>
          </a:p>
          <a:p>
            <a:r>
              <a:rPr lang="en-US" baseline="0" dirty="0" smtClean="0"/>
              <a:t>Build your fake in memory objects, write to the fake library</a:t>
            </a:r>
          </a:p>
          <a:p>
            <a:r>
              <a:rPr lang="en-US" baseline="0" dirty="0" smtClean="0"/>
              <a:t>Make the fake library come before your normal </a:t>
            </a:r>
            <a:r>
              <a:rPr lang="en-US" baseline="0" dirty="0" err="1" smtClean="0"/>
              <a:t>perl</a:t>
            </a:r>
            <a:r>
              <a:rPr lang="en-US" baseline="0" dirty="0" smtClean="0"/>
              <a:t> path; reload the library.</a:t>
            </a:r>
          </a:p>
          <a:p>
            <a:r>
              <a:rPr lang="en-US" baseline="0" dirty="0" smtClean="0"/>
              <a:t>Then, run your test.</a:t>
            </a:r>
          </a:p>
          <a:p>
            <a:endParaRPr lang="en-US" baseline="0" dirty="0" smtClean="0"/>
          </a:p>
          <a:p>
            <a:r>
              <a:rPr lang="en-US" baseline="0" dirty="0" smtClean="0"/>
              <a:t>Sometimes you need the mocks to change behavior during test or inside the </a:t>
            </a:r>
            <a:r>
              <a:rPr lang="en-US" baseline="0" dirty="0" smtClean="0"/>
              <a:t>test</a:t>
            </a:r>
          </a:p>
          <a:p>
            <a:r>
              <a:rPr lang="en-US" baseline="0" dirty="0" smtClean="0"/>
              <a:t>simple </a:t>
            </a:r>
            <a:r>
              <a:rPr lang="en-US" baseline="0" dirty="0" smtClean="0"/>
              <a:t>file based variable system </a:t>
            </a:r>
            <a:endParaRPr lang="en-US" baseline="0" dirty="0" smtClean="0"/>
          </a:p>
          <a:p>
            <a:r>
              <a:rPr lang="en-US" baseline="0" dirty="0" smtClean="0"/>
              <a:t>super </a:t>
            </a:r>
            <a:r>
              <a:rPr lang="en-US" baseline="0" dirty="0" smtClean="0"/>
              <a:t>global variable for the testing.</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sz="1200" kern="1200" baseline="0" dirty="0" smtClean="0">
                <a:solidFill>
                  <a:schemeClr val="tx1"/>
                </a:solidFill>
                <a:latin typeface="+mn-lt"/>
                <a:ea typeface="+mn-ea"/>
                <a:cs typeface="+mn-cs"/>
              </a:rPr>
              <a:t>Here’s what I have using lots of threads.</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The Daemon executes, runs threads that handle each of the broad categories of work on the system</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Each of these categories is running the diagram starting at master.</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The master figures out what work to do and controls what the system does.</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A queue links the master thread to the distributor thread where units of work are sent to be done. Small piece do in system</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This distributor takes these units and packages these up into optimal size for processing or by some timeout in the thread pool.  The distributor pushes ready packages to another queue.  It then sends the packages to available worker threads for processing.</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Each worker thread sends data to a monitor thread via another queue which lets the monitor figure out what succeeded or failed.  The monitor can sent failed packages back into the distributor package queue to be resent to the thread pool (up to n times retry </a:t>
            </a:r>
            <a:r>
              <a:rPr lang="en-US" sz="1200" kern="1200" baseline="0" dirty="0" err="1" smtClean="0">
                <a:solidFill>
                  <a:schemeClr val="tx1"/>
                </a:solidFill>
                <a:latin typeface="+mn-lt"/>
                <a:ea typeface="+mn-ea"/>
                <a:cs typeface="+mn-cs"/>
              </a:rPr>
              <a:t>config</a:t>
            </a:r>
            <a:r>
              <a:rPr lang="en-US" sz="1200" kern="1200" baseline="0" dirty="0" smtClean="0">
                <a:solidFill>
                  <a:schemeClr val="tx1"/>
                </a:solidFill>
                <a:latin typeface="+mn-lt"/>
                <a:ea typeface="+mn-ea"/>
                <a:cs typeface="+mn-cs"/>
              </a:rPr>
              <a:t>).  Also the Distributor send data to the monitor about what it tries for processing in order to detect hanged or fatal errors in the workers.</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daemon runs on a cluster of nodes coordinated via a database.</a:t>
            </a:r>
          </a:p>
        </p:txBody>
      </p:sp>
      <p:sp>
        <p:nvSpPr>
          <p:cNvPr id="4" name="Slide Number Placeholder 3"/>
          <p:cNvSpPr>
            <a:spLocks noGrp="1"/>
          </p:cNvSpPr>
          <p:nvPr>
            <p:ph type="sldNum" sz="quarter" idx="10"/>
          </p:nvPr>
        </p:nvSpPr>
        <p:spPr/>
        <p:txBody>
          <a:bodyPr/>
          <a:lstStyle/>
          <a:p>
            <a:fld id="{1F141289-4873-4372-991E-C4C847F2235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Threads</a:t>
            </a:r>
            <a:r>
              <a:rPr lang="en-US" baseline="0" dirty="0" smtClean="0"/>
              <a:t> take a lot of patience, planning, and headaches; use it only when you need its capabilities.</a:t>
            </a:r>
          </a:p>
          <a:p>
            <a:endParaRPr lang="en-US" baseline="0" dirty="0" smtClean="0"/>
          </a:p>
          <a:p>
            <a:r>
              <a:rPr lang="en-US" dirty="0" smtClean="0"/>
              <a:t>You</a:t>
            </a:r>
            <a:r>
              <a:rPr lang="en-US" baseline="0" dirty="0" smtClean="0"/>
              <a:t> need to pay a whole lot of attention to the run time aspects to determine what it actually does.</a:t>
            </a:r>
          </a:p>
          <a:p>
            <a:endParaRPr lang="en-US" baseline="0" dirty="0" smtClean="0"/>
          </a:p>
          <a:p>
            <a:r>
              <a:rPr lang="en-US" baseline="0" dirty="0" smtClean="0"/>
              <a:t>Design patterns help boil down the known patterns that we know work and should form a core of your design.</a:t>
            </a:r>
          </a:p>
          <a:p>
            <a:endParaRPr lang="en-US" baseline="0" dirty="0" smtClean="0"/>
          </a:p>
          <a:p>
            <a:r>
              <a:rPr lang="en-US" baseline="0" dirty="0" smtClean="0"/>
              <a:t>Simplicity in data sharing help simplify and make the code understandable and easier to debug.</a:t>
            </a:r>
          </a:p>
          <a:p>
            <a:endParaRPr lang="en-US" baseline="0" dirty="0" smtClean="0"/>
          </a:p>
          <a:p>
            <a:r>
              <a:rPr lang="en-US" baseline="0" dirty="0" smtClean="0"/>
              <a:t>Know that you’re using Perl threads and understand its special and needs more care.</a:t>
            </a:r>
          </a:p>
          <a:p>
            <a:endParaRPr lang="en-US" baseline="0" dirty="0" smtClean="0"/>
          </a:p>
          <a:p>
            <a:r>
              <a:rPr lang="en-US" baseline="0" dirty="0" smtClean="0"/>
              <a:t>Testing is really important to keep bugs lower than the pandemonium level.  Bugs multiply fast especially with threads.</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1F141289-4873-4372-991E-C4C847F223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you use threads, you need to make</a:t>
            </a:r>
            <a:r>
              <a:rPr lang="en-US" baseline="0" dirty="0" smtClean="0"/>
              <a:t> the case for them:</a:t>
            </a:r>
          </a:p>
          <a:p>
            <a:endParaRPr lang="en-US" baseline="0" dirty="0" smtClean="0"/>
          </a:p>
          <a:p>
            <a:r>
              <a:rPr lang="en-US" baseline="0" dirty="0" smtClean="0"/>
              <a:t>need </a:t>
            </a:r>
            <a:r>
              <a:rPr lang="en-US" baseline="0" dirty="0" smtClean="0"/>
              <a:t>for at least two things to happen at once.  For example a GUI </a:t>
            </a:r>
            <a:r>
              <a:rPr lang="en-US" baseline="0" dirty="0" smtClean="0"/>
              <a:t>+ takes </a:t>
            </a:r>
            <a:r>
              <a:rPr lang="en-US" baseline="0" dirty="0" smtClean="0"/>
              <a:t>minutes can’t be run in a single thread. </a:t>
            </a:r>
          </a:p>
          <a:p>
            <a:endParaRPr lang="en-US" baseline="0" dirty="0" smtClean="0"/>
          </a:p>
          <a:p>
            <a:r>
              <a:rPr lang="en-US" baseline="0" dirty="0" smtClean="0"/>
              <a:t>CPU bound applications </a:t>
            </a:r>
            <a:r>
              <a:rPr lang="en-US" baseline="0" dirty="0" smtClean="0"/>
              <a:t>+ performance </a:t>
            </a:r>
          </a:p>
          <a:p>
            <a:r>
              <a:rPr lang="en-US" baseline="0" dirty="0" smtClean="0"/>
              <a:t>¼ </a:t>
            </a:r>
            <a:r>
              <a:rPr lang="en-US" baseline="0" dirty="0" smtClean="0"/>
              <a:t>of a quad core processor </a:t>
            </a:r>
            <a:r>
              <a:rPr lang="en-US" baseline="0" dirty="0" smtClean="0"/>
              <a:t>… 16</a:t>
            </a:r>
            <a:r>
              <a:rPr lang="en-US" baseline="0" dirty="0" smtClean="0"/>
              <a:t>, 32 or </a:t>
            </a:r>
            <a:r>
              <a:rPr lang="en-US" baseline="0" dirty="0" smtClean="0"/>
              <a:t>more</a:t>
            </a:r>
            <a:r>
              <a:rPr lang="en-US" baseline="0" dirty="0" smtClean="0"/>
              <a:t>?  </a:t>
            </a:r>
            <a:endParaRPr lang="en-US" baseline="0" dirty="0" smtClean="0"/>
          </a:p>
          <a:p>
            <a:r>
              <a:rPr lang="en-US" baseline="0" dirty="0" smtClean="0"/>
              <a:t>multithreading to utilize</a:t>
            </a:r>
            <a:endParaRPr lang="en-US" baseline="0" dirty="0" smtClean="0"/>
          </a:p>
          <a:p>
            <a:endParaRPr lang="en-US" baseline="0" dirty="0" smtClean="0"/>
          </a:p>
          <a:p>
            <a:r>
              <a:rPr lang="en-US" baseline="0" dirty="0" smtClean="0"/>
              <a:t>High latency applications also needs threads to work optimally. </a:t>
            </a:r>
            <a:endParaRPr lang="en-US" baseline="0" dirty="0" smtClean="0"/>
          </a:p>
          <a:p>
            <a:r>
              <a:rPr lang="en-US" baseline="0" dirty="0" smtClean="0"/>
              <a:t>waiting </a:t>
            </a:r>
            <a:r>
              <a:rPr lang="en-US" baseline="0" dirty="0" smtClean="0"/>
              <a:t>or basic setup.  </a:t>
            </a:r>
            <a:endParaRPr lang="en-US" baseline="0" dirty="0" smtClean="0"/>
          </a:p>
          <a:p>
            <a:r>
              <a:rPr lang="en-US" baseline="0" dirty="0" smtClean="0"/>
              <a:t>one </a:t>
            </a:r>
            <a:r>
              <a:rPr lang="en-US" baseline="0" dirty="0" smtClean="0"/>
              <a:t>at a time or wait all at once?</a:t>
            </a:r>
          </a:p>
          <a:p>
            <a:endParaRPr lang="en-US" baseline="0" dirty="0" smtClean="0"/>
          </a:p>
          <a:p>
            <a:r>
              <a:rPr lang="en-US" baseline="0" dirty="0" smtClean="0"/>
              <a:t>Threads=faster </a:t>
            </a:r>
            <a:r>
              <a:rPr lang="en-US" baseline="0" dirty="0" smtClean="0"/>
              <a:t>and wait less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F141289-4873-4372-991E-C4C847F223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potholes!</a:t>
            </a:r>
            <a:endParaRPr lang="en-US" baseline="0" dirty="0" smtClean="0"/>
          </a:p>
          <a:p>
            <a:endParaRPr lang="en-US" baseline="0" dirty="0" smtClean="0"/>
          </a:p>
          <a:p>
            <a:r>
              <a:rPr lang="en-US" baseline="0" dirty="0" smtClean="0"/>
              <a:t>Normal problems +=</a:t>
            </a:r>
            <a:endParaRPr lang="en-US" baseline="0" dirty="0" smtClean="0"/>
          </a:p>
          <a:p>
            <a:endParaRPr lang="en-US" baseline="0" dirty="0" smtClean="0"/>
          </a:p>
          <a:p>
            <a:r>
              <a:rPr lang="en-US" baseline="0" dirty="0" smtClean="0"/>
              <a:t>Non deterministic behavior or randomness of </a:t>
            </a:r>
            <a:r>
              <a:rPr lang="en-US" baseline="0" dirty="0" smtClean="0"/>
              <a:t>what/when/if</a:t>
            </a:r>
            <a:endParaRPr lang="en-US" baseline="0" dirty="0" smtClean="0"/>
          </a:p>
          <a:p>
            <a:r>
              <a:rPr lang="en-US" baseline="0" dirty="0" smtClean="0"/>
              <a:t>simultaneous stories</a:t>
            </a:r>
            <a:endParaRPr lang="en-US" baseline="0" dirty="0" smtClean="0"/>
          </a:p>
          <a:p>
            <a:r>
              <a:rPr lang="en-US" baseline="0" dirty="0" smtClean="0"/>
              <a:t>interactions </a:t>
            </a:r>
            <a:r>
              <a:rPr lang="en-US" baseline="0" dirty="0" smtClean="0"/>
              <a:t>of threads</a:t>
            </a:r>
          </a:p>
          <a:p>
            <a:endParaRPr lang="en-US" baseline="0" dirty="0" smtClean="0"/>
          </a:p>
          <a:p>
            <a:r>
              <a:rPr lang="en-US" baseline="0" dirty="0" smtClean="0"/>
              <a:t>conspire … pandemonium</a:t>
            </a:r>
            <a:r>
              <a:rPr lang="en-US" baseline="0" dirty="0" smtClean="0"/>
              <a:t>!</a:t>
            </a:r>
          </a:p>
          <a:p>
            <a:endParaRPr lang="en-US" baseline="0" dirty="0" smtClean="0"/>
          </a:p>
          <a:p>
            <a:r>
              <a:rPr lang="en-US" baseline="0" dirty="0" smtClean="0"/>
              <a:t>You have normal problems,</a:t>
            </a:r>
          </a:p>
          <a:p>
            <a:r>
              <a:rPr lang="en-US" baseline="0" dirty="0" smtClean="0"/>
              <a:t>randomness – location problem occur, 1/10, 1/1000 explode.</a:t>
            </a:r>
          </a:p>
          <a:p>
            <a:r>
              <a:rPr lang="en-US" baseline="0" dirty="0" smtClean="0"/>
              <a:t>Runtime - </a:t>
            </a:r>
            <a:r>
              <a:rPr lang="en-US" dirty="0" smtClean="0"/>
              <a:t>deadlocking</a:t>
            </a:r>
            <a:r>
              <a:rPr lang="en-US" dirty="0" smtClean="0"/>
              <a:t>,</a:t>
            </a:r>
            <a:r>
              <a:rPr lang="en-US" baseline="0" dirty="0" smtClean="0"/>
              <a:t> resource </a:t>
            </a:r>
            <a:r>
              <a:rPr lang="en-US" baseline="0" dirty="0" smtClean="0"/>
              <a:t>collisions, runaway </a:t>
            </a:r>
            <a:r>
              <a:rPr lang="en-US" baseline="0" dirty="0" smtClean="0"/>
              <a:t>process.</a:t>
            </a:r>
          </a:p>
          <a:p>
            <a:endParaRPr lang="en-US" baseline="0" dirty="0" smtClean="0"/>
          </a:p>
          <a:p>
            <a:r>
              <a:rPr lang="en-US" baseline="0" dirty="0" smtClean="0"/>
              <a:t>out </a:t>
            </a:r>
            <a:r>
              <a:rPr lang="en-US" baseline="0" dirty="0" smtClean="0"/>
              <a:t>of hand, </a:t>
            </a:r>
            <a:r>
              <a:rPr lang="en-US" baseline="0" dirty="0" smtClean="0"/>
              <a:t>tactics…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Runtime</a:t>
            </a:r>
            <a:r>
              <a:rPr lang="en-US" baseline="0" dirty="0" smtClean="0"/>
              <a:t> </a:t>
            </a:r>
            <a:r>
              <a:rPr lang="en-US" baseline="0" dirty="0" smtClean="0"/>
              <a:t>problems;  hard analyze = concurrent </a:t>
            </a:r>
            <a:r>
              <a:rPr lang="en-US" baseline="0" dirty="0" smtClean="0"/>
              <a:t>design patterns </a:t>
            </a:r>
            <a:endParaRPr lang="en-US" baseline="0" dirty="0" smtClean="0"/>
          </a:p>
          <a:p>
            <a:endParaRPr lang="en-US" baseline="0" dirty="0" smtClean="0"/>
          </a:p>
          <a:p>
            <a:r>
              <a:rPr lang="en-US" baseline="0" dirty="0" smtClean="0"/>
              <a:t>Understand clone parts/normal parts… application </a:t>
            </a:r>
            <a:r>
              <a:rPr lang="en-US" baseline="0" dirty="0" smtClean="0"/>
              <a:t>needs </a:t>
            </a:r>
            <a:r>
              <a:rPr lang="en-US" baseline="0" dirty="0" smtClean="0"/>
              <a:t>to the pattern</a:t>
            </a:r>
            <a:endParaRPr lang="en-US" baseline="0" dirty="0" smtClean="0"/>
          </a:p>
          <a:p>
            <a:endParaRPr lang="en-US" baseline="0" dirty="0" smtClean="0"/>
          </a:p>
          <a:p>
            <a:r>
              <a:rPr lang="en-US" baseline="0" dirty="0" smtClean="0"/>
              <a:t>Barrier – kind of like </a:t>
            </a:r>
            <a:r>
              <a:rPr lang="en-US" baseline="0" dirty="0" err="1" smtClean="0"/>
              <a:t>checkpointing</a:t>
            </a:r>
            <a:r>
              <a:rPr lang="en-US" baseline="0" dirty="0" smtClean="0"/>
              <a:t>; you always know at specific points where things area.</a:t>
            </a:r>
          </a:p>
          <a:p>
            <a:endParaRPr lang="en-US" baseline="0" dirty="0" smtClean="0"/>
          </a:p>
          <a:p>
            <a:r>
              <a:rPr lang="en-US" baseline="0" dirty="0" smtClean="0"/>
              <a:t>Double-checked locking – like normal file based locking except to an extra check to lower locking costs</a:t>
            </a:r>
          </a:p>
          <a:p>
            <a:endParaRPr lang="en-US" baseline="0" dirty="0" smtClean="0"/>
          </a:p>
          <a:p>
            <a:r>
              <a:rPr lang="en-US" baseline="0" dirty="0" smtClean="0"/>
              <a:t>Reactor – this can be a dangerous pattern but is basically an event system with threads.</a:t>
            </a:r>
          </a:p>
          <a:p>
            <a:endParaRPr lang="en-US" baseline="0" dirty="0" smtClean="0"/>
          </a:p>
          <a:p>
            <a:r>
              <a:rPr lang="en-US" baseline="0" dirty="0" smtClean="0"/>
              <a:t>Reader-writer lock – This is an optimization based on read/write needs, I don’t fully understand this one.</a:t>
            </a:r>
          </a:p>
          <a:p>
            <a:endParaRPr lang="en-US" baseline="0" dirty="0" smtClean="0"/>
          </a:p>
          <a:p>
            <a:r>
              <a:rPr lang="en-US" baseline="0" dirty="0" smtClean="0"/>
              <a:t>Thread Pool </a:t>
            </a:r>
            <a:r>
              <a:rPr lang="en-US" baseline="0" dirty="0" smtClean="0"/>
              <a:t>–favorite, </a:t>
            </a:r>
            <a:r>
              <a:rPr lang="en-US" baseline="0" dirty="0" smtClean="0"/>
              <a:t>it’s a queue of work that gets sent to N set number of processors or the Pool.</a:t>
            </a:r>
          </a:p>
          <a:p>
            <a:endParaRPr lang="en-US" baseline="0" dirty="0" smtClean="0"/>
          </a:p>
          <a:p>
            <a:r>
              <a:rPr lang="en-US" baseline="0" dirty="0" smtClean="0"/>
              <a:t>Other patterns as well.</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thread </a:t>
            </a:r>
            <a:r>
              <a:rPr lang="en-US" dirty="0" smtClean="0"/>
              <a:t>pool </a:t>
            </a:r>
            <a:r>
              <a:rPr lang="en-US" dirty="0" smtClean="0"/>
              <a:t>pattern.</a:t>
            </a:r>
            <a:endParaRPr lang="en-US" dirty="0" smtClean="0"/>
          </a:p>
          <a:p>
            <a:endParaRPr lang="en-US" dirty="0" smtClean="0"/>
          </a:p>
          <a:p>
            <a:r>
              <a:rPr lang="en-US" dirty="0" smtClean="0"/>
              <a:t>new </a:t>
            </a:r>
            <a:r>
              <a:rPr lang="en-US" dirty="0" smtClean="0"/>
              <a:t>tasks </a:t>
            </a:r>
            <a:r>
              <a:rPr lang="en-US" dirty="0" smtClean="0"/>
              <a:t>-&gt; Queue</a:t>
            </a:r>
            <a:r>
              <a:rPr lang="en-US" dirty="0" smtClean="0"/>
              <a:t>, </a:t>
            </a:r>
            <a:r>
              <a:rPr lang="en-US" dirty="0" smtClean="0"/>
              <a:t>; newest </a:t>
            </a:r>
            <a:r>
              <a:rPr lang="en-US" dirty="0" smtClean="0"/>
              <a:t>tasks </a:t>
            </a:r>
            <a:r>
              <a:rPr lang="en-US" dirty="0" smtClean="0"/>
              <a:t>-&gt; </a:t>
            </a:r>
            <a:r>
              <a:rPr lang="en-US" baseline="0" dirty="0" smtClean="0"/>
              <a:t>pool</a:t>
            </a:r>
            <a:endParaRPr lang="en-US" baseline="0" dirty="0" smtClean="0"/>
          </a:p>
          <a:p>
            <a:endParaRPr lang="en-US" baseline="0" dirty="0" smtClean="0"/>
          </a:p>
          <a:p>
            <a:r>
              <a:rPr lang="en-US" dirty="0" smtClean="0"/>
              <a:t>The</a:t>
            </a:r>
            <a:r>
              <a:rPr lang="en-US" baseline="0" dirty="0" smtClean="0"/>
              <a:t> pool contains N </a:t>
            </a:r>
            <a:r>
              <a:rPr lang="en-US" baseline="0" dirty="0" smtClean="0"/>
              <a:t>threads.  Pull to keep full</a:t>
            </a:r>
            <a:endParaRPr lang="en-US" baseline="0" dirty="0" smtClean="0"/>
          </a:p>
          <a:p>
            <a:endParaRPr lang="en-US" baseline="0" dirty="0" smtClean="0"/>
          </a:p>
          <a:p>
            <a:r>
              <a:rPr lang="en-US" baseline="0" dirty="0" smtClean="0"/>
              <a:t>Bank line/teller/bank</a:t>
            </a:r>
            <a:endParaRPr lang="en-US" baseline="0" dirty="0" smtClean="0"/>
          </a:p>
          <a:p>
            <a:endParaRPr lang="en-US" baseline="0" dirty="0" smtClean="0"/>
          </a:p>
          <a:p>
            <a:r>
              <a:rPr lang="en-US" baseline="0" dirty="0" smtClean="0"/>
              <a:t>workers = dumber + simple</a:t>
            </a:r>
          </a:p>
          <a:p>
            <a:r>
              <a:rPr lang="en-US" baseline="0" dirty="0" smtClean="0"/>
              <a:t>Single = housekeeping / logic</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sz="1200" kern="1200" baseline="0" dirty="0" smtClean="0">
                <a:solidFill>
                  <a:schemeClr val="tx1"/>
                </a:solidFill>
                <a:latin typeface="+mn-lt"/>
                <a:ea typeface="+mn-ea"/>
                <a:cs typeface="+mn-cs"/>
              </a:rPr>
              <a:t>Real example</a:t>
            </a:r>
            <a:endParaRPr lang="en-US" sz="1200" kern="1200" baseline="0" dirty="0" smtClean="0">
              <a:solidFill>
                <a:schemeClr val="tx1"/>
              </a:solidFill>
              <a:latin typeface="+mn-lt"/>
              <a:ea typeface="+mn-ea"/>
              <a:cs typeface="+mn-cs"/>
            </a:endParaRP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Detail later; overview</a:t>
            </a:r>
            <a:endParaRPr lang="en-US" sz="1200" kern="1200" baseline="0" dirty="0" smtClean="0">
              <a:solidFill>
                <a:schemeClr val="tx1"/>
              </a:solidFill>
              <a:latin typeface="+mn-lt"/>
              <a:ea typeface="+mn-ea"/>
              <a:cs typeface="+mn-cs"/>
            </a:endParaRP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Thread::Queue - inter-process </a:t>
            </a:r>
            <a:r>
              <a:rPr lang="en-US" sz="1200" kern="1200" baseline="0" dirty="0" smtClean="0">
                <a:solidFill>
                  <a:schemeClr val="tx1"/>
                </a:solidFill>
                <a:latin typeface="+mn-lt"/>
                <a:ea typeface="+mn-ea"/>
                <a:cs typeface="+mn-cs"/>
              </a:rPr>
              <a:t>communication.</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A single thread figure outs what work needs to be done to send to a distribution thread.</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This distribution thread packages the work into good sizes and sends these to the thread pool.  </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Worker </a:t>
            </a:r>
            <a:r>
              <a:rPr lang="en-US" sz="1200" kern="1200" baseline="0" dirty="0" smtClean="0">
                <a:solidFill>
                  <a:schemeClr val="tx1"/>
                </a:solidFill>
                <a:latin typeface="+mn-lt"/>
                <a:ea typeface="+mn-ea"/>
                <a:cs typeface="+mn-cs"/>
              </a:rPr>
              <a:t>process does work tells monitor progress.</a:t>
            </a:r>
            <a:endParaRPr lang="en-US" sz="1200" kern="1200" baseline="0" dirty="0" smtClean="0">
              <a:solidFill>
                <a:schemeClr val="tx1"/>
              </a:solidFill>
              <a:latin typeface="+mn-lt"/>
              <a:ea typeface="+mn-ea"/>
              <a:cs typeface="+mn-cs"/>
            </a:endParaRP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A monitor thread checks state and records success and can resend failed packages.</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Next, Perl </a:t>
            </a:r>
            <a:r>
              <a:rPr lang="en-US" sz="1200" kern="1200" baseline="0" dirty="0" smtClean="0">
                <a:solidFill>
                  <a:schemeClr val="tx1"/>
                </a:solidFill>
                <a:latin typeface="+mn-lt"/>
                <a:ea typeface="+mn-ea"/>
                <a:cs typeface="+mn-cs"/>
              </a:rPr>
              <a:t>specific thread creation…</a:t>
            </a:r>
            <a:endParaRPr lang="en-US" dirty="0"/>
          </a:p>
        </p:txBody>
      </p:sp>
      <p:sp>
        <p:nvSpPr>
          <p:cNvPr id="4" name="Slide Number Placeholder 3"/>
          <p:cNvSpPr>
            <a:spLocks noGrp="1"/>
          </p:cNvSpPr>
          <p:nvPr>
            <p:ph type="sldNum" sz="quarter" idx="10"/>
          </p:nvPr>
        </p:nvSpPr>
        <p:spPr/>
        <p:txBody>
          <a:bodyPr/>
          <a:lstStyle/>
          <a:p>
            <a:fld id="{1F141289-4873-4372-991E-C4C847F223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use threads:</a:t>
            </a:r>
          </a:p>
          <a:p>
            <a:endParaRPr lang="en-US" baseline="0" dirty="0" smtClean="0"/>
          </a:p>
          <a:p>
            <a:r>
              <a:rPr lang="en-US" baseline="0" dirty="0" smtClean="0"/>
              <a:t>You import the threads module</a:t>
            </a:r>
          </a:p>
          <a:p>
            <a:endParaRPr lang="en-US" baseline="0" dirty="0" smtClean="0"/>
          </a:p>
          <a:p>
            <a:r>
              <a:rPr lang="en-US" baseline="0" dirty="0" smtClean="0"/>
              <a:t>Then run the create function to execute your function with the arguments you want.</a:t>
            </a:r>
          </a:p>
          <a:p>
            <a:endParaRPr lang="en-US" baseline="0" dirty="0" smtClean="0"/>
          </a:p>
          <a:p>
            <a:r>
              <a:rPr lang="en-US" baseline="0" dirty="0" smtClean="0"/>
              <a:t>-- </a:t>
            </a:r>
            <a:r>
              <a:rPr lang="en-US" baseline="0" dirty="0" smtClean="0"/>
              <a:t>rough </a:t>
            </a:r>
            <a:r>
              <a:rPr lang="en-US" baseline="0" dirty="0" smtClean="0"/>
              <a:t>overview – Not too bad, well its not like it seems:</a:t>
            </a:r>
          </a:p>
          <a:p>
            <a:endParaRPr lang="en-US" baseline="0" dirty="0" smtClean="0"/>
          </a:p>
          <a:p>
            <a:r>
              <a:rPr lang="en-US" baseline="0" dirty="0" smtClean="0"/>
              <a:t>It’s not exactly a function call, you can’t do everything like in a call but a lot.</a:t>
            </a:r>
          </a:p>
          <a:p>
            <a:endParaRPr lang="en-US" baseline="0" dirty="0" smtClean="0"/>
          </a:p>
          <a:p>
            <a:r>
              <a:rPr lang="en-US" baseline="0" dirty="0" smtClean="0"/>
              <a:t>When dealing with array or hashes that go beyond just one level of depth, you’ll find data disappearing in threads (+ confusion)</a:t>
            </a:r>
          </a:p>
          <a:p>
            <a:endParaRPr lang="en-US" baseline="0" dirty="0" smtClean="0"/>
          </a:p>
          <a:p>
            <a:r>
              <a:rPr lang="en-US" baseline="0" dirty="0" smtClean="0"/>
              <a:t>You need to be careful how you pass data structures that are complex, you’ll need threads::shared… which is our next slide.</a:t>
            </a:r>
          </a:p>
        </p:txBody>
      </p:sp>
      <p:sp>
        <p:nvSpPr>
          <p:cNvPr id="4" name="Slide Number Placeholder 3"/>
          <p:cNvSpPr>
            <a:spLocks noGrp="1"/>
          </p:cNvSpPr>
          <p:nvPr>
            <p:ph type="sldNum" sz="quarter" idx="10"/>
          </p:nvPr>
        </p:nvSpPr>
        <p:spPr/>
        <p:txBody>
          <a:bodyPr/>
          <a:lstStyle/>
          <a:p>
            <a:fld id="{1F141289-4873-4372-991E-C4C847F2235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 in order</a:t>
            </a:r>
            <a:endParaRPr lang="en-US" dirty="0" smtClean="0"/>
          </a:p>
          <a:p>
            <a:endParaRPr lang="en-US" dirty="0" smtClean="0"/>
          </a:p>
          <a:p>
            <a:r>
              <a:rPr lang="en-US" dirty="0" smtClean="0"/>
              <a:t>Variables </a:t>
            </a:r>
            <a:r>
              <a:rPr lang="en-US" baseline="0" dirty="0" smtClean="0"/>
              <a:t>shared </a:t>
            </a:r>
            <a:r>
              <a:rPr lang="en-US" baseline="0" dirty="0" smtClean="0"/>
              <a:t>between threads.  You’ll want this in most applications.</a:t>
            </a:r>
          </a:p>
          <a:p>
            <a:endParaRPr lang="en-US" baseline="0" dirty="0" smtClean="0"/>
          </a:p>
          <a:p>
            <a:r>
              <a:rPr lang="en-US" baseline="0" dirty="0" smtClean="0"/>
              <a:t>basic define with </a:t>
            </a:r>
            <a:r>
              <a:rPr lang="en-US" baseline="0" dirty="0" smtClean="0"/>
              <a:t>“:shared”.  </a:t>
            </a:r>
            <a:r>
              <a:rPr lang="en-US" baseline="0" dirty="0" smtClean="0"/>
              <a:t>First or data lost.</a:t>
            </a:r>
            <a:endParaRPr lang="en-US" baseline="0" dirty="0" smtClean="0"/>
          </a:p>
          <a:p>
            <a:endParaRPr lang="en-US" baseline="0" dirty="0" smtClean="0"/>
          </a:p>
          <a:p>
            <a:r>
              <a:rPr lang="en-US" baseline="0" dirty="0" smtClean="0"/>
              <a:t>Lock or else … reading + writing</a:t>
            </a:r>
            <a:r>
              <a:rPr lang="en-US" baseline="0" dirty="0" smtClean="0"/>
              <a:t>. </a:t>
            </a:r>
            <a:endParaRPr lang="en-US" baseline="0" dirty="0" smtClean="0"/>
          </a:p>
          <a:p>
            <a:r>
              <a:rPr lang="en-US" baseline="0" dirty="0" smtClean="0"/>
              <a:t>no </a:t>
            </a:r>
            <a:r>
              <a:rPr lang="en-US" baseline="0" dirty="0" smtClean="0"/>
              <a:t>Unlock function </a:t>
            </a:r>
            <a:r>
              <a:rPr lang="en-US" baseline="0" dirty="0" smtClean="0"/>
              <a:t>as </a:t>
            </a:r>
            <a:r>
              <a:rPr lang="en-US" baseline="0" dirty="0" smtClean="0"/>
              <a:t>early as possible.  Wrap in </a:t>
            </a:r>
            <a:r>
              <a:rPr lang="en-US" baseline="0" dirty="0" smtClean="0"/>
              <a:t>blocks</a:t>
            </a:r>
            <a:endParaRPr lang="en-US" baseline="0" dirty="0" smtClean="0"/>
          </a:p>
          <a:p>
            <a:endParaRPr lang="en-US" baseline="0" dirty="0" smtClean="0"/>
          </a:p>
          <a:p>
            <a:r>
              <a:rPr lang="en-US" baseline="0" dirty="0" smtClean="0"/>
              <a:t>X share - globs + code </a:t>
            </a:r>
            <a:r>
              <a:rPr lang="en-US" baseline="0" dirty="0" smtClean="0"/>
              <a:t>references.  </a:t>
            </a:r>
            <a:r>
              <a:rPr lang="en-US" baseline="0" dirty="0" smtClean="0"/>
              <a:t>Whole class … can fail … </a:t>
            </a:r>
            <a:r>
              <a:rPr lang="en-US" baseline="0" dirty="0" smtClean="0"/>
              <a:t>some where some dependency in the object uses a blob or other illegal </a:t>
            </a:r>
            <a:r>
              <a:rPr lang="en-US" baseline="0" dirty="0" smtClean="0"/>
              <a:t>structure.</a:t>
            </a:r>
            <a:endParaRPr lang="en-US" baseline="0" dirty="0" smtClean="0"/>
          </a:p>
          <a:p>
            <a:endParaRPr lang="en-US" baseline="0" dirty="0" smtClean="0"/>
          </a:p>
          <a:p>
            <a:r>
              <a:rPr lang="en-US" baseline="0" dirty="0" smtClean="0"/>
              <a:t>complex - use </a:t>
            </a:r>
            <a:r>
              <a:rPr lang="en-US" baseline="0" dirty="0" err="1" smtClean="0"/>
              <a:t>share_clone</a:t>
            </a:r>
            <a:r>
              <a:rPr lang="en-US" baseline="0" dirty="0" smtClean="0"/>
              <a:t> like here.  </a:t>
            </a:r>
            <a:endParaRPr lang="en-US" baseline="0" dirty="0" smtClean="0"/>
          </a:p>
          <a:p>
            <a:r>
              <a:rPr lang="en-US" baseline="0" dirty="0" smtClean="0"/>
              <a:t>copies </a:t>
            </a:r>
            <a:r>
              <a:rPr lang="en-US" baseline="0" dirty="0" smtClean="0"/>
              <a:t>VALUES not </a:t>
            </a:r>
            <a:r>
              <a:rPr lang="en-US" baseline="0" dirty="0" smtClean="0"/>
              <a:t>REFERENCES; data changes </a:t>
            </a:r>
            <a:r>
              <a:rPr lang="en-US" baseline="0" dirty="0" smtClean="0"/>
              <a:t>do not propagate.</a:t>
            </a:r>
          </a:p>
        </p:txBody>
      </p:sp>
      <p:sp>
        <p:nvSpPr>
          <p:cNvPr id="4" name="Slide Number Placeholder 3"/>
          <p:cNvSpPr>
            <a:spLocks noGrp="1"/>
          </p:cNvSpPr>
          <p:nvPr>
            <p:ph type="sldNum" sz="quarter" idx="10"/>
          </p:nvPr>
        </p:nvSpPr>
        <p:spPr/>
        <p:txBody>
          <a:bodyPr/>
          <a:lstStyle/>
          <a:p>
            <a:fld id="{1F141289-4873-4372-991E-C4C847F223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2A0BBE-704F-440E-A9D9-4402301086F2}"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A0BBE-704F-440E-A9D9-4402301086F2}"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A0BBE-704F-440E-A9D9-4402301086F2}"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A0BBE-704F-440E-A9D9-4402301086F2}"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A0BBE-704F-440E-A9D9-4402301086F2}" type="datetimeFigureOut">
              <a:rPr lang="en-US" smtClean="0"/>
              <a:pPr/>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2A0BBE-704F-440E-A9D9-4402301086F2}"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2A0BBE-704F-440E-A9D9-4402301086F2}" type="datetimeFigureOut">
              <a:rPr lang="en-US" smtClean="0"/>
              <a:pPr/>
              <a:t>6/24/2014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2A0BBE-704F-440E-A9D9-4402301086F2}" type="datetimeFigureOut">
              <a:rPr lang="en-US" smtClean="0"/>
              <a:pPr/>
              <a:t>6/24/2014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0BBE-704F-440E-A9D9-4402301086F2}" type="datetimeFigureOut">
              <a:rPr lang="en-US" smtClean="0"/>
              <a:pPr/>
              <a:t>6/24/2014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A0BBE-704F-440E-A9D9-4402301086F2}"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A0BBE-704F-440E-A9D9-4402301086F2}" type="datetimeFigureOut">
              <a:rPr lang="en-US" smtClean="0"/>
              <a:pPr/>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CD157-456D-4A64-A37B-19BDF0C3AE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A0BBE-704F-440E-A9D9-4402301086F2}" type="datetimeFigureOut">
              <a:rPr lang="en-US" smtClean="0"/>
              <a:pPr/>
              <a:t>6/24/2014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CD157-456D-4A64-A37B-19BDF0C3AE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mailto:dsbike@gmail.com" TargetMode="External"/><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ar-wars-clones.jpg"/>
          <p:cNvPicPr>
            <a:picLocks noChangeAspect="1"/>
          </p:cNvPicPr>
          <p:nvPr/>
        </p:nvPicPr>
        <p:blipFill>
          <a:blip r:embed="rId3" cstate="print"/>
          <a:stretch>
            <a:fillRect/>
          </a:stretch>
        </p:blipFill>
        <p:spPr>
          <a:xfrm>
            <a:off x="-11624" y="2971800"/>
            <a:ext cx="9155624" cy="3886200"/>
          </a:xfrm>
          <a:prstGeom prst="rect">
            <a:avLst/>
          </a:prstGeom>
        </p:spPr>
      </p:pic>
      <p:sp>
        <p:nvSpPr>
          <p:cNvPr id="2" name="Title 1"/>
          <p:cNvSpPr>
            <a:spLocks noGrp="1"/>
          </p:cNvSpPr>
          <p:nvPr>
            <p:ph type="ctrTitle"/>
          </p:nvPr>
        </p:nvSpPr>
        <p:spPr>
          <a:xfrm>
            <a:off x="685800" y="533400"/>
            <a:ext cx="7620000" cy="1905000"/>
          </a:xfrm>
        </p:spPr>
        <p:txBody>
          <a:bodyPr>
            <a:normAutofit fontScale="90000"/>
          </a:bodyPr>
          <a:lstStyle/>
          <a:p>
            <a:r>
              <a:rPr lang="en-US" b="1" dirty="0"/>
              <a:t>Threading and Perl – avoiding insanity and managing the clones effectively</a:t>
            </a:r>
            <a:br>
              <a:rPr lang="en-US" b="1" dirty="0"/>
            </a:br>
            <a:endParaRPr lang="en-US" dirty="0"/>
          </a:p>
        </p:txBody>
      </p:sp>
      <p:sp>
        <p:nvSpPr>
          <p:cNvPr id="3" name="Subtitle 2"/>
          <p:cNvSpPr>
            <a:spLocks noGrp="1"/>
          </p:cNvSpPr>
          <p:nvPr>
            <p:ph type="subTitle" idx="1"/>
          </p:nvPr>
        </p:nvSpPr>
        <p:spPr>
          <a:xfrm>
            <a:off x="2895600" y="2438400"/>
            <a:ext cx="3352800" cy="1066800"/>
          </a:xfrm>
        </p:spPr>
        <p:txBody>
          <a:bodyPr>
            <a:normAutofit/>
          </a:bodyPr>
          <a:lstStyle/>
          <a:p>
            <a:r>
              <a:rPr lang="en-US" dirty="0" smtClean="0">
                <a:solidFill>
                  <a:schemeClr val="tx1"/>
                </a:solidFill>
              </a:rPr>
              <a:t>YAPC::NA 2014</a:t>
            </a:r>
            <a:endParaRPr lang="en-US" dirty="0">
              <a:solidFill>
                <a:schemeClr val="tx1"/>
              </a:solidFill>
            </a:endParaRPr>
          </a:p>
        </p:txBody>
      </p:sp>
      <p:sp>
        <p:nvSpPr>
          <p:cNvPr id="4" name="Subtitle 2"/>
          <p:cNvSpPr txBox="1">
            <a:spLocks/>
          </p:cNvSpPr>
          <p:nvPr/>
        </p:nvSpPr>
        <p:spPr>
          <a:xfrm>
            <a:off x="6324600" y="2438400"/>
            <a:ext cx="3352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David Bury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pic>
        <p:nvPicPr>
          <p:cNvPr id="8" name="Picture 7" descr="communicationlight.png"/>
          <p:cNvPicPr>
            <a:picLocks noChangeAspect="1"/>
          </p:cNvPicPr>
          <p:nvPr/>
        </p:nvPicPr>
        <p:blipFill>
          <a:blip r:embed="rId4" cstate="print">
            <a:lum bright="10000"/>
          </a:blip>
          <a:srcRect l="10000" r="5833" b="86282"/>
          <a:stretch>
            <a:fillRect/>
          </a:stretch>
        </p:blipFill>
        <p:spPr>
          <a:xfrm>
            <a:off x="914400" y="383692"/>
            <a:ext cx="7696200" cy="835508"/>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smtClean="0">
                <a:effectLst>
                  <a:outerShdw blurRad="38100" dist="38100" dir="2700000" algn="tl">
                    <a:srgbClr val="000000">
                      <a:alpha val="43137"/>
                    </a:srgbClr>
                  </a:outerShdw>
                </a:effectLst>
                <a:latin typeface="+mj-lt"/>
                <a:ea typeface="+mj-ea"/>
                <a:cs typeface="+mj-cs"/>
              </a:rPr>
              <a:t>Communication between Threads</a:t>
            </a:r>
            <a:endParaRPr kumimoji="0" lang="en-US" sz="4400" b="1" i="0" u="none" strike="noStrike" kern="1200" cap="none" spc="0" normalizeH="0" baseline="0" noProof="0" dirty="0" smtClean="0">
              <a:ln>
                <a:noFill/>
              </a:ln>
              <a:effectLst>
                <a:outerShdw blurRad="38100" dist="38100" dir="2700000" algn="tl">
                  <a:srgbClr val="000000">
                    <a:alpha val="43137"/>
                  </a:srgbClr>
                </a:outerShdw>
              </a:effectLst>
              <a:uLnTx/>
              <a:uFillTx/>
              <a:latin typeface="+mj-lt"/>
              <a:ea typeface="+mj-ea"/>
              <a:cs typeface="+mj-cs"/>
            </a:endParaRPr>
          </a:p>
        </p:txBody>
      </p:sp>
      <p:sp>
        <p:nvSpPr>
          <p:cNvPr id="4" name="Subtitle 2"/>
          <p:cNvSpPr txBox="1">
            <a:spLocks/>
          </p:cNvSpPr>
          <p:nvPr/>
        </p:nvSpPr>
        <p:spPr>
          <a:xfrm>
            <a:off x="381000" y="1447800"/>
            <a:ext cx="8458200" cy="51816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Basic</a:t>
            </a:r>
          </a:p>
          <a:p>
            <a:pPr marL="800100" lvl="1" indent="-342900">
              <a:spcBef>
                <a:spcPct val="20000"/>
              </a:spcBef>
              <a:buFont typeface="Arial" pitchFamily="34" charset="0"/>
              <a:buChar char="•"/>
            </a:pPr>
            <a:r>
              <a:rPr lang="en-US" sz="3200" noProof="0" dirty="0" smtClean="0"/>
              <a:t>Locks with threads::shared – tracking/coordination variable(s) of simple state.</a:t>
            </a:r>
          </a:p>
          <a:p>
            <a:pPr marL="342900" indent="-342900">
              <a:spcBef>
                <a:spcPct val="20000"/>
              </a:spcBef>
              <a:buFont typeface="Arial" pitchFamily="34" charset="0"/>
              <a:buChar char="•"/>
            </a:pPr>
            <a:r>
              <a:rPr kumimoji="0" lang="en-US" sz="3200" b="0" i="0" u="none" strike="noStrike" kern="1200" cap="none" spc="0" normalizeH="0" baseline="0" dirty="0" smtClean="0">
                <a:ln>
                  <a:noFill/>
                </a:ln>
                <a:solidFill>
                  <a:schemeClr val="tx1"/>
                </a:solidFill>
                <a:effectLst/>
                <a:uLnTx/>
                <a:uFillTx/>
                <a:latin typeface="+mn-lt"/>
                <a:ea typeface="+mn-ea"/>
                <a:cs typeface="+mn-cs"/>
              </a:rPr>
              <a:t>Semaphores</a:t>
            </a:r>
          </a:p>
          <a:p>
            <a:pPr marL="800100" lvl="1" indent="-342900">
              <a:spcBef>
                <a:spcPct val="20000"/>
              </a:spcBef>
              <a:buFont typeface="Arial" pitchFamily="34" charset="0"/>
              <a:buChar char="•"/>
            </a:pPr>
            <a:r>
              <a:rPr lang="en-US" sz="3200" dirty="0" smtClean="0"/>
              <a:t>The thread safe count – 0/1 like a basic locking, counter for resource sharing.</a:t>
            </a:r>
          </a:p>
          <a:p>
            <a:pPr marL="342900" indent="-342900">
              <a:spcBef>
                <a:spcPct val="20000"/>
              </a:spcBef>
              <a:buFont typeface="Arial" pitchFamily="34" charset="0"/>
              <a:buChar char="•"/>
            </a:pPr>
            <a:r>
              <a:rPr kumimoji="0" lang="en-US" sz="3200" b="0" i="0" u="none" strike="noStrike" kern="1200" cap="none" spc="0" normalizeH="0" baseline="0" dirty="0" smtClean="0">
                <a:ln>
                  <a:noFill/>
                </a:ln>
                <a:solidFill>
                  <a:schemeClr val="tx1"/>
                </a:solidFill>
                <a:effectLst/>
                <a:uLnTx/>
                <a:uFillTx/>
                <a:latin typeface="+mn-lt"/>
                <a:ea typeface="+mn-ea"/>
                <a:cs typeface="+mn-cs"/>
              </a:rPr>
              <a:t>Other</a:t>
            </a:r>
          </a:p>
          <a:p>
            <a:pPr marL="800100" lvl="1" indent="-342900">
              <a:spcBef>
                <a:spcPct val="20000"/>
              </a:spcBef>
              <a:buFont typeface="Arial" pitchFamily="34" charset="0"/>
              <a:buChar char="•"/>
            </a:pPr>
            <a:r>
              <a:rPr lang="en-US" sz="3200" dirty="0" smtClean="0"/>
              <a:t>Thread::Queue – Queues that are thread safe.</a:t>
            </a:r>
            <a:endParaRPr kumimoji="0" lang="en-US" sz="3200" b="0" i="0" u="none" strike="noStrike" kern="1200" cap="none" spc="0" normalizeH="0" baseline="0" dirty="0" smtClean="0">
              <a:ln>
                <a:noFill/>
              </a:ln>
              <a:solidFill>
                <a:schemeClr val="tx1"/>
              </a:solidFill>
              <a:effectLst/>
              <a:uLnTx/>
              <a:uFillTx/>
              <a:latin typeface="+mn-lt"/>
              <a:ea typeface="+mn-ea"/>
              <a:cs typeface="+mn-cs"/>
            </a:endParaRPr>
          </a:p>
        </p:txBody>
      </p:sp>
      <p:sp>
        <p:nvSpPr>
          <p:cNvPr id="9" name="TextBox 8"/>
          <p:cNvSpPr txBox="1"/>
          <p:nvPr/>
        </p:nvSpPr>
        <p:spPr>
          <a:xfrm>
            <a:off x="0" y="6488668"/>
            <a:ext cx="457200" cy="369332"/>
          </a:xfrm>
          <a:prstGeom prst="rect">
            <a:avLst/>
          </a:prstGeom>
          <a:noFill/>
        </p:spPr>
        <p:txBody>
          <a:bodyPr wrap="square" rtlCol="0">
            <a:spAutoFit/>
          </a:bodyPr>
          <a:lstStyle/>
          <a:p>
            <a:r>
              <a:rPr lang="en-US" dirty="0" smtClean="0"/>
              <a:t>10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ue.jpg"/>
          <p:cNvPicPr>
            <a:picLocks noChangeAspect="1"/>
          </p:cNvPicPr>
          <p:nvPr/>
        </p:nvPicPr>
        <p:blipFill>
          <a:blip r:embed="rId3" cstate="print"/>
          <a:stretch>
            <a:fillRect/>
          </a:stretch>
        </p:blipFill>
        <p:spPr>
          <a:xfrm>
            <a:off x="-1" y="0"/>
            <a:ext cx="2743200" cy="16002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smtClean="0">
                <a:latin typeface="+mj-lt"/>
                <a:ea typeface="+mj-ea"/>
                <a:cs typeface="+mj-cs"/>
              </a:rPr>
              <a:t>Thread::Queue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ubtitle 2"/>
          <p:cNvSpPr txBox="1">
            <a:spLocks/>
          </p:cNvSpPr>
          <p:nvPr/>
        </p:nvSpPr>
        <p:spPr>
          <a:xfrm>
            <a:off x="304800" y="1676400"/>
            <a:ext cx="84582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Works very nicely with Thread Pool pattern.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Have multiple threads write to this: state/work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Have</a:t>
            </a:r>
            <a:r>
              <a:rPr kumimoji="0" lang="en-US" sz="3200" b="0" i="0" u="none" strike="noStrike" kern="1200" cap="none" spc="0" normalizeH="0" noProof="0" dirty="0" smtClean="0">
                <a:ln>
                  <a:noFill/>
                </a:ln>
                <a:solidFill>
                  <a:schemeClr val="tx1"/>
                </a:solidFill>
                <a:effectLst/>
                <a:uLnTx/>
                <a:uFillTx/>
                <a:latin typeface="+mn-lt"/>
                <a:ea typeface="+mn-ea"/>
                <a:cs typeface="+mn-cs"/>
              </a:rPr>
              <a:t> one responsible thread read/distribute.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t>“my $queue = Thread::Queue-&gt;new()”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Pass queue object freely to threads (as </a:t>
            </a:r>
            <a:r>
              <a:rPr kumimoji="0" lang="en-US" sz="3200" b="0" i="0" u="none" strike="noStrike" kern="1200" cap="none" spc="0" normalizeH="0" noProof="0" dirty="0" err="1" smtClean="0">
                <a:ln>
                  <a:noFill/>
                </a:ln>
                <a:solidFill>
                  <a:schemeClr val="tx1"/>
                </a:solidFill>
                <a:effectLst/>
                <a:uLnTx/>
                <a:uFillTx/>
                <a:latin typeface="+mn-lt"/>
                <a:ea typeface="+mn-ea"/>
                <a:cs typeface="+mn-cs"/>
              </a:rPr>
              <a:t>param</a:t>
            </a:r>
            <a:r>
              <a:rPr kumimoji="0" lang="en-US" sz="3200" b="0" i="0" u="none" strike="noStrike" kern="1200" cap="none" spc="0" normalizeH="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t>Write</a:t>
            </a:r>
            <a:r>
              <a:rPr lang="en-US" sz="3200" dirty="0" smtClean="0"/>
              <a:t> to queue: </a:t>
            </a:r>
            <a:r>
              <a:rPr lang="en-US" sz="3200" baseline="0" dirty="0" smtClean="0"/>
              <a:t>“$queue-&gt;</a:t>
            </a:r>
            <a:r>
              <a:rPr lang="en-US" sz="3200" baseline="0" dirty="0" err="1" smtClean="0"/>
              <a:t>enqueue</a:t>
            </a:r>
            <a:r>
              <a:rPr lang="en-US" sz="3200" baseline="0" dirty="0" smtClean="0"/>
              <a:t>($data)”</a:t>
            </a:r>
          </a:p>
          <a:p>
            <a:pPr marL="342900" indent="-342900">
              <a:spcBef>
                <a:spcPct val="20000"/>
              </a:spcBef>
              <a:buFont typeface="Arial" pitchFamily="34" charset="0"/>
              <a:buChar char="•"/>
            </a:pPr>
            <a:r>
              <a:rPr kumimoji="0" lang="en-US" sz="3200" b="0" i="0" u="none" strike="noStrike" kern="1200" cap="none" spc="0" normalizeH="0" noProof="0" dirty="0" smtClean="0">
                <a:ln>
                  <a:noFill/>
                </a:ln>
                <a:solidFill>
                  <a:schemeClr val="tx1"/>
                </a:solidFill>
                <a:effectLst/>
                <a:uLnTx/>
                <a:uFillTx/>
                <a:latin typeface="+mn-lt"/>
                <a:ea typeface="+mn-ea"/>
                <a:cs typeface="+mn-cs"/>
              </a:rPr>
              <a:t>Read off queue</a:t>
            </a:r>
          </a:p>
          <a:p>
            <a:pPr marL="800100" lvl="1" indent="-342900">
              <a:spcBef>
                <a:spcPct val="20000"/>
              </a:spcBef>
              <a:buFont typeface="Arial" pitchFamily="34" charset="0"/>
              <a:buChar char="•"/>
            </a:pPr>
            <a:r>
              <a:rPr lang="en-US" sz="3200" baseline="0" dirty="0" smtClean="0"/>
              <a:t>“$queue-&gt;</a:t>
            </a:r>
            <a:r>
              <a:rPr lang="en-US" sz="3200" baseline="0" dirty="0" err="1" smtClean="0"/>
              <a:t>dequeue_timed</a:t>
            </a:r>
            <a:r>
              <a:rPr lang="en-US" sz="3200" baseline="0" dirty="0" smtClean="0"/>
              <a:t>($seconds, $</a:t>
            </a:r>
            <a:r>
              <a:rPr lang="en-US" sz="3200" baseline="0" dirty="0" err="1" smtClean="0"/>
              <a:t>number_wanted</a:t>
            </a:r>
            <a:r>
              <a:rPr lang="en-US" sz="3200" baseline="0" dirty="0" smtClean="0"/>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 descr="queue.jpg"/>
          <p:cNvPicPr>
            <a:picLocks noChangeAspect="1"/>
          </p:cNvPicPr>
          <p:nvPr/>
        </p:nvPicPr>
        <p:blipFill>
          <a:blip r:embed="rId3" cstate="print"/>
          <a:stretch>
            <a:fillRect/>
          </a:stretch>
        </p:blipFill>
        <p:spPr>
          <a:xfrm>
            <a:off x="6400800" y="0"/>
            <a:ext cx="2743200" cy="1600200"/>
          </a:xfrm>
          <a:prstGeom prst="rect">
            <a:avLst/>
          </a:prstGeom>
        </p:spPr>
      </p:pic>
      <p:pic>
        <p:nvPicPr>
          <p:cNvPr id="9" name="Picture 8" descr="alg_star_wars_parade.jpg"/>
          <p:cNvPicPr>
            <a:picLocks noChangeAspect="1"/>
          </p:cNvPicPr>
          <p:nvPr/>
        </p:nvPicPr>
        <p:blipFill>
          <a:blip r:embed="rId4" cstate="print"/>
          <a:srcRect l="50000" t="52000" r="40667" b="34000"/>
          <a:stretch>
            <a:fillRect/>
          </a:stretch>
        </p:blipFill>
        <p:spPr>
          <a:xfrm>
            <a:off x="0" y="6324600"/>
            <a:ext cx="533400" cy="533400"/>
          </a:xfrm>
          <a:prstGeom prst="rect">
            <a:avLst/>
          </a:prstGeom>
        </p:spPr>
      </p:pic>
      <p:sp>
        <p:nvSpPr>
          <p:cNvPr id="8" name="TextBox 7"/>
          <p:cNvSpPr txBox="1"/>
          <p:nvPr/>
        </p:nvSpPr>
        <p:spPr>
          <a:xfrm>
            <a:off x="0" y="6488668"/>
            <a:ext cx="457200" cy="369332"/>
          </a:xfrm>
          <a:prstGeom prst="rect">
            <a:avLst/>
          </a:prstGeom>
          <a:noFill/>
        </p:spPr>
        <p:txBody>
          <a:bodyPr wrap="square" rtlCol="0">
            <a:spAutoFit/>
          </a:bodyPr>
          <a:lstStyle/>
          <a:p>
            <a:r>
              <a:rPr lang="en-US" dirty="0" smtClean="0"/>
              <a:t>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4" name="Subtitle 2"/>
          <p:cNvSpPr txBox="1">
            <a:spLocks/>
          </p:cNvSpPr>
          <p:nvPr/>
        </p:nvSpPr>
        <p:spPr>
          <a:xfrm>
            <a:off x="381000" y="990600"/>
            <a:ext cx="8458200" cy="5181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Mocking test classes usually depend on manipulating object in memory</a:t>
            </a:r>
          </a:p>
          <a:p>
            <a:pPr marL="800100" lvl="1" indent="-342900">
              <a:spcBef>
                <a:spcPct val="20000"/>
              </a:spcBef>
              <a:buFont typeface="Arial" pitchFamily="34" charset="0"/>
              <a:buChar char="•"/>
            </a:pPr>
            <a:r>
              <a:rPr lang="en-US" sz="2400" dirty="0" smtClean="0"/>
              <a:t>Fails in most thread testing</a:t>
            </a:r>
          </a:p>
          <a:p>
            <a:pPr marL="800100" lvl="1" indent="-342900">
              <a:spcBef>
                <a:spcPct val="2000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Possible</a:t>
            </a:r>
            <a:r>
              <a:rPr kumimoji="0" lang="en-US" sz="2400" b="0" i="0" u="none" strike="noStrike" kern="1200" cap="none" spc="0" normalizeH="0" noProof="0" dirty="0" smtClean="0">
                <a:ln>
                  <a:noFill/>
                </a:ln>
                <a:solidFill>
                  <a:schemeClr val="tx1"/>
                </a:solidFill>
                <a:effectLst/>
                <a:uLnTx/>
                <a:uFillTx/>
                <a:latin typeface="+mn-lt"/>
                <a:ea typeface="+mn-ea"/>
                <a:cs typeface="+mn-cs"/>
              </a:rPr>
              <a:t> only on some object/function structures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noProof="0" dirty="0" smtClean="0"/>
              <a:t>Solution: Mock Statically – physically modify </a:t>
            </a:r>
            <a:r>
              <a:rPr lang="en-US" sz="2400" noProof="0" dirty="0" err="1" smtClean="0"/>
              <a:t>libs</a:t>
            </a:r>
            <a:r>
              <a:rPr lang="en-US" sz="2400" noProof="0" dirty="0" smtClean="0"/>
              <a:t> and files for testing.</a:t>
            </a:r>
          </a:p>
          <a:p>
            <a:pPr marL="800100" lvl="1" indent="-342900">
              <a:spcBef>
                <a:spcPct val="20000"/>
              </a:spcBef>
              <a:buFont typeface="Arial" pitchFamily="34" charset="0"/>
              <a:buChar char="•"/>
            </a:pPr>
            <a:r>
              <a:rPr kumimoji="0" lang="en-US" sz="2400" b="0" i="0" u="none" strike="noStrike" kern="1200" cap="none" spc="0" normalizeH="0" baseline="0" dirty="0" smtClean="0">
                <a:ln>
                  <a:noFill/>
                </a:ln>
                <a:solidFill>
                  <a:schemeClr val="tx1"/>
                </a:solidFill>
                <a:effectLst/>
                <a:uLnTx/>
                <a:uFillTx/>
                <a:latin typeface="+mn-lt"/>
                <a:ea typeface="+mn-ea"/>
                <a:cs typeface="+mn-cs"/>
              </a:rPr>
              <a:t>Use test area of overriding libraries</a:t>
            </a:r>
          </a:p>
          <a:p>
            <a:pPr marL="800100" lvl="1" indent="-342900">
              <a:spcBef>
                <a:spcPct val="20000"/>
              </a:spcBef>
              <a:buFont typeface="Arial" pitchFamily="34" charset="0"/>
              <a:buChar char="•"/>
            </a:pPr>
            <a:r>
              <a:rPr lang="en-US" sz="2400" noProof="0" dirty="0" smtClean="0"/>
              <a:t>Create mock of in memory object</a:t>
            </a:r>
          </a:p>
          <a:p>
            <a:pPr marL="800100" lvl="1" indent="-342900">
              <a:spcBef>
                <a:spcPct val="20000"/>
              </a:spcBef>
              <a:buFont typeface="Arial" pitchFamily="34" charset="0"/>
              <a:buChar char="•"/>
            </a:pPr>
            <a:r>
              <a:rPr kumimoji="0" lang="en-US" sz="2400" b="0" i="0" u="none" strike="noStrike" kern="1200" cap="none" spc="0" normalizeH="0" baseline="0" dirty="0" smtClean="0">
                <a:ln>
                  <a:noFill/>
                </a:ln>
                <a:solidFill>
                  <a:schemeClr val="tx1"/>
                </a:solidFill>
                <a:effectLst/>
                <a:uLnTx/>
                <a:uFillTx/>
                <a:latin typeface="+mn-lt"/>
                <a:ea typeface="+mn-ea"/>
                <a:cs typeface="+mn-cs"/>
              </a:rPr>
              <a:t>Write object file to test area;</a:t>
            </a:r>
            <a:r>
              <a:rPr kumimoji="0" lang="en-US" sz="2400" b="0" i="0" u="none" strike="noStrike" kern="1200" cap="none" spc="0" normalizeH="0" dirty="0" smtClean="0">
                <a:ln>
                  <a:noFill/>
                </a:ln>
                <a:solidFill>
                  <a:schemeClr val="tx1"/>
                </a:solidFill>
                <a:effectLst/>
                <a:uLnTx/>
                <a:uFillTx/>
                <a:latin typeface="+mn-lt"/>
                <a:ea typeface="+mn-ea"/>
                <a:cs typeface="+mn-cs"/>
              </a:rPr>
              <a:t> </a:t>
            </a:r>
            <a:r>
              <a:rPr lang="en-US" sz="2400" noProof="0" dirty="0" smtClean="0"/>
              <a:t>Reload libraries</a:t>
            </a:r>
          </a:p>
          <a:p>
            <a:pPr marL="800100" lvl="1" indent="-342900">
              <a:spcBef>
                <a:spcPct val="20000"/>
              </a:spcBef>
              <a:buFont typeface="Arial" pitchFamily="34" charset="0"/>
              <a:buChar char="•"/>
            </a:pPr>
            <a:r>
              <a:rPr kumimoji="0" lang="en-US" sz="2400" b="0" i="0" u="none" strike="noStrike" kern="1200" cap="none" spc="0" normalizeH="0" baseline="0" dirty="0" smtClean="0">
                <a:ln>
                  <a:noFill/>
                </a:ln>
                <a:solidFill>
                  <a:schemeClr val="tx1"/>
                </a:solidFill>
                <a:effectLst/>
                <a:uLnTx/>
                <a:uFillTx/>
                <a:latin typeface="+mn-lt"/>
                <a:ea typeface="+mn-ea"/>
                <a:cs typeface="+mn-cs"/>
              </a:rPr>
              <a:t>Run</a:t>
            </a:r>
            <a:r>
              <a:rPr kumimoji="0" lang="en-US" sz="2400" b="0" i="0" u="none" strike="noStrike" kern="1200" cap="none" spc="0" normalizeH="0" dirty="0" smtClean="0">
                <a:ln>
                  <a:noFill/>
                </a:ln>
                <a:solidFill>
                  <a:schemeClr val="tx1"/>
                </a:solidFill>
                <a:effectLst/>
                <a:uLnTx/>
                <a:uFillTx/>
                <a:latin typeface="+mn-lt"/>
                <a:ea typeface="+mn-ea"/>
                <a:cs typeface="+mn-cs"/>
              </a:rPr>
              <a:t> your test.</a:t>
            </a:r>
          </a:p>
          <a:p>
            <a:pPr marL="342900" indent="-342900">
              <a:spcBef>
                <a:spcPct val="20000"/>
              </a:spcBef>
              <a:buFont typeface="Arial" pitchFamily="34" charset="0"/>
              <a:buChar char="•"/>
            </a:pPr>
            <a:r>
              <a:rPr lang="en-US" sz="2400" baseline="0" noProof="0" dirty="0" smtClean="0"/>
              <a:t>Advanced</a:t>
            </a:r>
          </a:p>
          <a:p>
            <a:pPr marL="800100" lvl="1" indent="-342900">
              <a:spcBef>
                <a:spcPct val="20000"/>
              </a:spcBef>
              <a:buFont typeface="Arial" pitchFamily="34" charset="0"/>
              <a:buChar char="•"/>
            </a:pPr>
            <a:r>
              <a:rPr kumimoji="0" lang="en-US" sz="2400" b="0" i="0" u="none" strike="noStrike" kern="1200" cap="none" spc="0" normalizeH="0" dirty="0" smtClean="0">
                <a:ln>
                  <a:noFill/>
                </a:ln>
                <a:solidFill>
                  <a:schemeClr val="tx1"/>
                </a:solidFill>
                <a:effectLst/>
                <a:uLnTx/>
                <a:uFillTx/>
                <a:latin typeface="+mn-lt"/>
                <a:ea typeface="+mn-ea"/>
                <a:cs typeface="+mn-cs"/>
              </a:rPr>
              <a:t>Use file based variable set/get with static mocking</a:t>
            </a:r>
          </a:p>
          <a:p>
            <a:pPr marL="800100" lvl="1" indent="-342900">
              <a:spcBef>
                <a:spcPct val="20000"/>
              </a:spcBef>
              <a:buFont typeface="Arial" pitchFamily="34" charset="0"/>
              <a:buChar char="•"/>
            </a:pPr>
            <a:r>
              <a:rPr lang="en-US" sz="2400" baseline="0" noProof="0" dirty="0" smtClean="0"/>
              <a:t>Handles</a:t>
            </a:r>
            <a:r>
              <a:rPr lang="en-US" sz="2400" noProof="0" dirty="0" smtClean="0"/>
              <a:t> changes to mock object behavior for variety of test scenarios.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5" descr="loop.png"/>
          <p:cNvPicPr>
            <a:picLocks noChangeAspect="1"/>
          </p:cNvPicPr>
          <p:nvPr/>
        </p:nvPicPr>
        <p:blipFill>
          <a:blip r:embed="rId4" cstate="print"/>
          <a:stretch>
            <a:fillRect/>
          </a:stretch>
        </p:blipFill>
        <p:spPr>
          <a:xfrm>
            <a:off x="7560682" y="1371600"/>
            <a:ext cx="1507118" cy="13716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smtClean="0">
                <a:latin typeface="+mj-lt"/>
                <a:ea typeface="+mj-ea"/>
                <a:cs typeface="+mj-cs"/>
              </a:rPr>
              <a:t>Testing with Threads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Picture 6" descr="harddrive.jpg"/>
          <p:cNvPicPr>
            <a:picLocks noChangeAspect="1"/>
          </p:cNvPicPr>
          <p:nvPr/>
        </p:nvPicPr>
        <p:blipFill>
          <a:blip r:embed="rId5" cstate="print"/>
          <a:stretch>
            <a:fillRect/>
          </a:stretch>
        </p:blipFill>
        <p:spPr>
          <a:xfrm>
            <a:off x="7691897" y="4191000"/>
            <a:ext cx="1299703" cy="1295400"/>
          </a:xfrm>
          <a:prstGeom prst="rect">
            <a:avLst/>
          </a:prstGeom>
        </p:spPr>
      </p:pic>
      <p:pic>
        <p:nvPicPr>
          <p:cNvPr id="8" name="Picture 7" descr="bandage.png"/>
          <p:cNvPicPr>
            <a:picLocks noChangeAspect="1"/>
          </p:cNvPicPr>
          <p:nvPr/>
        </p:nvPicPr>
        <p:blipFill>
          <a:blip r:embed="rId6" cstate="print"/>
          <a:stretch>
            <a:fillRect/>
          </a:stretch>
        </p:blipFill>
        <p:spPr>
          <a:xfrm>
            <a:off x="152400" y="2590800"/>
            <a:ext cx="639089" cy="685800"/>
          </a:xfrm>
          <a:prstGeom prst="rect">
            <a:avLst/>
          </a:prstGeom>
        </p:spPr>
      </p:pic>
      <p:pic>
        <p:nvPicPr>
          <p:cNvPr id="9" name="Picture 8" descr="bandage.png"/>
          <p:cNvPicPr>
            <a:picLocks noChangeAspect="1"/>
          </p:cNvPicPr>
          <p:nvPr/>
        </p:nvPicPr>
        <p:blipFill>
          <a:blip r:embed="rId6" cstate="print"/>
          <a:stretch>
            <a:fillRect/>
          </a:stretch>
        </p:blipFill>
        <p:spPr>
          <a:xfrm>
            <a:off x="152400" y="5105400"/>
            <a:ext cx="639089" cy="685800"/>
          </a:xfrm>
          <a:prstGeom prst="rect">
            <a:avLst/>
          </a:prstGeom>
        </p:spPr>
      </p:pic>
      <p:pic>
        <p:nvPicPr>
          <p:cNvPr id="10" name="Picture 9" descr="mockingbird.jpg"/>
          <p:cNvPicPr>
            <a:picLocks noChangeAspect="1"/>
          </p:cNvPicPr>
          <p:nvPr/>
        </p:nvPicPr>
        <p:blipFill>
          <a:blip r:embed="rId7" cstate="print"/>
          <a:stretch>
            <a:fillRect/>
          </a:stretch>
        </p:blipFill>
        <p:spPr>
          <a:xfrm>
            <a:off x="0" y="838200"/>
            <a:ext cx="762000" cy="627380"/>
          </a:xfrm>
          <a:prstGeom prst="rect">
            <a:avLst/>
          </a:prstGeom>
        </p:spPr>
      </p:pic>
      <p:sp>
        <p:nvSpPr>
          <p:cNvPr id="11" name="TextBox 10"/>
          <p:cNvSpPr txBox="1"/>
          <p:nvPr/>
        </p:nvSpPr>
        <p:spPr>
          <a:xfrm>
            <a:off x="0" y="6488668"/>
            <a:ext cx="457200" cy="369332"/>
          </a:xfrm>
          <a:prstGeom prst="rect">
            <a:avLst/>
          </a:prstGeom>
          <a:noFill/>
        </p:spPr>
        <p:txBody>
          <a:bodyPr wrap="square" rtlCol="0">
            <a:spAutoFit/>
          </a:bodyPr>
          <a:lstStyle/>
          <a:p>
            <a:r>
              <a:rPr lang="en-US" dirty="0" smtClean="0"/>
              <a:t>12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noProof="0" dirty="0" smtClean="0">
                <a:latin typeface="+mj-lt"/>
                <a:ea typeface="+mj-ea"/>
                <a:cs typeface="+mj-cs"/>
              </a:rPr>
              <a:t>Real life Example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685800" y="1295400"/>
            <a:ext cx="3581400" cy="1200329"/>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err="1" smtClean="0"/>
              <a:t>Cmd_daemon</a:t>
            </a:r>
            <a:endParaRPr lang="en-US" dirty="0" smtClean="0"/>
          </a:p>
          <a:p>
            <a:pPr>
              <a:buFont typeface="Arial" pitchFamily="34" charset="0"/>
              <a:buChar char="•"/>
            </a:pPr>
            <a:r>
              <a:rPr lang="en-US" dirty="0"/>
              <a:t> </a:t>
            </a:r>
            <a:r>
              <a:rPr lang="en-US" dirty="0" smtClean="0"/>
              <a:t>Runs threads to control sub-categories of actions</a:t>
            </a:r>
          </a:p>
          <a:p>
            <a:pPr>
              <a:buFont typeface="Arial" pitchFamily="34" charset="0"/>
              <a:buChar char="•"/>
            </a:pPr>
            <a:r>
              <a:rPr lang="en-US" dirty="0"/>
              <a:t> </a:t>
            </a:r>
            <a:r>
              <a:rPr lang="en-US" dirty="0" smtClean="0"/>
              <a:t>Database configuration/state</a:t>
            </a:r>
            <a:endParaRPr lang="en-US" dirty="0"/>
          </a:p>
        </p:txBody>
      </p:sp>
      <p:sp>
        <p:nvSpPr>
          <p:cNvPr id="8" name="TextBox 7"/>
          <p:cNvSpPr txBox="1"/>
          <p:nvPr/>
        </p:nvSpPr>
        <p:spPr>
          <a:xfrm>
            <a:off x="533400" y="32766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Sub Cat1</a:t>
            </a:r>
            <a:endParaRPr lang="en-US" dirty="0"/>
          </a:p>
        </p:txBody>
      </p:sp>
      <p:sp>
        <p:nvSpPr>
          <p:cNvPr id="9" name="TextBox 8"/>
          <p:cNvSpPr txBox="1"/>
          <p:nvPr/>
        </p:nvSpPr>
        <p:spPr>
          <a:xfrm>
            <a:off x="1905000" y="32766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Sub Cat2</a:t>
            </a:r>
            <a:endParaRPr lang="en-US" dirty="0"/>
          </a:p>
        </p:txBody>
      </p:sp>
      <p:sp>
        <p:nvSpPr>
          <p:cNvPr id="10" name="TextBox 9"/>
          <p:cNvSpPr txBox="1"/>
          <p:nvPr/>
        </p:nvSpPr>
        <p:spPr>
          <a:xfrm>
            <a:off x="3276600" y="32766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Sub Cat3</a:t>
            </a:r>
            <a:endParaRPr lang="en-US" dirty="0"/>
          </a:p>
        </p:txBody>
      </p:sp>
      <p:sp>
        <p:nvSpPr>
          <p:cNvPr id="11" name="TextBox 10"/>
          <p:cNvSpPr txBox="1"/>
          <p:nvPr/>
        </p:nvSpPr>
        <p:spPr>
          <a:xfrm>
            <a:off x="4648200" y="32766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Sub </a:t>
            </a:r>
            <a:r>
              <a:rPr lang="en-US" dirty="0" err="1" smtClean="0"/>
              <a:t>CatN</a:t>
            </a:r>
            <a:endParaRPr lang="en-US" dirty="0"/>
          </a:p>
        </p:txBody>
      </p:sp>
      <p:cxnSp>
        <p:nvCxnSpPr>
          <p:cNvPr id="12" name="Straight Connector 11"/>
          <p:cNvCxnSpPr/>
          <p:nvPr/>
        </p:nvCxnSpPr>
        <p:spPr>
          <a:xfrm>
            <a:off x="304800" y="3810000"/>
            <a:ext cx="563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62200" y="25146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42672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Master</a:t>
            </a:r>
            <a:endParaRPr lang="en-US" dirty="0"/>
          </a:p>
        </p:txBody>
      </p:sp>
      <p:sp>
        <p:nvSpPr>
          <p:cNvPr id="16" name="TextBox 15"/>
          <p:cNvSpPr txBox="1"/>
          <p:nvPr/>
        </p:nvSpPr>
        <p:spPr>
          <a:xfrm>
            <a:off x="1066800" y="5334000"/>
            <a:ext cx="10668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Worker 1</a:t>
            </a:r>
            <a:endParaRPr lang="en-US" dirty="0"/>
          </a:p>
        </p:txBody>
      </p:sp>
      <p:sp>
        <p:nvSpPr>
          <p:cNvPr id="17" name="TextBox 16"/>
          <p:cNvSpPr txBox="1"/>
          <p:nvPr/>
        </p:nvSpPr>
        <p:spPr>
          <a:xfrm>
            <a:off x="3352800" y="4267200"/>
            <a:ext cx="13716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Distributor</a:t>
            </a:r>
            <a:endParaRPr lang="en-US" dirty="0"/>
          </a:p>
        </p:txBody>
      </p:sp>
      <p:sp>
        <p:nvSpPr>
          <p:cNvPr id="20" name="TextBox 19"/>
          <p:cNvSpPr txBox="1"/>
          <p:nvPr/>
        </p:nvSpPr>
        <p:spPr>
          <a:xfrm>
            <a:off x="2209800" y="5334000"/>
            <a:ext cx="10668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Worker 2</a:t>
            </a:r>
            <a:endParaRPr lang="en-US" dirty="0"/>
          </a:p>
        </p:txBody>
      </p:sp>
      <p:sp>
        <p:nvSpPr>
          <p:cNvPr id="21" name="TextBox 20"/>
          <p:cNvSpPr txBox="1"/>
          <p:nvPr/>
        </p:nvSpPr>
        <p:spPr>
          <a:xfrm>
            <a:off x="3352800" y="5334000"/>
            <a:ext cx="10668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Worker 3</a:t>
            </a:r>
            <a:endParaRPr lang="en-US" dirty="0"/>
          </a:p>
        </p:txBody>
      </p:sp>
      <p:sp>
        <p:nvSpPr>
          <p:cNvPr id="22" name="TextBox 21"/>
          <p:cNvSpPr txBox="1"/>
          <p:nvPr/>
        </p:nvSpPr>
        <p:spPr>
          <a:xfrm>
            <a:off x="4495800" y="5334000"/>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Worker N</a:t>
            </a:r>
            <a:endParaRPr lang="en-US" dirty="0"/>
          </a:p>
        </p:txBody>
      </p:sp>
      <p:sp>
        <p:nvSpPr>
          <p:cNvPr id="23" name="TextBox 22"/>
          <p:cNvSpPr txBox="1"/>
          <p:nvPr/>
        </p:nvSpPr>
        <p:spPr>
          <a:xfrm>
            <a:off x="2667000" y="6336268"/>
            <a:ext cx="1143000" cy="369332"/>
          </a:xfrm>
          <a:prstGeom prst="rect">
            <a:avLst/>
          </a:prstGeom>
          <a:solidFill>
            <a:schemeClr val="accent1">
              <a:alpha val="16000"/>
            </a:schemeClr>
          </a:solidFill>
          <a:ln>
            <a:solidFill>
              <a:schemeClr val="accent1">
                <a:shade val="50000"/>
              </a:schemeClr>
            </a:solidFill>
          </a:ln>
        </p:spPr>
        <p:txBody>
          <a:bodyPr wrap="square" rtlCol="0">
            <a:spAutoFit/>
          </a:bodyPr>
          <a:lstStyle/>
          <a:p>
            <a:r>
              <a:rPr lang="en-US" dirty="0" smtClean="0"/>
              <a:t>Monitor</a:t>
            </a:r>
            <a:endParaRPr lang="en-US" dirty="0"/>
          </a:p>
        </p:txBody>
      </p:sp>
      <p:cxnSp>
        <p:nvCxnSpPr>
          <p:cNvPr id="28" name="Straight Arrow Connector 27"/>
          <p:cNvCxnSpPr>
            <a:stCxn id="15" idx="3"/>
            <a:endCxn id="17" idx="1"/>
          </p:cNvCxnSpPr>
          <p:nvPr/>
        </p:nvCxnSpPr>
        <p:spPr>
          <a:xfrm>
            <a:off x="2057400" y="4451866"/>
            <a:ext cx="1295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Subtitle 2"/>
          <p:cNvSpPr txBox="1">
            <a:spLocks/>
          </p:cNvSpPr>
          <p:nvPr/>
        </p:nvSpPr>
        <p:spPr>
          <a:xfrm>
            <a:off x="2362200" y="4191000"/>
            <a:ext cx="762000" cy="609600"/>
          </a:xfrm>
          <a:prstGeom prst="rect">
            <a:avLst/>
          </a:prstGeom>
        </p:spPr>
        <p:txBody>
          <a:bodyPr vert="horz" lIns="91440" tIns="45720" rIns="91440" bIns="45720" rtlCol="0">
            <a:normAutofit fontScale="6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Work Units</a:t>
            </a:r>
          </a:p>
        </p:txBody>
      </p:sp>
      <p:cxnSp>
        <p:nvCxnSpPr>
          <p:cNvPr id="32" name="Straight Arrow Connector 31"/>
          <p:cNvCxnSpPr>
            <a:stCxn id="17" idx="2"/>
          </p:cNvCxnSpPr>
          <p:nvPr/>
        </p:nvCxnSpPr>
        <p:spPr>
          <a:xfrm flipH="1">
            <a:off x="3352800" y="4636532"/>
            <a:ext cx="685800" cy="5450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Subtitle 2"/>
          <p:cNvSpPr txBox="1">
            <a:spLocks/>
          </p:cNvSpPr>
          <p:nvPr/>
        </p:nvSpPr>
        <p:spPr>
          <a:xfrm>
            <a:off x="3733800" y="4724400"/>
            <a:ext cx="1676400" cy="3810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Work Packages</a:t>
            </a:r>
          </a:p>
        </p:txBody>
      </p:sp>
      <p:cxnSp>
        <p:nvCxnSpPr>
          <p:cNvPr id="36" name="Straight Connector 35"/>
          <p:cNvCxnSpPr>
            <a:endCxn id="20" idx="0"/>
          </p:cNvCxnSpPr>
          <p:nvPr/>
        </p:nvCxnSpPr>
        <p:spPr>
          <a:xfrm flipH="1">
            <a:off x="2743200" y="51816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1" idx="0"/>
          </p:cNvCxnSpPr>
          <p:nvPr/>
        </p:nvCxnSpPr>
        <p:spPr>
          <a:xfrm>
            <a:off x="3352800" y="51816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2" idx="0"/>
          </p:cNvCxnSpPr>
          <p:nvPr/>
        </p:nvCxnSpPr>
        <p:spPr>
          <a:xfrm>
            <a:off x="3352800" y="5181600"/>
            <a:ext cx="17145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6" idx="0"/>
          </p:cNvCxnSpPr>
          <p:nvPr/>
        </p:nvCxnSpPr>
        <p:spPr>
          <a:xfrm flipV="1">
            <a:off x="1600200" y="5181600"/>
            <a:ext cx="1752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Subtitle 2"/>
          <p:cNvSpPr txBox="1">
            <a:spLocks/>
          </p:cNvSpPr>
          <p:nvPr/>
        </p:nvSpPr>
        <p:spPr>
          <a:xfrm>
            <a:off x="2286000" y="2514600"/>
            <a:ext cx="2514600" cy="609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Categories</a:t>
            </a:r>
            <a:r>
              <a:rPr kumimoji="0" lang="en-US" b="0" i="0" u="none" strike="noStrike" kern="1200" cap="none" spc="0" normalizeH="0" noProof="0" dirty="0" smtClean="0">
                <a:ln>
                  <a:noFill/>
                </a:ln>
                <a:solidFill>
                  <a:schemeClr val="tx1"/>
                </a:solidFill>
                <a:effectLst/>
                <a:uLnTx/>
                <a:uFillTx/>
                <a:latin typeface="+mn-lt"/>
                <a:ea typeface="+mn-ea"/>
                <a:cs typeface="+mn-cs"/>
              </a:rPr>
              <a:t> Launched</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50" name="Straight Arrow Connector 49"/>
          <p:cNvCxnSpPr/>
          <p:nvPr/>
        </p:nvCxnSpPr>
        <p:spPr>
          <a:xfrm>
            <a:off x="1447800" y="38100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 idx="0"/>
          </p:cNvCxnSpPr>
          <p:nvPr/>
        </p:nvCxnSpPr>
        <p:spPr>
          <a:xfrm flipV="1">
            <a:off x="1104900" y="2971800"/>
            <a:ext cx="12573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9" idx="0"/>
          </p:cNvCxnSpPr>
          <p:nvPr/>
        </p:nvCxnSpPr>
        <p:spPr>
          <a:xfrm flipH="1" flipV="1">
            <a:off x="2362200" y="2971800"/>
            <a:ext cx="1143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0" idx="0"/>
          </p:cNvCxnSpPr>
          <p:nvPr/>
        </p:nvCxnSpPr>
        <p:spPr>
          <a:xfrm flipH="1" flipV="1">
            <a:off x="2362200" y="2971800"/>
            <a:ext cx="14859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0"/>
          </p:cNvCxnSpPr>
          <p:nvPr/>
        </p:nvCxnSpPr>
        <p:spPr>
          <a:xfrm flipH="1" flipV="1">
            <a:off x="2362200" y="2971800"/>
            <a:ext cx="28575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200400" y="5867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Subtitle 2"/>
          <p:cNvSpPr txBox="1">
            <a:spLocks/>
          </p:cNvSpPr>
          <p:nvPr/>
        </p:nvSpPr>
        <p:spPr>
          <a:xfrm>
            <a:off x="1219200" y="5943600"/>
            <a:ext cx="2057400" cy="3810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Work Package/State</a:t>
            </a:r>
          </a:p>
        </p:txBody>
      </p:sp>
      <p:cxnSp>
        <p:nvCxnSpPr>
          <p:cNvPr id="73" name="Straight Connector 72"/>
          <p:cNvCxnSpPr>
            <a:stCxn id="16" idx="2"/>
          </p:cNvCxnSpPr>
          <p:nvPr/>
        </p:nvCxnSpPr>
        <p:spPr>
          <a:xfrm>
            <a:off x="1600200" y="5703332"/>
            <a:ext cx="1600200" cy="16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2"/>
          </p:cNvCxnSpPr>
          <p:nvPr/>
        </p:nvCxnSpPr>
        <p:spPr>
          <a:xfrm>
            <a:off x="2743200" y="5703332"/>
            <a:ext cx="457200" cy="16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200400" y="57150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22" idx="2"/>
          </p:cNvCxnSpPr>
          <p:nvPr/>
        </p:nvCxnSpPr>
        <p:spPr>
          <a:xfrm flipV="1">
            <a:off x="3200400" y="5703332"/>
            <a:ext cx="1866900" cy="16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724400" y="4528066"/>
            <a:ext cx="1295400" cy="882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3810000" y="5791200"/>
            <a:ext cx="2209800" cy="6535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810000" y="5562600"/>
            <a:ext cx="4495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17" idx="3"/>
          </p:cNvCxnSpPr>
          <p:nvPr/>
        </p:nvCxnSpPr>
        <p:spPr>
          <a:xfrm flipH="1" flipV="1">
            <a:off x="4724400" y="4451866"/>
            <a:ext cx="3505200" cy="7297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Subtitle 2"/>
          <p:cNvSpPr txBox="1">
            <a:spLocks/>
          </p:cNvSpPr>
          <p:nvPr/>
        </p:nvSpPr>
        <p:spPr>
          <a:xfrm>
            <a:off x="5715000" y="5410200"/>
            <a:ext cx="1447800" cy="3810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Package Sent</a:t>
            </a:r>
          </a:p>
        </p:txBody>
      </p:sp>
      <p:sp>
        <p:nvSpPr>
          <p:cNvPr id="100" name="Subtitle 2"/>
          <p:cNvSpPr txBox="1">
            <a:spLocks/>
          </p:cNvSpPr>
          <p:nvPr/>
        </p:nvSpPr>
        <p:spPr>
          <a:xfrm>
            <a:off x="7467600" y="5181600"/>
            <a:ext cx="1447800" cy="381000"/>
          </a:xfrm>
          <a:prstGeom prst="rect">
            <a:avLst/>
          </a:prstGeom>
        </p:spPr>
        <p:txBody>
          <a:bodyPr vert="horz" lIns="91440" tIns="45720" rIns="91440" bIns="45720" rtlCol="0">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Package Redo</a:t>
            </a:r>
          </a:p>
        </p:txBody>
      </p:sp>
      <p:sp>
        <p:nvSpPr>
          <p:cNvPr id="44" name="Rectangle 43"/>
          <p:cNvSpPr/>
          <p:nvPr/>
        </p:nvSpPr>
        <p:spPr>
          <a:xfrm>
            <a:off x="304800" y="3124200"/>
            <a:ext cx="5638800" cy="685800"/>
          </a:xfrm>
          <a:prstGeom prst="rect">
            <a:avLst/>
          </a:prstGeom>
          <a:solidFill>
            <a:schemeClr val="accent1">
              <a:alpha val="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0" y="6488668"/>
            <a:ext cx="457200" cy="369332"/>
          </a:xfrm>
          <a:prstGeom prst="rect">
            <a:avLst/>
          </a:prstGeom>
          <a:noFill/>
        </p:spPr>
        <p:txBody>
          <a:bodyPr wrap="square" rtlCol="0">
            <a:spAutoFit/>
          </a:bodyPr>
          <a:lstStyle/>
          <a:p>
            <a:r>
              <a:rPr lang="en-US" dirty="0" smtClean="0"/>
              <a:t>13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smtClean="0">
                <a:latin typeface="+mj-lt"/>
                <a:ea typeface="+mj-ea"/>
                <a:cs typeface="+mj-cs"/>
              </a:rPr>
              <a:t>Conclusion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ubtitle 2"/>
          <p:cNvSpPr txBox="1">
            <a:spLocks/>
          </p:cNvSpPr>
          <p:nvPr/>
        </p:nvSpPr>
        <p:spPr>
          <a:xfrm>
            <a:off x="381000" y="1447800"/>
            <a:ext cx="84582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Use when needed only,</a:t>
            </a:r>
            <a:r>
              <a:rPr kumimoji="0" lang="en-US" sz="3200" b="0" i="0" u="none" strike="noStrike" kern="1200" cap="none" spc="0" normalizeH="0" noProof="0" dirty="0" smtClean="0">
                <a:ln>
                  <a:noFill/>
                </a:ln>
                <a:solidFill>
                  <a:schemeClr val="tx1"/>
                </a:solidFill>
                <a:effectLst/>
                <a:uLnTx/>
                <a:uFillTx/>
                <a:latin typeface="+mn-lt"/>
                <a:ea typeface="+mn-ea"/>
                <a:cs typeface="+mn-cs"/>
              </a:rPr>
              <a:t> non-trivial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t>Runtime</a:t>
            </a:r>
            <a:r>
              <a:rPr lang="en-US" sz="3200" dirty="0" smtClean="0"/>
              <a:t> logic especially critical to understand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Design</a:t>
            </a:r>
            <a:r>
              <a:rPr kumimoji="0" lang="en-US" sz="3200" b="0" i="0" u="none" strike="noStrike" kern="1200" cap="none" spc="0" normalizeH="0" noProof="0" dirty="0" smtClean="0">
                <a:ln>
                  <a:noFill/>
                </a:ln>
                <a:solidFill>
                  <a:schemeClr val="tx1"/>
                </a:solidFill>
                <a:effectLst/>
                <a:uLnTx/>
                <a:uFillTx/>
                <a:latin typeface="+mn-lt"/>
                <a:ea typeface="+mn-ea"/>
                <a:cs typeface="+mn-cs"/>
              </a:rPr>
              <a:t> pattern helpful for design or starting point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t>Simplicity</a:t>
            </a:r>
            <a:r>
              <a:rPr lang="en-US" sz="3200" dirty="0" smtClean="0"/>
              <a:t> in data sharing helps system management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Under</a:t>
            </a:r>
            <a:r>
              <a:rPr lang="en-US" sz="3200" dirty="0" smtClean="0"/>
              <a:t>stand thread API and limitations with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Unit Test, Integration</a:t>
            </a:r>
            <a:r>
              <a:rPr kumimoji="0" lang="en-US" sz="3200" b="0" i="0" u="none" strike="noStrike" kern="1200" cap="none" spc="0" normalizeH="0" noProof="0" dirty="0" smtClean="0">
                <a:ln>
                  <a:noFill/>
                </a:ln>
                <a:solidFill>
                  <a:schemeClr val="tx1"/>
                </a:solidFill>
                <a:effectLst/>
                <a:uLnTx/>
                <a:uFillTx/>
                <a:latin typeface="+mn-lt"/>
                <a:ea typeface="+mn-ea"/>
                <a:cs typeface="+mn-cs"/>
              </a:rPr>
              <a:t> Test, Thread Test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5" descr="star-wars-peace-hance.jpg"/>
          <p:cNvPicPr>
            <a:picLocks noChangeAspect="1"/>
          </p:cNvPicPr>
          <p:nvPr/>
        </p:nvPicPr>
        <p:blipFill>
          <a:blip r:embed="rId4" cstate="print"/>
          <a:stretch>
            <a:fillRect/>
          </a:stretch>
        </p:blipFill>
        <p:spPr>
          <a:xfrm>
            <a:off x="76200" y="76200"/>
            <a:ext cx="1870363" cy="1371600"/>
          </a:xfrm>
          <a:prstGeom prst="rect">
            <a:avLst/>
          </a:prstGeom>
        </p:spPr>
      </p:pic>
      <p:pic>
        <p:nvPicPr>
          <p:cNvPr id="7" name="Picture 6" descr="star-wars-peace-hance.jpg"/>
          <p:cNvPicPr>
            <a:picLocks noChangeAspect="1"/>
          </p:cNvPicPr>
          <p:nvPr/>
        </p:nvPicPr>
        <p:blipFill>
          <a:blip r:embed="rId4" cstate="print"/>
          <a:stretch>
            <a:fillRect/>
          </a:stretch>
        </p:blipFill>
        <p:spPr>
          <a:xfrm>
            <a:off x="7162800" y="76200"/>
            <a:ext cx="1870363" cy="1371600"/>
          </a:xfrm>
          <a:prstGeom prst="rect">
            <a:avLst/>
          </a:prstGeom>
        </p:spPr>
      </p:pic>
      <p:sp>
        <p:nvSpPr>
          <p:cNvPr id="8" name="TextBox 7"/>
          <p:cNvSpPr txBox="1"/>
          <p:nvPr/>
        </p:nvSpPr>
        <p:spPr>
          <a:xfrm>
            <a:off x="0" y="6488668"/>
            <a:ext cx="457200" cy="369332"/>
          </a:xfrm>
          <a:prstGeom prst="rect">
            <a:avLst/>
          </a:prstGeom>
          <a:noFill/>
        </p:spPr>
        <p:txBody>
          <a:bodyPr wrap="square" rtlCol="0">
            <a:spAutoFit/>
          </a:bodyPr>
          <a:lstStyle/>
          <a:p>
            <a:r>
              <a:rPr lang="en-US" dirty="0" smtClean="0"/>
              <a:t>14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457200" y="-228600"/>
            <a:ext cx="8382000" cy="27432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smtClean="0">
                <a:latin typeface="+mj-lt"/>
                <a:ea typeface="+mj-ea"/>
                <a:cs typeface="+mj-cs"/>
              </a:rPr>
              <a:t>Thank You</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ubtitle 2"/>
          <p:cNvSpPr txBox="1">
            <a:spLocks/>
          </p:cNvSpPr>
          <p:nvPr/>
        </p:nvSpPr>
        <p:spPr>
          <a:xfrm>
            <a:off x="381000" y="5410200"/>
            <a:ext cx="84582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Further</a:t>
            </a:r>
            <a:r>
              <a:rPr kumimoji="0" lang="en-US" sz="3200" b="0" i="0" u="none" strike="noStrike" kern="1200" cap="none" spc="0" normalizeH="0" noProof="0" dirty="0" smtClean="0">
                <a:ln>
                  <a:noFill/>
                </a:ln>
                <a:solidFill>
                  <a:schemeClr val="tx1"/>
                </a:solidFill>
                <a:effectLst/>
                <a:uLnTx/>
                <a:uFillTx/>
                <a:latin typeface="+mn-lt"/>
                <a:ea typeface="+mn-ea"/>
                <a:cs typeface="+mn-cs"/>
              </a:rPr>
              <a:t> Question/Comments: dsbike@gmail.com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0" y="6488668"/>
            <a:ext cx="457200" cy="369332"/>
          </a:xfrm>
          <a:prstGeom prst="rect">
            <a:avLst/>
          </a:prstGeom>
          <a:noFill/>
        </p:spPr>
        <p:txBody>
          <a:bodyPr wrap="square" rtlCol="0">
            <a:spAutoFit/>
          </a:bodyPr>
          <a:lstStyle/>
          <a:p>
            <a:r>
              <a:rPr lang="en-US" dirty="0" smtClean="0"/>
              <a:t>15</a:t>
            </a:r>
            <a:endParaRPr lang="en-US" dirty="0"/>
          </a:p>
        </p:txBody>
      </p:sp>
      <p:pic>
        <p:nvPicPr>
          <p:cNvPr id="10" name="Picture 9" descr="alg_star_wars_parade.jpg"/>
          <p:cNvPicPr>
            <a:picLocks noChangeAspect="1"/>
          </p:cNvPicPr>
          <p:nvPr/>
        </p:nvPicPr>
        <p:blipFill>
          <a:blip r:embed="rId3" cstate="print"/>
          <a:stretch>
            <a:fillRect/>
          </a:stretch>
        </p:blipFill>
        <p:spPr>
          <a:xfrm>
            <a:off x="2286000" y="1905000"/>
            <a:ext cx="4876800" cy="3251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perl_vs_java.jpg"/>
          <p:cNvPicPr>
            <a:picLocks noChangeAspect="1"/>
          </p:cNvPicPr>
          <p:nvPr/>
        </p:nvPicPr>
        <p:blipFill>
          <a:blip r:embed="rId3" cstate="print"/>
          <a:srcRect l="11538" t="16300" r="52198" b="26557"/>
          <a:stretch>
            <a:fillRect/>
          </a:stretch>
        </p:blipFill>
        <p:spPr>
          <a:xfrm>
            <a:off x="609600" y="2209800"/>
            <a:ext cx="1096108" cy="1295400"/>
          </a:xfrm>
          <a:prstGeom prst="rect">
            <a:avLst/>
          </a:prstGeom>
        </p:spPr>
      </p:pic>
      <p:sp>
        <p:nvSpPr>
          <p:cNvPr id="2" name="Title 1"/>
          <p:cNvSpPr>
            <a:spLocks noGrp="1"/>
          </p:cNvSpPr>
          <p:nvPr>
            <p:ph type="ctrTitle"/>
          </p:nvPr>
        </p:nvSpPr>
        <p:spPr>
          <a:xfrm>
            <a:off x="914400" y="228600"/>
            <a:ext cx="7620000" cy="1905000"/>
          </a:xfrm>
        </p:spPr>
        <p:txBody>
          <a:bodyPr>
            <a:normAutofit/>
          </a:bodyPr>
          <a:lstStyle/>
          <a:p>
            <a:r>
              <a:rPr lang="en-US" b="1" dirty="0" smtClean="0"/>
              <a:t>About Me?</a:t>
            </a:r>
            <a:r>
              <a:rPr lang="en-US" b="1" dirty="0"/>
              <a:t/>
            </a:r>
            <a:br>
              <a:rPr lang="en-US" b="1" dirty="0"/>
            </a:br>
            <a:endParaRPr lang="en-US" dirty="0"/>
          </a:p>
        </p:txBody>
      </p:sp>
      <p:pic>
        <p:nvPicPr>
          <p:cNvPr id="10" name="Picture 9" descr="alg_star_wars_parade.jpg"/>
          <p:cNvPicPr>
            <a:picLocks noChangeAspect="1"/>
          </p:cNvPicPr>
          <p:nvPr/>
        </p:nvPicPr>
        <p:blipFill>
          <a:blip r:embed="rId4" cstate="print"/>
          <a:srcRect l="50000" t="52000" r="40667" b="34000"/>
          <a:stretch>
            <a:fillRect/>
          </a:stretch>
        </p:blipFill>
        <p:spPr>
          <a:xfrm>
            <a:off x="0" y="6324600"/>
            <a:ext cx="533400" cy="533400"/>
          </a:xfrm>
          <a:prstGeom prst="rect">
            <a:avLst/>
          </a:prstGeom>
        </p:spPr>
      </p:pic>
      <p:sp>
        <p:nvSpPr>
          <p:cNvPr id="3" name="Subtitle 2"/>
          <p:cNvSpPr>
            <a:spLocks noGrp="1"/>
          </p:cNvSpPr>
          <p:nvPr>
            <p:ph type="subTitle" idx="1"/>
          </p:nvPr>
        </p:nvSpPr>
        <p:spPr>
          <a:xfrm>
            <a:off x="1295400" y="1219200"/>
            <a:ext cx="6934200" cy="5181600"/>
          </a:xfrm>
        </p:spPr>
        <p:txBody>
          <a:bodyPr>
            <a:normAutofit/>
          </a:bodyPr>
          <a:lstStyle/>
          <a:p>
            <a:pPr algn="l">
              <a:buFont typeface="Arial" pitchFamily="34" charset="0"/>
              <a:buChar char="•"/>
            </a:pPr>
            <a:r>
              <a:rPr lang="en-US" sz="2800" dirty="0" smtClean="0">
                <a:solidFill>
                  <a:schemeClr val="tx1"/>
                </a:solidFill>
              </a:rPr>
              <a:t> Live in Monterey, CA (moving to San Diego, CA)</a:t>
            </a:r>
            <a:endParaRPr lang="en-US" dirty="0" smtClean="0">
              <a:solidFill>
                <a:schemeClr val="tx1"/>
              </a:solidFill>
            </a:endParaRPr>
          </a:p>
          <a:p>
            <a:pPr algn="l">
              <a:buFont typeface="Arial" pitchFamily="34" charset="0"/>
              <a:buChar char="•"/>
            </a:pPr>
            <a:r>
              <a:rPr lang="en-US" sz="2800" dirty="0">
                <a:solidFill>
                  <a:schemeClr val="tx1"/>
                </a:solidFill>
              </a:rPr>
              <a:t> </a:t>
            </a:r>
            <a:r>
              <a:rPr lang="en-US" sz="2800" dirty="0" smtClean="0">
                <a:solidFill>
                  <a:schemeClr val="tx1"/>
                </a:solidFill>
              </a:rPr>
              <a:t>About 10 years in software</a:t>
            </a:r>
          </a:p>
          <a:p>
            <a:pPr lvl="1" algn="l">
              <a:buFont typeface="Arial" pitchFamily="34" charset="0"/>
              <a:buChar char="•"/>
            </a:pPr>
            <a:r>
              <a:rPr lang="en-US" dirty="0" smtClean="0">
                <a:solidFill>
                  <a:schemeClr val="tx1"/>
                </a:solidFill>
              </a:rPr>
              <a:t> Recently back/forth Perl and Java.</a:t>
            </a:r>
          </a:p>
          <a:p>
            <a:pPr lvl="1" algn="l">
              <a:buFont typeface="Arial" pitchFamily="34" charset="0"/>
              <a:buChar char="•"/>
            </a:pPr>
            <a:r>
              <a:rPr lang="en-US" dirty="0" smtClean="0">
                <a:solidFill>
                  <a:schemeClr val="tx1"/>
                </a:solidFill>
              </a:rPr>
              <a:t> Lots of focus on data back ends and sets.</a:t>
            </a:r>
          </a:p>
          <a:p>
            <a:pPr lvl="1" algn="l">
              <a:buFont typeface="Arial" pitchFamily="34" charset="0"/>
              <a:buChar char="•"/>
            </a:pPr>
            <a:r>
              <a:rPr lang="en-US" dirty="0" smtClean="0">
                <a:solidFill>
                  <a:schemeClr val="tx1"/>
                </a:solidFill>
              </a:rPr>
              <a:t> Enjoy playing with a parser or two</a:t>
            </a:r>
          </a:p>
          <a:p>
            <a:pPr lvl="1" algn="l">
              <a:buFont typeface="Arial" pitchFamily="34" charset="0"/>
              <a:buChar char="•"/>
            </a:pPr>
            <a:r>
              <a:rPr lang="en-US" dirty="0" smtClean="0">
                <a:solidFill>
                  <a:schemeClr val="tx1"/>
                </a:solidFill>
              </a:rPr>
              <a:t> Moving to mess around with big data problems.</a:t>
            </a:r>
          </a:p>
          <a:p>
            <a:pPr algn="l">
              <a:buFont typeface="Arial" pitchFamily="34" charset="0"/>
              <a:buChar char="•"/>
            </a:pPr>
            <a:r>
              <a:rPr lang="en-US" dirty="0" smtClean="0">
                <a:solidFill>
                  <a:schemeClr val="tx1"/>
                </a:solidFill>
              </a:rPr>
              <a:t> First YAPC::NA presentation</a:t>
            </a:r>
          </a:p>
          <a:p>
            <a:pPr algn="l">
              <a:buFont typeface="Arial" pitchFamily="34" charset="0"/>
              <a:buChar char="•"/>
            </a:pPr>
            <a:r>
              <a:rPr lang="en-US" dirty="0" smtClean="0">
                <a:solidFill>
                  <a:schemeClr val="tx1"/>
                </a:solidFill>
              </a:rPr>
              <a:t> </a:t>
            </a:r>
            <a:r>
              <a:rPr lang="en-US" dirty="0" smtClean="0">
                <a:solidFill>
                  <a:schemeClr val="tx1"/>
                </a:solidFill>
                <a:hlinkClick r:id="rId5"/>
              </a:rPr>
              <a:t>dsbike@gmail.com</a:t>
            </a:r>
            <a:r>
              <a:rPr lang="en-US" dirty="0" smtClean="0">
                <a:solidFill>
                  <a:schemeClr val="tx1"/>
                </a:solidFill>
              </a:rPr>
              <a:t> for contact.</a:t>
            </a:r>
          </a:p>
        </p:txBody>
      </p:sp>
      <p:sp>
        <p:nvSpPr>
          <p:cNvPr id="9" name="TextBox 8"/>
          <p:cNvSpPr txBox="1"/>
          <p:nvPr/>
        </p:nvSpPr>
        <p:spPr>
          <a:xfrm>
            <a:off x="0" y="6488668"/>
            <a:ext cx="304800" cy="369332"/>
          </a:xfrm>
          <a:prstGeom prst="rect">
            <a:avLst/>
          </a:prstGeom>
          <a:noFill/>
        </p:spPr>
        <p:txBody>
          <a:bodyPr wrap="square" rtlCol="0">
            <a:spAutoFit/>
          </a:bodyPr>
          <a:lstStyle/>
          <a:p>
            <a:r>
              <a:rPr lang="en-US" dirty="0" smtClean="0"/>
              <a:t>2</a:t>
            </a:r>
            <a:endParaRPr lang="en-US" dirty="0"/>
          </a:p>
        </p:txBody>
      </p:sp>
      <p:pic>
        <p:nvPicPr>
          <p:cNvPr id="11" name="Picture 10" descr="Monterey_Bay_View_1.jpg"/>
          <p:cNvPicPr>
            <a:picLocks noChangeAspect="1"/>
          </p:cNvPicPr>
          <p:nvPr/>
        </p:nvPicPr>
        <p:blipFill>
          <a:blip r:embed="rId6" cstate="print"/>
          <a:stretch>
            <a:fillRect/>
          </a:stretch>
        </p:blipFill>
        <p:spPr>
          <a:xfrm>
            <a:off x="137556" y="1066800"/>
            <a:ext cx="1157844" cy="685800"/>
          </a:xfrm>
          <a:prstGeom prst="rect">
            <a:avLst/>
          </a:prstGeom>
        </p:spPr>
      </p:pic>
      <p:pic>
        <p:nvPicPr>
          <p:cNvPr id="12" name="Picture 11" descr="sandiegoskyline_gde.jpg"/>
          <p:cNvPicPr>
            <a:picLocks noChangeAspect="1"/>
          </p:cNvPicPr>
          <p:nvPr/>
        </p:nvPicPr>
        <p:blipFill>
          <a:blip r:embed="rId7" cstate="print"/>
          <a:stretch>
            <a:fillRect/>
          </a:stretch>
        </p:blipFill>
        <p:spPr>
          <a:xfrm>
            <a:off x="7911084" y="1109472"/>
            <a:ext cx="1080516" cy="719328"/>
          </a:xfrm>
          <a:prstGeom prst="rect">
            <a:avLst/>
          </a:prstGeom>
        </p:spPr>
      </p:pic>
      <p:pic>
        <p:nvPicPr>
          <p:cNvPr id="14" name="Picture 13" descr="perl_vs_java.jpg"/>
          <p:cNvPicPr>
            <a:picLocks noChangeAspect="1"/>
          </p:cNvPicPr>
          <p:nvPr/>
        </p:nvPicPr>
        <p:blipFill>
          <a:blip r:embed="rId8" cstate="print"/>
          <a:srcRect l="59890" t="16300" r="8242" b="26557"/>
          <a:stretch>
            <a:fillRect/>
          </a:stretch>
        </p:blipFill>
        <p:spPr>
          <a:xfrm>
            <a:off x="8077200" y="2209800"/>
            <a:ext cx="838200" cy="1127234"/>
          </a:xfrm>
          <a:prstGeom prst="rect">
            <a:avLst/>
          </a:prstGeom>
        </p:spPr>
      </p:pic>
      <p:pic>
        <p:nvPicPr>
          <p:cNvPr id="15" name="Picture 14" descr="computer_database.png"/>
          <p:cNvPicPr>
            <a:picLocks noChangeAspect="1"/>
          </p:cNvPicPr>
          <p:nvPr/>
        </p:nvPicPr>
        <p:blipFill>
          <a:blip r:embed="rId9" cstate="print"/>
          <a:stretch>
            <a:fillRect/>
          </a:stretch>
        </p:blipFill>
        <p:spPr>
          <a:xfrm>
            <a:off x="533400" y="3733800"/>
            <a:ext cx="1219200" cy="1219200"/>
          </a:xfrm>
          <a:prstGeom prst="rect">
            <a:avLst/>
          </a:prstGeom>
        </p:spPr>
      </p:pic>
      <p:pic>
        <p:nvPicPr>
          <p:cNvPr id="16" name="Picture 15" descr="ast-example.jpg"/>
          <p:cNvPicPr>
            <a:picLocks noChangeAspect="1"/>
          </p:cNvPicPr>
          <p:nvPr/>
        </p:nvPicPr>
        <p:blipFill>
          <a:blip r:embed="rId10" cstate="print"/>
          <a:srcRect b="9350"/>
          <a:stretch>
            <a:fillRect/>
          </a:stretch>
        </p:blipFill>
        <p:spPr>
          <a:xfrm>
            <a:off x="7620000" y="3886200"/>
            <a:ext cx="1304968" cy="12763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pus.jpg"/>
          <p:cNvPicPr>
            <a:picLocks noChangeAspect="1"/>
          </p:cNvPicPr>
          <p:nvPr/>
        </p:nvPicPr>
        <p:blipFill>
          <a:blip r:embed="rId3" cstate="print"/>
          <a:srcRect l="65306" b="13636"/>
          <a:stretch>
            <a:fillRect/>
          </a:stretch>
        </p:blipFill>
        <p:spPr>
          <a:xfrm rot="5400000">
            <a:off x="-180640" y="4866941"/>
            <a:ext cx="1943099" cy="1581819"/>
          </a:xfrm>
          <a:prstGeom prst="rect">
            <a:avLst/>
          </a:prstGeom>
        </p:spPr>
      </p:pic>
      <p:sp>
        <p:nvSpPr>
          <p:cNvPr id="2" name="Title 1"/>
          <p:cNvSpPr>
            <a:spLocks noGrp="1"/>
          </p:cNvSpPr>
          <p:nvPr>
            <p:ph type="ctrTitle"/>
          </p:nvPr>
        </p:nvSpPr>
        <p:spPr>
          <a:xfrm>
            <a:off x="914400" y="228600"/>
            <a:ext cx="7620000" cy="1905000"/>
          </a:xfrm>
        </p:spPr>
        <p:txBody>
          <a:bodyPr>
            <a:normAutofit/>
          </a:bodyPr>
          <a:lstStyle/>
          <a:p>
            <a:r>
              <a:rPr lang="en-US" b="1" dirty="0" smtClean="0"/>
              <a:t>Why Use Threads?</a:t>
            </a:r>
            <a:r>
              <a:rPr lang="en-US" b="1" dirty="0"/>
              <a:t/>
            </a:r>
            <a:br>
              <a:rPr lang="en-US" b="1" dirty="0"/>
            </a:br>
            <a:endParaRPr lang="en-US" dirty="0"/>
          </a:p>
        </p:txBody>
      </p:sp>
      <p:pic>
        <p:nvPicPr>
          <p:cNvPr id="10" name="Picture 9" descr="alg_star_wars_parade.jpg"/>
          <p:cNvPicPr>
            <a:picLocks noChangeAspect="1"/>
          </p:cNvPicPr>
          <p:nvPr/>
        </p:nvPicPr>
        <p:blipFill>
          <a:blip r:embed="rId4" cstate="print"/>
          <a:srcRect l="50000" t="52000" r="40667" b="34000"/>
          <a:stretch>
            <a:fillRect/>
          </a:stretch>
        </p:blipFill>
        <p:spPr>
          <a:xfrm>
            <a:off x="0" y="6324600"/>
            <a:ext cx="533400" cy="533400"/>
          </a:xfrm>
          <a:prstGeom prst="rect">
            <a:avLst/>
          </a:prstGeom>
        </p:spPr>
      </p:pic>
      <p:sp>
        <p:nvSpPr>
          <p:cNvPr id="3" name="Subtitle 2"/>
          <p:cNvSpPr>
            <a:spLocks noGrp="1"/>
          </p:cNvSpPr>
          <p:nvPr>
            <p:ph type="subTitle" idx="1"/>
          </p:nvPr>
        </p:nvSpPr>
        <p:spPr>
          <a:xfrm>
            <a:off x="1524000" y="1447800"/>
            <a:ext cx="7391400" cy="5181600"/>
          </a:xfrm>
        </p:spPr>
        <p:txBody>
          <a:bodyPr>
            <a:normAutofit lnSpcReduction="10000"/>
          </a:bodyPr>
          <a:lstStyle/>
          <a:p>
            <a:pPr algn="l">
              <a:buFont typeface="Arial" pitchFamily="34" charset="0"/>
              <a:buChar char="•"/>
            </a:pPr>
            <a:r>
              <a:rPr lang="en-US" sz="2800" dirty="0" smtClean="0">
                <a:solidFill>
                  <a:schemeClr val="tx1"/>
                </a:solidFill>
              </a:rPr>
              <a:t> A normal, single threaded, program is unusable</a:t>
            </a:r>
          </a:p>
          <a:p>
            <a:pPr lvl="1" algn="l">
              <a:buFont typeface="Arial" pitchFamily="34" charset="0"/>
              <a:buChar char="•"/>
            </a:pPr>
            <a:r>
              <a:rPr lang="en-US" dirty="0">
                <a:solidFill>
                  <a:schemeClr val="tx1"/>
                </a:solidFill>
              </a:rPr>
              <a:t> </a:t>
            </a:r>
            <a:r>
              <a:rPr lang="en-US" dirty="0" smtClean="0">
                <a:solidFill>
                  <a:schemeClr val="tx1"/>
                </a:solidFill>
              </a:rPr>
              <a:t>A client UI – Can’t do graphics and work and be usable.</a:t>
            </a:r>
          </a:p>
          <a:p>
            <a:pPr algn="l">
              <a:buFont typeface="Arial" pitchFamily="34" charset="0"/>
              <a:buChar char="•"/>
            </a:pPr>
            <a:r>
              <a:rPr lang="en-US" sz="2800" dirty="0">
                <a:solidFill>
                  <a:schemeClr val="tx1"/>
                </a:solidFill>
              </a:rPr>
              <a:t> </a:t>
            </a:r>
            <a:r>
              <a:rPr lang="en-US" sz="2800" dirty="0" smtClean="0">
                <a:solidFill>
                  <a:schemeClr val="tx1"/>
                </a:solidFill>
              </a:rPr>
              <a:t>Performance and use of CPU matters</a:t>
            </a:r>
          </a:p>
          <a:p>
            <a:pPr lvl="1" algn="l">
              <a:buFont typeface="Arial" pitchFamily="34" charset="0"/>
              <a:buChar char="•"/>
            </a:pPr>
            <a:r>
              <a:rPr lang="en-US" dirty="0">
                <a:solidFill>
                  <a:schemeClr val="tx1"/>
                </a:solidFill>
              </a:rPr>
              <a:t> </a:t>
            </a:r>
            <a:r>
              <a:rPr lang="en-US" dirty="0" smtClean="0">
                <a:solidFill>
                  <a:schemeClr val="tx1"/>
                </a:solidFill>
              </a:rPr>
              <a:t>Normal program uses one core out of many.</a:t>
            </a:r>
          </a:p>
          <a:p>
            <a:pPr lvl="1" algn="l">
              <a:buFont typeface="Arial" pitchFamily="34" charset="0"/>
              <a:buChar char="•"/>
            </a:pPr>
            <a:r>
              <a:rPr lang="en-US" dirty="0">
                <a:solidFill>
                  <a:schemeClr val="tx1"/>
                </a:solidFill>
              </a:rPr>
              <a:t> </a:t>
            </a:r>
            <a:r>
              <a:rPr lang="en-US" dirty="0" smtClean="0">
                <a:solidFill>
                  <a:schemeClr val="tx1"/>
                </a:solidFill>
              </a:rPr>
              <a:t>Matters with 4, 16, 32 cores.  Cores increasing.</a:t>
            </a:r>
          </a:p>
          <a:p>
            <a:pPr algn="l">
              <a:buFont typeface="Arial" pitchFamily="34" charset="0"/>
              <a:buChar char="•"/>
            </a:pPr>
            <a:r>
              <a:rPr lang="en-US" sz="2800" dirty="0">
                <a:solidFill>
                  <a:schemeClr val="tx1"/>
                </a:solidFill>
              </a:rPr>
              <a:t> </a:t>
            </a:r>
            <a:r>
              <a:rPr lang="en-US" sz="2800" dirty="0" smtClean="0">
                <a:solidFill>
                  <a:schemeClr val="tx1"/>
                </a:solidFill>
              </a:rPr>
              <a:t>High latency Operations</a:t>
            </a:r>
          </a:p>
          <a:p>
            <a:pPr lvl="1" algn="l">
              <a:buFont typeface="Arial" pitchFamily="34" charset="0"/>
              <a:buChar char="•"/>
            </a:pPr>
            <a:r>
              <a:rPr lang="en-US" dirty="0">
                <a:solidFill>
                  <a:schemeClr val="tx1"/>
                </a:solidFill>
              </a:rPr>
              <a:t> </a:t>
            </a:r>
            <a:r>
              <a:rPr lang="en-US" dirty="0" smtClean="0">
                <a:solidFill>
                  <a:schemeClr val="tx1"/>
                </a:solidFill>
              </a:rPr>
              <a:t>Cost is in wait time, sequential waits are slow.</a:t>
            </a:r>
          </a:p>
          <a:p>
            <a:pPr lvl="1" algn="l">
              <a:buFont typeface="Arial" pitchFamily="34" charset="0"/>
              <a:buChar char="•"/>
            </a:pPr>
            <a:r>
              <a:rPr lang="en-US" dirty="0">
                <a:solidFill>
                  <a:schemeClr val="tx1"/>
                </a:solidFill>
              </a:rPr>
              <a:t> </a:t>
            </a:r>
            <a:r>
              <a:rPr lang="en-US" dirty="0" smtClean="0">
                <a:solidFill>
                  <a:schemeClr val="tx1"/>
                </a:solidFill>
              </a:rPr>
              <a:t>Parallel waiting faster and better design.</a:t>
            </a:r>
            <a:endParaRPr lang="en-US" dirty="0">
              <a:solidFill>
                <a:schemeClr val="tx1"/>
              </a:solidFill>
            </a:endParaRPr>
          </a:p>
        </p:txBody>
      </p:sp>
      <p:pic>
        <p:nvPicPr>
          <p:cNvPr id="4" name="Picture 3" descr="cpus.jpg"/>
          <p:cNvPicPr>
            <a:picLocks noChangeAspect="1"/>
          </p:cNvPicPr>
          <p:nvPr/>
        </p:nvPicPr>
        <p:blipFill>
          <a:blip r:embed="rId3" cstate="print"/>
          <a:srcRect r="66667" b="13636"/>
          <a:stretch>
            <a:fillRect/>
          </a:stretch>
        </p:blipFill>
        <p:spPr>
          <a:xfrm rot="5400000">
            <a:off x="-142540" y="1209340"/>
            <a:ext cx="1866899" cy="1581819"/>
          </a:xfrm>
          <a:prstGeom prst="rect">
            <a:avLst/>
          </a:prstGeom>
        </p:spPr>
      </p:pic>
      <p:pic>
        <p:nvPicPr>
          <p:cNvPr id="6" name="Picture 5" descr="cpus.jpg"/>
          <p:cNvPicPr>
            <a:picLocks noChangeAspect="1"/>
          </p:cNvPicPr>
          <p:nvPr/>
        </p:nvPicPr>
        <p:blipFill>
          <a:blip r:embed="rId3" cstate="print"/>
          <a:srcRect l="65306" b="13636"/>
          <a:stretch>
            <a:fillRect/>
          </a:stretch>
        </p:blipFill>
        <p:spPr>
          <a:xfrm rot="5400000">
            <a:off x="-180640" y="3076240"/>
            <a:ext cx="1943099" cy="1581819"/>
          </a:xfrm>
          <a:prstGeom prst="rect">
            <a:avLst/>
          </a:prstGeom>
        </p:spPr>
      </p:pic>
      <p:sp>
        <p:nvSpPr>
          <p:cNvPr id="9" name="TextBox 8"/>
          <p:cNvSpPr txBox="1"/>
          <p:nvPr/>
        </p:nvSpPr>
        <p:spPr>
          <a:xfrm>
            <a:off x="0" y="6488668"/>
            <a:ext cx="304800" cy="369332"/>
          </a:xfrm>
          <a:prstGeom prst="rect">
            <a:avLst/>
          </a:prstGeom>
          <a:noFill/>
        </p:spPr>
        <p:txBody>
          <a:bodyPr wrap="square" rtlCol="0">
            <a:spAutoFit/>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pic>
        <p:nvPicPr>
          <p:cNvPr id="20" name="Picture 19" descr="unexpected.jpg"/>
          <p:cNvPicPr>
            <a:picLocks noChangeAspect="1"/>
          </p:cNvPicPr>
          <p:nvPr/>
        </p:nvPicPr>
        <p:blipFill>
          <a:blip r:embed="rId4" cstate="print"/>
          <a:stretch>
            <a:fillRect/>
          </a:stretch>
        </p:blipFill>
        <p:spPr>
          <a:xfrm>
            <a:off x="2819400" y="0"/>
            <a:ext cx="3612444" cy="2133600"/>
          </a:xfrm>
          <a:prstGeom prst="rect">
            <a:avLst/>
          </a:prstGeom>
        </p:spPr>
      </p:pic>
      <p:sp>
        <p:nvSpPr>
          <p:cNvPr id="2" name="Title 1"/>
          <p:cNvSpPr>
            <a:spLocks noGrp="1"/>
          </p:cNvSpPr>
          <p:nvPr>
            <p:ph type="ctrTitle"/>
          </p:nvPr>
        </p:nvSpPr>
        <p:spPr>
          <a:xfrm>
            <a:off x="914400" y="533400"/>
            <a:ext cx="7620000" cy="609600"/>
          </a:xfrm>
        </p:spPr>
        <p:txBody>
          <a:bodyPr>
            <a:normAutofit fontScale="90000"/>
          </a:bodyPr>
          <a:lstStyle/>
          <a:p>
            <a:r>
              <a:rPr lang="en-US" b="1" dirty="0" smtClean="0">
                <a:solidFill>
                  <a:schemeClr val="tx2">
                    <a:lumMod val="40000"/>
                    <a:lumOff val="60000"/>
                  </a:schemeClr>
                </a:solidFill>
              </a:rPr>
              <a:t>The Catch</a:t>
            </a:r>
            <a:r>
              <a:rPr lang="en-US" b="1" dirty="0"/>
              <a:t/>
            </a:r>
            <a:br>
              <a:rPr lang="en-US" b="1" dirty="0"/>
            </a:br>
            <a:endParaRPr lang="en-US" dirty="0"/>
          </a:p>
        </p:txBody>
      </p:sp>
      <p:sp>
        <p:nvSpPr>
          <p:cNvPr id="3" name="Subtitle 2"/>
          <p:cNvSpPr>
            <a:spLocks noGrp="1"/>
          </p:cNvSpPr>
          <p:nvPr>
            <p:ph type="subTitle" idx="1"/>
          </p:nvPr>
        </p:nvSpPr>
        <p:spPr>
          <a:xfrm>
            <a:off x="304800" y="2206586"/>
            <a:ext cx="2438400" cy="609600"/>
          </a:xfrm>
        </p:spPr>
        <p:txBody>
          <a:bodyPr>
            <a:normAutofit/>
          </a:bodyPr>
          <a:lstStyle/>
          <a:p>
            <a:pPr algn="l"/>
            <a:r>
              <a:rPr lang="en-US" dirty="0" smtClean="0">
                <a:solidFill>
                  <a:schemeClr val="tx1"/>
                </a:solidFill>
              </a:rPr>
              <a:t>Normal Code</a:t>
            </a:r>
            <a:endParaRPr lang="en-US" dirty="0">
              <a:solidFill>
                <a:schemeClr val="tx1"/>
              </a:solidFill>
            </a:endParaRPr>
          </a:p>
        </p:txBody>
      </p:sp>
      <p:sp>
        <p:nvSpPr>
          <p:cNvPr id="4" name="Subtitle 2"/>
          <p:cNvSpPr txBox="1">
            <a:spLocks/>
          </p:cNvSpPr>
          <p:nvPr/>
        </p:nvSpPr>
        <p:spPr>
          <a:xfrm>
            <a:off x="2895600" y="2206586"/>
            <a:ext cx="381000" cy="609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5" name="Subtitle 2"/>
          <p:cNvSpPr txBox="1">
            <a:spLocks/>
          </p:cNvSpPr>
          <p:nvPr/>
        </p:nvSpPr>
        <p:spPr>
          <a:xfrm>
            <a:off x="5334000" y="2206586"/>
            <a:ext cx="457200" cy="609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6" name="Subtitle 2"/>
          <p:cNvSpPr txBox="1">
            <a:spLocks/>
          </p:cNvSpPr>
          <p:nvPr/>
        </p:nvSpPr>
        <p:spPr>
          <a:xfrm>
            <a:off x="3505200" y="2206586"/>
            <a:ext cx="1676400" cy="609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Threads</a:t>
            </a:r>
          </a:p>
        </p:txBody>
      </p:sp>
      <p:sp>
        <p:nvSpPr>
          <p:cNvPr id="7" name="Subtitle 2"/>
          <p:cNvSpPr txBox="1">
            <a:spLocks/>
          </p:cNvSpPr>
          <p:nvPr/>
        </p:nvSpPr>
        <p:spPr>
          <a:xfrm>
            <a:off x="6096000" y="2206586"/>
            <a:ext cx="2667000" cy="685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t>P</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andemonium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9" name="Straight Connector 8"/>
          <p:cNvCxnSpPr/>
          <p:nvPr/>
        </p:nvCxnSpPr>
        <p:spPr>
          <a:xfrm>
            <a:off x="228600" y="2892386"/>
            <a:ext cx="861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2994898"/>
            <a:ext cx="2362200" cy="13849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All Potential Normal linear code problems</a:t>
            </a:r>
            <a:endParaRPr lang="en-US" sz="2800" dirty="0"/>
          </a:p>
        </p:txBody>
      </p:sp>
      <p:sp>
        <p:nvSpPr>
          <p:cNvPr id="12" name="TextBox 11"/>
          <p:cNvSpPr txBox="1"/>
          <p:nvPr/>
        </p:nvSpPr>
        <p:spPr>
          <a:xfrm>
            <a:off x="3124200" y="3008293"/>
            <a:ext cx="2362200" cy="13849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Non-deterministic behavior</a:t>
            </a:r>
            <a:endParaRPr lang="en-US" sz="2800" dirty="0"/>
          </a:p>
        </p:txBody>
      </p:sp>
      <p:sp>
        <p:nvSpPr>
          <p:cNvPr id="13" name="TextBox 12"/>
          <p:cNvSpPr txBox="1"/>
          <p:nvPr/>
        </p:nvSpPr>
        <p:spPr>
          <a:xfrm>
            <a:off x="3124200" y="4608493"/>
            <a:ext cx="2362200" cy="9541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Simultaneous story lines</a:t>
            </a:r>
            <a:endParaRPr lang="en-US" sz="2800" dirty="0"/>
          </a:p>
        </p:txBody>
      </p:sp>
      <p:sp>
        <p:nvSpPr>
          <p:cNvPr id="14" name="TextBox 13"/>
          <p:cNvSpPr txBox="1"/>
          <p:nvPr/>
        </p:nvSpPr>
        <p:spPr>
          <a:xfrm>
            <a:off x="3124200" y="5827693"/>
            <a:ext cx="2362200" cy="9541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Story line interactions</a:t>
            </a:r>
            <a:endParaRPr lang="en-US" sz="2800" dirty="0"/>
          </a:p>
        </p:txBody>
      </p:sp>
      <p:sp>
        <p:nvSpPr>
          <p:cNvPr id="15" name="TextBox 14"/>
          <p:cNvSpPr txBox="1"/>
          <p:nvPr/>
        </p:nvSpPr>
        <p:spPr>
          <a:xfrm>
            <a:off x="6248400" y="3008293"/>
            <a:ext cx="2362200" cy="9541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linear code problems</a:t>
            </a:r>
            <a:endParaRPr lang="en-US" sz="2800" dirty="0"/>
          </a:p>
        </p:txBody>
      </p:sp>
      <p:sp>
        <p:nvSpPr>
          <p:cNvPr id="16" name="Subtitle 2"/>
          <p:cNvSpPr txBox="1">
            <a:spLocks/>
          </p:cNvSpPr>
          <p:nvPr/>
        </p:nvSpPr>
        <p:spPr>
          <a:xfrm>
            <a:off x="7162800" y="3846493"/>
            <a:ext cx="381000" cy="609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X</a:t>
            </a:r>
          </a:p>
        </p:txBody>
      </p:sp>
      <p:sp>
        <p:nvSpPr>
          <p:cNvPr id="17" name="TextBox 16"/>
          <p:cNvSpPr txBox="1"/>
          <p:nvPr/>
        </p:nvSpPr>
        <p:spPr>
          <a:xfrm>
            <a:off x="6324600" y="4303693"/>
            <a:ext cx="23622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Randomness</a:t>
            </a:r>
            <a:endParaRPr lang="en-US" sz="2800" dirty="0"/>
          </a:p>
        </p:txBody>
      </p:sp>
      <p:sp>
        <p:nvSpPr>
          <p:cNvPr id="18" name="Subtitle 2"/>
          <p:cNvSpPr txBox="1">
            <a:spLocks/>
          </p:cNvSpPr>
          <p:nvPr/>
        </p:nvSpPr>
        <p:spPr>
          <a:xfrm>
            <a:off x="7239000" y="4684693"/>
            <a:ext cx="381000" cy="609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X</a:t>
            </a:r>
          </a:p>
        </p:txBody>
      </p:sp>
      <p:sp>
        <p:nvSpPr>
          <p:cNvPr id="19" name="TextBox 18"/>
          <p:cNvSpPr txBox="1"/>
          <p:nvPr/>
        </p:nvSpPr>
        <p:spPr>
          <a:xfrm>
            <a:off x="6324600" y="5152073"/>
            <a:ext cx="2362200" cy="13849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txBody>
          <a:bodyPr wrap="square" rtlCol="0">
            <a:spAutoFit/>
          </a:bodyPr>
          <a:lstStyle/>
          <a:p>
            <a:r>
              <a:rPr lang="en-US" sz="2800" dirty="0" smtClean="0"/>
              <a:t>Story lines Emergent Behavior</a:t>
            </a:r>
            <a:endParaRPr lang="en-US" sz="2800" dirty="0"/>
          </a:p>
        </p:txBody>
      </p:sp>
      <p:sp>
        <p:nvSpPr>
          <p:cNvPr id="21" name="TextBox 20"/>
          <p:cNvSpPr txBox="1"/>
          <p:nvPr/>
        </p:nvSpPr>
        <p:spPr>
          <a:xfrm>
            <a:off x="0" y="6488668"/>
            <a:ext cx="304800" cy="369332"/>
          </a:xfrm>
          <a:prstGeom prst="rect">
            <a:avLst/>
          </a:prstGeom>
          <a:noFill/>
        </p:spPr>
        <p:txBody>
          <a:bodyPr wrap="square" rtlCol="0">
            <a:spAutoFit/>
          </a:bodyPr>
          <a:lstStyle/>
          <a:p>
            <a:r>
              <a:rPr lang="en-US" dirty="0" smtClean="0"/>
              <a:t>4</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2" name="Title 1"/>
          <p:cNvSpPr>
            <a:spLocks noGrp="1"/>
          </p:cNvSpPr>
          <p:nvPr>
            <p:ph type="ctrTitle"/>
          </p:nvPr>
        </p:nvSpPr>
        <p:spPr>
          <a:xfrm>
            <a:off x="914400" y="533400"/>
            <a:ext cx="7620000" cy="609600"/>
          </a:xfrm>
        </p:spPr>
        <p:txBody>
          <a:bodyPr>
            <a:normAutofit fontScale="90000"/>
          </a:bodyPr>
          <a:lstStyle/>
          <a:p>
            <a:r>
              <a:rPr lang="en-US" b="1" dirty="0" smtClean="0"/>
              <a:t>Controlling Emergent Behavior</a:t>
            </a:r>
            <a:r>
              <a:rPr lang="en-US" b="1" dirty="0"/>
              <a:t/>
            </a:r>
            <a:br>
              <a:rPr lang="en-US" b="1" dirty="0"/>
            </a:br>
            <a:endParaRPr lang="en-US" dirty="0"/>
          </a:p>
        </p:txBody>
      </p:sp>
      <p:sp>
        <p:nvSpPr>
          <p:cNvPr id="3" name="Subtitle 2"/>
          <p:cNvSpPr>
            <a:spLocks noGrp="1"/>
          </p:cNvSpPr>
          <p:nvPr>
            <p:ph type="subTitle" idx="1"/>
          </p:nvPr>
        </p:nvSpPr>
        <p:spPr>
          <a:xfrm>
            <a:off x="304800" y="1219200"/>
            <a:ext cx="8458200" cy="609600"/>
          </a:xfrm>
        </p:spPr>
        <p:txBody>
          <a:bodyPr>
            <a:noAutofit/>
          </a:bodyPr>
          <a:lstStyle/>
          <a:p>
            <a:pPr algn="l"/>
            <a:r>
              <a:rPr lang="en-US" sz="2400" dirty="0" smtClean="0">
                <a:solidFill>
                  <a:schemeClr val="tx1"/>
                </a:solidFill>
              </a:rPr>
              <a:t>Design of runtime interactions and multithreaded components matter.  Use well defined design patterns.</a:t>
            </a:r>
            <a:endParaRPr lang="en-US" sz="2400" dirty="0">
              <a:solidFill>
                <a:schemeClr val="tx1"/>
              </a:solidFill>
            </a:endParaRPr>
          </a:p>
        </p:txBody>
      </p:sp>
      <p:cxnSp>
        <p:nvCxnSpPr>
          <p:cNvPr id="9" name="Straight Connector 8"/>
          <p:cNvCxnSpPr/>
          <p:nvPr/>
        </p:nvCxnSpPr>
        <p:spPr>
          <a:xfrm>
            <a:off x="304800" y="2133600"/>
            <a:ext cx="861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Subtitle 2"/>
          <p:cNvSpPr txBox="1">
            <a:spLocks/>
          </p:cNvSpPr>
          <p:nvPr/>
        </p:nvSpPr>
        <p:spPr>
          <a:xfrm>
            <a:off x="304800" y="2209800"/>
            <a:ext cx="1524000" cy="609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Examples</a:t>
            </a:r>
          </a:p>
        </p:txBody>
      </p:sp>
      <p:graphicFrame>
        <p:nvGraphicFramePr>
          <p:cNvPr id="21" name="Table 20"/>
          <p:cNvGraphicFramePr>
            <a:graphicFrameLocks noGrp="1"/>
          </p:cNvGraphicFramePr>
          <p:nvPr/>
        </p:nvGraphicFramePr>
        <p:xfrm>
          <a:off x="609600" y="2667000"/>
          <a:ext cx="8077200" cy="3870960"/>
        </p:xfrm>
        <a:graphic>
          <a:graphicData uri="http://schemas.openxmlformats.org/drawingml/2006/table">
            <a:tbl>
              <a:tblPr firstRow="1" bandRow="1">
                <a:tableStyleId>{5C22544A-7EE6-4342-B048-85BDC9FD1C3A}</a:tableStyleId>
              </a:tblPr>
              <a:tblGrid>
                <a:gridCol w="2819400"/>
                <a:gridCol w="5257800"/>
              </a:tblGrid>
              <a:tr h="609600">
                <a:tc>
                  <a:txBody>
                    <a:bodyPr/>
                    <a:lstStyle/>
                    <a:p>
                      <a:r>
                        <a:rPr lang="en-US" sz="2400" dirty="0" smtClean="0"/>
                        <a:t>Pattern</a:t>
                      </a:r>
                      <a:endParaRPr lang="en-US" sz="2400" dirty="0"/>
                    </a:p>
                  </a:txBody>
                  <a:tcPr/>
                </a:tc>
                <a:tc>
                  <a:txBody>
                    <a:bodyPr/>
                    <a:lstStyle/>
                    <a:p>
                      <a:r>
                        <a:rPr lang="en-US" sz="2400" dirty="0" smtClean="0"/>
                        <a:t>Summary</a:t>
                      </a:r>
                      <a:endParaRPr lang="en-US" sz="2400" dirty="0"/>
                    </a:p>
                  </a:txBody>
                  <a:tcPr/>
                </a:tc>
              </a:tr>
              <a:tr h="609600">
                <a:tc>
                  <a:txBody>
                    <a:bodyPr/>
                    <a:lstStyle/>
                    <a:p>
                      <a:r>
                        <a:rPr lang="en-US" sz="2400" dirty="0" smtClean="0"/>
                        <a:t>Barrier</a:t>
                      </a:r>
                      <a:endParaRPr lang="en-US" sz="2400" dirty="0"/>
                    </a:p>
                  </a:txBody>
                  <a:tcPr/>
                </a:tc>
                <a:tc>
                  <a:txBody>
                    <a:bodyPr/>
                    <a:lstStyle/>
                    <a:p>
                      <a:r>
                        <a:rPr lang="en-US" sz="2400" dirty="0" smtClean="0"/>
                        <a:t>No thread progress at certain points</a:t>
                      </a:r>
                      <a:endParaRPr lang="en-US" sz="2400" dirty="0"/>
                    </a:p>
                  </a:txBody>
                  <a:tcPr/>
                </a:tc>
              </a:tr>
              <a:tr h="609600">
                <a:tc>
                  <a:txBody>
                    <a:bodyPr/>
                    <a:lstStyle/>
                    <a:p>
                      <a:r>
                        <a:rPr lang="en-US" sz="2400" dirty="0" smtClean="0"/>
                        <a:t>Double-checked locking</a:t>
                      </a:r>
                      <a:endParaRPr lang="en-US" sz="2400" dirty="0"/>
                    </a:p>
                  </a:txBody>
                  <a:tcPr/>
                </a:tc>
                <a:tc>
                  <a:txBody>
                    <a:bodyPr/>
                    <a:lstStyle/>
                    <a:p>
                      <a:r>
                        <a:rPr lang="en-US" sz="2400" dirty="0" smtClean="0"/>
                        <a:t>Use a lock with a pre-lock</a:t>
                      </a:r>
                      <a:r>
                        <a:rPr lang="en-US" sz="2400" baseline="0" dirty="0" smtClean="0"/>
                        <a:t> to lock better</a:t>
                      </a:r>
                      <a:endParaRPr lang="en-US" sz="2400" dirty="0"/>
                    </a:p>
                  </a:txBody>
                  <a:tcPr/>
                </a:tc>
              </a:tr>
              <a:tr h="609600">
                <a:tc>
                  <a:txBody>
                    <a:bodyPr/>
                    <a:lstStyle/>
                    <a:p>
                      <a:r>
                        <a:rPr lang="en-US" sz="2400" dirty="0" smtClean="0"/>
                        <a:t>Reactor</a:t>
                      </a:r>
                      <a:endParaRPr lang="en-US" sz="2400" dirty="0"/>
                    </a:p>
                  </a:txBody>
                  <a:tcPr/>
                </a:tc>
                <a:tc>
                  <a:txBody>
                    <a:bodyPr/>
                    <a:lstStyle/>
                    <a:p>
                      <a:r>
                        <a:rPr lang="en-US" sz="2400" dirty="0" smtClean="0"/>
                        <a:t>Event based concurrent execution</a:t>
                      </a:r>
                      <a:endParaRPr lang="en-US" sz="2400" dirty="0"/>
                    </a:p>
                  </a:txBody>
                  <a:tcPr/>
                </a:tc>
              </a:tr>
              <a:tr h="609600">
                <a:tc>
                  <a:txBody>
                    <a:bodyPr/>
                    <a:lstStyle/>
                    <a:p>
                      <a:r>
                        <a:rPr lang="en-US" sz="2400" dirty="0" smtClean="0"/>
                        <a:t>Reader-writer lock</a:t>
                      </a:r>
                      <a:endParaRPr lang="en-US" sz="2400" dirty="0"/>
                    </a:p>
                  </a:txBody>
                  <a:tcPr/>
                </a:tc>
                <a:tc>
                  <a:txBody>
                    <a:bodyPr/>
                    <a:lstStyle/>
                    <a:p>
                      <a:r>
                        <a:rPr lang="en-US" sz="2400" dirty="0" smtClean="0"/>
                        <a:t>Alternation of read/write</a:t>
                      </a:r>
                      <a:r>
                        <a:rPr lang="en-US" sz="2400" baseline="0" dirty="0" smtClean="0"/>
                        <a:t> locking</a:t>
                      </a:r>
                      <a:endParaRPr lang="en-US" sz="2400" dirty="0"/>
                    </a:p>
                  </a:txBody>
                  <a:tcPr/>
                </a:tc>
              </a:tr>
              <a:tr h="609600">
                <a:tc>
                  <a:txBody>
                    <a:bodyPr/>
                    <a:lstStyle/>
                    <a:p>
                      <a:r>
                        <a:rPr lang="en-US" sz="2400" dirty="0" smtClean="0"/>
                        <a:t>Thread Pool</a:t>
                      </a:r>
                      <a:endParaRPr lang="en-US" sz="2400" dirty="0"/>
                    </a:p>
                  </a:txBody>
                  <a:tcPr/>
                </a:tc>
                <a:tc>
                  <a:txBody>
                    <a:bodyPr/>
                    <a:lstStyle/>
                    <a:p>
                      <a:r>
                        <a:rPr lang="en-US" sz="2400" dirty="0" smtClean="0"/>
                        <a:t>Queue based distribution of work</a:t>
                      </a:r>
                      <a:endParaRPr lang="en-US" sz="2400" dirty="0"/>
                    </a:p>
                  </a:txBody>
                  <a:tcPr/>
                </a:tc>
              </a:tr>
            </a:tbl>
          </a:graphicData>
        </a:graphic>
      </p:graphicFrame>
      <p:sp>
        <p:nvSpPr>
          <p:cNvPr id="7" name="TextBox 6"/>
          <p:cNvSpPr txBox="1"/>
          <p:nvPr/>
        </p:nvSpPr>
        <p:spPr>
          <a:xfrm>
            <a:off x="0" y="6488668"/>
            <a:ext cx="304800" cy="369332"/>
          </a:xfrm>
          <a:prstGeom prst="rect">
            <a:avLst/>
          </a:prstGeom>
          <a:noFill/>
        </p:spPr>
        <p:txBody>
          <a:bodyPr wrap="square" rtlCol="0">
            <a:spAutoFit/>
          </a:bodyPr>
          <a:lstStyle/>
          <a:p>
            <a:r>
              <a:rPr lang="en-US" dirty="0" smtClean="0"/>
              <a:t>5</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2" name="Title 1"/>
          <p:cNvSpPr>
            <a:spLocks noGrp="1"/>
          </p:cNvSpPr>
          <p:nvPr>
            <p:ph type="ctrTitle"/>
          </p:nvPr>
        </p:nvSpPr>
        <p:spPr>
          <a:xfrm>
            <a:off x="914400" y="533400"/>
            <a:ext cx="7620000" cy="609600"/>
          </a:xfrm>
        </p:spPr>
        <p:txBody>
          <a:bodyPr>
            <a:normAutofit fontScale="90000"/>
          </a:bodyPr>
          <a:lstStyle/>
          <a:p>
            <a:r>
              <a:rPr lang="en-US" b="1" dirty="0" smtClean="0"/>
              <a:t>The Thread Pool</a:t>
            </a:r>
            <a:r>
              <a:rPr lang="en-US" b="1" dirty="0"/>
              <a:t/>
            </a:r>
            <a:br>
              <a:rPr lang="en-US" b="1" dirty="0"/>
            </a:br>
            <a:endParaRPr lang="en-US" dirty="0"/>
          </a:p>
        </p:txBody>
      </p:sp>
      <p:sp>
        <p:nvSpPr>
          <p:cNvPr id="3" name="Subtitle 2"/>
          <p:cNvSpPr>
            <a:spLocks noGrp="1"/>
          </p:cNvSpPr>
          <p:nvPr>
            <p:ph type="subTitle" idx="1"/>
          </p:nvPr>
        </p:nvSpPr>
        <p:spPr>
          <a:xfrm>
            <a:off x="304800" y="1219200"/>
            <a:ext cx="8458200" cy="609600"/>
          </a:xfrm>
        </p:spPr>
        <p:txBody>
          <a:bodyPr>
            <a:noAutofit/>
          </a:bodyPr>
          <a:lstStyle/>
          <a:p>
            <a:pPr algn="l"/>
            <a:r>
              <a:rPr lang="en-US" sz="2400" b="1" dirty="0" smtClean="0">
                <a:solidFill>
                  <a:schemeClr val="tx1"/>
                </a:solidFill>
              </a:rPr>
              <a:t>Queue</a:t>
            </a:r>
            <a:r>
              <a:rPr lang="en-US" sz="2400" dirty="0" smtClean="0">
                <a:solidFill>
                  <a:schemeClr val="tx1"/>
                </a:solidFill>
              </a:rPr>
              <a:t> – Contains ordered list of Tasks to complete:</a:t>
            </a:r>
            <a:endParaRPr lang="en-US" sz="2400" dirty="0">
              <a:solidFill>
                <a:schemeClr val="tx1"/>
              </a:solidFill>
            </a:endParaRPr>
          </a:p>
        </p:txBody>
      </p:sp>
      <p:sp>
        <p:nvSpPr>
          <p:cNvPr id="7" name="Rounded Rectangle 6"/>
          <p:cNvSpPr/>
          <p:nvPr/>
        </p:nvSpPr>
        <p:spPr>
          <a:xfrm>
            <a:off x="304800" y="1752600"/>
            <a:ext cx="8382000" cy="838200"/>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152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N</a:t>
            </a:r>
            <a:endParaRPr lang="en-US" dirty="0"/>
          </a:p>
        </p:txBody>
      </p:sp>
      <p:sp>
        <p:nvSpPr>
          <p:cNvPr id="14" name="Rectangle 13"/>
          <p:cNvSpPr/>
          <p:nvPr/>
        </p:nvSpPr>
        <p:spPr>
          <a:xfrm>
            <a:off x="59436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5</a:t>
            </a:r>
            <a:endParaRPr lang="en-US" dirty="0"/>
          </a:p>
        </p:txBody>
      </p:sp>
      <p:sp>
        <p:nvSpPr>
          <p:cNvPr id="15" name="Rectangle 14"/>
          <p:cNvSpPr/>
          <p:nvPr/>
        </p:nvSpPr>
        <p:spPr>
          <a:xfrm>
            <a:off x="45720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4</a:t>
            </a:r>
            <a:endParaRPr lang="en-US" dirty="0"/>
          </a:p>
        </p:txBody>
      </p:sp>
      <p:sp>
        <p:nvSpPr>
          <p:cNvPr id="16" name="Rectangle 15"/>
          <p:cNvSpPr/>
          <p:nvPr/>
        </p:nvSpPr>
        <p:spPr>
          <a:xfrm>
            <a:off x="32004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3</a:t>
            </a:r>
            <a:endParaRPr lang="en-US" dirty="0"/>
          </a:p>
        </p:txBody>
      </p:sp>
      <p:sp>
        <p:nvSpPr>
          <p:cNvPr id="17" name="Rectangle 16"/>
          <p:cNvSpPr/>
          <p:nvPr/>
        </p:nvSpPr>
        <p:spPr>
          <a:xfrm>
            <a:off x="18288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2</a:t>
            </a:r>
            <a:endParaRPr lang="en-US" dirty="0"/>
          </a:p>
        </p:txBody>
      </p:sp>
      <p:sp>
        <p:nvSpPr>
          <p:cNvPr id="18" name="Rectangle 17"/>
          <p:cNvSpPr/>
          <p:nvPr/>
        </p:nvSpPr>
        <p:spPr>
          <a:xfrm>
            <a:off x="457200" y="19050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19" name="Subtitle 2"/>
          <p:cNvSpPr txBox="1">
            <a:spLocks/>
          </p:cNvSpPr>
          <p:nvPr/>
        </p:nvSpPr>
        <p:spPr>
          <a:xfrm>
            <a:off x="2133600" y="3276600"/>
            <a:ext cx="6781800" cy="609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Pool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Contains N </a:t>
            </a:r>
            <a:r>
              <a:rPr kumimoji="0" lang="en-US" sz="2400" b="0" i="0" u="none" strike="noStrike" kern="1200" cap="none" spc="0" normalizeH="0" noProof="0" dirty="0" smtClean="0">
                <a:ln>
                  <a:noFill/>
                </a:ln>
                <a:solidFill>
                  <a:schemeClr val="tx1"/>
                </a:solidFill>
                <a:effectLst/>
                <a:uLnTx/>
                <a:uFillTx/>
                <a:latin typeface="+mn-lt"/>
                <a:ea typeface="+mn-ea"/>
                <a:cs typeface="+mn-cs"/>
              </a:rPr>
              <a:t>Threads that process concurrently:</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 name="Plaque 21"/>
          <p:cNvSpPr/>
          <p:nvPr/>
        </p:nvSpPr>
        <p:spPr>
          <a:xfrm>
            <a:off x="685800" y="4038600"/>
            <a:ext cx="1447800" cy="106680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1</a:t>
            </a:r>
            <a:endParaRPr lang="en-US" dirty="0"/>
          </a:p>
        </p:txBody>
      </p:sp>
      <p:sp>
        <p:nvSpPr>
          <p:cNvPr id="24" name="Plaque 23"/>
          <p:cNvSpPr/>
          <p:nvPr/>
        </p:nvSpPr>
        <p:spPr>
          <a:xfrm>
            <a:off x="2971800" y="4038600"/>
            <a:ext cx="1447800" cy="106680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2</a:t>
            </a:r>
            <a:endParaRPr lang="en-US" dirty="0"/>
          </a:p>
        </p:txBody>
      </p:sp>
      <p:sp>
        <p:nvSpPr>
          <p:cNvPr id="25" name="Plaque 24"/>
          <p:cNvSpPr/>
          <p:nvPr/>
        </p:nvSpPr>
        <p:spPr>
          <a:xfrm>
            <a:off x="5181600" y="4038600"/>
            <a:ext cx="1447800" cy="106680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3</a:t>
            </a:r>
            <a:endParaRPr lang="en-US" dirty="0"/>
          </a:p>
        </p:txBody>
      </p:sp>
      <p:sp>
        <p:nvSpPr>
          <p:cNvPr id="26" name="Plaque 25"/>
          <p:cNvSpPr/>
          <p:nvPr/>
        </p:nvSpPr>
        <p:spPr>
          <a:xfrm>
            <a:off x="7162800" y="4114800"/>
            <a:ext cx="1447800" cy="106680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N</a:t>
            </a:r>
            <a:endParaRPr lang="en-US" dirty="0"/>
          </a:p>
        </p:txBody>
      </p:sp>
      <p:sp>
        <p:nvSpPr>
          <p:cNvPr id="27" name="Rounded Rectangle 26"/>
          <p:cNvSpPr/>
          <p:nvPr/>
        </p:nvSpPr>
        <p:spPr>
          <a:xfrm>
            <a:off x="381000" y="3810000"/>
            <a:ext cx="8382000" cy="1600200"/>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5400000">
            <a:off x="495300" y="2705100"/>
            <a:ext cx="10668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Sent</a:t>
            </a:r>
            <a:endParaRPr lang="en-US" dirty="0"/>
          </a:p>
        </p:txBody>
      </p:sp>
      <p:sp>
        <p:nvSpPr>
          <p:cNvPr id="29" name="Right Arrow 28"/>
          <p:cNvSpPr/>
          <p:nvPr/>
        </p:nvSpPr>
        <p:spPr>
          <a:xfrm rot="5400000">
            <a:off x="7581900" y="571500"/>
            <a:ext cx="10668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Task</a:t>
            </a:r>
            <a:endParaRPr lang="en-US" dirty="0"/>
          </a:p>
        </p:txBody>
      </p:sp>
      <p:sp>
        <p:nvSpPr>
          <p:cNvPr id="30" name="Subtitle 2"/>
          <p:cNvSpPr txBox="1">
            <a:spLocks/>
          </p:cNvSpPr>
          <p:nvPr/>
        </p:nvSpPr>
        <p:spPr>
          <a:xfrm>
            <a:off x="457200" y="5638800"/>
            <a:ext cx="8382000" cy="1066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Like having one line of customers at a grocery store for checkout; each person goes to the first free N cashiers.  Customer = task, cashiers = pool.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TextBox 19"/>
          <p:cNvSpPr txBox="1"/>
          <p:nvPr/>
        </p:nvSpPr>
        <p:spPr>
          <a:xfrm>
            <a:off x="0" y="6488668"/>
            <a:ext cx="304800" cy="369332"/>
          </a:xfrm>
          <a:prstGeom prst="rect">
            <a:avLst/>
          </a:prstGeom>
          <a:noFill/>
        </p:spPr>
        <p:txBody>
          <a:bodyPr wrap="square" rtlCol="0">
            <a:spAutoFit/>
          </a:bodyPr>
          <a:lstStyle/>
          <a:p>
            <a:r>
              <a:rPr lang="en-US" dirty="0" smtClean="0"/>
              <a:t>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yquque.png"/>
          <p:cNvPicPr>
            <a:picLocks noChangeAspect="1"/>
          </p:cNvPicPr>
          <p:nvPr/>
        </p:nvPicPr>
        <p:blipFill>
          <a:blip r:embed="rId3" cstate="print"/>
          <a:stretch>
            <a:fillRect/>
          </a:stretch>
        </p:blipFill>
        <p:spPr>
          <a:xfrm>
            <a:off x="0" y="990600"/>
            <a:ext cx="9144000" cy="5588919"/>
          </a:xfrm>
          <a:prstGeom prst="rect">
            <a:avLst/>
          </a:prstGeom>
        </p:spPr>
      </p:pic>
      <p:pic>
        <p:nvPicPr>
          <p:cNvPr id="7" name="Picture 6" descr="alg_star_wars_parade.jpg"/>
          <p:cNvPicPr>
            <a:picLocks noChangeAspect="1"/>
          </p:cNvPicPr>
          <p:nvPr/>
        </p:nvPicPr>
        <p:blipFill>
          <a:blip r:embed="rId4"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900" b="1" i="0" u="none" strike="noStrike" kern="1200" cap="none" spc="0" normalizeH="0" baseline="0" noProof="0" dirty="0" smtClean="0">
                <a:ln>
                  <a:noFill/>
                </a:ln>
                <a:solidFill>
                  <a:schemeClr val="tx1"/>
                </a:solidFill>
                <a:effectLst/>
                <a:uLnTx/>
                <a:uFillTx/>
                <a:latin typeface="+mj-lt"/>
                <a:ea typeface="+mj-ea"/>
                <a:cs typeface="+mj-cs"/>
              </a:rPr>
              <a:t>Thread Pool Example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6488668"/>
            <a:ext cx="304800" cy="369332"/>
          </a:xfrm>
          <a:prstGeom prst="rect">
            <a:avLst/>
          </a:prstGeom>
          <a:noFill/>
        </p:spPr>
        <p:txBody>
          <a:bodyPr wrap="square" rtlCol="0">
            <a:spAutoFit/>
          </a:bodyPr>
          <a:lstStyle/>
          <a:p>
            <a:r>
              <a:rPr lang="en-US" dirty="0" smtClean="0"/>
              <a:t>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900" b="1" i="0" u="none" strike="noStrike" kern="1200" cap="none" spc="0" normalizeH="0" baseline="0" noProof="0" dirty="0" smtClean="0">
                <a:ln>
                  <a:noFill/>
                </a:ln>
                <a:solidFill>
                  <a:schemeClr val="tx1"/>
                </a:solidFill>
                <a:effectLst/>
                <a:uLnTx/>
                <a:uFillTx/>
                <a:latin typeface="+mj-lt"/>
                <a:ea typeface="+mj-ea"/>
                <a:cs typeface="+mj-cs"/>
              </a:rPr>
              <a:t>Perl Threads 101</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ubtitle 2"/>
          <p:cNvSpPr txBox="1">
            <a:spLocks/>
          </p:cNvSpPr>
          <p:nvPr/>
        </p:nvSpPr>
        <p:spPr>
          <a:xfrm>
            <a:off x="381000" y="1447800"/>
            <a:ext cx="84582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“use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“threads-&gt;create(‘</a:t>
            </a:r>
            <a:r>
              <a:rPr lang="en-US" sz="3200" dirty="0" err="1" smtClean="0"/>
              <a:t>function_name</a:t>
            </a:r>
            <a:r>
              <a:rPr lang="en-US" sz="3200" dirty="0" smtClean="0"/>
              <a:t>’, arguments)”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Runs in a new thread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function_name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with your arguments.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Argument Pitfalls: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a:t>
            </a:r>
            <a:r>
              <a:rPr kumimoji="0" lang="en-US" sz="2800" b="0" i="0" u="none" strike="noStrike" kern="1200" cap="none" spc="0" normalizeH="0" noProof="0" dirty="0" smtClean="0">
                <a:ln>
                  <a:noFill/>
                </a:ln>
                <a:solidFill>
                  <a:schemeClr val="tx1"/>
                </a:solidFill>
                <a:effectLst/>
                <a:uLnTx/>
                <a:uFillTx/>
                <a:latin typeface="+mn-lt"/>
                <a:ea typeface="+mn-ea"/>
                <a:cs typeface="+mn-cs"/>
              </a:rPr>
              <a:t> completely normal function call</a:t>
            </a:r>
          </a:p>
          <a:p>
            <a:pPr marL="742950" lvl="1" indent="-285750">
              <a:spcBef>
                <a:spcPct val="20000"/>
              </a:spcBef>
              <a:buFont typeface="Arial" pitchFamily="34" charset="0"/>
              <a:buChar char="•"/>
            </a:pPr>
            <a:r>
              <a:rPr lang="en-US" sz="2800" baseline="0" dirty="0" smtClean="0"/>
              <a:t>More</a:t>
            </a:r>
            <a:r>
              <a:rPr lang="en-US" sz="2800" dirty="0" smtClean="0"/>
              <a:t> than one level in hash or array = missing data in thread.</a:t>
            </a:r>
          </a:p>
          <a:p>
            <a:pPr marL="742950" lvl="1"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Complex data needs threads::shared (next slide)</a:t>
            </a:r>
          </a:p>
        </p:txBody>
      </p:sp>
      <p:sp>
        <p:nvSpPr>
          <p:cNvPr id="6" name="TextBox 5"/>
          <p:cNvSpPr txBox="1"/>
          <p:nvPr/>
        </p:nvSpPr>
        <p:spPr>
          <a:xfrm>
            <a:off x="0" y="6488668"/>
            <a:ext cx="304800" cy="369332"/>
          </a:xfrm>
          <a:prstGeom prst="rect">
            <a:avLst/>
          </a:prstGeom>
          <a:noFill/>
        </p:spPr>
        <p:txBody>
          <a:bodyPr wrap="square" rtlCol="0">
            <a:spAutoFit/>
          </a:bodyPr>
          <a:lstStyle/>
          <a:p>
            <a:r>
              <a:rPr lang="en-US" dirty="0" smtClean="0"/>
              <a:t>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lg_star_wars_parade.jpg"/>
          <p:cNvPicPr>
            <a:picLocks noChangeAspect="1"/>
          </p:cNvPicPr>
          <p:nvPr/>
        </p:nvPicPr>
        <p:blipFill>
          <a:blip r:embed="rId3" cstate="print"/>
          <a:srcRect l="50000" t="52000" r="40667" b="34000"/>
          <a:stretch>
            <a:fillRect/>
          </a:stretch>
        </p:blipFill>
        <p:spPr>
          <a:xfrm>
            <a:off x="0" y="6324600"/>
            <a:ext cx="533400" cy="533400"/>
          </a:xfrm>
          <a:prstGeom prst="rect">
            <a:avLst/>
          </a:prstGeom>
        </p:spPr>
      </p:pic>
      <p:sp>
        <p:nvSpPr>
          <p:cNvPr id="5" name="Title 1"/>
          <p:cNvSpPr txBox="1">
            <a:spLocks/>
          </p:cNvSpPr>
          <p:nvPr/>
        </p:nvSpPr>
        <p:spPr>
          <a:xfrm>
            <a:off x="914400" y="533400"/>
            <a:ext cx="7620000" cy="609600"/>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900" b="1" dirty="0">
                <a:latin typeface="+mj-lt"/>
                <a:ea typeface="+mj-ea"/>
                <a:cs typeface="+mj-cs"/>
              </a:rPr>
              <a:t>t</a:t>
            </a:r>
            <a:r>
              <a:rPr kumimoji="0" lang="en-US" sz="8900" b="1" i="0" u="none" strike="noStrike" kern="1200" cap="none" spc="0" normalizeH="0" baseline="0" noProof="0" dirty="0" err="1" smtClean="0">
                <a:ln>
                  <a:noFill/>
                </a:ln>
                <a:solidFill>
                  <a:schemeClr val="tx1"/>
                </a:solidFill>
                <a:effectLst/>
                <a:uLnTx/>
                <a:uFillTx/>
                <a:latin typeface="+mj-lt"/>
                <a:ea typeface="+mj-ea"/>
                <a:cs typeface="+mj-cs"/>
              </a:rPr>
              <a:t>hreads</a:t>
            </a:r>
            <a:r>
              <a:rPr kumimoji="0" lang="en-US" sz="8900" b="1" i="0" u="none" strike="noStrike" kern="1200" cap="none" spc="0" normalizeH="0" baseline="0" noProof="0" dirty="0" smtClean="0">
                <a:ln>
                  <a:noFill/>
                </a:ln>
                <a:solidFill>
                  <a:schemeClr val="tx1"/>
                </a:solidFill>
                <a:effectLst/>
                <a:uLnTx/>
                <a:uFillTx/>
                <a:latin typeface="+mj-lt"/>
                <a:ea typeface="+mj-ea"/>
                <a:cs typeface="+mj-cs"/>
              </a:rPr>
              <a:t>::shared 101</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Subtitle 2"/>
          <p:cNvSpPr txBox="1">
            <a:spLocks/>
          </p:cNvSpPr>
          <p:nvPr/>
        </p:nvSpPr>
        <p:spPr>
          <a:xfrm>
            <a:off x="381000" y="1447800"/>
            <a:ext cx="8458200" cy="51816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“use threads::shared”, only after “use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Basic use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:shared”</a:t>
            </a:r>
          </a:p>
          <a:p>
            <a:pPr marL="800100" lvl="1" indent="-342900">
              <a:spcBef>
                <a:spcPct val="20000"/>
              </a:spcBef>
              <a:buFont typeface="Arial" pitchFamily="34" charset="0"/>
              <a:buChar char="•"/>
            </a:pPr>
            <a:r>
              <a:rPr kumimoji="0" lang="en-US" sz="3200" b="0" i="0" u="none" strike="noStrike" kern="1200" cap="none" spc="0" normalizeH="0" noProof="0" dirty="0" smtClean="0">
                <a:ln>
                  <a:noFill/>
                </a:ln>
                <a:solidFill>
                  <a:schemeClr val="tx1"/>
                </a:solidFill>
                <a:effectLst/>
                <a:uLnTx/>
                <a:uFillTx/>
                <a:latin typeface="+mn-lt"/>
                <a:ea typeface="+mn-ea"/>
                <a:cs typeface="+mn-cs"/>
              </a:rPr>
              <a:t>“{ lock($</a:t>
            </a:r>
            <a:r>
              <a:rPr kumimoji="0" lang="en-US" sz="3200" b="0" i="0" u="none" strike="noStrike" kern="1200" cap="none" spc="0" normalizeH="0" noProof="0" dirty="0" err="1" smtClean="0">
                <a:ln>
                  <a:noFill/>
                </a:ln>
                <a:solidFill>
                  <a:schemeClr val="tx1"/>
                </a:solidFill>
                <a:effectLst/>
                <a:uLnTx/>
                <a:uFillTx/>
                <a:latin typeface="+mn-lt"/>
                <a:ea typeface="+mn-ea"/>
                <a:cs typeface="+mn-cs"/>
              </a:rPr>
              <a:t>var</a:t>
            </a:r>
            <a:r>
              <a:rPr kumimoji="0" lang="en-US" sz="3200" b="0" i="0" u="none" strike="noStrike" kern="1200" cap="none" spc="0" normalizeH="0" noProof="0" dirty="0" smtClean="0">
                <a:ln>
                  <a:noFill/>
                </a:ln>
                <a:solidFill>
                  <a:schemeClr val="tx1"/>
                </a:solidFill>
                <a:effectLst/>
                <a:uLnTx/>
                <a:uFillTx/>
                <a:latin typeface="+mn-lt"/>
                <a:ea typeface="+mn-ea"/>
                <a:cs typeface="+mn-cs"/>
              </a:rPr>
              <a:t>); # read/write}”</a:t>
            </a:r>
          </a:p>
          <a:p>
            <a:pPr marL="342900" indent="-342900">
              <a:spcBef>
                <a:spcPct val="20000"/>
              </a:spcBef>
              <a:buFont typeface="Arial" pitchFamily="34" charset="0"/>
              <a:buChar char="•"/>
            </a:pPr>
            <a:r>
              <a:rPr lang="en-US" sz="3200" dirty="0" smtClean="0"/>
              <a:t>Limitations</a:t>
            </a:r>
          </a:p>
          <a:p>
            <a:pPr marL="800100" lvl="1" indent="-342900">
              <a:spcBef>
                <a:spcPct val="20000"/>
              </a:spcBef>
              <a:buFont typeface="Arial" pitchFamily="34" charset="0"/>
              <a:buChar char="•"/>
            </a:pPr>
            <a:r>
              <a:rPr kumimoji="0" lang="en-US" sz="3200" b="0" i="0" u="none" strike="noStrike" kern="1200" cap="none" spc="0" normalizeH="0" noProof="0" dirty="0" smtClean="0">
                <a:ln>
                  <a:noFill/>
                </a:ln>
                <a:solidFill>
                  <a:schemeClr val="tx1"/>
                </a:solidFill>
                <a:effectLst/>
                <a:uLnTx/>
                <a:uFillTx/>
                <a:latin typeface="+mn-lt"/>
                <a:ea typeface="+mn-ea"/>
                <a:cs typeface="+mn-cs"/>
              </a:rPr>
              <a:t>Only works </a:t>
            </a:r>
            <a:r>
              <a:rPr lang="en-US" sz="3200" dirty="0"/>
              <a:t>on </a:t>
            </a:r>
            <a:r>
              <a:rPr lang="en-US" sz="3200" dirty="0" smtClean="0"/>
              <a:t>scalars, arrays, hashes, + refs.</a:t>
            </a:r>
          </a:p>
          <a:p>
            <a:pPr marL="800100" lvl="1" indent="-342900">
              <a:spcBef>
                <a:spcPct val="20000"/>
              </a:spcBef>
              <a:buFont typeface="Arial" pitchFamily="34" charset="0"/>
              <a:buChar char="•"/>
            </a:pPr>
            <a:r>
              <a:rPr lang="en-US" sz="3200" dirty="0"/>
              <a:t>No glob, code ref support</a:t>
            </a:r>
            <a:r>
              <a:rPr lang="en-US" sz="3200" dirty="0" smtClean="0"/>
              <a:t>.</a:t>
            </a:r>
          </a:p>
          <a:p>
            <a:pPr marL="800100" lvl="1" indent="-342900">
              <a:spcBef>
                <a:spcPct val="20000"/>
              </a:spcBef>
              <a:buFont typeface="Arial" pitchFamily="34" charset="0"/>
              <a:buChar char="•"/>
            </a:pPr>
            <a:r>
              <a:rPr lang="en-US" sz="3200" dirty="0" smtClean="0"/>
              <a:t>Caution on array of array, hash of hash</a:t>
            </a:r>
          </a:p>
          <a:p>
            <a:pPr marL="800100" lvl="1" indent="-342900">
              <a:spcBef>
                <a:spcPct val="20000"/>
              </a:spcBef>
              <a:buFont typeface="Arial" pitchFamily="34" charset="0"/>
              <a:buChar char="•"/>
            </a:pPr>
            <a:r>
              <a:rPr lang="en-US" sz="3200" dirty="0" smtClean="0"/>
              <a:t>“s</a:t>
            </a:r>
            <a:r>
              <a:rPr kumimoji="0" lang="en-US" sz="3200" b="0" i="0" u="none" strike="noStrike" kern="1200" cap="none" spc="0" normalizeH="0" noProof="0" dirty="0" err="1" smtClean="0">
                <a:ln>
                  <a:noFill/>
                </a:ln>
                <a:solidFill>
                  <a:schemeClr val="tx1"/>
                </a:solidFill>
                <a:effectLst/>
                <a:uLnTx/>
                <a:uFillTx/>
                <a:latin typeface="+mn-lt"/>
                <a:ea typeface="+mn-ea"/>
                <a:cs typeface="+mn-cs"/>
              </a:rPr>
              <a:t>hare_clone</a:t>
            </a:r>
            <a:r>
              <a:rPr kumimoji="0" lang="en-US" sz="3200" b="0" i="0" u="none" strike="noStrike" kern="1200" cap="none" spc="0" normalizeH="0" noProof="0" dirty="0" smtClean="0">
                <a:ln>
                  <a:noFill/>
                </a:ln>
                <a:solidFill>
                  <a:schemeClr val="tx1"/>
                </a:solidFill>
                <a:effectLst/>
                <a:uLnTx/>
                <a:uFillTx/>
                <a:latin typeface="+mn-lt"/>
                <a:ea typeface="+mn-ea"/>
                <a:cs typeface="+mn-cs"/>
              </a:rPr>
              <a:t>($data)” helps but copies </a:t>
            </a:r>
            <a:r>
              <a:rPr kumimoji="0" lang="en-US" sz="3200" b="1" i="0" u="none" strike="noStrike" kern="1200" cap="none" spc="0" normalizeH="0" noProof="0" dirty="0" smtClean="0">
                <a:ln>
                  <a:noFill/>
                </a:ln>
                <a:solidFill>
                  <a:schemeClr val="tx1"/>
                </a:solidFill>
                <a:effectLst/>
                <a:uLnTx/>
                <a:uFillTx/>
                <a:latin typeface="+mn-lt"/>
                <a:ea typeface="+mn-ea"/>
                <a:cs typeface="+mn-cs"/>
              </a:rPr>
              <a:t>values</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1" i="0" u="none" strike="noStrike" kern="1200" cap="none" spc="0" normalizeH="0" noProof="0" dirty="0" smtClean="0">
                <a:ln>
                  <a:noFill/>
                </a:ln>
                <a:solidFill>
                  <a:schemeClr val="tx1"/>
                </a:solidFill>
                <a:effectLst/>
                <a:uLnTx/>
                <a:uFillTx/>
                <a:latin typeface="+mn-lt"/>
                <a:ea typeface="+mn-ea"/>
                <a:cs typeface="+mn-cs"/>
              </a:rPr>
              <a:t>not references</a:t>
            </a:r>
            <a:r>
              <a:rPr kumimoji="0" lang="en-US" sz="3200" b="0" i="0" u="none" strike="noStrike" kern="1200" cap="none" spc="0" normalizeH="0" noProof="0" dirty="0" smtClean="0">
                <a:ln>
                  <a:noFill/>
                </a:ln>
                <a:solidFill>
                  <a:schemeClr val="tx1"/>
                </a:solidFill>
                <a:effectLst/>
                <a:uLnTx/>
                <a:uFillTx/>
                <a:latin typeface="+mn-lt"/>
                <a:ea typeface="+mn-ea"/>
                <a:cs typeface="+mn-cs"/>
              </a:rPr>
              <a:t>.</a:t>
            </a:r>
          </a:p>
        </p:txBody>
      </p:sp>
      <p:pic>
        <p:nvPicPr>
          <p:cNvPr id="6" name="Picture 5" descr="data.png"/>
          <p:cNvPicPr>
            <a:picLocks noChangeAspect="1"/>
          </p:cNvPicPr>
          <p:nvPr/>
        </p:nvPicPr>
        <p:blipFill>
          <a:blip r:embed="rId4" cstate="print"/>
          <a:stretch>
            <a:fillRect/>
          </a:stretch>
        </p:blipFill>
        <p:spPr>
          <a:xfrm>
            <a:off x="-457200" y="0"/>
            <a:ext cx="3003550" cy="1676400"/>
          </a:xfrm>
          <a:prstGeom prst="rect">
            <a:avLst/>
          </a:prstGeom>
        </p:spPr>
      </p:pic>
      <p:pic>
        <p:nvPicPr>
          <p:cNvPr id="7" name="Picture 6" descr="data.png"/>
          <p:cNvPicPr>
            <a:picLocks noChangeAspect="1"/>
          </p:cNvPicPr>
          <p:nvPr/>
        </p:nvPicPr>
        <p:blipFill>
          <a:blip r:embed="rId4" cstate="print"/>
          <a:stretch>
            <a:fillRect/>
          </a:stretch>
        </p:blipFill>
        <p:spPr>
          <a:xfrm>
            <a:off x="6553200" y="0"/>
            <a:ext cx="3003550" cy="1676400"/>
          </a:xfrm>
          <a:prstGeom prst="rect">
            <a:avLst/>
          </a:prstGeom>
        </p:spPr>
      </p:pic>
      <p:sp>
        <p:nvSpPr>
          <p:cNvPr id="8" name="TextBox 7"/>
          <p:cNvSpPr txBox="1"/>
          <p:nvPr/>
        </p:nvSpPr>
        <p:spPr>
          <a:xfrm>
            <a:off x="0" y="6488668"/>
            <a:ext cx="304800" cy="369332"/>
          </a:xfrm>
          <a:prstGeom prst="rect">
            <a:avLst/>
          </a:prstGeom>
          <a:noFill/>
        </p:spPr>
        <p:txBody>
          <a:bodyPr wrap="square" rtlCol="0">
            <a:spAutoFit/>
          </a:bodyPr>
          <a:lstStyle/>
          <a:p>
            <a:r>
              <a:rPr lang="en-US" dirty="0" smtClean="0"/>
              <a:t>9</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2048</Words>
  <Application>Microsoft Office PowerPoint</Application>
  <PresentationFormat>On-screen Show (4:3)</PresentationFormat>
  <Paragraphs>342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Threading and Perl – avoiding insanity and managing the clones effectively </vt:lpstr>
      <vt:lpstr>About Me? </vt:lpstr>
      <vt:lpstr>Why Use Threads? </vt:lpstr>
      <vt:lpstr>The Catch </vt:lpstr>
      <vt:lpstr>Controlling Emergent Behavior </vt:lpstr>
      <vt:lpstr>The Thread Pool </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and Perl – avoiding insanity and managing the clones effectively</dc:title>
  <dc:creator>dsb</dc:creator>
  <cp:lastModifiedBy>dsb</cp:lastModifiedBy>
  <cp:revision>77</cp:revision>
  <dcterms:created xsi:type="dcterms:W3CDTF">2014-06-22T21:50:21Z</dcterms:created>
  <dcterms:modified xsi:type="dcterms:W3CDTF">2014-06-24T21:01:49Z</dcterms:modified>
</cp:coreProperties>
</file>