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2D8"/>
    <a:srgbClr val="21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D5A22-B5ED-488B-B643-BED6B7B57A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BC363-BCFF-4C27-BFD3-AC382004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7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1820-BEAE-42C2-BF2D-F8C6234AE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EB534-8130-4DD2-88E0-2F21CD6AE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7D10-8CD5-4262-8178-C9361083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B137-67A2-4661-9060-AB6D3A3A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42FA-56CD-45BF-9EF7-4D0991E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0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32C9-E6E8-4D33-9060-0E8BD53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D5679-C13B-4D27-893E-516956226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46D0-9C8A-4106-B862-957F770C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E104-0D9D-4B80-9E0E-91235982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0679-047C-455D-B84A-627B4524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1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B40BC-2289-47A8-861F-D0C9B7A8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A8F5-163A-4BD4-A092-1DB4D2658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0ECC-C1FF-4355-9259-94C19E3D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85905-15B1-4508-83B3-F65C537E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C2068-FD9B-4CA6-94D1-14DAA3DF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9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C2BE-27F8-44B3-9BB4-24C8327B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3BCF-BD6C-4F3A-B742-FB2F4733F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1616-0D2A-4F89-AC91-3E03751E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C6EC-0664-4F8B-9768-F2099311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6C13-9065-4D1B-8252-364A9804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3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5F5A-DA57-4269-B283-22AD1A3E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A4732-1A43-4BA4-886F-92DC0923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4163-FB63-42C3-8476-43FA5CA6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CEE0-D315-4062-9446-0E3ECD04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B176-8217-4F60-B86C-450DB6E7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EB60-B72F-45DB-B8E5-4B2F4A03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870A3-9359-4071-A1DE-6BB01AEE9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A412A-AFCC-4993-9415-6AE1B324D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8555-2194-4BD4-BC69-861FDB79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39DC3-63E7-462A-875A-E1DC5D8F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F5D51-68C0-4EF3-BBF3-ADB6BEA8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1F8E-A396-4EBD-8E0F-C40BB3A7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E9C3-11E0-42C3-B431-28D339996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03EF-A6B3-4538-AC45-28B778A1B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206F7-F205-4D32-9043-CA258A025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C2764-0159-4C9C-9A56-231E1E63E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85945-246B-4845-B651-E5F053D6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3537D-AA2B-4446-8C10-9B7E11FA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3550C-5CC3-4E50-81B3-32AA5797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423-0074-4F2B-B233-0D211FE2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CA11A-BB11-47A9-95BA-7A8C8EA6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BEC9B-397A-4629-B4BC-1D855B7B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1F332-52E4-467D-A0C9-3465FC38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2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E2E4D-88D2-4122-B0D6-C2CF8265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AFC87-1034-4F4A-9247-4C4C7ADB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98264-0EB9-475F-B913-F5F44153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0F2D-BFA0-45E8-8F0A-AB72F734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BE0B-4DB0-4D00-8DBE-E2F802BC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35991-8B85-479A-8A68-BD1C03926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07DC3-B08E-45F0-B3B0-042470B7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24F9-6D84-4DF8-B117-F0D5442A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A17C-3537-426A-868E-0402DBA2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0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7133-C985-4FA7-9FD3-6F9AC4DA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8CCB1-F2D3-4825-A734-214F44E6B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75629-CFB2-4B34-A9F9-60F2F654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0446-5E5E-43F9-A017-6750F563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51B2C-69B9-43F3-9ACB-B783BD41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9021A-72EF-4AB6-956A-6F33F36A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D9AC5-81FA-49CF-BE9C-F94856FC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3EAF-9C40-418A-A585-8D0F83E7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2BC1-4C3F-4016-ACA2-849611A4A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C0AD-F24A-4E38-BC35-FF0C79D724D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B3AD-9D7F-4D6D-B63D-5D67EC89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76BF-44F8-4577-9E20-AADD3F0E6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9EE9-F1BD-43C4-ACC2-6208C8767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keyboard&#10;&#10;Description automatically generated">
            <a:extLst>
              <a:ext uri="{FF2B5EF4-FFF2-40B4-BE49-F238E27FC236}">
                <a16:creationId xmlns:a16="http://schemas.microsoft.com/office/drawing/2014/main" id="{C6577034-76BE-4FD7-9EF5-9CFC73628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80" y="365760"/>
            <a:ext cx="14516100" cy="6671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BEC52-A4D2-486D-8026-A08F3D23CD6A}"/>
              </a:ext>
            </a:extLst>
          </p:cNvPr>
          <p:cNvSpPr txBox="1"/>
          <p:nvPr/>
        </p:nvSpPr>
        <p:spPr>
          <a:xfrm>
            <a:off x="0" y="-3572"/>
            <a:ext cx="1227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changes in parameters give vastly different distribution results. This is the result of phase locking probably. 200413_111550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A6FD7-99E0-4C45-9F6C-7B63C46D8FA8}"/>
              </a:ext>
            </a:extLst>
          </p:cNvPr>
          <p:cNvSpPr txBox="1"/>
          <p:nvPr/>
        </p:nvSpPr>
        <p:spPr>
          <a:xfrm>
            <a:off x="0" y="1437507"/>
            <a:ext cx="881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dJ0 = 0.00025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805FC-173B-4119-8576-BEF3891A5095}"/>
              </a:ext>
            </a:extLst>
          </p:cNvPr>
          <p:cNvSpPr txBox="1"/>
          <p:nvPr/>
        </p:nvSpPr>
        <p:spPr>
          <a:xfrm>
            <a:off x="6160770" y="264690"/>
            <a:ext cx="881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dJ1 = 0.001 </a:t>
            </a:r>
          </a:p>
        </p:txBody>
      </p:sp>
    </p:spTree>
    <p:extLst>
      <p:ext uri="{BB962C8B-B14F-4D97-AF65-F5344CB8AC3E}">
        <p14:creationId xmlns:p14="http://schemas.microsoft.com/office/powerpoint/2010/main" val="163755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keyboard&#10;&#10;Description automatically generated">
            <a:extLst>
              <a:ext uri="{FF2B5EF4-FFF2-40B4-BE49-F238E27FC236}">
                <a16:creationId xmlns:a16="http://schemas.microsoft.com/office/drawing/2014/main" id="{C6577034-76BE-4FD7-9EF5-9CFC73628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80" y="365760"/>
            <a:ext cx="14516100" cy="6671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BEC52-A4D2-486D-8026-A08F3D23CD6A}"/>
              </a:ext>
            </a:extLst>
          </p:cNvPr>
          <p:cNvSpPr txBox="1"/>
          <p:nvPr/>
        </p:nvSpPr>
        <p:spPr>
          <a:xfrm>
            <a:off x="0" y="-3572"/>
            <a:ext cx="1227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changes in parameters give vastly different distribution results. This is the result of phase locking probably. 200413_111550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A6FD7-99E0-4C45-9F6C-7B63C46D8FA8}"/>
              </a:ext>
            </a:extLst>
          </p:cNvPr>
          <p:cNvSpPr txBox="1"/>
          <p:nvPr/>
        </p:nvSpPr>
        <p:spPr>
          <a:xfrm>
            <a:off x="0" y="1437507"/>
            <a:ext cx="881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dJ0 = 0.00025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805FC-173B-4119-8576-BEF3891A5095}"/>
              </a:ext>
            </a:extLst>
          </p:cNvPr>
          <p:cNvSpPr txBox="1"/>
          <p:nvPr/>
        </p:nvSpPr>
        <p:spPr>
          <a:xfrm>
            <a:off x="6160770" y="264690"/>
            <a:ext cx="881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dJ1 = 0.001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8FF3A6-C854-4091-A7F2-58EB16680AA4}"/>
              </a:ext>
            </a:extLst>
          </p:cNvPr>
          <p:cNvSpPr/>
          <p:nvPr/>
        </p:nvSpPr>
        <p:spPr>
          <a:xfrm>
            <a:off x="5715000" y="1645920"/>
            <a:ext cx="1424939" cy="1546860"/>
          </a:xfrm>
          <a:prstGeom prst="ellipse">
            <a:avLst/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E36259-870A-46F9-98E0-AFD9F68CB443}"/>
              </a:ext>
            </a:extLst>
          </p:cNvPr>
          <p:cNvSpPr/>
          <p:nvPr/>
        </p:nvSpPr>
        <p:spPr>
          <a:xfrm>
            <a:off x="3581400" y="5097780"/>
            <a:ext cx="1424939" cy="1546860"/>
          </a:xfrm>
          <a:prstGeom prst="ellipse">
            <a:avLst/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F78B50-DA2D-442A-B498-8824B704DEC5}"/>
              </a:ext>
            </a:extLst>
          </p:cNvPr>
          <p:cNvSpPr/>
          <p:nvPr/>
        </p:nvSpPr>
        <p:spPr>
          <a:xfrm>
            <a:off x="397398" y="4062289"/>
            <a:ext cx="1424939" cy="1546860"/>
          </a:xfrm>
          <a:prstGeom prst="ellipse">
            <a:avLst/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5041-56FB-45DC-AB61-B0F55198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like we are going to need noise in the simulation to get the desired distribution. I will run a giant p study and pick one or more regions to zoom in on and add noise to.</a:t>
            </a:r>
          </a:p>
        </p:txBody>
      </p:sp>
    </p:spTree>
    <p:extLst>
      <p:ext uri="{BB962C8B-B14F-4D97-AF65-F5344CB8AC3E}">
        <p14:creationId xmlns:p14="http://schemas.microsoft.com/office/powerpoint/2010/main" val="134741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471977-6D5A-4A13-8DE5-0D71D71BB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522" y="262426"/>
            <a:ext cx="14282266" cy="7563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35F05-30B6-4033-A99F-3AE2A9541464}"/>
              </a:ext>
            </a:extLst>
          </p:cNvPr>
          <p:cNvSpPr txBox="1"/>
          <p:nvPr/>
        </p:nvSpPr>
        <p:spPr>
          <a:xfrm>
            <a:off x="259080" y="76200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Sweep_200415_024527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BE724B-30C0-466F-B235-36A449508306}"/>
              </a:ext>
            </a:extLst>
          </p:cNvPr>
          <p:cNvSpPr/>
          <p:nvPr/>
        </p:nvSpPr>
        <p:spPr>
          <a:xfrm>
            <a:off x="10638184" y="1566407"/>
            <a:ext cx="712304" cy="434671"/>
          </a:xfrm>
          <a:prstGeom prst="ellipse">
            <a:avLst/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06A1E3-0153-49F1-8CFB-5A11BADF3F8C}"/>
              </a:ext>
            </a:extLst>
          </p:cNvPr>
          <p:cNvSpPr/>
          <p:nvPr/>
        </p:nvSpPr>
        <p:spPr>
          <a:xfrm>
            <a:off x="2739889" y="1215224"/>
            <a:ext cx="712304" cy="434671"/>
          </a:xfrm>
          <a:prstGeom prst="ellipse">
            <a:avLst/>
          </a:prstGeom>
          <a:solidFill>
            <a:srgbClr val="00B05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748A871-1CFB-483E-B1CA-92ACAE32C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5665" r="6812" b="8296"/>
          <a:stretch/>
        </p:blipFill>
        <p:spPr>
          <a:xfrm>
            <a:off x="0" y="220980"/>
            <a:ext cx="12220222" cy="6637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74B03-72AF-4799-A8F1-DF443E22E225}"/>
              </a:ext>
            </a:extLst>
          </p:cNvPr>
          <p:cNvSpPr txBox="1"/>
          <p:nvPr/>
        </p:nvSpPr>
        <p:spPr>
          <a:xfrm>
            <a:off x="0" y="-76200"/>
            <a:ext cx="1228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Sweep_200415_025702. Cyan = small variance, but in spot we want. Magenta = large variance, but not in spot we want. 1x NOISE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63A59B-135B-496D-859C-53745CF39FAC}"/>
              </a:ext>
            </a:extLst>
          </p:cNvPr>
          <p:cNvSpPr/>
          <p:nvPr/>
        </p:nvSpPr>
        <p:spPr>
          <a:xfrm>
            <a:off x="3952462" y="241449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D55207-4A6C-4F75-B63D-CF538978C5E4}"/>
              </a:ext>
            </a:extLst>
          </p:cNvPr>
          <p:cNvSpPr/>
          <p:nvPr/>
        </p:nvSpPr>
        <p:spPr>
          <a:xfrm>
            <a:off x="2607367" y="241449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D406CA-45F5-4E1C-A2E0-FF4DF57B6268}"/>
              </a:ext>
            </a:extLst>
          </p:cNvPr>
          <p:cNvSpPr/>
          <p:nvPr/>
        </p:nvSpPr>
        <p:spPr>
          <a:xfrm>
            <a:off x="-69168" y="1911223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7907BC-42CA-42CD-A1D2-CB6DC3CD48B9}"/>
              </a:ext>
            </a:extLst>
          </p:cNvPr>
          <p:cNvSpPr/>
          <p:nvPr/>
        </p:nvSpPr>
        <p:spPr>
          <a:xfrm>
            <a:off x="2564095" y="5986267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D1E505-5A7D-45E8-BCDE-F24CC85CFD0A}"/>
              </a:ext>
            </a:extLst>
          </p:cNvPr>
          <p:cNvSpPr/>
          <p:nvPr/>
        </p:nvSpPr>
        <p:spPr>
          <a:xfrm>
            <a:off x="3952462" y="5196696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3623E-B8C1-448B-98E8-D00CCE8F186F}"/>
              </a:ext>
            </a:extLst>
          </p:cNvPr>
          <p:cNvSpPr/>
          <p:nvPr/>
        </p:nvSpPr>
        <p:spPr>
          <a:xfrm>
            <a:off x="6548888" y="5196696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5CA742-002F-46BF-A24C-9A30210A5A1A}"/>
              </a:ext>
            </a:extLst>
          </p:cNvPr>
          <p:cNvSpPr/>
          <p:nvPr/>
        </p:nvSpPr>
        <p:spPr>
          <a:xfrm>
            <a:off x="5257802" y="3558302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7DFCC5-B061-4120-A906-E82109001565}"/>
              </a:ext>
            </a:extLst>
          </p:cNvPr>
          <p:cNvSpPr/>
          <p:nvPr/>
        </p:nvSpPr>
        <p:spPr>
          <a:xfrm>
            <a:off x="9233454" y="3558302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E5632F-ABE7-4258-9361-6A347C3B493B}"/>
              </a:ext>
            </a:extLst>
          </p:cNvPr>
          <p:cNvSpPr/>
          <p:nvPr/>
        </p:nvSpPr>
        <p:spPr>
          <a:xfrm>
            <a:off x="7855228" y="4377499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1194DE-F84F-4EF4-8FD5-FA69E72D031C}"/>
              </a:ext>
            </a:extLst>
          </p:cNvPr>
          <p:cNvSpPr/>
          <p:nvPr/>
        </p:nvSpPr>
        <p:spPr>
          <a:xfrm>
            <a:off x="10558671" y="4389685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C41664-87CB-4512-BB4D-CE1EB3AB0BBE}"/>
              </a:ext>
            </a:extLst>
          </p:cNvPr>
          <p:cNvSpPr/>
          <p:nvPr/>
        </p:nvSpPr>
        <p:spPr>
          <a:xfrm>
            <a:off x="10499036" y="299355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4393D5-CF59-439A-AFA5-F0CD33FCC5CA}"/>
              </a:ext>
            </a:extLst>
          </p:cNvPr>
          <p:cNvSpPr/>
          <p:nvPr/>
        </p:nvSpPr>
        <p:spPr>
          <a:xfrm>
            <a:off x="10558671" y="1119733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8C11C0-1DC2-416E-BDEC-2A6E51E40CB7}"/>
              </a:ext>
            </a:extLst>
          </p:cNvPr>
          <p:cNvSpPr/>
          <p:nvPr/>
        </p:nvSpPr>
        <p:spPr>
          <a:xfrm>
            <a:off x="9233454" y="1911223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C7A62C-F752-4C88-872C-03FA8E5B5127}"/>
              </a:ext>
            </a:extLst>
          </p:cNvPr>
          <p:cNvSpPr/>
          <p:nvPr/>
        </p:nvSpPr>
        <p:spPr>
          <a:xfrm>
            <a:off x="7855228" y="2680252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0BB8E4-E385-4A5E-92A6-DFFFDB03BA5A}"/>
              </a:ext>
            </a:extLst>
          </p:cNvPr>
          <p:cNvSpPr/>
          <p:nvPr/>
        </p:nvSpPr>
        <p:spPr>
          <a:xfrm>
            <a:off x="2564095" y="1868481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A6B8E5-0DD9-4406-9C39-04BF9D438A88}"/>
              </a:ext>
            </a:extLst>
          </p:cNvPr>
          <p:cNvSpPr/>
          <p:nvPr/>
        </p:nvSpPr>
        <p:spPr>
          <a:xfrm>
            <a:off x="2564095" y="2713391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744C36-8D49-4195-9DB0-DC9B42B22256}"/>
              </a:ext>
            </a:extLst>
          </p:cNvPr>
          <p:cNvSpPr/>
          <p:nvPr/>
        </p:nvSpPr>
        <p:spPr>
          <a:xfrm>
            <a:off x="3928120" y="1868481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2F4ED8-AF90-441F-A20D-BDFA92FC4FB1}"/>
              </a:ext>
            </a:extLst>
          </p:cNvPr>
          <p:cNvSpPr/>
          <p:nvPr/>
        </p:nvSpPr>
        <p:spPr>
          <a:xfrm>
            <a:off x="-69168" y="4377499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eyboard&#10;&#10;Description automatically generated">
            <a:extLst>
              <a:ext uri="{FF2B5EF4-FFF2-40B4-BE49-F238E27FC236}">
                <a16:creationId xmlns:a16="http://schemas.microsoft.com/office/drawing/2014/main" id="{E568BCDB-2020-4D98-94EB-D6E24672C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4542" r="6036" b="8257"/>
          <a:stretch/>
        </p:blipFill>
        <p:spPr>
          <a:xfrm>
            <a:off x="0" y="222069"/>
            <a:ext cx="12192000" cy="66359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D89A9F-745F-49B6-A9DB-E8CA20286ADB}"/>
              </a:ext>
            </a:extLst>
          </p:cNvPr>
          <p:cNvSpPr txBox="1"/>
          <p:nvPr/>
        </p:nvSpPr>
        <p:spPr>
          <a:xfrm>
            <a:off x="0" y="-76200"/>
            <a:ext cx="842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Sweep_200415_0423. Cyan was small variance. Magenta = was large variance. 3x NOISE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A3BF56-866C-42D5-9FDB-D694A0026EA4}"/>
              </a:ext>
            </a:extLst>
          </p:cNvPr>
          <p:cNvSpPr/>
          <p:nvPr/>
        </p:nvSpPr>
        <p:spPr>
          <a:xfrm>
            <a:off x="3952462" y="313627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8DA311-9BE1-491D-8D6B-314E95BF1B44}"/>
              </a:ext>
            </a:extLst>
          </p:cNvPr>
          <p:cNvSpPr/>
          <p:nvPr/>
        </p:nvSpPr>
        <p:spPr>
          <a:xfrm>
            <a:off x="2614530" y="352447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CCA08A-A515-48C6-A874-726C3DBFA202}"/>
              </a:ext>
            </a:extLst>
          </p:cNvPr>
          <p:cNvSpPr/>
          <p:nvPr/>
        </p:nvSpPr>
        <p:spPr>
          <a:xfrm>
            <a:off x="2564095" y="5986267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3981CA-B578-4859-9975-D71FC8056D31}"/>
              </a:ext>
            </a:extLst>
          </p:cNvPr>
          <p:cNvSpPr/>
          <p:nvPr/>
        </p:nvSpPr>
        <p:spPr>
          <a:xfrm>
            <a:off x="3952462" y="5196696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E25201-41B2-4C27-B668-9954C155F0F5}"/>
              </a:ext>
            </a:extLst>
          </p:cNvPr>
          <p:cNvSpPr/>
          <p:nvPr/>
        </p:nvSpPr>
        <p:spPr>
          <a:xfrm>
            <a:off x="6548888" y="5196696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FCE057-30B4-4E9C-88B5-02ABE8E2A8E9}"/>
              </a:ext>
            </a:extLst>
          </p:cNvPr>
          <p:cNvSpPr/>
          <p:nvPr/>
        </p:nvSpPr>
        <p:spPr>
          <a:xfrm>
            <a:off x="5257802" y="3558302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E88190-F385-49F6-A279-0D938399B037}"/>
              </a:ext>
            </a:extLst>
          </p:cNvPr>
          <p:cNvSpPr/>
          <p:nvPr/>
        </p:nvSpPr>
        <p:spPr>
          <a:xfrm>
            <a:off x="9148788" y="3558302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826BE9-27AF-49C6-ABA0-1809CE604829}"/>
              </a:ext>
            </a:extLst>
          </p:cNvPr>
          <p:cNvSpPr/>
          <p:nvPr/>
        </p:nvSpPr>
        <p:spPr>
          <a:xfrm>
            <a:off x="7855228" y="4377499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F1BBB8-7DD8-4837-9468-5165918E2534}"/>
              </a:ext>
            </a:extLst>
          </p:cNvPr>
          <p:cNvSpPr/>
          <p:nvPr/>
        </p:nvSpPr>
        <p:spPr>
          <a:xfrm>
            <a:off x="10499036" y="4338597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167B27-DC6A-4DFA-969F-C7D0E3920F39}"/>
              </a:ext>
            </a:extLst>
          </p:cNvPr>
          <p:cNvSpPr/>
          <p:nvPr/>
        </p:nvSpPr>
        <p:spPr>
          <a:xfrm>
            <a:off x="10562737" y="337361"/>
            <a:ext cx="1507434" cy="748748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1C8D45-F51C-4302-82F4-5113993433B1}"/>
              </a:ext>
            </a:extLst>
          </p:cNvPr>
          <p:cNvSpPr/>
          <p:nvPr/>
        </p:nvSpPr>
        <p:spPr>
          <a:xfrm>
            <a:off x="10562737" y="1223010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19A701-ACA0-43E4-B80C-689B56CCD577}"/>
              </a:ext>
            </a:extLst>
          </p:cNvPr>
          <p:cNvSpPr/>
          <p:nvPr/>
        </p:nvSpPr>
        <p:spPr>
          <a:xfrm>
            <a:off x="9148788" y="1901899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2EA6FA-BF4C-4222-9A5C-52C6E0185A6E}"/>
              </a:ext>
            </a:extLst>
          </p:cNvPr>
          <p:cNvSpPr/>
          <p:nvPr/>
        </p:nvSpPr>
        <p:spPr>
          <a:xfrm>
            <a:off x="7726020" y="2765325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6D7180-1BDA-4646-A2B0-3FD3E764B1D4}"/>
              </a:ext>
            </a:extLst>
          </p:cNvPr>
          <p:cNvSpPr/>
          <p:nvPr/>
        </p:nvSpPr>
        <p:spPr>
          <a:xfrm>
            <a:off x="2640502" y="1940530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C7E554-A7F5-4ABB-BA55-94A0BA6F8F0D}"/>
              </a:ext>
            </a:extLst>
          </p:cNvPr>
          <p:cNvSpPr/>
          <p:nvPr/>
        </p:nvSpPr>
        <p:spPr>
          <a:xfrm>
            <a:off x="2607367" y="2709689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035E36-0C15-46CD-91CD-70E996B1567D}"/>
              </a:ext>
            </a:extLst>
          </p:cNvPr>
          <p:cNvSpPr/>
          <p:nvPr/>
        </p:nvSpPr>
        <p:spPr>
          <a:xfrm>
            <a:off x="3952462" y="1960941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16BC-C959-4F08-8580-09EE889EED54}"/>
              </a:ext>
            </a:extLst>
          </p:cNvPr>
          <p:cNvSpPr/>
          <p:nvPr/>
        </p:nvSpPr>
        <p:spPr>
          <a:xfrm>
            <a:off x="0" y="4377499"/>
            <a:ext cx="1507434" cy="748748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1D3FC5-0FEA-4467-8EB4-676BE93D8737}"/>
              </a:ext>
            </a:extLst>
          </p:cNvPr>
          <p:cNvSpPr/>
          <p:nvPr/>
        </p:nvSpPr>
        <p:spPr>
          <a:xfrm>
            <a:off x="10499036" y="5986267"/>
            <a:ext cx="1507434" cy="748748"/>
          </a:xfrm>
          <a:prstGeom prst="ellipse">
            <a:avLst/>
          </a:prstGeom>
          <a:solidFill>
            <a:srgbClr val="FFFF00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698B3A-D8D6-44BC-9D44-AA3AED029130}"/>
              </a:ext>
            </a:extLst>
          </p:cNvPr>
          <p:cNvSpPr/>
          <p:nvPr/>
        </p:nvSpPr>
        <p:spPr>
          <a:xfrm>
            <a:off x="1361994" y="3567433"/>
            <a:ext cx="1507434" cy="748748"/>
          </a:xfrm>
          <a:prstGeom prst="ellipse">
            <a:avLst/>
          </a:prstGeom>
          <a:solidFill>
            <a:srgbClr val="FFFF00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B3ABA03-FB8A-463E-9058-B1A33197BD55}"/>
              </a:ext>
            </a:extLst>
          </p:cNvPr>
          <p:cNvSpPr/>
          <p:nvPr/>
        </p:nvSpPr>
        <p:spPr>
          <a:xfrm>
            <a:off x="0" y="5187565"/>
            <a:ext cx="1507434" cy="748748"/>
          </a:xfrm>
          <a:prstGeom prst="ellipse">
            <a:avLst/>
          </a:prstGeom>
          <a:solidFill>
            <a:srgbClr val="FFFF00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B3FD01-5E8B-4ACB-BD72-1A724B228B77}"/>
              </a:ext>
            </a:extLst>
          </p:cNvPr>
          <p:cNvSpPr/>
          <p:nvPr/>
        </p:nvSpPr>
        <p:spPr>
          <a:xfrm>
            <a:off x="-44248" y="3568442"/>
            <a:ext cx="1507434" cy="748748"/>
          </a:xfrm>
          <a:prstGeom prst="ellipse">
            <a:avLst/>
          </a:prstGeom>
          <a:solidFill>
            <a:srgbClr val="FFFF00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8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eyboard&#10;&#10;Description automatically generated">
            <a:extLst>
              <a:ext uri="{FF2B5EF4-FFF2-40B4-BE49-F238E27FC236}">
                <a16:creationId xmlns:a16="http://schemas.microsoft.com/office/drawing/2014/main" id="{E568BCDB-2020-4D98-94EB-D6E24672C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4542" r="6036" b="8257"/>
          <a:stretch/>
        </p:blipFill>
        <p:spPr>
          <a:xfrm>
            <a:off x="3010608" y="130033"/>
            <a:ext cx="9181392" cy="45882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D89A9F-745F-49B6-A9DB-E8CA20286ADB}"/>
              </a:ext>
            </a:extLst>
          </p:cNvPr>
          <p:cNvSpPr txBox="1"/>
          <p:nvPr/>
        </p:nvSpPr>
        <p:spPr>
          <a:xfrm>
            <a:off x="3010608" y="-76199"/>
            <a:ext cx="90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Sweep_200415_0423. Cyan was small variance. Magenta = was large variance. 3x NOISE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A3BF56-866C-42D5-9FDB-D694A0026EA4}"/>
              </a:ext>
            </a:extLst>
          </p:cNvPr>
          <p:cNvSpPr/>
          <p:nvPr/>
        </p:nvSpPr>
        <p:spPr>
          <a:xfrm>
            <a:off x="5987076" y="193338"/>
            <a:ext cx="1135199" cy="517706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8DA311-9BE1-491D-8D6B-314E95BF1B44}"/>
              </a:ext>
            </a:extLst>
          </p:cNvPr>
          <p:cNvSpPr/>
          <p:nvPr/>
        </p:nvSpPr>
        <p:spPr>
          <a:xfrm>
            <a:off x="4979524" y="220180"/>
            <a:ext cx="1135199" cy="517706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CCA08A-A515-48C6-A874-726C3DBFA202}"/>
              </a:ext>
            </a:extLst>
          </p:cNvPr>
          <p:cNvSpPr/>
          <p:nvPr/>
        </p:nvSpPr>
        <p:spPr>
          <a:xfrm>
            <a:off x="4941543" y="4115563"/>
            <a:ext cx="1135199" cy="517706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3981CA-B578-4859-9975-D71FC8056D31}"/>
              </a:ext>
            </a:extLst>
          </p:cNvPr>
          <p:cNvSpPr/>
          <p:nvPr/>
        </p:nvSpPr>
        <p:spPr>
          <a:xfrm>
            <a:off x="5987076" y="3569631"/>
            <a:ext cx="1135199" cy="517706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E25201-41B2-4C27-B668-9954C155F0F5}"/>
              </a:ext>
            </a:extLst>
          </p:cNvPr>
          <p:cNvSpPr/>
          <p:nvPr/>
        </p:nvSpPr>
        <p:spPr>
          <a:xfrm>
            <a:off x="7942359" y="3569631"/>
            <a:ext cx="1135199" cy="517706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FCE057-30B4-4E9C-88B5-02ABE8E2A8E9}"/>
              </a:ext>
            </a:extLst>
          </p:cNvPr>
          <p:cNvSpPr/>
          <p:nvPr/>
        </p:nvSpPr>
        <p:spPr>
          <a:xfrm>
            <a:off x="6970085" y="2436799"/>
            <a:ext cx="1135199" cy="517706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E88190-F385-49F6-A279-0D938399B037}"/>
              </a:ext>
            </a:extLst>
          </p:cNvPr>
          <p:cNvSpPr/>
          <p:nvPr/>
        </p:nvSpPr>
        <p:spPr>
          <a:xfrm>
            <a:off x="9900258" y="2436799"/>
            <a:ext cx="1135199" cy="517706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826BE9-27AF-49C6-ABA0-1809CE604829}"/>
              </a:ext>
            </a:extLst>
          </p:cNvPr>
          <p:cNvSpPr/>
          <p:nvPr/>
        </p:nvSpPr>
        <p:spPr>
          <a:xfrm>
            <a:off x="8926120" y="3003215"/>
            <a:ext cx="1135199" cy="517706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F1BBB8-7DD8-4837-9468-5165918E2534}"/>
              </a:ext>
            </a:extLst>
          </p:cNvPr>
          <p:cNvSpPr/>
          <p:nvPr/>
        </p:nvSpPr>
        <p:spPr>
          <a:xfrm>
            <a:off x="10917085" y="2976317"/>
            <a:ext cx="1135199" cy="517706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167B27-DC6A-4DFA-969F-C7D0E3920F39}"/>
              </a:ext>
            </a:extLst>
          </p:cNvPr>
          <p:cNvSpPr/>
          <p:nvPr/>
        </p:nvSpPr>
        <p:spPr>
          <a:xfrm>
            <a:off x="10965056" y="209749"/>
            <a:ext cx="1135199" cy="517706"/>
          </a:xfrm>
          <a:prstGeom prst="ellipse">
            <a:avLst/>
          </a:prstGeom>
          <a:solidFill>
            <a:srgbClr val="21E5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1C8D45-F51C-4302-82F4-5113993433B1}"/>
              </a:ext>
            </a:extLst>
          </p:cNvPr>
          <p:cNvSpPr/>
          <p:nvPr/>
        </p:nvSpPr>
        <p:spPr>
          <a:xfrm>
            <a:off x="10965056" y="822112"/>
            <a:ext cx="1135199" cy="517706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19A701-ACA0-43E4-B80C-689B56CCD577}"/>
              </a:ext>
            </a:extLst>
          </p:cNvPr>
          <p:cNvSpPr/>
          <p:nvPr/>
        </p:nvSpPr>
        <p:spPr>
          <a:xfrm>
            <a:off x="9900258" y="1291515"/>
            <a:ext cx="1135199" cy="517706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2EA6FA-BF4C-4222-9A5C-52C6E0185A6E}"/>
              </a:ext>
            </a:extLst>
          </p:cNvPr>
          <p:cNvSpPr/>
          <p:nvPr/>
        </p:nvSpPr>
        <p:spPr>
          <a:xfrm>
            <a:off x="8828818" y="1888512"/>
            <a:ext cx="1135199" cy="517706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6D7180-1BDA-4646-A2B0-3FD3E764B1D4}"/>
              </a:ext>
            </a:extLst>
          </p:cNvPr>
          <p:cNvSpPr/>
          <p:nvPr/>
        </p:nvSpPr>
        <p:spPr>
          <a:xfrm>
            <a:off x="4999083" y="1318226"/>
            <a:ext cx="1135199" cy="517706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C7E554-A7F5-4ABB-BA55-94A0BA6F8F0D}"/>
              </a:ext>
            </a:extLst>
          </p:cNvPr>
          <p:cNvSpPr/>
          <p:nvPr/>
        </p:nvSpPr>
        <p:spPr>
          <a:xfrm>
            <a:off x="4974130" y="1850044"/>
            <a:ext cx="1135199" cy="517706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035E36-0C15-46CD-91CD-70E996B1567D}"/>
              </a:ext>
            </a:extLst>
          </p:cNvPr>
          <p:cNvSpPr/>
          <p:nvPr/>
        </p:nvSpPr>
        <p:spPr>
          <a:xfrm>
            <a:off x="5987076" y="1332338"/>
            <a:ext cx="1135199" cy="517706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16BC-C959-4F08-8580-09EE889EED54}"/>
              </a:ext>
            </a:extLst>
          </p:cNvPr>
          <p:cNvSpPr/>
          <p:nvPr/>
        </p:nvSpPr>
        <p:spPr>
          <a:xfrm>
            <a:off x="3010608" y="3003215"/>
            <a:ext cx="1135199" cy="517706"/>
          </a:xfrm>
          <a:prstGeom prst="ellipse">
            <a:avLst/>
          </a:prstGeom>
          <a:solidFill>
            <a:srgbClr val="EE32D8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1D3FC5-0FEA-4467-8EB4-676BE93D8737}"/>
              </a:ext>
            </a:extLst>
          </p:cNvPr>
          <p:cNvSpPr/>
          <p:nvPr/>
        </p:nvSpPr>
        <p:spPr>
          <a:xfrm>
            <a:off x="10917085" y="4115563"/>
            <a:ext cx="1135199" cy="517706"/>
          </a:xfrm>
          <a:prstGeom prst="ellipse">
            <a:avLst/>
          </a:prstGeom>
          <a:solidFill>
            <a:srgbClr val="FFFF00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698B3A-D8D6-44BC-9D44-AA3AED029130}"/>
              </a:ext>
            </a:extLst>
          </p:cNvPr>
          <p:cNvSpPr/>
          <p:nvPr/>
        </p:nvSpPr>
        <p:spPr>
          <a:xfrm>
            <a:off x="4036280" y="2443113"/>
            <a:ext cx="1135199" cy="517706"/>
          </a:xfrm>
          <a:prstGeom prst="ellipse">
            <a:avLst/>
          </a:prstGeom>
          <a:solidFill>
            <a:srgbClr val="FFFF00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B3ABA03-FB8A-463E-9058-B1A33197BD55}"/>
              </a:ext>
            </a:extLst>
          </p:cNvPr>
          <p:cNvSpPr/>
          <p:nvPr/>
        </p:nvSpPr>
        <p:spPr>
          <a:xfrm>
            <a:off x="3010608" y="3563318"/>
            <a:ext cx="1135199" cy="517706"/>
          </a:xfrm>
          <a:prstGeom prst="ellipse">
            <a:avLst/>
          </a:prstGeom>
          <a:solidFill>
            <a:srgbClr val="FFFF00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B3FD01-5E8B-4ACB-BD72-1A724B228B77}"/>
              </a:ext>
            </a:extLst>
          </p:cNvPr>
          <p:cNvSpPr/>
          <p:nvPr/>
        </p:nvSpPr>
        <p:spPr>
          <a:xfrm>
            <a:off x="2977286" y="2443810"/>
            <a:ext cx="1135199" cy="517706"/>
          </a:xfrm>
          <a:prstGeom prst="ellipse">
            <a:avLst/>
          </a:prstGeom>
          <a:solidFill>
            <a:srgbClr val="FFFF00">
              <a:alpha val="2549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2C7C9-867C-4A32-A0BD-9D1522703BD9}"/>
              </a:ext>
            </a:extLst>
          </p:cNvPr>
          <p:cNvSpPr txBox="1"/>
          <p:nvPr/>
        </p:nvSpPr>
        <p:spPr>
          <a:xfrm>
            <a:off x="131294" y="221947"/>
            <a:ext cx="2582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away: at 3x noise, I’m getting patterns that look promising.</a:t>
            </a:r>
          </a:p>
          <a:p>
            <a:endParaRPr lang="en-US" dirty="0"/>
          </a:p>
          <a:p>
            <a:r>
              <a:rPr lang="en-US" dirty="0"/>
              <a:t>Going to think about if the shape of the sigh is causing the dip at ~0.1… </a:t>
            </a:r>
          </a:p>
        </p:txBody>
      </p:sp>
    </p:spTree>
    <p:extLst>
      <p:ext uri="{BB962C8B-B14F-4D97-AF65-F5344CB8AC3E}">
        <p14:creationId xmlns:p14="http://schemas.microsoft.com/office/powerpoint/2010/main" val="355325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189</Words>
  <Application>Microsoft Office PowerPoint</Application>
  <PresentationFormat>Widescreen</PresentationFormat>
  <Paragraphs>14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Borrus</dc:creator>
  <cp:lastModifiedBy>Daniel Borrus</cp:lastModifiedBy>
  <cp:revision>7</cp:revision>
  <dcterms:created xsi:type="dcterms:W3CDTF">2020-04-15T15:17:06Z</dcterms:created>
  <dcterms:modified xsi:type="dcterms:W3CDTF">2020-04-16T01:18:23Z</dcterms:modified>
</cp:coreProperties>
</file>