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9" r:id="rId4"/>
    <p:sldId id="260" r:id="rId5"/>
    <p:sldId id="264" r:id="rId6"/>
    <p:sldId id="265" r:id="rId7"/>
    <p:sldId id="25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23"/>
    <p:restoredTop sz="96327"/>
  </p:normalViewPr>
  <p:slideViewPr>
    <p:cSldViewPr snapToGrid="0" snapToObjects="1" showGuides="1">
      <p:cViewPr varScale="1">
        <p:scale>
          <a:sx n="96" d="100"/>
          <a:sy n="96" d="100"/>
        </p:scale>
        <p:origin x="20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AC3E-B91B-AF42-9E0C-EEF47F218F59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8112-125A-BE4D-846D-CF1FA6AC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6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D8112-125A-BE4D-846D-CF1FA6AC9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5A5F-D6F7-4843-B8CF-F80E03D7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28D5-266F-B643-B4CB-1BC2F0EF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9AA3-8C8A-AF4B-A145-17BB0BF4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6A6F-0D4D-3D4D-88BB-DC6685E1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789F-EA6D-5444-92E2-5C116ED9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4A53-1E1A-6945-8F2A-00375B67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07EF-7558-5147-ACD6-F15E02E2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4639-B689-9347-8BF5-C96BC86C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4904-6516-E94B-8FA9-A097838A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2D17-F525-D842-A3CE-28D09B6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07B7E-81BE-0D49-B117-58715132C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73AEE-019B-1A4D-B581-9B5BB357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DB1F-BED6-6547-969D-0CBD7D5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B6E6-A7DA-BD47-9BB7-6C4E3B8F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89B6-1008-254B-845D-7F9C8101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B3B-8219-3845-B271-90891D01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117-A3C0-7444-B9EF-A05E9961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0EC7-E231-114F-85DF-7F6E1A3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DB4F-889A-7346-9FE0-621A217D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28CB-36E3-5441-8FA5-CE276A6E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4D5-B44B-9640-BFFF-0B85B7BD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1169-9E4B-4C44-B5E5-B13A739C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5095-E597-6F43-AFB1-FBBF00A2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7D24-7C07-FA47-A490-C7114458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53C9-EBEA-E942-8032-D8E1DD7B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BFA-C629-7044-BBD8-168E93F3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2B38-DE0C-C044-8A66-97BD379F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5F13-440F-7047-AA0A-08E9DAF2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1159-A5CB-AB43-83C1-DCF9FEBB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AB5E-C28C-FB49-8F5A-C5EF755E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B35B6-F94F-AE4A-9EFB-1B7D5B7B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0CBA-CB5D-7E4B-AA21-6F72D77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5516C-B3A3-094F-BA39-4929A121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697E-C828-7143-A567-228E44F6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74957-0C56-9148-A88F-A0B06F32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66684-DA64-DD43-B5D8-61CE056B8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A474C-7113-4F40-9847-EBB82E77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ACCA-FADB-D74A-A883-21B8B3E1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71AFF-5274-D745-9E55-19E52573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DF22-BAB2-1C43-B2F1-A07F62BB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1BCF0-E29E-4940-8D2F-5A52D857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221FB-DAD4-3D4F-8D7C-96C32D7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70F93-17FE-494F-BA04-92DC6B61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3744-138D-BF4A-A304-6B0CA29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E3F1B-0968-E842-B8EA-DFC7F77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CF2D-C4BC-4840-A8A6-5FB5C7DF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3B9-8CF3-6F4F-BEF5-5C708341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F932-6C28-4E44-9571-6B422D24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80D8-2479-B846-9C28-F1358E818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B45E4-E8A1-644C-8629-48C9601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A484-F2B6-6549-B771-4C678E09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9597-AD14-CB40-A3DA-5B0FC82F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B24-69D2-C549-A402-01215977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39C6C-ED2C-664D-A250-DA380D403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A690-EBE0-8B44-B981-854CB8BA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9F7A-EE69-B640-865E-1500E155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B983-640D-9F42-9C7B-2DB8A24F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9CD1-57BE-624D-9EE3-4D96822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31A23-DBD8-3945-943D-7016078D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A7F0-7803-6547-801D-98168EB7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E744-0DA4-A94F-B7A7-F7D44DC4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5695-61A9-D448-B3FF-11EFBC293E02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6432-B1A2-1442-A22F-D07D8C0F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F332-5E31-1F4E-9ED4-010A582DC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FC75-AD9E-FB45-AA74-9299A6C9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4CBC-FC24-B14B-80CC-860E7985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Speeding up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37EBD-8201-A941-BE87-B0D5817A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3063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Fast libraries vs. pure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Throughput vs. latency</a:t>
            </a:r>
          </a:p>
        </p:txBody>
      </p:sp>
    </p:spTree>
    <p:extLst>
      <p:ext uri="{BB962C8B-B14F-4D97-AF65-F5344CB8AC3E}">
        <p14:creationId xmlns:p14="http://schemas.microsoft.com/office/powerpoint/2010/main" val="17381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E92D-BEC9-9749-86FA-E2D83ECD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0D8F-9F03-4947-9FC3-B6C154F6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 is the computational engine of data analysis, Neural Networks.</a:t>
            </a:r>
          </a:p>
          <a:p>
            <a:r>
              <a:rPr lang="en-US" dirty="0"/>
              <a:t>Can be computed in pure python</a:t>
            </a:r>
          </a:p>
          <a:p>
            <a:r>
              <a:rPr lang="en-US" dirty="0"/>
              <a:t>But: about 1000 times slower than using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Speed similar to </a:t>
            </a:r>
            <a:r>
              <a:rPr lang="en-US" dirty="0" err="1"/>
              <a:t>matlab</a:t>
            </a:r>
            <a:r>
              <a:rPr lang="en-US" dirty="0"/>
              <a:t> speed.</a:t>
            </a:r>
          </a:p>
          <a:p>
            <a:r>
              <a:rPr lang="en-US" dirty="0"/>
              <a:t>Both use similar highly optimized libraries</a:t>
            </a:r>
          </a:p>
          <a:p>
            <a:r>
              <a:rPr lang="en-US" dirty="0"/>
              <a:t>Example: LAPACK, library released in 1992, </a:t>
            </a:r>
          </a:p>
          <a:p>
            <a:pPr lvl="1"/>
            <a:r>
              <a:rPr lang="en-US" dirty="0"/>
              <a:t>written in FORTRAN!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6CC3-1A01-EE5B-306B-3477E87D1670}"/>
              </a:ext>
            </a:extLst>
          </p:cNvPr>
          <p:cNvSpPr txBox="1"/>
          <p:nvPr/>
        </p:nvSpPr>
        <p:spPr>
          <a:xfrm>
            <a:off x="6898640" y="5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1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0BA-55C8-804E-B777-6E5581E2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: fast linear algebra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964C84-95FA-8B40-BDC7-9E7A517C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86" y="1431196"/>
            <a:ext cx="650666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5293-B7AD-B143-91C4-0D2C6046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 pure python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2EBECF-6EF7-BA41-9FFD-4065189A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92" y="1709530"/>
            <a:ext cx="8805841" cy="505957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EDE479-F848-8349-A62F-9BD2DB962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6" t="17312" r="39271" b="75855"/>
          <a:stretch/>
        </p:blipFill>
        <p:spPr>
          <a:xfrm>
            <a:off x="4972601" y="1779103"/>
            <a:ext cx="6880087" cy="516007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5B70C7-4E3C-6A43-8727-F4950D886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5" t="90661" r="38224"/>
          <a:stretch/>
        </p:blipFill>
        <p:spPr>
          <a:xfrm>
            <a:off x="4972601" y="4493316"/>
            <a:ext cx="6551543" cy="655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D283C-E702-1FE5-5446-085CF7B46BA4}"/>
              </a:ext>
            </a:extLst>
          </p:cNvPr>
          <p:cNvSpPr txBox="1"/>
          <p:nvPr/>
        </p:nvSpPr>
        <p:spPr>
          <a:xfrm>
            <a:off x="838200" y="1195527"/>
            <a:ext cx="61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4_NumpyVsPurePython.ipynb,  A,B are 100X100</a:t>
            </a:r>
          </a:p>
        </p:txBody>
      </p:sp>
    </p:spTree>
    <p:extLst>
      <p:ext uri="{BB962C8B-B14F-4D97-AF65-F5344CB8AC3E}">
        <p14:creationId xmlns:p14="http://schemas.microsoft.com/office/powerpoint/2010/main" val="9848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144F21-B5D9-CD4E-B4D2-1E7A6691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845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 data starts when your data cannot fit in the memory of one computer.</a:t>
            </a:r>
          </a:p>
        </p:txBody>
      </p:sp>
    </p:spTree>
    <p:extLst>
      <p:ext uri="{BB962C8B-B14F-4D97-AF65-F5344CB8AC3E}">
        <p14:creationId xmlns:p14="http://schemas.microsoft.com/office/powerpoint/2010/main" val="207448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06306-4E68-1744-80E3-12891B7D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vs latency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1CA50B-32B8-7545-9A6E-6E57079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Throughput: </a:t>
            </a:r>
            <a:r>
              <a:rPr lang="en-US" dirty="0"/>
              <a:t>the number of bytes processed per second</a:t>
            </a:r>
          </a:p>
          <a:p>
            <a:pPr lvl="1"/>
            <a:r>
              <a:rPr lang="en-US" dirty="0"/>
              <a:t>Can benefit from parallelism</a:t>
            </a:r>
          </a:p>
          <a:p>
            <a:pPr lvl="1"/>
            <a:r>
              <a:rPr lang="en-US" dirty="0"/>
              <a:t>Can benefit from processing blocks of data.</a:t>
            </a:r>
          </a:p>
          <a:p>
            <a:pPr lvl="1"/>
            <a:r>
              <a:rPr lang="en-US" dirty="0"/>
              <a:t>Important for data science</a:t>
            </a:r>
          </a:p>
          <a:p>
            <a:r>
              <a:rPr lang="en-US" b="1" dirty="0"/>
              <a:t>Latency:</a:t>
            </a:r>
            <a:r>
              <a:rPr lang="en-US" dirty="0"/>
              <a:t> The time it takes to process a single byte from input to output.</a:t>
            </a:r>
          </a:p>
          <a:p>
            <a:pPr lvl="1"/>
            <a:r>
              <a:rPr lang="en-US" dirty="0"/>
              <a:t>Does not benefit from parallelism</a:t>
            </a:r>
          </a:p>
          <a:p>
            <a:pPr lvl="1"/>
            <a:r>
              <a:rPr lang="en-US" dirty="0"/>
              <a:t>Does not benefit from processing blocks of data.</a:t>
            </a:r>
          </a:p>
          <a:p>
            <a:pPr lvl="1"/>
            <a:r>
              <a:rPr lang="en-US" dirty="0"/>
              <a:t>Important for gaming, robotics, self-driving cars.</a:t>
            </a:r>
          </a:p>
        </p:txBody>
      </p:sp>
    </p:spTree>
    <p:extLst>
      <p:ext uri="{BB962C8B-B14F-4D97-AF65-F5344CB8AC3E}">
        <p14:creationId xmlns:p14="http://schemas.microsoft.com/office/powerpoint/2010/main" val="24835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E0D-0F37-8240-84BC-F3165BA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Queues: an example  of Latency  vs. throughput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EDC23-0877-9840-B437-23FAB784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825625"/>
            <a:ext cx="5758249" cy="4117976"/>
          </a:xfrm>
        </p:spPr>
        <p:txBody>
          <a:bodyPr/>
          <a:lstStyle/>
          <a:p>
            <a:r>
              <a:rPr lang="en-US" b="1" dirty="0"/>
              <a:t>Latency:</a:t>
            </a:r>
            <a:r>
              <a:rPr lang="en-US" dirty="0"/>
              <a:t> time between joining the line and leaving the store.</a:t>
            </a:r>
          </a:p>
          <a:p>
            <a:r>
              <a:rPr lang="en-US" b="1" dirty="0"/>
              <a:t>Throughput:</a:t>
            </a:r>
            <a:r>
              <a:rPr lang="en-US" dirty="0"/>
              <a:t> Number of people coming out of the store per minute.</a:t>
            </a:r>
          </a:p>
          <a:p>
            <a:r>
              <a:rPr lang="en-US" b="1" dirty="0"/>
              <a:t>Minimal latency</a:t>
            </a:r>
            <a:r>
              <a:rPr lang="en-US" dirty="0"/>
              <a:t>: Cashier work</a:t>
            </a:r>
          </a:p>
          <a:p>
            <a:r>
              <a:rPr lang="en-US" dirty="0"/>
              <a:t>The customer cares about latency.</a:t>
            </a:r>
          </a:p>
          <a:p>
            <a:r>
              <a:rPr lang="en-US" dirty="0"/>
              <a:t>The store cares about throughput (dollars per minute) and to some degree latency (customer happier).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33D51-B2FB-C646-B776-7A0B84AE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6242224" cy="35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E0D-0F37-8240-84BC-F3165BA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and throughput for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A9E13-95D8-D245-BACE-D0C9A7FF6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1TB on disk. </a:t>
                </a:r>
              </a:p>
              <a:p>
                <a:r>
                  <a:rPr lang="en-US" dirty="0"/>
                  <a:t>32 bit floating point numbers.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Bottleneck: reading from disk: 200MB/sec -&gt;  GB / 5sec</a:t>
                </a:r>
              </a:p>
              <a:p>
                <a:r>
                  <a:rPr lang="en-US" dirty="0"/>
                  <a:t>Reading 1TB takes 5000 seconds  ~ 1.4 hours</a:t>
                </a:r>
              </a:p>
              <a:p>
                <a:r>
                  <a:rPr lang="en-US" dirty="0"/>
                  <a:t>If we partition data among 100 machines,  we can finish in 50 seconds!</a:t>
                </a:r>
              </a:p>
              <a:p>
                <a:r>
                  <a:rPr lang="en-US" dirty="0"/>
                  <a:t>Map-Reduce = a way to organize this type of computation.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A9E13-95D8-D245-BACE-D0C9A7FF6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17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1564-E5A7-D601-A2F9-BA9C6E24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Increasing throughput for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6318-CB2D-E973-8F71-ED581FDA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bottleneck is usually moving of data, not computation.</a:t>
            </a:r>
          </a:p>
          <a:p>
            <a:r>
              <a:rPr lang="en-US" dirty="0"/>
              <a:t>Hardware: better to have many cheap/slow/unreliable computers than a few expensive/fast/reliable computing.</a:t>
            </a:r>
          </a:p>
          <a:p>
            <a:r>
              <a:rPr lang="en-US" dirty="0"/>
              <a:t>Map-Reduce / Hadoop / Spark = Methods for organizing computation on large, unreliable </a:t>
            </a:r>
            <a:r>
              <a:rPr lang="en-US"/>
              <a:t>computer clusters.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369</Words>
  <Application>Microsoft Macintosh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Speeding up data processing</vt:lpstr>
      <vt:lpstr>Fast libraries</vt:lpstr>
      <vt:lpstr>Matlab and Numpy: fast linear algebra</vt:lpstr>
      <vt:lpstr>Numpy vs pure python</vt:lpstr>
      <vt:lpstr>Big data starts when your data cannot fit in the memory of one computer.</vt:lpstr>
      <vt:lpstr>Throughput vs latency</vt:lpstr>
      <vt:lpstr>Queues: an example  of Latency  vs. throughput</vt:lpstr>
      <vt:lpstr>Latency and throughput for big data</vt:lpstr>
      <vt:lpstr>Summary / Increasing throughput for 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Latency vs. Throughput</dc:title>
  <dc:creator>yoav freund</dc:creator>
  <cp:lastModifiedBy>yoav freund</cp:lastModifiedBy>
  <cp:revision>24</cp:revision>
  <dcterms:created xsi:type="dcterms:W3CDTF">2020-04-01T17:41:52Z</dcterms:created>
  <dcterms:modified xsi:type="dcterms:W3CDTF">2022-08-10T13:52:01Z</dcterms:modified>
</cp:coreProperties>
</file>