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462" r:id="rId3"/>
    <p:sldId id="464" r:id="rId4"/>
    <p:sldId id="265" r:id="rId5"/>
    <p:sldId id="431" r:id="rId6"/>
    <p:sldId id="439" r:id="rId7"/>
    <p:sldId id="441" r:id="rId8"/>
    <p:sldId id="461" r:id="rId9"/>
    <p:sldId id="434" r:id="rId10"/>
    <p:sldId id="463" r:id="rId11"/>
  </p:sldIdLst>
  <p:sldSz cx="12192000" cy="6858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0" algn="l" defTabSz="914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0" algn="l" defTabSz="914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0" algn="l" defTabSz="914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0" algn="l" defTabSz="914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0" algn="l" defTabSz="914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0" algn="l" defTabSz="914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0" algn="l" defTabSz="914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0" algn="l" defTabSz="914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01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92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928859" y="6248400"/>
            <a:ext cx="281941" cy="287087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0" name="Text"/>
          <p:cNvSpPr txBox="1"/>
          <p:nvPr/>
        </p:nvSpPr>
        <p:spPr>
          <a:xfrm>
            <a:off x="5550477" y="2843529"/>
            <a:ext cx="1091045" cy="726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105" y="6018793"/>
            <a:ext cx="702682" cy="702682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76105" y="6018793"/>
            <a:ext cx="702682" cy="70268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348336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48336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12879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lnSpc>
                <a:spcPct val="100000"/>
              </a:lnSpc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23900" marR="0" indent="-2667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34439" marR="0" indent="-320039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272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844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416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0988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560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13200" marR="0" indent="-355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ctrTitle"/>
          </p:nvPr>
        </p:nvSpPr>
        <p:spPr>
          <a:xfrm>
            <a:off x="1524000" y="2235199"/>
            <a:ext cx="9144000" cy="23876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Data Engineering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Data Models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0997637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97128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63CC-9C7E-F356-6E09-3EC7813E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2418A-A82A-2339-F1B7-72950AE62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Data Science: Data analytics on large complex data.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Data Engineering: making the analytics scale on very large data.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Matrices are the basic data structure for linear algebra, Neural Networks.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Tables are the basic data structure for relational databases.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 err="1"/>
              <a:t>DataFrames</a:t>
            </a:r>
            <a:r>
              <a:rPr lang="en-US" dirty="0"/>
              <a:t> are a compromise between tables and matrices.</a:t>
            </a:r>
          </a:p>
        </p:txBody>
      </p:sp>
    </p:spTree>
    <p:extLst>
      <p:ext uri="{BB962C8B-B14F-4D97-AF65-F5344CB8AC3E}">
        <p14:creationId xmlns:p14="http://schemas.microsoft.com/office/powerpoint/2010/main" val="2417656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E042E-2019-CE84-07A0-BBBB95B0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vs. Data 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CAE85-3B89-CF1E-DF66-AA9D3D52861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 rtl="0">
              <a:buSzTx/>
              <a:buNone/>
            </a:pPr>
            <a:r>
              <a:rPr lang="en-US" sz="2800" b="1" dirty="0"/>
              <a:t>Data Science </a:t>
            </a:r>
          </a:p>
          <a:p>
            <a:pPr rtl="0">
              <a:buSzTx/>
            </a:pPr>
            <a:r>
              <a:rPr lang="en-US" sz="2800" dirty="0"/>
              <a:t>Building models</a:t>
            </a:r>
          </a:p>
          <a:p>
            <a:pPr rtl="0">
              <a:buSzTx/>
            </a:pPr>
            <a:r>
              <a:rPr lang="en-US" dirty="0"/>
              <a:t>Answering business questions</a:t>
            </a:r>
          </a:p>
          <a:p>
            <a:pPr rtl="0">
              <a:buSzTx/>
            </a:pPr>
            <a:r>
              <a:rPr lang="en-US" sz="2800" dirty="0"/>
              <a:t>Uses Statistics / Machine learning</a:t>
            </a:r>
          </a:p>
          <a:p>
            <a:pPr rtl="0">
              <a:buSzTx/>
            </a:pPr>
            <a:r>
              <a:rPr lang="en-US" dirty="0"/>
              <a:t>Expects data to be available and computation to be fast.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6F64DA-5A1B-A189-E90D-6038955B93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681163"/>
            <a:ext cx="5183187" cy="3177276"/>
          </a:xfrm>
        </p:spPr>
        <p:txBody>
          <a:bodyPr>
            <a:normAutofit/>
          </a:bodyPr>
          <a:lstStyle/>
          <a:p>
            <a: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en-US" b="1" dirty="0"/>
              <a:t>Data Engineering</a:t>
            </a:r>
          </a:p>
          <a:p>
            <a:pPr rtl="0"/>
            <a:r>
              <a:rPr lang="en-US" dirty="0"/>
              <a:t>Builds the data and computation </a:t>
            </a:r>
            <a:br>
              <a:rPr lang="en-US" dirty="0"/>
            </a:br>
            <a:r>
              <a:rPr lang="en-US" dirty="0"/>
              <a:t>infrastructure used by the data scientist.</a:t>
            </a:r>
          </a:p>
          <a:p>
            <a:pPr rtl="0"/>
            <a:r>
              <a:rPr lang="en-US" dirty="0"/>
              <a:t>Uses relational databases, streaming, cloud computing …</a:t>
            </a:r>
          </a:p>
        </p:txBody>
      </p:sp>
    </p:spTree>
    <p:extLst>
      <p:ext uri="{BB962C8B-B14F-4D97-AF65-F5344CB8AC3E}">
        <p14:creationId xmlns:p14="http://schemas.microsoft.com/office/powerpoint/2010/main" val="2158711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E326D-F125-8B9A-B38E-21D58EBD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engineering we will cover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DFC85-C0E4-2DC6-8F6C-618C0E6B7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b="1" dirty="0"/>
              <a:t>Will Cover</a:t>
            </a:r>
          </a:p>
          <a:p>
            <a:pPr lvl="1" indent="-228600" rtl="0"/>
            <a:r>
              <a:rPr lang="en-US" dirty="0"/>
              <a:t>Hadoop File System</a:t>
            </a:r>
          </a:p>
          <a:p>
            <a:pPr lvl="1" indent="-228600" rtl="0"/>
            <a:r>
              <a:rPr lang="en-US" dirty="0"/>
              <a:t>Data partitioning and partition balancing</a:t>
            </a:r>
          </a:p>
          <a:p>
            <a:pPr lvl="1" indent="-228600" rtl="0"/>
            <a:r>
              <a:rPr lang="en-US" dirty="0"/>
              <a:t>Caching and persistence </a:t>
            </a:r>
          </a:p>
          <a:p>
            <a:pPr lvl="1" indent="-228600" rtl="0"/>
            <a:r>
              <a:rPr lang="en-US" dirty="0"/>
              <a:t>Checkpointing</a:t>
            </a:r>
            <a:br>
              <a:rPr lang="en-US" dirty="0"/>
            </a:br>
            <a:endParaRPr lang="en-US" dirty="0"/>
          </a:p>
          <a:p>
            <a:pPr rtl="0"/>
            <a:r>
              <a:rPr lang="en-US" b="1" dirty="0"/>
              <a:t>Will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b="1" dirty="0"/>
              <a:t> Cover</a:t>
            </a:r>
          </a:p>
          <a:p>
            <a:pPr lvl="1" indent="-228600" rtl="0"/>
            <a:r>
              <a:rPr lang="en-US" dirty="0"/>
              <a:t>Data Cleaning</a:t>
            </a:r>
          </a:p>
          <a:p>
            <a:pPr lvl="1" indent="-228600" rtl="0"/>
            <a:r>
              <a:rPr lang="en-US" dirty="0"/>
              <a:t>Spark Server configuration and optimization.</a:t>
            </a:r>
          </a:p>
          <a:p>
            <a:pPr lvl="1" indent="-228600" rtl="0"/>
            <a:r>
              <a:rPr lang="en-US" dirty="0"/>
              <a:t>Creating scalable pipelines</a:t>
            </a:r>
          </a:p>
          <a:p>
            <a:pPr lvl="1" indent="-228600" rtl="0"/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608032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C7C61-DF19-744A-91E8-7F5F2B3EB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Data Models:</a:t>
            </a:r>
            <a:br>
              <a:rPr lang="en-US" dirty="0"/>
            </a:br>
            <a:r>
              <a:rPr lang="en-US" dirty="0"/>
              <a:t>Relations, Tensors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EA1035-45F6-E247-929C-93039482A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Data Scientists and Data Engineering communicate using these data models</a:t>
            </a:r>
          </a:p>
        </p:txBody>
      </p:sp>
    </p:spTree>
    <p:extLst>
      <p:ext uri="{BB962C8B-B14F-4D97-AF65-F5344CB8AC3E}">
        <p14:creationId xmlns:p14="http://schemas.microsoft.com/office/powerpoint/2010/main" val="39740442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5280-D097-6646-A5BF-C2FF34C4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Data Models (and languages)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3137D5-7F24-A948-BFA0-F9CD1B28FA70}"/>
              </a:ext>
            </a:extLst>
          </p:cNvPr>
          <p:cNvSpPr/>
          <p:nvPr/>
        </p:nvSpPr>
        <p:spPr>
          <a:xfrm>
            <a:off x="1029148" y="2527126"/>
            <a:ext cx="2555309" cy="15657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tx1"/>
                </a:solidFill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</a:rPr>
              <a:t>mn</a:t>
            </a:r>
            <a:endParaRPr lang="en-US" sz="2000" i="1" baseline="-25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Array of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6F364-17C7-C146-B369-6F9BD29B2C54}"/>
              </a:ext>
            </a:extLst>
          </p:cNvPr>
          <p:cNvSpPr txBox="1"/>
          <p:nvPr/>
        </p:nvSpPr>
        <p:spPr>
          <a:xfrm>
            <a:off x="1871374" y="4212388"/>
            <a:ext cx="87085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Matrix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317E5-A1E0-2147-90E7-051A9537F447}"/>
              </a:ext>
            </a:extLst>
          </p:cNvPr>
          <p:cNvSpPr/>
          <p:nvPr/>
        </p:nvSpPr>
        <p:spPr>
          <a:xfrm>
            <a:off x="4371062" y="2527126"/>
            <a:ext cx="2853635" cy="15657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R</a:t>
            </a:r>
            <a:r>
              <a:rPr lang="en-US" sz="2000" i="1" baseline="-250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Set</a:t>
            </a:r>
            <a:r>
              <a:rPr lang="en-US" sz="2000" dirty="0">
                <a:solidFill>
                  <a:schemeClr val="tx1"/>
                </a:solidFill>
              </a:rPr>
              <a:t> of tuples (rows)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(typed by column)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6FF1F-7921-D243-B405-21D42DBD16FA}"/>
              </a:ext>
            </a:extLst>
          </p:cNvPr>
          <p:cNvSpPr txBox="1"/>
          <p:nvPr/>
        </p:nvSpPr>
        <p:spPr>
          <a:xfrm>
            <a:off x="5213288" y="4212388"/>
            <a:ext cx="103369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Relation/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2E2A02-19FC-BF4D-9993-D391B95B0432}"/>
              </a:ext>
            </a:extLst>
          </p:cNvPr>
          <p:cNvSpPr/>
          <p:nvPr/>
        </p:nvSpPr>
        <p:spPr>
          <a:xfrm>
            <a:off x="467456" y="2213492"/>
            <a:ext cx="547865" cy="307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1A065-AC29-3F40-B65B-9472EFF58079}"/>
              </a:ext>
            </a:extLst>
          </p:cNvPr>
          <p:cNvSpPr/>
          <p:nvPr/>
        </p:nvSpPr>
        <p:spPr>
          <a:xfrm>
            <a:off x="4373061" y="2097730"/>
            <a:ext cx="612425" cy="307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</a:t>
            </a:r>
            <a:r>
              <a:rPr lang="en-US" sz="1200" baseline="-25000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AF3D0-B706-694F-8E45-5B97CE1AC9CD}"/>
              </a:ext>
            </a:extLst>
          </p:cNvPr>
          <p:cNvSpPr/>
          <p:nvPr/>
        </p:nvSpPr>
        <p:spPr>
          <a:xfrm>
            <a:off x="4983486" y="2097730"/>
            <a:ext cx="606634" cy="307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</a:t>
            </a:r>
            <a:r>
              <a:rPr lang="en-US" sz="1200" baseline="-250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5A82B-19F0-5B46-8EAA-23A0DF783254}"/>
              </a:ext>
            </a:extLst>
          </p:cNvPr>
          <p:cNvSpPr/>
          <p:nvPr/>
        </p:nvSpPr>
        <p:spPr>
          <a:xfrm>
            <a:off x="6616061" y="2097730"/>
            <a:ext cx="612425" cy="307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type</a:t>
            </a:r>
            <a:r>
              <a:rPr lang="en-US" sz="1200" baseline="-25000" dirty="0" err="1"/>
              <a:t>n</a:t>
            </a:r>
            <a:endParaRPr lang="en-US" sz="12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8FBAE5-1FC2-A547-A1D4-2D6958CBFEB3}"/>
              </a:ext>
            </a:extLst>
          </p:cNvPr>
          <p:cNvSpPr txBox="1"/>
          <p:nvPr/>
        </p:nvSpPr>
        <p:spPr>
          <a:xfrm>
            <a:off x="5595910" y="2097730"/>
            <a:ext cx="102015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AD91E4-15FE-EF4A-9B5D-5D5D41832DB4}"/>
              </a:ext>
            </a:extLst>
          </p:cNvPr>
          <p:cNvSpPr/>
          <p:nvPr/>
        </p:nvSpPr>
        <p:spPr>
          <a:xfrm>
            <a:off x="4371060" y="1791164"/>
            <a:ext cx="612425" cy="307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AFE1F-1715-E74C-BDDA-F78D022F4334}"/>
              </a:ext>
            </a:extLst>
          </p:cNvPr>
          <p:cNvSpPr/>
          <p:nvPr/>
        </p:nvSpPr>
        <p:spPr>
          <a:xfrm>
            <a:off x="4981485" y="1791164"/>
            <a:ext cx="606634" cy="307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FFDB59-2063-9045-8EBC-2E5E10CEBEE1}"/>
              </a:ext>
            </a:extLst>
          </p:cNvPr>
          <p:cNvSpPr/>
          <p:nvPr/>
        </p:nvSpPr>
        <p:spPr>
          <a:xfrm>
            <a:off x="6614060" y="1791164"/>
            <a:ext cx="612425" cy="307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name</a:t>
            </a:r>
            <a:r>
              <a:rPr lang="en-US" sz="1200" baseline="-25000" dirty="0" err="1">
                <a:solidFill>
                  <a:schemeClr val="tx1"/>
                </a:solidFill>
              </a:rPr>
              <a:t>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2046CE-38BA-6A41-89D6-D10C3A88FF8B}"/>
              </a:ext>
            </a:extLst>
          </p:cNvPr>
          <p:cNvSpPr txBox="1"/>
          <p:nvPr/>
        </p:nvSpPr>
        <p:spPr>
          <a:xfrm>
            <a:off x="5593909" y="1791164"/>
            <a:ext cx="102015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6A009-EE0E-B445-9115-DB7A3FCBD048}"/>
              </a:ext>
            </a:extLst>
          </p:cNvPr>
          <p:cNvSpPr/>
          <p:nvPr/>
        </p:nvSpPr>
        <p:spPr>
          <a:xfrm>
            <a:off x="1029148" y="2337683"/>
            <a:ext cx="2555309" cy="189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                   …                       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7394F6-3E18-2F4B-AEB7-0D8A3E45643A}"/>
              </a:ext>
            </a:extLst>
          </p:cNvPr>
          <p:cNvSpPr/>
          <p:nvPr/>
        </p:nvSpPr>
        <p:spPr>
          <a:xfrm rot="16200000">
            <a:off x="149548" y="3215281"/>
            <a:ext cx="1565753" cy="189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             …           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BF5343-D86E-054D-AC33-3EB2B8A6479E}"/>
              </a:ext>
            </a:extLst>
          </p:cNvPr>
          <p:cNvSpPr/>
          <p:nvPr/>
        </p:nvSpPr>
        <p:spPr>
          <a:xfrm>
            <a:off x="4371061" y="2380196"/>
            <a:ext cx="2853635" cy="16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                                  …                       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EAEC5F-D24B-424D-9C24-21A05504A9BD}"/>
              </a:ext>
            </a:extLst>
          </p:cNvPr>
          <p:cNvSpPr/>
          <p:nvPr/>
        </p:nvSpPr>
        <p:spPr>
          <a:xfrm>
            <a:off x="8961098" y="2549764"/>
            <a:ext cx="2853635" cy="15806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B0F673-FB0B-1046-BF22-D6E4924032FE}"/>
              </a:ext>
            </a:extLst>
          </p:cNvPr>
          <p:cNvSpPr txBox="1"/>
          <p:nvPr/>
        </p:nvSpPr>
        <p:spPr>
          <a:xfrm>
            <a:off x="9803323" y="4235026"/>
            <a:ext cx="123210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Dataframe</a:t>
            </a:r>
            <a:endParaRPr lang="en-US" sz="18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C0B0D8-71DB-F044-B1D2-C1C4293282F4}"/>
              </a:ext>
            </a:extLst>
          </p:cNvPr>
          <p:cNvGrpSpPr/>
          <p:nvPr/>
        </p:nvGrpSpPr>
        <p:grpSpPr>
          <a:xfrm>
            <a:off x="8959308" y="2097730"/>
            <a:ext cx="2855425" cy="341632"/>
            <a:chOff x="8725103" y="1772771"/>
            <a:chExt cx="2855425" cy="3416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9A6B05-BECF-8146-97B4-49462B933715}"/>
                </a:ext>
              </a:extLst>
            </p:cNvPr>
            <p:cNvSpPr/>
            <p:nvPr/>
          </p:nvSpPr>
          <p:spPr>
            <a:xfrm>
              <a:off x="8725103" y="1772771"/>
              <a:ext cx="612425" cy="3071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type</a:t>
              </a:r>
              <a:r>
                <a:rPr lang="en-US" sz="1200" baseline="-25000" dirty="0"/>
                <a:t>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C8BB76-3C9D-0F41-B683-B24CFB94B734}"/>
                </a:ext>
              </a:extLst>
            </p:cNvPr>
            <p:cNvSpPr/>
            <p:nvPr/>
          </p:nvSpPr>
          <p:spPr>
            <a:xfrm>
              <a:off x="9335528" y="1772771"/>
              <a:ext cx="606634" cy="3071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type</a:t>
              </a:r>
              <a:r>
                <a:rPr lang="en-US" sz="1200" baseline="-25000" dirty="0"/>
                <a:t>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534688-F718-784E-96EE-0BA0D4840458}"/>
                </a:ext>
              </a:extLst>
            </p:cNvPr>
            <p:cNvSpPr/>
            <p:nvPr/>
          </p:nvSpPr>
          <p:spPr>
            <a:xfrm>
              <a:off x="10968103" y="1772771"/>
              <a:ext cx="612425" cy="3071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type</a:t>
              </a:r>
              <a:r>
                <a:rPr lang="en-US" sz="1200" baseline="-25000" dirty="0" err="1"/>
                <a:t>n</a:t>
              </a:r>
              <a:endParaRPr lang="en-US" sz="12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481E65-C94D-5043-8527-C476ECBF132C}"/>
                </a:ext>
              </a:extLst>
            </p:cNvPr>
            <p:cNvSpPr txBox="1"/>
            <p:nvPr/>
          </p:nvSpPr>
          <p:spPr>
            <a:xfrm>
              <a:off x="9947952" y="1772771"/>
              <a:ext cx="102015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75B1EB8-5482-4D4F-89D6-AAB3BF68F7F1}"/>
              </a:ext>
            </a:extLst>
          </p:cNvPr>
          <p:cNvGrpSpPr/>
          <p:nvPr/>
        </p:nvGrpSpPr>
        <p:grpSpPr>
          <a:xfrm>
            <a:off x="8959308" y="1791164"/>
            <a:ext cx="2855425" cy="341632"/>
            <a:chOff x="8723102" y="1466205"/>
            <a:chExt cx="2855425" cy="3416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0264E1-BD5A-9A4A-9460-3C1550E87CF7}"/>
                </a:ext>
              </a:extLst>
            </p:cNvPr>
            <p:cNvSpPr/>
            <p:nvPr/>
          </p:nvSpPr>
          <p:spPr>
            <a:xfrm>
              <a:off x="8723102" y="1466205"/>
              <a:ext cx="612425" cy="307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488DC6-D079-CF4A-B8B9-2DEB72CF2625}"/>
                </a:ext>
              </a:extLst>
            </p:cNvPr>
            <p:cNvSpPr/>
            <p:nvPr/>
          </p:nvSpPr>
          <p:spPr>
            <a:xfrm>
              <a:off x="9333526" y="1466205"/>
              <a:ext cx="612425" cy="307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1D4F89-DEBC-9941-9854-E799CA834A24}"/>
                </a:ext>
              </a:extLst>
            </p:cNvPr>
            <p:cNvSpPr/>
            <p:nvPr/>
          </p:nvSpPr>
          <p:spPr>
            <a:xfrm>
              <a:off x="10966102" y="1466205"/>
              <a:ext cx="612425" cy="307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name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n</a:t>
              </a:r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94269E-8ABC-BF42-AEF4-BD073E55A715}"/>
                </a:ext>
              </a:extLst>
            </p:cNvPr>
            <p:cNvSpPr txBox="1"/>
            <p:nvPr/>
          </p:nvSpPr>
          <p:spPr>
            <a:xfrm>
              <a:off x="9945951" y="1466205"/>
              <a:ext cx="102015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…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2246265-401B-5B4C-8E83-AC1F85DC48BD}"/>
              </a:ext>
            </a:extLst>
          </p:cNvPr>
          <p:cNvSpPr/>
          <p:nvPr/>
        </p:nvSpPr>
        <p:spPr>
          <a:xfrm>
            <a:off x="8959309" y="2380196"/>
            <a:ext cx="2853635" cy="16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                                  …                       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0EC3E9-CC27-E448-92B7-39F0201C225A}"/>
              </a:ext>
            </a:extLst>
          </p:cNvPr>
          <p:cNvSpPr/>
          <p:nvPr/>
        </p:nvSpPr>
        <p:spPr>
          <a:xfrm rot="16200000">
            <a:off x="8357453" y="3729400"/>
            <a:ext cx="494863" cy="307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name</a:t>
            </a:r>
            <a:r>
              <a:rPr lang="en-US" sz="800" baseline="-25000" dirty="0" err="1">
                <a:solidFill>
                  <a:schemeClr val="tx1"/>
                </a:solidFill>
              </a:rPr>
              <a:t>m</a:t>
            </a:r>
            <a:endParaRPr lang="en-US" sz="800" baseline="-250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4EA8ED-6C74-444C-B287-05677DF06AE8}"/>
              </a:ext>
            </a:extLst>
          </p:cNvPr>
          <p:cNvSpPr/>
          <p:nvPr/>
        </p:nvSpPr>
        <p:spPr>
          <a:xfrm rot="16200000">
            <a:off x="8370629" y="2646783"/>
            <a:ext cx="494863" cy="307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</a:t>
            </a:r>
            <a:r>
              <a:rPr lang="en-US" sz="8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561631-7291-F74B-A4D1-A23953495A49}"/>
              </a:ext>
            </a:extLst>
          </p:cNvPr>
          <p:cNvSpPr txBox="1"/>
          <p:nvPr/>
        </p:nvSpPr>
        <p:spPr>
          <a:xfrm rot="16200000">
            <a:off x="8327547" y="3138298"/>
            <a:ext cx="46617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B2AC29-C0FC-EE4D-B815-E3ADBE7D7216}"/>
              </a:ext>
            </a:extLst>
          </p:cNvPr>
          <p:cNvSpPr/>
          <p:nvPr/>
        </p:nvSpPr>
        <p:spPr>
          <a:xfrm rot="16200000">
            <a:off x="8062869" y="3258548"/>
            <a:ext cx="1580660" cy="163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             …           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EA97C7-469D-A743-9B9A-CFC0989888AD}"/>
              </a:ext>
            </a:extLst>
          </p:cNvPr>
          <p:cNvSpPr/>
          <p:nvPr/>
        </p:nvSpPr>
        <p:spPr>
          <a:xfrm>
            <a:off x="8987450" y="2901753"/>
            <a:ext cx="2841903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err="1">
                <a:solidFill>
                  <a:schemeClr val="tx1"/>
                </a:solidFill>
              </a:rPr>
              <a:t>A</a:t>
            </a:r>
            <a:r>
              <a:rPr lang="en-US" sz="2000" i="1" baseline="-25000" dirty="0" err="1">
                <a:solidFill>
                  <a:schemeClr val="tx1"/>
                </a:solidFill>
              </a:rPr>
              <a:t>mn</a:t>
            </a:r>
            <a:endParaRPr lang="en-US" sz="2000" i="1" baseline="-25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Array of values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(typed by column)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F5DD36-1D8F-5A4A-A967-0D8131BE62D2}"/>
              </a:ext>
            </a:extLst>
          </p:cNvPr>
          <p:cNvSpPr txBox="1"/>
          <p:nvPr/>
        </p:nvSpPr>
        <p:spPr>
          <a:xfrm>
            <a:off x="1015321" y="5423770"/>
            <a:ext cx="221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" pitchFamily="2" charset="0"/>
              </a:rPr>
              <a:t>Linear Algebra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C702F5-CB25-524D-9AE2-FEAD67DEFF69}"/>
              </a:ext>
            </a:extLst>
          </p:cNvPr>
          <p:cNvSpPr txBox="1"/>
          <p:nvPr/>
        </p:nvSpPr>
        <p:spPr>
          <a:xfrm>
            <a:off x="4689325" y="5451081"/>
            <a:ext cx="221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" pitchFamily="2" charset="0"/>
              </a:rPr>
              <a:t>Relational Algebra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88F63-119E-EB4B-B81C-4EC5E3F0A146}"/>
              </a:ext>
            </a:extLst>
          </p:cNvPr>
          <p:cNvSpPr txBox="1"/>
          <p:nvPr/>
        </p:nvSpPr>
        <p:spPr>
          <a:xfrm>
            <a:off x="9136694" y="5423770"/>
            <a:ext cx="221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3764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5280-D097-6646-A5BF-C2FF34C4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10687" cy="1325563"/>
          </a:xfrm>
        </p:spPr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6FAFD-484D-D943-B957-3BDD793A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14496"/>
            <a:ext cx="9551504" cy="3611067"/>
          </a:xfrm>
        </p:spPr>
        <p:txBody>
          <a:bodyPr>
            <a:noAutofit/>
          </a:bodyPr>
          <a:lstStyle/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sz="2400" dirty="0">
                <a:solidFill>
                  <a:srgbClr val="000101"/>
                </a:solidFill>
              </a:rPr>
              <a:t>A Rectangle of numbers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sz="2400" dirty="0">
                <a:solidFill>
                  <a:srgbClr val="000101"/>
                </a:solidFill>
              </a:rPr>
              <a:t>All numbers are of the same type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sz="2400" dirty="0">
                <a:solidFill>
                  <a:srgbClr val="000101"/>
                </a:solidFill>
              </a:rPr>
              <a:t>Can transpose  (exchange rows and </a:t>
            </a:r>
            <a:r>
              <a:rPr lang="en-US" sz="2400" dirty="0" err="1">
                <a:solidFill>
                  <a:srgbClr val="000101"/>
                </a:solidFill>
              </a:rPr>
              <a:t>colummns</a:t>
            </a:r>
            <a:r>
              <a:rPr lang="en-US" sz="2400" dirty="0">
                <a:solidFill>
                  <a:srgbClr val="000101"/>
                </a:solidFill>
              </a:rPr>
              <a:t>)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sz="2400" dirty="0">
                <a:solidFill>
                  <a:srgbClr val="000101"/>
                </a:solidFill>
              </a:rPr>
              <a:t>Can add and multiply.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sz="2400" dirty="0">
                <a:solidFill>
                  <a:srgbClr val="000101"/>
                </a:solidFill>
              </a:rPr>
              <a:t>Typically small enough to reside in memory of one computer.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7E3B93-39FD-9D47-A4FC-6A8A68FAB87C}"/>
              </a:ext>
            </a:extLst>
          </p:cNvPr>
          <p:cNvGrpSpPr/>
          <p:nvPr/>
        </p:nvGrpSpPr>
        <p:grpSpPr>
          <a:xfrm>
            <a:off x="4982818" y="232437"/>
            <a:ext cx="3341552" cy="2556772"/>
            <a:chOff x="8401142" y="457724"/>
            <a:chExt cx="3117001" cy="23405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3137D5-7F24-A948-BFA0-F9CD1B28FA70}"/>
                </a:ext>
              </a:extLst>
            </p:cNvPr>
            <p:cNvSpPr/>
            <p:nvPr/>
          </p:nvSpPr>
          <p:spPr>
            <a:xfrm>
              <a:off x="8962834" y="771358"/>
              <a:ext cx="2555309" cy="15657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>
                  <a:solidFill>
                    <a:schemeClr val="tx1"/>
                  </a:solidFill>
                </a:rPr>
                <a:t>A</a:t>
              </a:r>
              <a:r>
                <a:rPr lang="en-US" sz="2000" i="1" baseline="-25000" dirty="0" err="1">
                  <a:solidFill>
                    <a:schemeClr val="tx1"/>
                  </a:solidFill>
                </a:rPr>
                <a:t>mn</a:t>
              </a:r>
              <a:endParaRPr lang="en-US" sz="2000" i="1" baseline="-25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Array of values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66F364-17C7-C146-B369-6F9BD29B2C54}"/>
                </a:ext>
              </a:extLst>
            </p:cNvPr>
            <p:cNvSpPr txBox="1"/>
            <p:nvPr/>
          </p:nvSpPr>
          <p:spPr>
            <a:xfrm>
              <a:off x="9805060" y="2456620"/>
              <a:ext cx="870856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Matrix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2E2A02-19FC-BF4D-9993-D391B95B0432}"/>
                </a:ext>
              </a:extLst>
            </p:cNvPr>
            <p:cNvSpPr/>
            <p:nvPr/>
          </p:nvSpPr>
          <p:spPr>
            <a:xfrm>
              <a:off x="8401142" y="457724"/>
              <a:ext cx="547865" cy="3071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type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6A009-EE0E-B445-9115-DB7A3FCBD048}"/>
                </a:ext>
              </a:extLst>
            </p:cNvPr>
            <p:cNvSpPr/>
            <p:nvPr/>
          </p:nvSpPr>
          <p:spPr>
            <a:xfrm>
              <a:off x="8962834" y="581915"/>
              <a:ext cx="2555309" cy="1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                    …                       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7394F6-3E18-2F4B-AEB7-0D8A3E45643A}"/>
                </a:ext>
              </a:extLst>
            </p:cNvPr>
            <p:cNvSpPr/>
            <p:nvPr/>
          </p:nvSpPr>
          <p:spPr>
            <a:xfrm rot="16200000">
              <a:off x="8083234" y="1459513"/>
              <a:ext cx="1565753" cy="1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             …        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286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5280-D097-6646-A5BF-C2FF34C4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6FAFD-484D-D943-B957-3BDD793A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74" y="2414335"/>
            <a:ext cx="10348336" cy="4171304"/>
          </a:xfrm>
        </p:spPr>
        <p:txBody>
          <a:bodyPr>
            <a:noAutofit/>
          </a:bodyPr>
          <a:lstStyle/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b="1" dirty="0"/>
              <a:t>Row: </a:t>
            </a:r>
            <a:r>
              <a:rPr lang="en-US" dirty="0"/>
              <a:t>A tuple – defines an entity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b="1" dirty="0"/>
              <a:t>Column: </a:t>
            </a:r>
            <a:r>
              <a:rPr lang="en-US" dirty="0"/>
              <a:t>a named property of the entity: each column has a type</a:t>
            </a:r>
          </a:p>
          <a:p>
            <a:pPr rtl="0"/>
            <a:r>
              <a:rPr lang="en-US" b="1" dirty="0"/>
              <a:t>Schema</a:t>
            </a:r>
            <a:r>
              <a:rPr lang="en-US" dirty="0"/>
              <a:t>:  a collection of related tables.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b="1" dirty="0"/>
              <a:t>Keys: </a:t>
            </a:r>
            <a:r>
              <a:rPr lang="en-US" dirty="0"/>
              <a:t>a special column (1 per table) that uniquely identifies 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Can select a set of rows based on a condition</a:t>
            </a:r>
            <a:r>
              <a:rPr lang="en-US" b="1" dirty="0"/>
              <a:t> (SQL)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Can be very large (TB) and reside on disk</a:t>
            </a:r>
            <a:r>
              <a:rPr lang="en-US" b="1" dirty="0"/>
              <a:t>.</a:t>
            </a:r>
          </a:p>
          <a:p>
            <a:pPr rtl="0"/>
            <a:r>
              <a:rPr lang="en-US" dirty="0"/>
              <a:t>Disk Data Structures make retrieval much faster than flat files.</a:t>
            </a:r>
            <a:endParaRPr lang="en-US" b="1" dirty="0"/>
          </a:p>
          <a:p>
            <a: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None/>
              <a:tabLst/>
            </a:pPr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FF0E4B-40A9-A144-AC62-E059D347ABC3}"/>
              </a:ext>
            </a:extLst>
          </p:cNvPr>
          <p:cNvGrpSpPr/>
          <p:nvPr/>
        </p:nvGrpSpPr>
        <p:grpSpPr>
          <a:xfrm>
            <a:off x="8771389" y="48156"/>
            <a:ext cx="3221828" cy="2169044"/>
            <a:chOff x="4371060" y="1791164"/>
            <a:chExt cx="2857426" cy="28738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42734A-A495-D54A-82DB-4751A6C17551}"/>
                </a:ext>
              </a:extLst>
            </p:cNvPr>
            <p:cNvSpPr/>
            <p:nvPr/>
          </p:nvSpPr>
          <p:spPr>
            <a:xfrm>
              <a:off x="4371062" y="2527126"/>
              <a:ext cx="2853635" cy="15657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</a:rPr>
                <a:t>R</a:t>
              </a:r>
              <a:r>
                <a:rPr lang="en-US" sz="2000" i="1" baseline="-25000" dirty="0">
                  <a:solidFill>
                    <a:schemeClr val="tx1"/>
                  </a:solidFill>
                </a:rPr>
                <a:t>n</a:t>
              </a:r>
            </a:p>
            <a:p>
              <a:pPr algn="ctr"/>
              <a:r>
                <a:rPr lang="en-US" sz="2000" i="1" dirty="0">
                  <a:solidFill>
                    <a:schemeClr val="tx1"/>
                  </a:solidFill>
                </a:rPr>
                <a:t>Set</a:t>
              </a:r>
              <a:r>
                <a:rPr lang="en-US" sz="2000" dirty="0">
                  <a:solidFill>
                    <a:schemeClr val="tx1"/>
                  </a:solidFill>
                </a:rPr>
                <a:t> of tuples (rows)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(typed by column)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76190C-68E2-EE43-AEEC-3950B1BA555E}"/>
                </a:ext>
              </a:extLst>
            </p:cNvPr>
            <p:cNvSpPr txBox="1"/>
            <p:nvPr/>
          </p:nvSpPr>
          <p:spPr>
            <a:xfrm>
              <a:off x="5213288" y="4212389"/>
              <a:ext cx="1033696" cy="452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Table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F8821E-6E6B-5E46-B67C-634E43FE6654}"/>
                </a:ext>
              </a:extLst>
            </p:cNvPr>
            <p:cNvSpPr/>
            <p:nvPr/>
          </p:nvSpPr>
          <p:spPr>
            <a:xfrm>
              <a:off x="4373061" y="2097730"/>
              <a:ext cx="612425" cy="3071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type</a:t>
              </a:r>
              <a:r>
                <a:rPr lang="en-US" sz="1200" baseline="-25000" dirty="0"/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B58DEE-5973-584A-ADC0-0660E0BEBC50}"/>
                </a:ext>
              </a:extLst>
            </p:cNvPr>
            <p:cNvSpPr/>
            <p:nvPr/>
          </p:nvSpPr>
          <p:spPr>
            <a:xfrm>
              <a:off x="4983486" y="2097730"/>
              <a:ext cx="606634" cy="3071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type</a:t>
              </a:r>
              <a:r>
                <a:rPr lang="en-US" sz="1200" baseline="-25000" dirty="0"/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D7EA30-7217-8440-86FD-0DF8B326FC35}"/>
                </a:ext>
              </a:extLst>
            </p:cNvPr>
            <p:cNvSpPr/>
            <p:nvPr/>
          </p:nvSpPr>
          <p:spPr>
            <a:xfrm>
              <a:off x="6616061" y="2097730"/>
              <a:ext cx="612425" cy="3071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type</a:t>
              </a:r>
              <a:r>
                <a:rPr lang="en-US" sz="1200" baseline="-25000" dirty="0" err="1"/>
                <a:t>n</a:t>
              </a:r>
              <a:endParaRPr lang="en-US" sz="1200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870E0E-82C7-E649-9020-116A53B26E12}"/>
                </a:ext>
              </a:extLst>
            </p:cNvPr>
            <p:cNvSpPr txBox="1"/>
            <p:nvPr/>
          </p:nvSpPr>
          <p:spPr>
            <a:xfrm>
              <a:off x="5595910" y="2097730"/>
              <a:ext cx="102015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541CF9-B4B5-E04A-AAD5-B3EB8ADCF37C}"/>
                </a:ext>
              </a:extLst>
            </p:cNvPr>
            <p:cNvSpPr/>
            <p:nvPr/>
          </p:nvSpPr>
          <p:spPr>
            <a:xfrm>
              <a:off x="4371060" y="1791164"/>
              <a:ext cx="612425" cy="307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  <a:r>
                <a:rPr lang="en-US" sz="12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1057A9F-B704-5842-8F8F-10DB0F9715A1}"/>
                </a:ext>
              </a:extLst>
            </p:cNvPr>
            <p:cNvSpPr/>
            <p:nvPr/>
          </p:nvSpPr>
          <p:spPr>
            <a:xfrm>
              <a:off x="4981485" y="1791164"/>
              <a:ext cx="606634" cy="307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</a:t>
              </a:r>
              <a:r>
                <a:rPr lang="en-US" sz="12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81EAEC-8FC2-2744-9A68-97B535E388C0}"/>
                </a:ext>
              </a:extLst>
            </p:cNvPr>
            <p:cNvSpPr/>
            <p:nvPr/>
          </p:nvSpPr>
          <p:spPr>
            <a:xfrm>
              <a:off x="6614060" y="1791164"/>
              <a:ext cx="612425" cy="307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name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n</a:t>
              </a:r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77A666-3283-8943-81A5-F5D1A6B14954}"/>
                </a:ext>
              </a:extLst>
            </p:cNvPr>
            <p:cNvSpPr txBox="1"/>
            <p:nvPr/>
          </p:nvSpPr>
          <p:spPr>
            <a:xfrm>
              <a:off x="5593909" y="1791164"/>
              <a:ext cx="102015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…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C7BC06-4AEF-7F49-BFF3-55E4C84713E1}"/>
                </a:ext>
              </a:extLst>
            </p:cNvPr>
            <p:cNvSpPr/>
            <p:nvPr/>
          </p:nvSpPr>
          <p:spPr>
            <a:xfrm>
              <a:off x="4371061" y="2380196"/>
              <a:ext cx="2853635" cy="169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                                   …                      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309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AD03-D53C-5044-86AA-3887572D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DataBases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6B23-B008-DD41-AE2F-23644AB32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We can do the same in python/C/</a:t>
            </a:r>
            <a:r>
              <a:rPr lang="en-US" dirty="0" err="1"/>
              <a:t>Matlab</a:t>
            </a:r>
            <a:endParaRPr lang="en-US" dirty="0"/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But only if they fit in memory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A Database can span many disks on many computers.</a:t>
            </a:r>
          </a:p>
          <a:p>
            <a: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Disk Data Structures to make retrieval much faster than flat files.</a:t>
            </a:r>
          </a:p>
        </p:txBody>
      </p:sp>
    </p:spTree>
    <p:extLst>
      <p:ext uri="{BB962C8B-B14F-4D97-AF65-F5344CB8AC3E}">
        <p14:creationId xmlns:p14="http://schemas.microsoft.com/office/powerpoint/2010/main" val="1412220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6BAF-B04F-7345-AC27-B1C088FD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A580-1CF7-664C-B395-D707983A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blend of ideas from relations and matrices</a:t>
            </a:r>
          </a:p>
          <a:p>
            <a:pPr lvl="1"/>
            <a:r>
              <a:rPr lang="en-US" sz="2200" dirty="0"/>
              <a:t>Originally defined in the S language, which led to R</a:t>
            </a:r>
          </a:p>
          <a:p>
            <a:pPr lvl="1"/>
            <a:r>
              <a:rPr lang="en-US" sz="2200" dirty="0"/>
              <a:t>Ordered, named rows and columns.</a:t>
            </a:r>
          </a:p>
          <a:p>
            <a:pPr lvl="1"/>
            <a:r>
              <a:rPr lang="en-US" sz="2200" dirty="0"/>
              <a:t>But </a:t>
            </a:r>
            <a:r>
              <a:rPr lang="en-US" sz="2200" u="sng" dirty="0"/>
              <a:t>only columns have types.</a:t>
            </a:r>
            <a:endParaRPr lang="en-US" sz="2600" dirty="0"/>
          </a:p>
          <a:p>
            <a:r>
              <a:rPr lang="en-US" dirty="0"/>
              <a:t>Beware: there is not a standard definition of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sz="2400" dirty="0"/>
              <a:t>Some define </a:t>
            </a:r>
            <a:r>
              <a:rPr lang="en-US" sz="2400" dirty="0" err="1"/>
              <a:t>dataframes</a:t>
            </a:r>
            <a:r>
              <a:rPr lang="en-US" sz="2400" dirty="0"/>
              <a:t> as relations with an ordering key. </a:t>
            </a:r>
            <a:r>
              <a:rPr lang="en-US" sz="2400" i="1" dirty="0"/>
              <a:t>No transpose!</a:t>
            </a:r>
          </a:p>
          <a:p>
            <a:r>
              <a:rPr lang="en-US" sz="2400" dirty="0"/>
              <a:t>Two popular flavors: Pandas </a:t>
            </a:r>
            <a:r>
              <a:rPr lang="en-US" sz="2400" dirty="0" err="1"/>
              <a:t>DataFrames</a:t>
            </a:r>
            <a:r>
              <a:rPr lang="en-US" sz="2400" dirty="0"/>
              <a:t> and Spark </a:t>
            </a:r>
            <a:r>
              <a:rPr lang="en-US" sz="2400" dirty="0" err="1"/>
              <a:t>DataFrames</a:t>
            </a:r>
            <a:r>
              <a:rPr lang="en-US" sz="2400" dirty="0"/>
              <a:t>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A5E72C4-EF54-224D-AE59-CA74BFEF6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0981" y="0"/>
            <a:ext cx="3741019" cy="25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20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rm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rm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511</Words>
  <Application>Microsoft Macintosh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Times</vt:lpstr>
      <vt:lpstr>Times New Roman</vt:lpstr>
      <vt:lpstr>Office Theme</vt:lpstr>
      <vt:lpstr>Data Engineering and Data Models</vt:lpstr>
      <vt:lpstr>Data Science vs. Data Engineering</vt:lpstr>
      <vt:lpstr>What data engineering we will cover </vt:lpstr>
      <vt:lpstr>Three Data Models: Relations, Tensors and Dataframes</vt:lpstr>
      <vt:lpstr>Three Data Models (and languages)</vt:lpstr>
      <vt:lpstr>Matrices</vt:lpstr>
      <vt:lpstr>Tables</vt:lpstr>
      <vt:lpstr>Why Use DataBases</vt:lpstr>
      <vt:lpstr>Dataframes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cp:lastModifiedBy>yoav freund</cp:lastModifiedBy>
  <cp:revision>219</cp:revision>
  <cp:lastPrinted>2021-03-29T21:55:06Z</cp:lastPrinted>
  <dcterms:modified xsi:type="dcterms:W3CDTF">2022-08-16T22:59:15Z</dcterms:modified>
</cp:coreProperties>
</file>