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6" r:id="rId4"/>
    <p:sldId id="273" r:id="rId5"/>
    <p:sldId id="274" r:id="rId6"/>
    <p:sldId id="275" r:id="rId7"/>
    <p:sldId id="285" r:id="rId8"/>
    <p:sldId id="271" r:id="rId9"/>
    <p:sldId id="281" r:id="rId10"/>
    <p:sldId id="280" r:id="rId11"/>
    <p:sldId id="282" r:id="rId12"/>
    <p:sldId id="284" r:id="rId13"/>
    <p:sldId id="257" r:id="rId14"/>
    <p:sldId id="283" r:id="rId15"/>
    <p:sldId id="258" r:id="rId16"/>
    <p:sldId id="261" r:id="rId17"/>
    <p:sldId id="262" r:id="rId18"/>
    <p:sldId id="263" r:id="rId19"/>
    <p:sldId id="264" r:id="rId20"/>
    <p:sldId id="270" r:id="rId21"/>
    <p:sldId id="265" r:id="rId22"/>
    <p:sldId id="266" r:id="rId23"/>
    <p:sldId id="267" r:id="rId24"/>
    <p:sldId id="268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4643"/>
  </p:normalViewPr>
  <p:slideViewPr>
    <p:cSldViewPr snapToGrid="0" snapToObjects="1" showGuides="1">
      <p:cViewPr>
        <p:scale>
          <a:sx n="155" d="100"/>
          <a:sy n="155" d="100"/>
        </p:scale>
        <p:origin x="2608" y="56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75359" y="541866"/>
            <a:ext cx="11054082" cy="2275841"/>
          </a:xfrm>
          <a:prstGeom prst="rect">
            <a:avLst/>
          </a:prstGeom>
        </p:spPr>
        <p:txBody>
          <a:bodyPr lIns="72248" tIns="72248" rIns="72248" bIns="72248">
            <a:noAutofit/>
          </a:bodyPr>
          <a:lstStyle>
            <a:lvl1pPr marL="57799" marR="57799" defTabSz="1300480">
              <a:defRPr sz="6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975359" y="2817706"/>
            <a:ext cx="11054082" cy="6935895"/>
          </a:xfrm>
          <a:prstGeom prst="rect">
            <a:avLst/>
          </a:prstGeom>
        </p:spPr>
        <p:txBody>
          <a:bodyPr lIns="72248" tIns="72248" rIns="72248" bIns="72248" anchor="t">
            <a:noAutofit/>
          </a:bodyPr>
          <a:lstStyle>
            <a:lvl1pPr marL="512127" marR="57799" indent="-471487" defTabSz="1300480">
              <a:spcBef>
                <a:spcPts val="1000"/>
              </a:spcBef>
              <a:buSzPct val="100000"/>
              <a:defRPr sz="4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885643" marR="57799" indent="-387803" defTabSz="1300480">
              <a:spcBef>
                <a:spcPts val="900"/>
              </a:spcBef>
              <a:buSzPct val="100000"/>
              <a:buChar char="–"/>
              <a:defRPr sz="3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8889" marR="57799" indent="-323850" defTabSz="1300480">
              <a:spcBef>
                <a:spcPts val="700"/>
              </a:spcBef>
              <a:buSzPct val="100000"/>
              <a:defRPr sz="34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32279" marR="57799" indent="-320039" defTabSz="1300480">
              <a:spcBef>
                <a:spcPts val="600"/>
              </a:spcBef>
              <a:buSzPct val="100000"/>
              <a:buChar char="–"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89479" marR="57799" indent="-320039" defTabSz="1300480">
              <a:spcBef>
                <a:spcPts val="600"/>
              </a:spcBef>
              <a:buSzPct val="100000"/>
              <a:buChar char="»"/>
              <a:defRPr sz="2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40968" y="9338168"/>
            <a:ext cx="385798" cy="401488"/>
          </a:xfrm>
          <a:prstGeom prst="rect">
            <a:avLst/>
          </a:prstGeom>
        </p:spPr>
        <p:txBody>
          <a:bodyPr lIns="72248" tIns="72248" rIns="72248" bIns="72248"/>
          <a:lstStyle>
            <a:lvl1pPr defTabSz="830862">
              <a:defRPr sz="18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157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828800"/>
            <a:ext cx="10464800" cy="6654800"/>
          </a:xfrm>
          <a:prstGeom prst="rect">
            <a:avLst/>
          </a:prstGeom>
        </p:spPr>
        <p:txBody>
          <a:bodyPr>
            <a:noAutofit/>
          </a:bodyPr>
          <a:lstStyle>
            <a:lvl1pPr marL="889000" indent="-571500">
              <a:spcBef>
                <a:spcPts val="2400"/>
              </a:spcBef>
              <a:buSzPct val="171000"/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  <a:lvl2pPr marL="1333500" indent="-571500">
              <a:spcBef>
                <a:spcPts val="2400"/>
              </a:spcBef>
              <a:buSzPct val="171000"/>
              <a:defRPr sz="3000">
                <a:latin typeface="Gill Sans"/>
                <a:ea typeface="Gill Sans"/>
                <a:cs typeface="Gill Sans"/>
                <a:sym typeface="Gill Sans"/>
              </a:defRPr>
            </a:lvl2pPr>
            <a:lvl3pPr marL="1778000" indent="-571500">
              <a:spcBef>
                <a:spcPts val="2400"/>
              </a:spcBef>
              <a:buSzPct val="171000"/>
              <a:defRPr sz="2700">
                <a:latin typeface="Gill Sans"/>
                <a:ea typeface="Gill Sans"/>
                <a:cs typeface="Gill Sans"/>
                <a:sym typeface="Gill Sans"/>
              </a:defRPr>
            </a:lvl3pPr>
            <a:lvl4pPr marL="2222500" indent="-571500">
              <a:spcBef>
                <a:spcPts val="2400"/>
              </a:spcBef>
              <a:buSzPct val="171000"/>
              <a:defRPr sz="2400">
                <a:latin typeface="Gill Sans"/>
                <a:ea typeface="Gill Sans"/>
                <a:cs typeface="Gill Sans"/>
                <a:sym typeface="Gill Sans"/>
              </a:defRPr>
            </a:lvl4pPr>
            <a:lvl5pPr marL="2667000" indent="-571500">
              <a:spcBef>
                <a:spcPts val="2400"/>
              </a:spcBef>
              <a:buSzPct val="171000"/>
              <a:defRPr sz="21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spcBef>
                <a:spcPts val="0"/>
              </a:spcBef>
              <a:buSzTx/>
              <a:buNone/>
              <a:defRPr sz="2900">
                <a:latin typeface="Gill Sans"/>
                <a:ea typeface="Gill Sans"/>
                <a:cs typeface="Gill Sans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2900">
                <a:latin typeface="Gill Sans"/>
                <a:ea typeface="Gill Sans"/>
                <a:cs typeface="Gill Sans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2900">
                <a:latin typeface="Gill Sans"/>
                <a:ea typeface="Gill Sans"/>
                <a:cs typeface="Gill Sans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2900">
                <a:latin typeface="Gill Sans"/>
                <a:ea typeface="Gill Sans"/>
                <a:cs typeface="Gill Sans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2900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4FA1-47FE-CF40-AC87-E2D25060497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UCSD CSE 25</a:t>
            </a:r>
            <a:r>
              <a:rPr lang="en-US" baseline="30000" dirty="0"/>
              <a:t>th</a:t>
            </a:r>
            <a:r>
              <a:rPr lang="en-US" dirty="0"/>
              <a:t> Anniversary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7911" y="9296400"/>
            <a:ext cx="322204" cy="348813"/>
          </a:xfrm>
        </p:spPr>
        <p:txBody>
          <a:bodyPr/>
          <a:lstStyle/>
          <a:p>
            <a:fld id="{CE31B17E-A14E-9D42-8C10-E4A493D0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he Root Mean Square Error Methodology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</a:t>
            </a:r>
            <a:r>
              <a:rPr lang="en-US" dirty="0"/>
              <a:t>RMSE </a:t>
            </a:r>
            <a:r>
              <a:rPr dirty="0"/>
              <a:t>Methodology</a:t>
            </a:r>
          </a:p>
          <a:p>
            <a:r>
              <a:rPr lang="en-US" dirty="0"/>
              <a:t>(Root Mean Square Error )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42DEE-6AE7-2543-B0A3-8DFC05E9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Model-based approximation block diagram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958284-53EE-B049-A206-011C67442728}"/>
              </a:ext>
            </a:extLst>
          </p:cNvPr>
          <p:cNvSpPr/>
          <p:nvPr/>
        </p:nvSpPr>
        <p:spPr>
          <a:xfrm>
            <a:off x="4722585" y="4387085"/>
            <a:ext cx="3559629" cy="198635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Model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AA3D99-27E9-3141-A92F-4C9A8ED9C4F9}"/>
              </a:ext>
            </a:extLst>
          </p:cNvPr>
          <p:cNvGrpSpPr/>
          <p:nvPr/>
        </p:nvGrpSpPr>
        <p:grpSpPr>
          <a:xfrm>
            <a:off x="1865085" y="2782332"/>
            <a:ext cx="4637315" cy="1604753"/>
            <a:chOff x="1865085" y="2782332"/>
            <a:chExt cx="4637315" cy="16047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C97C1C-1198-774C-BC54-ADD921E2C368}"/>
                </a:ext>
              </a:extLst>
            </p:cNvPr>
            <p:cNvSpPr txBox="1"/>
            <p:nvPr/>
          </p:nvSpPr>
          <p:spPr>
            <a:xfrm>
              <a:off x="1865085" y="2782332"/>
              <a:ext cx="2857500" cy="841256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Learned Model Parameters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AAADC39-1FAF-EE4C-BD4D-5EC42FA1652F}"/>
                </a:ext>
              </a:extLst>
            </p:cNvPr>
            <p:cNvCxnSpPr>
              <a:stCxn id="11" idx="3"/>
              <a:endCxn id="6" idx="0"/>
            </p:cNvCxnSpPr>
            <p:nvPr/>
          </p:nvCxnSpPr>
          <p:spPr>
            <a:xfrm>
              <a:off x="4722585" y="3202960"/>
              <a:ext cx="1779815" cy="118412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18F4B-694C-4048-B0E8-B17EBAF4511F}"/>
              </a:ext>
            </a:extLst>
          </p:cNvPr>
          <p:cNvGrpSpPr/>
          <p:nvPr/>
        </p:nvGrpSpPr>
        <p:grpSpPr>
          <a:xfrm>
            <a:off x="8282214" y="4959636"/>
            <a:ext cx="3989613" cy="841256"/>
            <a:chOff x="8282214" y="4959636"/>
            <a:chExt cx="3989613" cy="8412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111B31-CE85-DE45-998F-8B1389D3EA26}"/>
                </a:ext>
              </a:extLst>
            </p:cNvPr>
            <p:cNvSpPr txBox="1"/>
            <p:nvPr/>
          </p:nvSpPr>
          <p:spPr>
            <a:xfrm>
              <a:off x="9414327" y="4959636"/>
              <a:ext cx="2857500" cy="841256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Approximate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Reconstruction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30061-60C5-2540-9EDC-132B8F700FC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282214" y="5380263"/>
              <a:ext cx="1132113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A4E445-EC12-884E-AE5A-4F51A4874067}"/>
              </a:ext>
            </a:extLst>
          </p:cNvPr>
          <p:cNvSpPr txBox="1"/>
          <p:nvPr/>
        </p:nvSpPr>
        <p:spPr>
          <a:xfrm>
            <a:off x="5073649" y="7651878"/>
            <a:ext cx="2857500" cy="471924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Single Data Point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BAA2A0-4288-E84A-B73C-4AD64198BDE0}"/>
              </a:ext>
            </a:extLst>
          </p:cNvPr>
          <p:cNvGrpSpPr/>
          <p:nvPr/>
        </p:nvGrpSpPr>
        <p:grpSpPr>
          <a:xfrm>
            <a:off x="522515" y="4590304"/>
            <a:ext cx="4551134" cy="3297536"/>
            <a:chOff x="522515" y="4590304"/>
            <a:chExt cx="4551134" cy="329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0CE79-BBD3-A445-A441-E5A5248DBE1F}"/>
                </a:ext>
              </a:extLst>
            </p:cNvPr>
            <p:cNvSpPr txBox="1"/>
            <p:nvPr/>
          </p:nvSpPr>
          <p:spPr>
            <a:xfrm>
              <a:off x="522515" y="4590304"/>
              <a:ext cx="2857500" cy="1579920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Compressed 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Representation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Of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Single Point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8A290C-5EC0-6947-AABE-C621D94A885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80015" y="5380264"/>
              <a:ext cx="134257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6C9F5B0-CB69-554B-9512-8843804B5DEA}"/>
                </a:ext>
              </a:extLst>
            </p:cNvPr>
            <p:cNvCxnSpPr>
              <a:stCxn id="17" idx="1"/>
              <a:endCxn id="7" idx="2"/>
            </p:cNvCxnSpPr>
            <p:nvPr/>
          </p:nvCxnSpPr>
          <p:spPr>
            <a:xfrm rot="10800000">
              <a:off x="1951265" y="6170224"/>
              <a:ext cx="3122384" cy="1717616"/>
            </a:xfrm>
            <a:prstGeom prst="curvedConnector2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7E9B8A-2828-A646-89F3-628E6E18FE52}"/>
              </a:ext>
            </a:extLst>
          </p:cNvPr>
          <p:cNvGrpSpPr/>
          <p:nvPr/>
        </p:nvGrpSpPr>
        <p:grpSpPr>
          <a:xfrm>
            <a:off x="7931149" y="5800892"/>
            <a:ext cx="2911928" cy="2086948"/>
            <a:chOff x="7931149" y="5800892"/>
            <a:chExt cx="2911928" cy="2086948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89E7BF-7754-3F44-AC11-287A487F4537}"/>
                </a:ext>
              </a:extLst>
            </p:cNvPr>
            <p:cNvCxnSpPr>
              <a:stCxn id="14" idx="2"/>
              <a:endCxn id="17" idx="3"/>
            </p:cNvCxnSpPr>
            <p:nvPr/>
          </p:nvCxnSpPr>
          <p:spPr>
            <a:xfrm flipH="1">
              <a:off x="7931149" y="5800892"/>
              <a:ext cx="2911928" cy="2086948"/>
            </a:xfrm>
            <a:prstGeom prst="straightConnector1">
              <a:avLst/>
            </a:prstGeom>
            <a:noFill/>
            <a:ln w="120650" cap="flat" cmpd="dbl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CB5FA-E826-294F-BCB1-F27DA7CE01AF}"/>
                </a:ext>
              </a:extLst>
            </p:cNvPr>
            <p:cNvSpPr txBox="1"/>
            <p:nvPr/>
          </p:nvSpPr>
          <p:spPr>
            <a:xfrm rot="19534818">
              <a:off x="8411026" y="6892717"/>
              <a:ext cx="24275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Squared error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4C03465-59B0-2435-7F8A-E1936BD9041A}"/>
              </a:ext>
            </a:extLst>
          </p:cNvPr>
          <p:cNvSpPr txBox="1"/>
          <p:nvPr/>
        </p:nvSpPr>
        <p:spPr>
          <a:xfrm>
            <a:off x="8169639" y="3009200"/>
            <a:ext cx="451204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Some things are fixed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70078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42DEE-6AE7-2543-B0A3-8DFC05E9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72124"/>
            <a:ext cx="10464800" cy="1574800"/>
          </a:xfrm>
        </p:spPr>
        <p:txBody>
          <a:bodyPr>
            <a:noAutofit/>
          </a:bodyPr>
          <a:lstStyle/>
          <a:p>
            <a:r>
              <a:rPr lang="en-US" sz="4400" dirty="0"/>
              <a:t>Extensive and Intensive properties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5CFBCA5-EE74-9E35-A38C-51602A0D4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00" y="1335024"/>
            <a:ext cx="10464800" cy="227691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Extensive</a:t>
            </a:r>
            <a:r>
              <a:rPr lang="en-US" dirty="0"/>
              <a:t>: size scales with size of data</a:t>
            </a:r>
          </a:p>
          <a:p>
            <a:r>
              <a:rPr lang="en-US" dirty="0">
                <a:solidFill>
                  <a:srgbClr val="00B050"/>
                </a:solidFill>
              </a:rPr>
              <a:t>Intensive</a:t>
            </a:r>
            <a:r>
              <a:rPr lang="en-US" dirty="0"/>
              <a:t>: size does not scale with size of 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8F68C0-615A-FAE0-580D-D2B24DE29E76}"/>
              </a:ext>
            </a:extLst>
          </p:cNvPr>
          <p:cNvGrpSpPr/>
          <p:nvPr/>
        </p:nvGrpSpPr>
        <p:grpSpPr>
          <a:xfrm>
            <a:off x="595667" y="4158130"/>
            <a:ext cx="11749312" cy="5341470"/>
            <a:chOff x="522515" y="2782332"/>
            <a:chExt cx="11749312" cy="534147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9958284-53EE-B049-A206-011C67442728}"/>
                </a:ext>
              </a:extLst>
            </p:cNvPr>
            <p:cNvSpPr/>
            <p:nvPr/>
          </p:nvSpPr>
          <p:spPr>
            <a:xfrm>
              <a:off x="4722585" y="4387085"/>
              <a:ext cx="3559629" cy="1986359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Model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2200" b="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AA3D99-27E9-3141-A92F-4C9A8ED9C4F9}"/>
                </a:ext>
              </a:extLst>
            </p:cNvPr>
            <p:cNvGrpSpPr/>
            <p:nvPr/>
          </p:nvGrpSpPr>
          <p:grpSpPr>
            <a:xfrm>
              <a:off x="1865085" y="2782332"/>
              <a:ext cx="4637315" cy="1604753"/>
              <a:chOff x="1865085" y="2782332"/>
              <a:chExt cx="4637315" cy="160475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C97C1C-1198-774C-BC54-ADD921E2C368}"/>
                  </a:ext>
                </a:extLst>
              </p:cNvPr>
              <p:cNvSpPr txBox="1"/>
              <p:nvPr/>
            </p:nvSpPr>
            <p:spPr>
              <a:xfrm>
                <a:off x="1865085" y="2782332"/>
                <a:ext cx="2857500" cy="841256"/>
              </a:xfrm>
              <a:prstGeom prst="rect">
                <a:avLst/>
              </a:prstGeom>
              <a:noFill/>
              <a:ln w="28575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Learned Model Parameters</a:t>
                </a:r>
              </a:p>
            </p:txBody>
          </p: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BAAADC39-1FAF-EE4C-BD4D-5EC42FA1652F}"/>
                  </a:ext>
                </a:extLst>
              </p:cNvPr>
              <p:cNvCxnSpPr>
                <a:stCxn id="11" idx="3"/>
                <a:endCxn id="6" idx="0"/>
              </p:cNvCxnSpPr>
              <p:nvPr/>
            </p:nvCxnSpPr>
            <p:spPr>
              <a:xfrm>
                <a:off x="4722585" y="3202960"/>
                <a:ext cx="1779815" cy="11841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0018F4B-694C-4048-B0E8-B17EBAF4511F}"/>
                </a:ext>
              </a:extLst>
            </p:cNvPr>
            <p:cNvGrpSpPr/>
            <p:nvPr/>
          </p:nvGrpSpPr>
          <p:grpSpPr>
            <a:xfrm>
              <a:off x="8282214" y="4959636"/>
              <a:ext cx="3989613" cy="841256"/>
              <a:chOff x="8282214" y="4959636"/>
              <a:chExt cx="3989613" cy="84125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111B31-CE85-DE45-998F-8B1389D3EA26}"/>
                  </a:ext>
                </a:extLst>
              </p:cNvPr>
              <p:cNvSpPr txBox="1"/>
              <p:nvPr/>
            </p:nvSpPr>
            <p:spPr>
              <a:xfrm>
                <a:off x="9414327" y="4959636"/>
                <a:ext cx="2857500" cy="841256"/>
              </a:xfrm>
              <a:prstGeom prst="rect">
                <a:avLst/>
              </a:prstGeom>
              <a:noFill/>
              <a:ln w="28575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Approximate</a:t>
                </a: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Reconstruction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1130061-60C5-2540-9EDC-132B8F700FC0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>
                <a:off x="8282214" y="5380263"/>
                <a:ext cx="1132113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A4E445-EC12-884E-AE5A-4F51A4874067}"/>
                </a:ext>
              </a:extLst>
            </p:cNvPr>
            <p:cNvSpPr txBox="1"/>
            <p:nvPr/>
          </p:nvSpPr>
          <p:spPr>
            <a:xfrm>
              <a:off x="5073649" y="7651878"/>
              <a:ext cx="2857500" cy="471924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Single Data Point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BAA2A0-4288-E84A-B73C-4AD64198BDE0}"/>
                </a:ext>
              </a:extLst>
            </p:cNvPr>
            <p:cNvGrpSpPr/>
            <p:nvPr/>
          </p:nvGrpSpPr>
          <p:grpSpPr>
            <a:xfrm>
              <a:off x="522515" y="4590304"/>
              <a:ext cx="4551134" cy="3297536"/>
              <a:chOff x="522515" y="4590304"/>
              <a:chExt cx="4551134" cy="32975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00CE79-BBD3-A445-A441-E5A5248DBE1F}"/>
                  </a:ext>
                </a:extLst>
              </p:cNvPr>
              <p:cNvSpPr txBox="1"/>
              <p:nvPr/>
            </p:nvSpPr>
            <p:spPr>
              <a:xfrm>
                <a:off x="522515" y="4590304"/>
                <a:ext cx="2857500" cy="1579920"/>
              </a:xfrm>
              <a:prstGeom prst="rect">
                <a:avLst/>
              </a:prstGeom>
              <a:noFill/>
              <a:ln w="28575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Compressed </a:t>
                </a: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Representation</a:t>
                </a: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Of</a:t>
                </a: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/>
                  <a:t>Single Point</a:t>
                </a:r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18A290C-5EC0-6947-AABE-C621D94A885B}"/>
                  </a:ext>
                </a:extLst>
              </p:cNvPr>
              <p:cNvCxnSpPr>
                <a:cxnSpLocks/>
                <a:stCxn id="7" idx="3"/>
                <a:endCxn id="6" idx="1"/>
              </p:cNvCxnSpPr>
              <p:nvPr/>
            </p:nvCxnSpPr>
            <p:spPr>
              <a:xfrm>
                <a:off x="3380015" y="5380264"/>
                <a:ext cx="1342570" cy="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F6C9F5B0-CB69-554B-9512-8843804B5DEA}"/>
                  </a:ext>
                </a:extLst>
              </p:cNvPr>
              <p:cNvCxnSpPr>
                <a:stCxn id="17" idx="1"/>
                <a:endCxn id="7" idx="2"/>
              </p:cNvCxnSpPr>
              <p:nvPr/>
            </p:nvCxnSpPr>
            <p:spPr>
              <a:xfrm rot="10800000">
                <a:off x="1951265" y="6170224"/>
                <a:ext cx="3122384" cy="1717616"/>
              </a:xfrm>
              <a:prstGeom prst="curvedConnector2">
                <a:avLst/>
              </a:prstGeom>
              <a:noFill/>
              <a:ln w="57150" cap="flat">
                <a:solidFill>
                  <a:srgbClr val="FF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7E9B8A-2828-A646-89F3-628E6E18FE52}"/>
                </a:ext>
              </a:extLst>
            </p:cNvPr>
            <p:cNvGrpSpPr/>
            <p:nvPr/>
          </p:nvGrpSpPr>
          <p:grpSpPr>
            <a:xfrm>
              <a:off x="7931149" y="5800892"/>
              <a:ext cx="2911928" cy="2086948"/>
              <a:chOff x="7931149" y="5800892"/>
              <a:chExt cx="2911928" cy="208694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C89E7BF-7754-3F44-AC11-287A487F4537}"/>
                  </a:ext>
                </a:extLst>
              </p:cNvPr>
              <p:cNvCxnSpPr>
                <a:stCxn id="14" idx="2"/>
                <a:endCxn id="17" idx="3"/>
              </p:cNvCxnSpPr>
              <p:nvPr/>
            </p:nvCxnSpPr>
            <p:spPr>
              <a:xfrm flipH="1">
                <a:off x="7931149" y="5800892"/>
                <a:ext cx="2911928" cy="2086948"/>
              </a:xfrm>
              <a:prstGeom prst="straightConnector1">
                <a:avLst/>
              </a:prstGeom>
              <a:noFill/>
              <a:ln w="120650" cap="flat" cmpd="dbl">
                <a:solidFill>
                  <a:srgbClr val="000000"/>
                </a:solidFill>
                <a:prstDash val="solid"/>
                <a:miter lim="400000"/>
                <a:headEnd type="triangle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6CB5FA-E826-294F-BCB1-F27DA7CE01AF}"/>
                  </a:ext>
                </a:extLst>
              </p:cNvPr>
              <p:cNvSpPr txBox="1"/>
              <p:nvPr/>
            </p:nvSpPr>
            <p:spPr>
              <a:xfrm rot="19534818">
                <a:off x="8411026" y="6892717"/>
                <a:ext cx="2427516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 Neue"/>
                    <a:ea typeface="Helvetica Neue"/>
                    <a:cs typeface="Helvetica Neue"/>
                    <a:sym typeface="Helvetica Neue"/>
                  </a:rPr>
                  <a:t>Squared error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15727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3713-A156-8F9C-712A-84633EEE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9F3716D-DA0B-47C7-F696-4149E1C8E5B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  is the dimensionality reducing mapping.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600" dirty="0"/>
                  <a:t> are all extensive</a:t>
                </a:r>
              </a:p>
              <a:p>
                <a:r>
                  <a:rPr lang="en-US" sz="3600" dirty="0"/>
                  <a:t>A good model is one which reduces the dimension with only a small increase in the RMSE.</a:t>
                </a:r>
              </a:p>
              <a:p>
                <a:r>
                  <a:rPr lang="en-US" sz="3600" dirty="0"/>
                  <a:t>If data is large then a larger model is justified.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9F3716D-DA0B-47C7-F696-4149E1C8E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26" r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581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odel-based approxi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/>
              <a:t>Model-based approximation</a:t>
            </a:r>
          </a:p>
        </p:txBody>
      </p:sp>
      <p:sp>
        <p:nvSpPr>
          <p:cNvPr id="149" name="Given high-dimensional data points.…"/>
          <p:cNvSpPr txBox="1">
            <a:spLocks noGrp="1"/>
          </p:cNvSpPr>
          <p:nvPr>
            <p:ph type="body" sz="half" idx="1"/>
          </p:nvPr>
        </p:nvSpPr>
        <p:spPr>
          <a:xfrm>
            <a:off x="952500" y="2597150"/>
            <a:ext cx="533400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indent="-274320" defTabSz="467359">
              <a:spcBef>
                <a:spcPts val="2500"/>
              </a:spcBef>
              <a:defRPr sz="2240"/>
            </a:pPr>
            <a:r>
              <a:rPr dirty="0"/>
              <a:t>Given </a:t>
            </a:r>
            <a:r>
              <a:rPr lang="en-US" dirty="0"/>
              <a:t>d</a:t>
            </a:r>
            <a:r>
              <a:rPr dirty="0"/>
              <a:t>-dimensional data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point</a:t>
            </a:r>
            <a:r>
              <a:rPr dirty="0"/>
              <a:t>s.</a:t>
            </a:r>
            <a:r>
              <a:rPr lang="en-US" dirty="0"/>
              <a:t> (here d=2)</a:t>
            </a:r>
            <a:endParaRPr dirty="0"/>
          </a:p>
          <a:p>
            <a:pPr marL="274320" indent="-274320" defTabSz="467359">
              <a:spcBef>
                <a:spcPts val="2500"/>
              </a:spcBef>
              <a:defRPr sz="2240"/>
            </a:pPr>
            <a:r>
              <a:rPr dirty="0"/>
              <a:t>Fit a simple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model</a:t>
            </a:r>
            <a:r>
              <a:rPr dirty="0"/>
              <a:t> with few </a:t>
            </a:r>
            <a:r>
              <a:rPr dirty="0">
                <a:solidFill>
                  <a:srgbClr val="FF2600"/>
                </a:solidFill>
              </a:rPr>
              <a:t>parameters.</a:t>
            </a:r>
            <a:r>
              <a:rPr dirty="0"/>
              <a:t> (Here Curve)</a:t>
            </a:r>
          </a:p>
          <a:p>
            <a:pPr marL="274320" indent="-274320" defTabSz="467359">
              <a:spcBef>
                <a:spcPts val="2500"/>
              </a:spcBef>
              <a:defRPr sz="2240"/>
            </a:pPr>
            <a:r>
              <a:rPr dirty="0"/>
              <a:t>Each data point is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approximated</a:t>
            </a:r>
            <a:r>
              <a:rPr dirty="0"/>
              <a:t> by the closest point on the curve.</a:t>
            </a:r>
          </a:p>
          <a:p>
            <a:pPr marL="274320" indent="-274320" defTabSz="467359">
              <a:spcBef>
                <a:spcPts val="2500"/>
              </a:spcBef>
              <a:defRPr sz="2240"/>
            </a:pPr>
            <a:r>
              <a:rPr dirty="0"/>
              <a:t>The point on the curve is represented by a few numbers 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dimensionality reduction</a:t>
            </a:r>
            <a:r>
              <a:rPr dirty="0"/>
              <a:t>)</a:t>
            </a:r>
          </a:p>
          <a:p>
            <a:pPr marL="274320" indent="-274320" defTabSz="467359">
              <a:spcBef>
                <a:spcPts val="2500"/>
              </a:spcBef>
              <a:defRPr sz="2240"/>
            </a:pPr>
            <a:r>
              <a:rPr dirty="0"/>
              <a:t>The distance between the point and the approximation is the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error</a:t>
            </a:r>
            <a:r>
              <a:rPr dirty="0"/>
              <a:t>.</a:t>
            </a:r>
          </a:p>
          <a:p>
            <a:pPr marL="274320" indent="-274320" defTabSz="467359">
              <a:spcBef>
                <a:spcPts val="2500"/>
              </a:spcBef>
              <a:defRPr sz="2240"/>
            </a:pPr>
            <a:r>
              <a:rPr dirty="0"/>
              <a:t>We want the average root-mean-square-error (RMSE) or Percentage of Variance explained.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7821728" y="3551071"/>
            <a:ext cx="2767846" cy="3483399"/>
            <a:chOff x="0" y="0"/>
            <a:chExt cx="2767844" cy="3483397"/>
          </a:xfrm>
        </p:grpSpPr>
        <p:sp>
          <p:nvSpPr>
            <p:cNvPr id="150" name="Circle"/>
            <p:cNvSpPr/>
            <p:nvPr/>
          </p:nvSpPr>
          <p:spPr>
            <a:xfrm>
              <a:off x="740038" y="25733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1" name="Circle"/>
            <p:cNvSpPr/>
            <p:nvPr/>
          </p:nvSpPr>
          <p:spPr>
            <a:xfrm>
              <a:off x="867038" y="152733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2" name="Circle"/>
            <p:cNvSpPr/>
            <p:nvPr/>
          </p:nvSpPr>
          <p:spPr>
            <a:xfrm>
              <a:off x="587304" y="1220200"/>
              <a:ext cx="216569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" name="Circle"/>
            <p:cNvSpPr/>
            <p:nvPr/>
          </p:nvSpPr>
          <p:spPr>
            <a:xfrm>
              <a:off x="129103" y="1321467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" name="Circle"/>
            <p:cNvSpPr/>
            <p:nvPr/>
          </p:nvSpPr>
          <p:spPr>
            <a:xfrm>
              <a:off x="968304" y="736266"/>
              <a:ext cx="216569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5" name="Circle"/>
            <p:cNvSpPr/>
            <p:nvPr/>
          </p:nvSpPr>
          <p:spPr>
            <a:xfrm>
              <a:off x="1273771" y="0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" name="Circle"/>
            <p:cNvSpPr/>
            <p:nvPr/>
          </p:nvSpPr>
          <p:spPr>
            <a:xfrm>
              <a:off x="460304" y="430798"/>
              <a:ext cx="216569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7" name="Circle"/>
            <p:cNvSpPr/>
            <p:nvPr/>
          </p:nvSpPr>
          <p:spPr>
            <a:xfrm>
              <a:off x="281837" y="1856869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8" name="Circle"/>
            <p:cNvSpPr/>
            <p:nvPr/>
          </p:nvSpPr>
          <p:spPr>
            <a:xfrm>
              <a:off x="765771" y="2009602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9" name="Circle"/>
            <p:cNvSpPr/>
            <p:nvPr/>
          </p:nvSpPr>
          <p:spPr>
            <a:xfrm>
              <a:off x="154837" y="914733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0" name="Circle"/>
            <p:cNvSpPr/>
            <p:nvPr/>
          </p:nvSpPr>
          <p:spPr>
            <a:xfrm>
              <a:off x="434570" y="2581789"/>
              <a:ext cx="216569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Circle"/>
            <p:cNvSpPr/>
            <p:nvPr/>
          </p:nvSpPr>
          <p:spPr>
            <a:xfrm>
              <a:off x="434570" y="736266"/>
              <a:ext cx="216569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2" name="Circle"/>
            <p:cNvSpPr/>
            <p:nvPr/>
          </p:nvSpPr>
          <p:spPr>
            <a:xfrm rot="16319755">
              <a:off x="3705" y="2607432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" name="Circle"/>
            <p:cNvSpPr/>
            <p:nvPr/>
          </p:nvSpPr>
          <p:spPr>
            <a:xfrm rot="16319755">
              <a:off x="135051" y="2484932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4" name="Circle"/>
            <p:cNvSpPr/>
            <p:nvPr/>
          </p:nvSpPr>
          <p:spPr>
            <a:xfrm rot="16319755">
              <a:off x="1192128" y="2801674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5" name="Circle"/>
            <p:cNvSpPr/>
            <p:nvPr/>
          </p:nvSpPr>
          <p:spPr>
            <a:xfrm rot="16319755">
              <a:off x="1277375" y="3263124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6" name="Circle"/>
            <p:cNvSpPr/>
            <p:nvPr/>
          </p:nvSpPr>
          <p:spPr>
            <a:xfrm rot="16319755">
              <a:off x="721757" y="2404050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7" name="Circle"/>
            <p:cNvSpPr/>
            <p:nvPr/>
          </p:nvSpPr>
          <p:spPr>
            <a:xfrm rot="16319755">
              <a:off x="398782" y="2901103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8" name="Circle"/>
            <p:cNvSpPr/>
            <p:nvPr/>
          </p:nvSpPr>
          <p:spPr>
            <a:xfrm rot="16319755">
              <a:off x="1817771" y="3129130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9" name="Circle"/>
            <p:cNvSpPr/>
            <p:nvPr/>
          </p:nvSpPr>
          <p:spPr>
            <a:xfrm rot="16319755">
              <a:off x="1987267" y="2650809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Circle"/>
            <p:cNvSpPr/>
            <p:nvPr/>
          </p:nvSpPr>
          <p:spPr>
            <a:xfrm rot="16319755">
              <a:off x="871784" y="3223240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" name="Circle"/>
            <p:cNvSpPr/>
            <p:nvPr/>
          </p:nvSpPr>
          <p:spPr>
            <a:xfrm rot="16319755">
              <a:off x="2547572" y="3001737"/>
              <a:ext cx="216568" cy="216569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Circle"/>
            <p:cNvSpPr/>
            <p:nvPr/>
          </p:nvSpPr>
          <p:spPr>
            <a:xfrm rot="16319755">
              <a:off x="703168" y="2937461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>
                  <a:alpha val="31707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7614561" y="2751353"/>
            <a:ext cx="2531430" cy="4014905"/>
            <a:chOff x="0" y="0"/>
            <a:chExt cx="2531429" cy="4014904"/>
          </a:xfrm>
        </p:grpSpPr>
        <p:sp>
          <p:nvSpPr>
            <p:cNvPr id="194" name="Connection Line"/>
            <p:cNvSpPr/>
            <p:nvPr/>
          </p:nvSpPr>
          <p:spPr>
            <a:xfrm>
              <a:off x="562223" y="978963"/>
              <a:ext cx="1969207" cy="303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75" h="21600" extrusionOk="0">
                  <a:moveTo>
                    <a:pt x="16975" y="21600"/>
                  </a:moveTo>
                  <a:cubicBezTo>
                    <a:pt x="-822" y="20603"/>
                    <a:pt x="-4625" y="13403"/>
                    <a:pt x="5565" y="0"/>
                  </a:cubicBezTo>
                </a:path>
              </a:pathLst>
            </a:custGeom>
            <a:noFill/>
            <a:ln w="635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Equation"/>
                <p:cNvSpPr txBox="1"/>
                <p:nvPr/>
              </p:nvSpPr>
              <p:spPr>
                <a:xfrm>
                  <a:off x="1770738" y="95808"/>
                  <a:ext cx="702057" cy="26974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 b="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17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738" y="95808"/>
                  <a:ext cx="702057" cy="269749"/>
                </a:xfrm>
                <a:prstGeom prst="rect">
                  <a:avLst/>
                </a:prstGeom>
                <a:blipFill>
                  <a:blip r:embed="rId2"/>
                  <a:stretch>
                    <a:fillRect l="-8929" r="-23214" b="-8181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parameters:"/>
            <p:cNvSpPr txBox="1"/>
            <p:nvPr/>
          </p:nvSpPr>
          <p:spPr>
            <a:xfrm>
              <a:off x="0" y="0"/>
              <a:ext cx="1745895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r>
                <a:t>parameters:</a:t>
              </a:r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8249570" y="3521952"/>
            <a:ext cx="2375045" cy="3143852"/>
            <a:chOff x="0" y="0"/>
            <a:chExt cx="2375043" cy="3143851"/>
          </a:xfrm>
        </p:grpSpPr>
        <p:sp>
          <p:nvSpPr>
            <p:cNvPr id="178" name="0"/>
            <p:cNvSpPr txBox="1"/>
            <p:nvPr/>
          </p:nvSpPr>
          <p:spPr>
            <a:xfrm>
              <a:off x="1098912" y="29119"/>
              <a:ext cx="234342" cy="362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/>
              </a:lvl1pPr>
            </a:lstStyle>
            <a:p>
              <a:r>
                <a:t>0</a:t>
              </a:r>
            </a:p>
          </p:txBody>
        </p:sp>
        <p:sp>
          <p:nvSpPr>
            <p:cNvPr id="179" name="1"/>
            <p:cNvSpPr txBox="1"/>
            <p:nvPr/>
          </p:nvSpPr>
          <p:spPr>
            <a:xfrm>
              <a:off x="2140703" y="2496336"/>
              <a:ext cx="234341" cy="362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/>
              </a:lvl1pPr>
            </a:lstStyle>
            <a:p>
              <a:r>
                <a:t>1</a:t>
              </a:r>
            </a:p>
          </p:txBody>
        </p:sp>
        <p:sp>
          <p:nvSpPr>
            <p:cNvPr id="195" name="Connection Line"/>
            <p:cNvSpPr/>
            <p:nvPr/>
          </p:nvSpPr>
          <p:spPr>
            <a:xfrm>
              <a:off x="151725" y="35869"/>
              <a:ext cx="2068119" cy="303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75" h="21600" extrusionOk="0">
                  <a:moveTo>
                    <a:pt x="16875" y="21600"/>
                  </a:moveTo>
                  <a:cubicBezTo>
                    <a:pt x="-1125" y="20915"/>
                    <a:pt x="-4725" y="13715"/>
                    <a:pt x="6075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81" name="Line"/>
            <p:cNvSpPr/>
            <p:nvPr/>
          </p:nvSpPr>
          <p:spPr>
            <a:xfrm>
              <a:off x="820932" y="0"/>
              <a:ext cx="271326" cy="16692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2196048" y="2860551"/>
              <a:ext cx="49314" cy="2833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 flipV="1">
              <a:off x="-1" y="2033879"/>
              <a:ext cx="680074" cy="2605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4" name="0.52"/>
            <p:cNvSpPr txBox="1"/>
            <p:nvPr/>
          </p:nvSpPr>
          <p:spPr>
            <a:xfrm>
              <a:off x="629798" y="1802139"/>
              <a:ext cx="534443" cy="362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/>
              </a:lvl1pPr>
            </a:lstStyle>
            <a:p>
              <a:r>
                <a:t>0.52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7440058" y="5740400"/>
            <a:ext cx="871338" cy="342929"/>
            <a:chOff x="0" y="0"/>
            <a:chExt cx="871337" cy="342928"/>
          </a:xfrm>
        </p:grpSpPr>
        <p:sp>
          <p:nvSpPr>
            <p:cNvPr id="186" name="Circle"/>
            <p:cNvSpPr/>
            <p:nvPr/>
          </p:nvSpPr>
          <p:spPr>
            <a:xfrm rot="16319755">
              <a:off x="3705" y="122655"/>
              <a:ext cx="216568" cy="216568"/>
            </a:xfrm>
            <a:prstGeom prst="ellips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89" name="Group"/>
            <p:cNvGrpSpPr/>
            <p:nvPr/>
          </p:nvGrpSpPr>
          <p:grpSpPr>
            <a:xfrm>
              <a:off x="111988" y="0"/>
              <a:ext cx="759350" cy="230940"/>
              <a:chOff x="0" y="0"/>
              <a:chExt cx="759348" cy="230939"/>
            </a:xfrm>
          </p:grpSpPr>
          <p:sp>
            <p:nvSpPr>
              <p:cNvPr id="187" name="Oval"/>
              <p:cNvSpPr/>
              <p:nvPr/>
            </p:nvSpPr>
            <p:spPr>
              <a:xfrm rot="16319755">
                <a:off x="597758" y="8660"/>
                <a:ext cx="164819" cy="152716"/>
              </a:xfrm>
              <a:prstGeom prst="ellipse">
                <a:avLst/>
              </a:prstGeom>
              <a:noFill/>
              <a:ln w="50800" cap="flat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" name="Line"/>
              <p:cNvSpPr/>
              <p:nvPr/>
            </p:nvSpPr>
            <p:spPr>
              <a:xfrm flipV="1">
                <a:off x="0" y="85245"/>
                <a:ext cx="679640" cy="145695"/>
              </a:xfrm>
              <a:prstGeom prst="line">
                <a:avLst/>
              </a:prstGeom>
              <a:noFill/>
              <a:ln w="63500" cap="flat">
                <a:solidFill>
                  <a:srgbClr val="00905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grpSp>
        <p:nvGrpSpPr>
          <p:cNvPr id="193" name="Group"/>
          <p:cNvGrpSpPr/>
          <p:nvPr/>
        </p:nvGrpSpPr>
        <p:grpSpPr>
          <a:xfrm>
            <a:off x="7242942" y="5292770"/>
            <a:ext cx="659965" cy="528704"/>
            <a:chOff x="0" y="0"/>
            <a:chExt cx="659963" cy="528702"/>
          </a:xfrm>
        </p:grpSpPr>
        <p:sp>
          <p:nvSpPr>
            <p:cNvPr id="191" name="error"/>
            <p:cNvSpPr txBox="1"/>
            <p:nvPr/>
          </p:nvSpPr>
          <p:spPr>
            <a:xfrm>
              <a:off x="-1" y="0"/>
              <a:ext cx="618212" cy="362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/>
              </a:lvl1pPr>
            </a:lstStyle>
            <a:p>
              <a:r>
                <a:t>error</a:t>
              </a:r>
            </a:p>
          </p:txBody>
        </p:sp>
        <p:sp>
          <p:nvSpPr>
            <p:cNvPr id="192" name="Line"/>
            <p:cNvSpPr/>
            <p:nvPr/>
          </p:nvSpPr>
          <p:spPr>
            <a:xfrm>
              <a:off x="437944" y="306683"/>
              <a:ext cx="222020" cy="22202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1" uiExpand="1" build="p" bldLvl="5" advAuto="0"/>
      <p:bldP spid="173" grpId="2" animBg="1" advAuto="0"/>
      <p:bldP spid="177" grpId="3" animBg="1" advAuto="0"/>
      <p:bldP spid="185" grpId="5" animBg="1" advAuto="0"/>
      <p:bldP spid="190" grpId="4" animBg="1" advAuto="0"/>
      <p:bldP spid="193" grpId="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79CC41-34C4-2DFA-0A14-7CAC694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B38E8B7-F9AF-E6CD-7B47-68268B968E9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Models are small approximate representation of the data distribution.</a:t>
                </a:r>
              </a:p>
              <a:p>
                <a:r>
                  <a:rPr lang="en-US" sz="2800" dirty="0"/>
                  <a:t>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mapped to a smaller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The model maps the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a reconstruction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sz="2800" dirty="0"/>
                  <a:t>The RMSE is: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28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ra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The model </a:t>
                </a:r>
                <a:r>
                  <a:rPr lang="en-US" sz="2800" dirty="0"/>
                  <a:t>and model parameter are intensive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are all extensive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b="0" dirty="0"/>
                  <a:t>  is the dimensionality reducing mapping.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AB38E8B7-F9AF-E6CD-7B47-68268B968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17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ariations on a the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Variations on a theme</a:t>
            </a:r>
          </a:p>
        </p:txBody>
      </p:sp>
      <p:sp>
        <p:nvSpPr>
          <p:cNvPr id="198" name="different model geometric: lines, curves, poi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different model geometric: lines, curves, points</a:t>
            </a:r>
          </a:p>
          <a:p>
            <a:r>
              <a:t>different measures of error: distance from projection, distance from closest point fixing x, non-euclidean distances…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hat are models good for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02412">
              <a:defRPr sz="6880"/>
            </a:lvl1pPr>
          </a:lstStyle>
          <a:p>
            <a:r>
              <a:rPr lang="en-US" dirty="0"/>
              <a:t>Different approaches to statistical modelling</a:t>
            </a:r>
            <a:endParaRPr dirty="0"/>
          </a:p>
        </p:txBody>
      </p:sp>
      <p:sp>
        <p:nvSpPr>
          <p:cNvPr id="215" name="Two opposing trends in Machine Learn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000" b="1" dirty="0"/>
              <a:t>Different Models for Different Goals</a:t>
            </a:r>
            <a:endParaRPr sz="2000" b="1" dirty="0"/>
          </a:p>
          <a:p>
            <a:pPr lvl="1">
              <a:spcBef>
                <a:spcPts val="1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RMSE approach</a:t>
            </a:r>
            <a:r>
              <a:rPr lang="en-US" sz="2000" dirty="0"/>
              <a:t>: Model maps each example to a simplified approximation.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Examples PCA, Regression, K-means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Performance measured using average reconstruction error (RMSE)</a:t>
            </a:r>
          </a:p>
          <a:p>
            <a:pPr lvl="2">
              <a:spcBef>
                <a:spcPts val="1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Other Goal</a:t>
            </a:r>
            <a:r>
              <a:rPr lang="en-US" sz="2000" dirty="0"/>
              <a:t>: capture parameters of true distribution.</a:t>
            </a:r>
          </a:p>
          <a:p>
            <a:pPr lvl="1">
              <a:spcBef>
                <a:spcPts val="1000"/>
              </a:spcBef>
            </a:pPr>
            <a:r>
              <a:rPr sz="2000" b="1" dirty="0">
                <a:solidFill>
                  <a:srgbClr val="0070C0"/>
                </a:solidFill>
              </a:rPr>
              <a:t>Generative approach</a:t>
            </a:r>
            <a:r>
              <a:rPr sz="2000" dirty="0"/>
              <a:t>: model </a:t>
            </a:r>
            <a:r>
              <a:rPr lang="en-US" sz="2000" dirty="0"/>
              <a:t>is a </a:t>
            </a:r>
            <a:r>
              <a:rPr sz="20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generat</a:t>
            </a:r>
            <a:r>
              <a:rPr lang="en-US" sz="200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or </a:t>
            </a:r>
            <a:r>
              <a:rPr lang="en-US" sz="2000" dirty="0"/>
              <a:t>of examples. 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Examples: Mixture of Gaussians, HMMs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Generated distribution approximates true distribution.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Performance measured using likelihood.</a:t>
            </a:r>
          </a:p>
          <a:p>
            <a:pPr lvl="2">
              <a:spcBef>
                <a:spcPts val="1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Main Goal</a:t>
            </a:r>
            <a:r>
              <a:rPr lang="en-US" sz="2000" dirty="0"/>
              <a:t>: capture parameters of true distribution.</a:t>
            </a:r>
          </a:p>
          <a:p>
            <a:pPr lvl="1">
              <a:spcBef>
                <a:spcPts val="1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Discriminative approach</a:t>
            </a:r>
            <a:r>
              <a:rPr lang="en-US" sz="2000" dirty="0"/>
              <a:t>: model predicts output given input. 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Examples: Perceptron, Decision trees, Neural Networks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Generated predictor approximated input -&gt; output relationship.</a:t>
            </a:r>
          </a:p>
          <a:p>
            <a:pPr lvl="2">
              <a:spcBef>
                <a:spcPts val="1000"/>
              </a:spcBef>
            </a:pPr>
            <a:r>
              <a:rPr lang="en-US" sz="2000" dirty="0"/>
              <a:t>Performance measured using average loss (RMSE, # of mistakes, …)</a:t>
            </a:r>
          </a:p>
          <a:p>
            <a:pPr lvl="2">
              <a:spcBef>
                <a:spcPts val="1000"/>
              </a:spcBef>
            </a:pPr>
            <a:r>
              <a:rPr lang="en-US" sz="2000" b="1" dirty="0">
                <a:solidFill>
                  <a:srgbClr val="7030A0"/>
                </a:solidFill>
              </a:rPr>
              <a:t>No Other Goal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oy Example of predictive mode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/>
              <a:t>Example of generative vs predictive modeling</a:t>
            </a:r>
            <a:endParaRPr dirty="0"/>
          </a:p>
        </p:txBody>
      </p:sp>
      <p:sp>
        <p:nvSpPr>
          <p:cNvPr id="218" name="Computer receives telephone cal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46875" indent="-449035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Computer receives telephone call</a:t>
            </a:r>
          </a:p>
          <a:p>
            <a:pPr marL="946875" indent="-449035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Measures Pitch of voice</a:t>
            </a:r>
          </a:p>
          <a:p>
            <a:pPr marL="946875" indent="-449035"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Decides gender of caller</a:t>
            </a:r>
          </a:p>
        </p:txBody>
      </p:sp>
      <p:pic>
        <p:nvPicPr>
          <p:cNvPr id="219" name="image.pdf" descr="image.pd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8613" y="6285653"/>
            <a:ext cx="3251201" cy="1982330"/>
          </a:xfrm>
          <a:prstGeom prst="rect">
            <a:avLst/>
          </a:prstGeom>
          <a:ln w="12700"/>
        </p:spPr>
      </p:pic>
      <p:pic>
        <p:nvPicPr>
          <p:cNvPr id="220" name="image.pdf" descr="image.pd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68906" y="6285653"/>
            <a:ext cx="2817708" cy="2372926"/>
          </a:xfrm>
          <a:prstGeom prst="rect">
            <a:avLst/>
          </a:prstGeom>
          <a:ln w="12700"/>
        </p:spPr>
      </p:pic>
      <p:grpSp>
        <p:nvGrpSpPr>
          <p:cNvPr id="223" name="Group"/>
          <p:cNvGrpSpPr/>
          <p:nvPr/>
        </p:nvGrpSpPr>
        <p:grpSpPr>
          <a:xfrm>
            <a:off x="4226559" y="6935893"/>
            <a:ext cx="1733975" cy="1091356"/>
            <a:chOff x="0" y="0"/>
            <a:chExt cx="1733973" cy="1091354"/>
          </a:xfrm>
        </p:grpSpPr>
        <p:sp>
          <p:nvSpPr>
            <p:cNvPr id="221" name="Line"/>
            <p:cNvSpPr/>
            <p:nvPr/>
          </p:nvSpPr>
          <p:spPr>
            <a:xfrm>
              <a:off x="0" y="541866"/>
              <a:ext cx="1733974" cy="2259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2" name="Human…"/>
            <p:cNvSpPr txBox="1"/>
            <p:nvPr/>
          </p:nvSpPr>
          <p:spPr>
            <a:xfrm>
              <a:off x="108373" y="0"/>
              <a:ext cx="1553352" cy="1091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248" tIns="72248" rIns="72248" bIns="72248" numCol="1" anchor="t">
              <a:spAutoFit/>
            </a:bodyPr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Human</a:t>
              </a:r>
            </a:p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Voice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8994986" y="6127608"/>
            <a:ext cx="2163368" cy="1025033"/>
            <a:chOff x="0" y="0"/>
            <a:chExt cx="2163366" cy="1025031"/>
          </a:xfrm>
        </p:grpSpPr>
        <p:sp>
          <p:nvSpPr>
            <p:cNvPr id="224" name="Line"/>
            <p:cNvSpPr/>
            <p:nvPr/>
          </p:nvSpPr>
          <p:spPr>
            <a:xfrm flipV="1">
              <a:off x="0" y="374791"/>
              <a:ext cx="866987" cy="650241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Male"/>
            <p:cNvSpPr txBox="1"/>
            <p:nvPr/>
          </p:nvSpPr>
          <p:spPr>
            <a:xfrm>
              <a:off x="1061155" y="0"/>
              <a:ext cx="1102212" cy="608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Male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8994986" y="8127999"/>
            <a:ext cx="2331157" cy="1437077"/>
            <a:chOff x="0" y="0"/>
            <a:chExt cx="2331155" cy="1437075"/>
          </a:xfrm>
        </p:grpSpPr>
        <p:sp>
          <p:nvSpPr>
            <p:cNvPr id="227" name="Line"/>
            <p:cNvSpPr/>
            <p:nvPr/>
          </p:nvSpPr>
          <p:spPr>
            <a:xfrm>
              <a:off x="0" y="0"/>
              <a:ext cx="975361" cy="541867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Female"/>
            <p:cNvSpPr/>
            <p:nvPr/>
          </p:nvSpPr>
          <p:spPr>
            <a:xfrm>
              <a:off x="1061155" y="16707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Female</a:t>
              </a:r>
            </a:p>
          </p:txBody>
        </p:sp>
      </p:grpSp>
      <p:sp>
        <p:nvSpPr>
          <p:cNvPr id="2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26151" y="9338168"/>
            <a:ext cx="415432" cy="419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0" grpId="2" animBg="1" advAuto="0"/>
      <p:bldP spid="223" grpId="3" animBg="1" advAuto="0"/>
      <p:bldP spid="226" grpId="4" animBg="1" advAuto="0"/>
      <p:bldP spid="229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enerative mode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Generative modeling </a:t>
            </a:r>
          </a:p>
        </p:txBody>
      </p:sp>
      <p:sp>
        <p:nvSpPr>
          <p:cNvPr id="233" name="Line"/>
          <p:cNvSpPr/>
          <p:nvPr/>
        </p:nvSpPr>
        <p:spPr>
          <a:xfrm>
            <a:off x="1517226" y="8344746"/>
            <a:ext cx="9428481" cy="22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4" name="Voice Pitch"/>
          <p:cNvSpPr txBox="1"/>
          <p:nvPr/>
        </p:nvSpPr>
        <p:spPr>
          <a:xfrm>
            <a:off x="9645226" y="8453120"/>
            <a:ext cx="2199020" cy="6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57799" marR="57799" algn="l" defTabSz="1300480">
              <a:buClr>
                <a:srgbClr val="000000"/>
              </a:buClr>
              <a:buFont typeface="Times New Roman"/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Voice Pitch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866986" y="4009813"/>
            <a:ext cx="652499" cy="4334934"/>
            <a:chOff x="0" y="0"/>
            <a:chExt cx="652497" cy="4334933"/>
          </a:xfrm>
        </p:grpSpPr>
        <p:sp>
          <p:nvSpPr>
            <p:cNvPr id="235" name="Line"/>
            <p:cNvSpPr/>
            <p:nvPr/>
          </p:nvSpPr>
          <p:spPr>
            <a:xfrm flipV="1">
              <a:off x="650240" y="0"/>
              <a:ext cx="2258" cy="43349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Probability"/>
            <p:cNvSpPr txBox="1"/>
            <p:nvPr/>
          </p:nvSpPr>
          <p:spPr>
            <a:xfrm rot="16200000">
              <a:off x="-762654" y="1157303"/>
              <a:ext cx="2134062" cy="608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Probability</a:t>
              </a:r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2275840" y="8453120"/>
            <a:ext cx="7439378" cy="661530"/>
            <a:chOff x="0" y="0"/>
            <a:chExt cx="7439378" cy="661528"/>
          </a:xfrm>
        </p:grpSpPr>
        <p:grpSp>
          <p:nvGrpSpPr>
            <p:cNvPr id="240" name="Group"/>
            <p:cNvGrpSpPr/>
            <p:nvPr/>
          </p:nvGrpSpPr>
          <p:grpSpPr>
            <a:xfrm>
              <a:off x="1517226" y="0"/>
              <a:ext cx="469619" cy="661529"/>
              <a:chOff x="0" y="0"/>
              <a:chExt cx="469617" cy="661528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39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43" name="Group"/>
            <p:cNvGrpSpPr/>
            <p:nvPr/>
          </p:nvGrpSpPr>
          <p:grpSpPr>
            <a:xfrm>
              <a:off x="3034453" y="0"/>
              <a:ext cx="395112" cy="661529"/>
              <a:chOff x="0" y="0"/>
              <a:chExt cx="395111" cy="661528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4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46" name="Group"/>
            <p:cNvGrpSpPr/>
            <p:nvPr/>
          </p:nvGrpSpPr>
          <p:grpSpPr>
            <a:xfrm>
              <a:off x="1842346" y="0"/>
              <a:ext cx="469619" cy="661529"/>
              <a:chOff x="0" y="0"/>
              <a:chExt cx="469617" cy="661528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45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49" name="Group"/>
            <p:cNvGrpSpPr/>
            <p:nvPr/>
          </p:nvGrpSpPr>
          <p:grpSpPr>
            <a:xfrm>
              <a:off x="0" y="0"/>
              <a:ext cx="469618" cy="661529"/>
              <a:chOff x="0" y="0"/>
              <a:chExt cx="469617" cy="661528"/>
            </a:xfrm>
          </p:grpSpPr>
          <p:sp>
            <p:nvSpPr>
              <p:cNvPr id="247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4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52" name="Group"/>
            <p:cNvGrpSpPr/>
            <p:nvPr/>
          </p:nvGrpSpPr>
          <p:grpSpPr>
            <a:xfrm>
              <a:off x="2600960" y="0"/>
              <a:ext cx="469618" cy="661529"/>
              <a:chOff x="0" y="0"/>
              <a:chExt cx="469617" cy="661528"/>
            </a:xfrm>
          </p:grpSpPr>
          <p:sp>
            <p:nvSpPr>
              <p:cNvPr id="250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51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55" name="Group"/>
            <p:cNvGrpSpPr/>
            <p:nvPr/>
          </p:nvGrpSpPr>
          <p:grpSpPr>
            <a:xfrm>
              <a:off x="4009813" y="0"/>
              <a:ext cx="469619" cy="661529"/>
              <a:chOff x="0" y="0"/>
              <a:chExt cx="469617" cy="661528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5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58" name="Group"/>
            <p:cNvGrpSpPr/>
            <p:nvPr/>
          </p:nvGrpSpPr>
          <p:grpSpPr>
            <a:xfrm>
              <a:off x="6394026" y="0"/>
              <a:ext cx="469619" cy="661529"/>
              <a:chOff x="0" y="0"/>
              <a:chExt cx="469617" cy="661528"/>
            </a:xfrm>
          </p:grpSpPr>
          <p:sp>
            <p:nvSpPr>
              <p:cNvPr id="256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57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61" name="Group"/>
            <p:cNvGrpSpPr/>
            <p:nvPr/>
          </p:nvGrpSpPr>
          <p:grpSpPr>
            <a:xfrm>
              <a:off x="758613" y="0"/>
              <a:ext cx="469619" cy="661529"/>
              <a:chOff x="0" y="0"/>
              <a:chExt cx="469617" cy="661528"/>
            </a:xfrm>
          </p:grpSpPr>
          <p:sp>
            <p:nvSpPr>
              <p:cNvPr id="259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6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64" name="Group"/>
            <p:cNvGrpSpPr/>
            <p:nvPr/>
          </p:nvGrpSpPr>
          <p:grpSpPr>
            <a:xfrm>
              <a:off x="1192106" y="0"/>
              <a:ext cx="469619" cy="661529"/>
              <a:chOff x="0" y="0"/>
              <a:chExt cx="469617" cy="661528"/>
            </a:xfrm>
          </p:grpSpPr>
          <p:sp>
            <p:nvSpPr>
              <p:cNvPr id="262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63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67" name="Group"/>
            <p:cNvGrpSpPr/>
            <p:nvPr/>
          </p:nvGrpSpPr>
          <p:grpSpPr>
            <a:xfrm>
              <a:off x="4660053" y="0"/>
              <a:ext cx="395112" cy="661529"/>
              <a:chOff x="0" y="0"/>
              <a:chExt cx="395111" cy="661528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66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70" name="Group"/>
            <p:cNvGrpSpPr/>
            <p:nvPr/>
          </p:nvGrpSpPr>
          <p:grpSpPr>
            <a:xfrm>
              <a:off x="5093546" y="0"/>
              <a:ext cx="395112" cy="661529"/>
              <a:chOff x="0" y="0"/>
              <a:chExt cx="395111" cy="661528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69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73" name="Group"/>
            <p:cNvGrpSpPr/>
            <p:nvPr/>
          </p:nvGrpSpPr>
          <p:grpSpPr>
            <a:xfrm>
              <a:off x="7044266" y="0"/>
              <a:ext cx="395113" cy="661529"/>
              <a:chOff x="0" y="0"/>
              <a:chExt cx="395111" cy="661528"/>
            </a:xfrm>
          </p:grpSpPr>
          <p:sp>
            <p:nvSpPr>
              <p:cNvPr id="271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7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76" name="Group"/>
            <p:cNvGrpSpPr/>
            <p:nvPr/>
          </p:nvGrpSpPr>
          <p:grpSpPr>
            <a:xfrm>
              <a:off x="5527040" y="0"/>
              <a:ext cx="395112" cy="661529"/>
              <a:chOff x="0" y="0"/>
              <a:chExt cx="395111" cy="661528"/>
            </a:xfrm>
          </p:grpSpPr>
          <p:sp>
            <p:nvSpPr>
              <p:cNvPr id="274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75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79" name="Group"/>
            <p:cNvGrpSpPr/>
            <p:nvPr/>
          </p:nvGrpSpPr>
          <p:grpSpPr>
            <a:xfrm>
              <a:off x="5960533" y="0"/>
              <a:ext cx="395112" cy="661529"/>
              <a:chOff x="0" y="0"/>
              <a:chExt cx="395111" cy="661528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78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82" name="Group"/>
            <p:cNvGrpSpPr/>
            <p:nvPr/>
          </p:nvGrpSpPr>
          <p:grpSpPr>
            <a:xfrm>
              <a:off x="4876800" y="0"/>
              <a:ext cx="395112" cy="661529"/>
              <a:chOff x="0" y="0"/>
              <a:chExt cx="395111" cy="661528"/>
            </a:xfrm>
          </p:grpSpPr>
          <p:sp>
            <p:nvSpPr>
              <p:cNvPr id="280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28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84" name="Line"/>
          <p:cNvSpPr/>
          <p:nvPr/>
        </p:nvSpPr>
        <p:spPr>
          <a:xfrm>
            <a:off x="758613" y="6177279"/>
            <a:ext cx="7247468" cy="2072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0" extrusionOk="0">
                <a:moveTo>
                  <a:pt x="0" y="21390"/>
                </a:moveTo>
                <a:cubicBezTo>
                  <a:pt x="834" y="20831"/>
                  <a:pt x="3190" y="21600"/>
                  <a:pt x="5006" y="18035"/>
                </a:cubicBezTo>
                <a:cubicBezTo>
                  <a:pt x="6823" y="14470"/>
                  <a:pt x="9064" y="0"/>
                  <a:pt x="10901" y="0"/>
                </a:cubicBezTo>
                <a:cubicBezTo>
                  <a:pt x="12738" y="0"/>
                  <a:pt x="14245" y="14470"/>
                  <a:pt x="16028" y="18035"/>
                </a:cubicBezTo>
                <a:cubicBezTo>
                  <a:pt x="17812" y="21600"/>
                  <a:pt x="20443" y="20691"/>
                  <a:pt x="21600" y="21390"/>
                </a:cubicBezTo>
              </a:path>
            </a:pathLst>
          </a:custGeom>
          <a:ln w="25400">
            <a:solidFill>
              <a:srgbClr val="434ED6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>
            <a:off x="3901439" y="6177279"/>
            <a:ext cx="7247468" cy="2072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58" y="20965"/>
                  <a:pt x="5753" y="21388"/>
                  <a:pt x="7570" y="17788"/>
                </a:cubicBezTo>
                <a:cubicBezTo>
                  <a:pt x="9387" y="14188"/>
                  <a:pt x="9824" y="0"/>
                  <a:pt x="10901" y="0"/>
                </a:cubicBezTo>
                <a:cubicBezTo>
                  <a:pt x="11978" y="0"/>
                  <a:pt x="12267" y="14188"/>
                  <a:pt x="14050" y="17788"/>
                </a:cubicBezTo>
                <a:cubicBezTo>
                  <a:pt x="15833" y="21388"/>
                  <a:pt x="20025" y="20800"/>
                  <a:pt x="21600" y="21600"/>
                </a:cubicBezTo>
              </a:path>
            </a:pathLst>
          </a:custGeom>
          <a:ln w="25400">
            <a:solidFill>
              <a:srgbClr val="FF2C79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D09F85-833B-0348-9B59-B05AC2328197}"/>
              </a:ext>
            </a:extLst>
          </p:cNvPr>
          <p:cNvGrpSpPr/>
          <p:nvPr/>
        </p:nvGrpSpPr>
        <p:grpSpPr>
          <a:xfrm>
            <a:off x="6827519" y="3793066"/>
            <a:ext cx="2257780" cy="3684695"/>
            <a:chOff x="6827519" y="3793066"/>
            <a:chExt cx="2257780" cy="3684695"/>
          </a:xfrm>
        </p:grpSpPr>
        <p:sp>
          <p:nvSpPr>
            <p:cNvPr id="291" name="Line"/>
            <p:cNvSpPr/>
            <p:nvPr/>
          </p:nvSpPr>
          <p:spPr>
            <a:xfrm>
              <a:off x="7586133" y="4551679"/>
              <a:ext cx="2259" cy="2926082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6827519" y="5743787"/>
              <a:ext cx="1625602" cy="2258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mean2"/>
            <p:cNvSpPr txBox="1"/>
            <p:nvPr/>
          </p:nvSpPr>
          <p:spPr>
            <a:xfrm>
              <a:off x="6935892" y="3793066"/>
              <a:ext cx="1378673" cy="621455"/>
            </a:xfrm>
            <a:prstGeom prst="rect">
              <a:avLst/>
            </a:prstGeom>
            <a:noFill/>
            <a:ln w="12700" cap="flat">
              <a:solidFill>
                <a:srgbClr val="FF2C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FF2C79"/>
                </a:buClr>
                <a:buFont typeface="Times New Roman"/>
                <a:defRPr sz="3400" b="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mean2</a:t>
              </a:r>
            </a:p>
          </p:txBody>
        </p:sp>
        <p:sp>
          <p:nvSpPr>
            <p:cNvPr id="294" name="var2"/>
            <p:cNvSpPr txBox="1"/>
            <p:nvPr/>
          </p:nvSpPr>
          <p:spPr>
            <a:xfrm>
              <a:off x="8019626" y="4985172"/>
              <a:ext cx="1065673" cy="621456"/>
            </a:xfrm>
            <a:prstGeom prst="rect">
              <a:avLst/>
            </a:prstGeom>
            <a:noFill/>
            <a:ln w="12700" cap="flat">
              <a:solidFill>
                <a:srgbClr val="FF2C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FF2C79"/>
                </a:buClr>
                <a:buFont typeface="Times New Roman"/>
                <a:defRPr sz="3400" b="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var2</a:t>
              </a:r>
            </a:p>
          </p:txBody>
        </p:sp>
      </p:grpSp>
      <p:sp>
        <p:nvSpPr>
          <p:cNvPr id="296" name="Line"/>
          <p:cNvSpPr/>
          <p:nvPr/>
        </p:nvSpPr>
        <p:spPr>
          <a:xfrm>
            <a:off x="6285653" y="4226559"/>
            <a:ext cx="2258" cy="4768428"/>
          </a:xfrm>
          <a:prstGeom prst="line">
            <a:avLst/>
          </a:prstGeom>
          <a:ln w="38100">
            <a:solidFill>
              <a:srgbClr val="00D2A9"/>
            </a:solidFill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65D967-9C9B-384C-B382-49FDA92B559E}"/>
              </a:ext>
            </a:extLst>
          </p:cNvPr>
          <p:cNvGrpSpPr/>
          <p:nvPr/>
        </p:nvGrpSpPr>
        <p:grpSpPr>
          <a:xfrm>
            <a:off x="2702078" y="3714607"/>
            <a:ext cx="3041710" cy="3763154"/>
            <a:chOff x="2702078" y="3714607"/>
            <a:chExt cx="3041710" cy="3763154"/>
          </a:xfrm>
        </p:grpSpPr>
        <p:sp>
          <p:nvSpPr>
            <p:cNvPr id="286" name="Line"/>
            <p:cNvSpPr/>
            <p:nvPr/>
          </p:nvSpPr>
          <p:spPr>
            <a:xfrm>
              <a:off x="4443306" y="4551679"/>
              <a:ext cx="2258" cy="2926082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" name="Line"/>
            <p:cNvSpPr/>
            <p:nvPr/>
          </p:nvSpPr>
          <p:spPr>
            <a:xfrm>
              <a:off x="3142826" y="5743787"/>
              <a:ext cx="2600962" cy="2258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" name="mean2">
              <a:extLst>
                <a:ext uri="{FF2B5EF4-FFF2-40B4-BE49-F238E27FC236}">
                  <a16:creationId xmlns:a16="http://schemas.microsoft.com/office/drawing/2014/main" id="{C26A60CA-E0B9-F646-AA26-7134509406DC}"/>
                </a:ext>
              </a:extLst>
            </p:cNvPr>
            <p:cNvSpPr txBox="1"/>
            <p:nvPr/>
          </p:nvSpPr>
          <p:spPr>
            <a:xfrm>
              <a:off x="3753969" y="3714607"/>
              <a:ext cx="1426386" cy="669127"/>
            </a:xfrm>
            <a:prstGeom prst="rect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FF2C79"/>
                </a:buClr>
                <a:buFont typeface="Times New Roman"/>
                <a:defRPr sz="3400" b="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70C0"/>
                  </a:solidFill>
                </a:rPr>
                <a:t>mean</a:t>
              </a:r>
              <a:r>
                <a:rPr lang="en-US" dirty="0">
                  <a:solidFill>
                    <a:srgbClr val="0070C0"/>
                  </a:solidFill>
                </a:rPr>
                <a:t>1</a:t>
              </a:r>
              <a:endParaRPr dirty="0">
                <a:solidFill>
                  <a:srgbClr val="0070C0"/>
                </a:solidFill>
              </a:endParaRPr>
            </a:p>
          </p:txBody>
        </p:sp>
        <p:sp>
          <p:nvSpPr>
            <p:cNvPr id="69" name="var2">
              <a:extLst>
                <a:ext uri="{FF2B5EF4-FFF2-40B4-BE49-F238E27FC236}">
                  <a16:creationId xmlns:a16="http://schemas.microsoft.com/office/drawing/2014/main" id="{69C9261F-7562-3E4E-9207-20E98C246E82}"/>
                </a:ext>
              </a:extLst>
            </p:cNvPr>
            <p:cNvSpPr txBox="1"/>
            <p:nvPr/>
          </p:nvSpPr>
          <p:spPr>
            <a:xfrm>
              <a:off x="2702078" y="5013957"/>
              <a:ext cx="1065673" cy="669127"/>
            </a:xfrm>
            <a:prstGeom prst="rect">
              <a:avLst/>
            </a:prstGeom>
            <a:noFill/>
            <a:ln w="12700" cap="flat">
              <a:solidFill>
                <a:srgbClr val="0070C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FF2C79"/>
                </a:buClr>
                <a:buFont typeface="Times New Roman"/>
                <a:defRPr sz="3400" b="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>
                  <a:solidFill>
                    <a:srgbClr val="0070C0"/>
                  </a:solidFill>
                </a:rPr>
                <a:t>var</a:t>
              </a:r>
              <a:r>
                <a:rPr lang="en-US" dirty="0">
                  <a:solidFill>
                    <a:srgbClr val="0070C0"/>
                  </a:solidFill>
                </a:rPr>
                <a:t>1</a:t>
              </a:r>
              <a:endParaRPr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4" animBg="1" advAuto="0"/>
      <p:bldP spid="283" grpId="1" animBg="1" advAuto="0"/>
      <p:bldP spid="284" grpId="5" animBg="1" advAuto="0"/>
      <p:bldP spid="285" grpId="6" animBg="1" advAuto="0"/>
      <p:bldP spid="296" grpId="7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Discriminative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Discriminative approach</a:t>
            </a:r>
          </a:p>
        </p:txBody>
      </p:sp>
      <p:sp>
        <p:nvSpPr>
          <p:cNvPr id="299" name="Line"/>
          <p:cNvSpPr/>
          <p:nvPr/>
        </p:nvSpPr>
        <p:spPr>
          <a:xfrm>
            <a:off x="1517226" y="8344746"/>
            <a:ext cx="9428481" cy="22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0" name="Voice Pitch"/>
          <p:cNvSpPr txBox="1"/>
          <p:nvPr/>
        </p:nvSpPr>
        <p:spPr>
          <a:xfrm>
            <a:off x="9645226" y="8453120"/>
            <a:ext cx="2199020" cy="6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57799" marR="57799" algn="l" defTabSz="1300480">
              <a:buClr>
                <a:srgbClr val="000000"/>
              </a:buClr>
              <a:buFont typeface="Times New Roman"/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Voice Pitch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2275840" y="8453120"/>
            <a:ext cx="7439378" cy="661530"/>
            <a:chOff x="0" y="0"/>
            <a:chExt cx="7439378" cy="661528"/>
          </a:xfrm>
        </p:grpSpPr>
        <p:grpSp>
          <p:nvGrpSpPr>
            <p:cNvPr id="303" name="Group"/>
            <p:cNvGrpSpPr/>
            <p:nvPr/>
          </p:nvGrpSpPr>
          <p:grpSpPr>
            <a:xfrm>
              <a:off x="1517226" y="0"/>
              <a:ext cx="469619" cy="661529"/>
              <a:chOff x="0" y="0"/>
              <a:chExt cx="469617" cy="661528"/>
            </a:xfrm>
          </p:grpSpPr>
          <p:sp>
            <p:nvSpPr>
              <p:cNvPr id="301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02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06" name="Group"/>
            <p:cNvGrpSpPr/>
            <p:nvPr/>
          </p:nvGrpSpPr>
          <p:grpSpPr>
            <a:xfrm>
              <a:off x="3034453" y="0"/>
              <a:ext cx="395112" cy="661529"/>
              <a:chOff x="0" y="0"/>
              <a:chExt cx="395111" cy="661528"/>
            </a:xfrm>
          </p:grpSpPr>
          <p:sp>
            <p:nvSpPr>
              <p:cNvPr id="304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05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09" name="Group"/>
            <p:cNvGrpSpPr/>
            <p:nvPr/>
          </p:nvGrpSpPr>
          <p:grpSpPr>
            <a:xfrm>
              <a:off x="1842346" y="0"/>
              <a:ext cx="469619" cy="661529"/>
              <a:chOff x="0" y="0"/>
              <a:chExt cx="469617" cy="661528"/>
            </a:xfrm>
          </p:grpSpPr>
          <p:sp>
            <p:nvSpPr>
              <p:cNvPr id="307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0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12" name="Group"/>
            <p:cNvGrpSpPr/>
            <p:nvPr/>
          </p:nvGrpSpPr>
          <p:grpSpPr>
            <a:xfrm>
              <a:off x="0" y="0"/>
              <a:ext cx="469618" cy="661529"/>
              <a:chOff x="0" y="0"/>
              <a:chExt cx="469617" cy="661528"/>
            </a:xfrm>
          </p:grpSpPr>
          <p:sp>
            <p:nvSpPr>
              <p:cNvPr id="310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11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15" name="Group"/>
            <p:cNvGrpSpPr/>
            <p:nvPr/>
          </p:nvGrpSpPr>
          <p:grpSpPr>
            <a:xfrm>
              <a:off x="2600960" y="0"/>
              <a:ext cx="469618" cy="661529"/>
              <a:chOff x="0" y="0"/>
              <a:chExt cx="469617" cy="661528"/>
            </a:xfrm>
          </p:grpSpPr>
          <p:sp>
            <p:nvSpPr>
              <p:cNvPr id="313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1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18" name="Group"/>
            <p:cNvGrpSpPr/>
            <p:nvPr/>
          </p:nvGrpSpPr>
          <p:grpSpPr>
            <a:xfrm>
              <a:off x="4009813" y="0"/>
              <a:ext cx="469619" cy="661529"/>
              <a:chOff x="0" y="0"/>
              <a:chExt cx="469617" cy="661528"/>
            </a:xfrm>
          </p:grpSpPr>
          <p:sp>
            <p:nvSpPr>
              <p:cNvPr id="316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17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1" name="Group"/>
            <p:cNvGrpSpPr/>
            <p:nvPr/>
          </p:nvGrpSpPr>
          <p:grpSpPr>
            <a:xfrm>
              <a:off x="6394026" y="0"/>
              <a:ext cx="469619" cy="661529"/>
              <a:chOff x="0" y="0"/>
              <a:chExt cx="469617" cy="661528"/>
            </a:xfrm>
          </p:grpSpPr>
          <p:sp>
            <p:nvSpPr>
              <p:cNvPr id="319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2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4" name="Group"/>
            <p:cNvGrpSpPr/>
            <p:nvPr/>
          </p:nvGrpSpPr>
          <p:grpSpPr>
            <a:xfrm>
              <a:off x="758613" y="0"/>
              <a:ext cx="469619" cy="661529"/>
              <a:chOff x="0" y="0"/>
              <a:chExt cx="469617" cy="661528"/>
            </a:xfrm>
          </p:grpSpPr>
          <p:sp>
            <p:nvSpPr>
              <p:cNvPr id="322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23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27" name="Group"/>
            <p:cNvGrpSpPr/>
            <p:nvPr/>
          </p:nvGrpSpPr>
          <p:grpSpPr>
            <a:xfrm>
              <a:off x="1192106" y="0"/>
              <a:ext cx="469619" cy="661529"/>
              <a:chOff x="0" y="0"/>
              <a:chExt cx="469617" cy="661528"/>
            </a:xfrm>
          </p:grpSpPr>
          <p:sp>
            <p:nvSpPr>
              <p:cNvPr id="325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26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30" name="Group"/>
            <p:cNvGrpSpPr/>
            <p:nvPr/>
          </p:nvGrpSpPr>
          <p:grpSpPr>
            <a:xfrm>
              <a:off x="4660053" y="0"/>
              <a:ext cx="395112" cy="661529"/>
              <a:chOff x="0" y="0"/>
              <a:chExt cx="395111" cy="661528"/>
            </a:xfrm>
          </p:grpSpPr>
          <p:sp>
            <p:nvSpPr>
              <p:cNvPr id="328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29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33" name="Group"/>
            <p:cNvGrpSpPr/>
            <p:nvPr/>
          </p:nvGrpSpPr>
          <p:grpSpPr>
            <a:xfrm>
              <a:off x="5093546" y="0"/>
              <a:ext cx="395112" cy="661529"/>
              <a:chOff x="0" y="0"/>
              <a:chExt cx="395111" cy="661528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32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36" name="Group"/>
            <p:cNvGrpSpPr/>
            <p:nvPr/>
          </p:nvGrpSpPr>
          <p:grpSpPr>
            <a:xfrm>
              <a:off x="7044266" y="0"/>
              <a:ext cx="395113" cy="661529"/>
              <a:chOff x="0" y="0"/>
              <a:chExt cx="395111" cy="661528"/>
            </a:xfrm>
          </p:grpSpPr>
          <p:sp>
            <p:nvSpPr>
              <p:cNvPr id="334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35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39" name="Group"/>
            <p:cNvGrpSpPr/>
            <p:nvPr/>
          </p:nvGrpSpPr>
          <p:grpSpPr>
            <a:xfrm>
              <a:off x="5527040" y="0"/>
              <a:ext cx="395112" cy="661529"/>
              <a:chOff x="0" y="0"/>
              <a:chExt cx="395111" cy="661528"/>
            </a:xfrm>
          </p:grpSpPr>
          <p:sp>
            <p:nvSpPr>
              <p:cNvPr id="337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38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42" name="Group"/>
            <p:cNvGrpSpPr/>
            <p:nvPr/>
          </p:nvGrpSpPr>
          <p:grpSpPr>
            <a:xfrm>
              <a:off x="5960533" y="0"/>
              <a:ext cx="395112" cy="661529"/>
              <a:chOff x="0" y="0"/>
              <a:chExt cx="395111" cy="661528"/>
            </a:xfrm>
          </p:grpSpPr>
          <p:sp>
            <p:nvSpPr>
              <p:cNvPr id="340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4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45" name="Group"/>
            <p:cNvGrpSpPr/>
            <p:nvPr/>
          </p:nvGrpSpPr>
          <p:grpSpPr>
            <a:xfrm>
              <a:off x="4876800" y="0"/>
              <a:ext cx="395112" cy="661529"/>
              <a:chOff x="0" y="0"/>
              <a:chExt cx="395111" cy="661528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44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347" name="Line"/>
          <p:cNvSpPr/>
          <p:nvPr/>
        </p:nvSpPr>
        <p:spPr>
          <a:xfrm>
            <a:off x="6827519" y="4118186"/>
            <a:ext cx="2259" cy="4768428"/>
          </a:xfrm>
          <a:prstGeom prst="line">
            <a:avLst/>
          </a:prstGeom>
          <a:ln w="38100">
            <a:solidFill>
              <a:srgbClr val="00D2A9"/>
            </a:solidFill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48" name="image.pdf" descr="image.pd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83733" y="5960533"/>
            <a:ext cx="9058205" cy="2070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.pdf" descr="image.pd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83733" y="4334933"/>
            <a:ext cx="9008535" cy="2016197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Line"/>
          <p:cNvSpPr/>
          <p:nvPr/>
        </p:nvSpPr>
        <p:spPr>
          <a:xfrm flipV="1">
            <a:off x="1517227" y="3576319"/>
            <a:ext cx="2258" cy="4768429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tailEnd type="triangle" w="med" len="med"/>
          </a:ln>
          <a:effectLst/>
        </p:spPr>
        <p:txBody>
          <a:bodyPr wrap="square" lIns="72248" tIns="72248" rIns="72248" bIns="72248" numCol="1" anchor="ctr">
            <a:noAutofit/>
          </a:bodyPr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1" name="No. of mistakes"/>
          <p:cNvSpPr/>
          <p:nvPr/>
        </p:nvSpPr>
        <p:spPr>
          <a:xfrm>
            <a:off x="412226" y="3034455"/>
            <a:ext cx="1724762" cy="163124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248" tIns="72248" rIns="72248" bIns="72248" numCol="1" anchor="t">
            <a:spAutoFit/>
          </a:bodyPr>
          <a:lstStyle>
            <a:lvl1pPr marL="57799" marR="57799" algn="l" defTabSz="1300480">
              <a:buClr>
                <a:srgbClr val="000000"/>
              </a:buClr>
              <a:buFont typeface="Times New Roman"/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No. of mistakes</a:t>
            </a:r>
          </a:p>
        </p:txBody>
      </p:sp>
      <p:sp>
        <p:nvSpPr>
          <p:cNvPr id="353" name="Line"/>
          <p:cNvSpPr/>
          <p:nvPr/>
        </p:nvSpPr>
        <p:spPr>
          <a:xfrm>
            <a:off x="5310293" y="4118186"/>
            <a:ext cx="2259" cy="4768428"/>
          </a:xfrm>
          <a:prstGeom prst="line">
            <a:avLst/>
          </a:prstGeom>
          <a:ln w="38100">
            <a:solidFill>
              <a:srgbClr val="00D2A9"/>
            </a:solidFill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12354559" y="3901440"/>
            <a:ext cx="2259" cy="4768427"/>
          </a:xfrm>
          <a:prstGeom prst="line">
            <a:avLst/>
          </a:prstGeom>
          <a:ln w="38100">
            <a:solidFill>
              <a:srgbClr val="00D2A9"/>
            </a:solidFill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5" name="[Vapnik 85]"/>
          <p:cNvSpPr txBox="1"/>
          <p:nvPr/>
        </p:nvSpPr>
        <p:spPr>
          <a:xfrm>
            <a:off x="5075484" y="2203591"/>
            <a:ext cx="2279030" cy="614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[Vapnik 85]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6" animBg="1" advAuto="0"/>
      <p:bldP spid="348" grpId="4" animBg="1" advAuto="0"/>
      <p:bldP spid="349" grpId="5" animBg="1" advAuto="0"/>
      <p:bldP spid="353" grpId="7" animBg="1" advAuto="0"/>
      <p:bldP spid="354" grpId="1" animBg="1" advAuto="0"/>
      <p:bldP spid="354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604C64-22DF-B4AC-EBDC-96C5FA2B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61" y="986020"/>
            <a:ext cx="3890780" cy="389078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F079D03-6F5F-82E9-15CC-D5477D177CCC}"/>
              </a:ext>
            </a:extLst>
          </p:cNvPr>
          <p:cNvSpPr/>
          <p:nvPr/>
        </p:nvSpPr>
        <p:spPr>
          <a:xfrm>
            <a:off x="1917075" y="6232160"/>
            <a:ext cx="3659265" cy="3072984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18E1B48-B227-BE86-DF60-EC97A8DC65A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576341" y="2931410"/>
            <a:ext cx="773470" cy="1655580"/>
          </a:xfrm>
          <a:prstGeom prst="bentConnector2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1B2435C-1681-D139-997D-9666EBE578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17413" y="5885367"/>
            <a:ext cx="1891325" cy="773470"/>
          </a:xfrm>
          <a:prstGeom prst="bentConnector3">
            <a:avLst>
              <a:gd name="adj1" fmla="val 3238"/>
            </a:avLst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D6EEC3-37EA-1E4C-D6F2-47A2DEEAA8FA}"/>
              </a:ext>
            </a:extLst>
          </p:cNvPr>
          <p:cNvSpPr txBox="1"/>
          <p:nvPr/>
        </p:nvSpPr>
        <p:spPr>
          <a:xfrm>
            <a:off x="1685560" y="482841"/>
            <a:ext cx="42055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Real World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CB06D-5CD7-BFAE-D76F-E5D31045A5C1}"/>
              </a:ext>
            </a:extLst>
          </p:cNvPr>
          <p:cNvSpPr txBox="1"/>
          <p:nvPr/>
        </p:nvSpPr>
        <p:spPr>
          <a:xfrm>
            <a:off x="1685559" y="5036629"/>
            <a:ext cx="420557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Mathematical Model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5551B-9D44-6237-24F6-C12E99B3F094}"/>
                  </a:ext>
                </a:extLst>
              </p:cNvPr>
              <p:cNvSpPr txBox="1"/>
              <p:nvPr/>
            </p:nvSpPr>
            <p:spPr>
              <a:xfrm>
                <a:off x="5873987" y="1898798"/>
                <a:ext cx="3685014" cy="77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4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4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accPr>
                            <m:e>
                              <m:r>
                                <a:rPr kumimoji="0" lang="en-US" sz="4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0" lang="en-US" sz="4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sub>
                      </m:sSub>
                      <m:r>
                        <a:rPr kumimoji="0" lang="en-US" sz="4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65551B-9D44-6237-24F6-C12E99B3F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87" y="1898798"/>
                <a:ext cx="3685014" cy="779701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BAE0F06-1D79-3F65-4107-9F09A1B22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213305"/>
              </p:ext>
            </p:extLst>
          </p:nvPr>
        </p:nvGraphicFramePr>
        <p:xfrm>
          <a:off x="6640641" y="4168927"/>
          <a:ext cx="5836721" cy="1468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5" imgW="1917700" imgH="482600" progId="Equation.DSMT4">
                  <p:embed/>
                </p:oleObj>
              </mc:Choice>
              <mc:Fallback>
                <p:oleObj name="Equation" r:id="rId5" imgW="1917700" imgH="48260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0641" y="4168927"/>
                        <a:ext cx="5836721" cy="1468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0E81B-4743-446A-D9A3-316178839D00}"/>
                  </a:ext>
                </a:extLst>
              </p:cNvPr>
              <p:cNvSpPr txBox="1"/>
              <p:nvPr/>
            </p:nvSpPr>
            <p:spPr>
              <a:xfrm>
                <a:off x="5807856" y="7217765"/>
                <a:ext cx="3685014" cy="77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4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4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accPr>
                            <m:e>
                              <m:r>
                                <a:rPr kumimoji="0" lang="en-US" sz="44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kumimoji="0" lang="en-US" sz="44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𝟏</m:t>
                          </m:r>
                        </m:sub>
                      </m:sSub>
                      <m:r>
                        <a:rPr kumimoji="0" lang="en-US" sz="44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60E81B-4743-446A-D9A3-316178839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56" y="7217765"/>
                <a:ext cx="3685014" cy="779701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690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7D4D-D00F-1345-961D-6A030BAC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Well Behaved Data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EADBF-2197-D841-BD3F-5FDF168B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9056" y="4375913"/>
            <a:ext cx="11504579" cy="4015112"/>
          </a:xfrm>
        </p:spPr>
        <p:txBody>
          <a:bodyPr/>
          <a:lstStyle/>
          <a:p>
            <a:r>
              <a:rPr lang="en-US" sz="2800" dirty="0"/>
              <a:t>Data for male/female generated according to normal distributions.</a:t>
            </a:r>
          </a:p>
          <a:p>
            <a:r>
              <a:rPr lang="en-US" sz="2800" dirty="0"/>
              <a:t>Estimated Mean and variance converge quickly to true values.</a:t>
            </a:r>
          </a:p>
          <a:p>
            <a:r>
              <a:rPr lang="en-US" sz="2800" dirty="0"/>
              <a:t>Generative method converges (</a:t>
            </a:r>
            <a:r>
              <a:rPr lang="en-US" sz="2800" dirty="0">
                <a:solidFill>
                  <a:srgbClr val="FF0000"/>
                </a:solidFill>
              </a:rPr>
              <a:t>much</a:t>
            </a:r>
            <a:r>
              <a:rPr lang="en-US" sz="2800" dirty="0"/>
              <a:t>) faster than discriminative method.</a:t>
            </a:r>
          </a:p>
          <a:p>
            <a:r>
              <a:rPr lang="en-US" sz="2800" dirty="0"/>
              <a:t>Only viable method when number of training examples is small (&lt;10,000).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7894C-945C-1B4D-8C25-232505D680CF}"/>
              </a:ext>
            </a:extLst>
          </p:cNvPr>
          <p:cNvGrpSpPr/>
          <p:nvPr/>
        </p:nvGrpSpPr>
        <p:grpSpPr>
          <a:xfrm>
            <a:off x="4532478" y="1717288"/>
            <a:ext cx="4337493" cy="1989927"/>
            <a:chOff x="758613" y="4009813"/>
            <a:chExt cx="10390294" cy="5104838"/>
          </a:xfrm>
        </p:grpSpPr>
        <p:sp>
          <p:nvSpPr>
            <p:cNvPr id="5" name="Line">
              <a:extLst>
                <a:ext uri="{FF2B5EF4-FFF2-40B4-BE49-F238E27FC236}">
                  <a16:creationId xmlns:a16="http://schemas.microsoft.com/office/drawing/2014/main" id="{57C165F2-F5F1-904D-B340-B5F1DCA517E0}"/>
                </a:ext>
              </a:extLst>
            </p:cNvPr>
            <p:cNvSpPr/>
            <p:nvPr/>
          </p:nvSpPr>
          <p:spPr>
            <a:xfrm>
              <a:off x="1517226" y="8344746"/>
              <a:ext cx="9428481" cy="2259"/>
            </a:xfrm>
            <a:prstGeom prst="line">
              <a:avLst/>
            </a:prstGeom>
            <a:ln w="12700">
              <a:solidFill>
                <a:srgbClr val="000000"/>
              </a:solidFill>
              <a:tailEnd type="triangle"/>
            </a:ln>
          </p:spPr>
          <p:txBody>
            <a:bodyPr lIns="72248" tIns="72248" rIns="72248" bIns="72248" anchor="ctr"/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F456FC93-DC08-2B41-BCAA-6E40553432F7}"/>
                </a:ext>
              </a:extLst>
            </p:cNvPr>
            <p:cNvSpPr/>
            <p:nvPr/>
          </p:nvSpPr>
          <p:spPr>
            <a:xfrm flipV="1">
              <a:off x="1517228" y="4009813"/>
              <a:ext cx="2258" cy="433493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7" name="Group">
              <a:extLst>
                <a:ext uri="{FF2B5EF4-FFF2-40B4-BE49-F238E27FC236}">
                  <a16:creationId xmlns:a16="http://schemas.microsoft.com/office/drawing/2014/main" id="{A188021D-2857-5C49-9A34-888C830B4591}"/>
                </a:ext>
              </a:extLst>
            </p:cNvPr>
            <p:cNvGrpSpPr/>
            <p:nvPr/>
          </p:nvGrpSpPr>
          <p:grpSpPr>
            <a:xfrm>
              <a:off x="3793066" y="8453120"/>
              <a:ext cx="469619" cy="661531"/>
              <a:chOff x="0" y="0"/>
              <a:chExt cx="469617" cy="661528"/>
            </a:xfrm>
          </p:grpSpPr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C143AC20-1122-8F41-8FE5-0A07869D98CE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58" name="image.pdf" descr="image.pdf">
                <a:extLst>
                  <a:ext uri="{FF2B5EF4-FFF2-40B4-BE49-F238E27FC236}">
                    <a16:creationId xmlns:a16="http://schemas.microsoft.com/office/drawing/2014/main" id="{02131E04-D0FB-8748-A682-54C4A8E21F0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8" name="Group">
              <a:extLst>
                <a:ext uri="{FF2B5EF4-FFF2-40B4-BE49-F238E27FC236}">
                  <a16:creationId xmlns:a16="http://schemas.microsoft.com/office/drawing/2014/main" id="{005716A2-72C0-804F-ABBC-BB6FD5018451}"/>
                </a:ext>
              </a:extLst>
            </p:cNvPr>
            <p:cNvGrpSpPr/>
            <p:nvPr/>
          </p:nvGrpSpPr>
          <p:grpSpPr>
            <a:xfrm>
              <a:off x="5310293" y="8453120"/>
              <a:ext cx="395112" cy="661531"/>
              <a:chOff x="0" y="0"/>
              <a:chExt cx="395111" cy="661528"/>
            </a:xfrm>
          </p:grpSpPr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8AA27C49-72C3-6E45-92C2-FFDBD551FEDA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56" name="image.pdf" descr="image.pdf">
                <a:extLst>
                  <a:ext uri="{FF2B5EF4-FFF2-40B4-BE49-F238E27FC236}">
                    <a16:creationId xmlns:a16="http://schemas.microsoft.com/office/drawing/2014/main" id="{DD07B687-0BB8-3E40-A72D-39513A02052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9" name="Group">
              <a:extLst>
                <a:ext uri="{FF2B5EF4-FFF2-40B4-BE49-F238E27FC236}">
                  <a16:creationId xmlns:a16="http://schemas.microsoft.com/office/drawing/2014/main" id="{310F24BC-D2A5-BA49-8930-EEB48B3D41E6}"/>
                </a:ext>
              </a:extLst>
            </p:cNvPr>
            <p:cNvGrpSpPr/>
            <p:nvPr/>
          </p:nvGrpSpPr>
          <p:grpSpPr>
            <a:xfrm>
              <a:off x="4118186" y="8453120"/>
              <a:ext cx="469619" cy="661531"/>
              <a:chOff x="0" y="0"/>
              <a:chExt cx="469617" cy="66152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E8D9712E-5659-344C-8B5C-DCD81F5F4776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54" name="image.pdf" descr="image.pdf">
                <a:extLst>
                  <a:ext uri="{FF2B5EF4-FFF2-40B4-BE49-F238E27FC236}">
                    <a16:creationId xmlns:a16="http://schemas.microsoft.com/office/drawing/2014/main" id="{12ADF056-B703-8C44-9FE5-288649FA1E90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" name="Group">
              <a:extLst>
                <a:ext uri="{FF2B5EF4-FFF2-40B4-BE49-F238E27FC236}">
                  <a16:creationId xmlns:a16="http://schemas.microsoft.com/office/drawing/2014/main" id="{48DA49AD-A052-3C45-A24C-4CF36344ADCA}"/>
                </a:ext>
              </a:extLst>
            </p:cNvPr>
            <p:cNvGrpSpPr/>
            <p:nvPr/>
          </p:nvGrpSpPr>
          <p:grpSpPr>
            <a:xfrm>
              <a:off x="2275840" y="8453120"/>
              <a:ext cx="469618" cy="661531"/>
              <a:chOff x="0" y="0"/>
              <a:chExt cx="469617" cy="661528"/>
            </a:xfrm>
          </p:grpSpPr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168CB7CE-8733-514A-BEF4-3E00B7DE6576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52" name="image.pdf" descr="image.pdf">
                <a:extLst>
                  <a:ext uri="{FF2B5EF4-FFF2-40B4-BE49-F238E27FC236}">
                    <a16:creationId xmlns:a16="http://schemas.microsoft.com/office/drawing/2014/main" id="{158718F0-948C-7049-9397-AE3EE954BED2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1" name="Group">
              <a:extLst>
                <a:ext uri="{FF2B5EF4-FFF2-40B4-BE49-F238E27FC236}">
                  <a16:creationId xmlns:a16="http://schemas.microsoft.com/office/drawing/2014/main" id="{9357579F-C681-6E40-B03E-1F667541FD37}"/>
                </a:ext>
              </a:extLst>
            </p:cNvPr>
            <p:cNvGrpSpPr/>
            <p:nvPr/>
          </p:nvGrpSpPr>
          <p:grpSpPr>
            <a:xfrm>
              <a:off x="4876800" y="8453120"/>
              <a:ext cx="469618" cy="661531"/>
              <a:chOff x="0" y="0"/>
              <a:chExt cx="469617" cy="661528"/>
            </a:xfrm>
          </p:grpSpPr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5404E956-5E40-F742-B5FF-32446449DACA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50" name="image.pdf" descr="image.pdf">
                <a:extLst>
                  <a:ext uri="{FF2B5EF4-FFF2-40B4-BE49-F238E27FC236}">
                    <a16:creationId xmlns:a16="http://schemas.microsoft.com/office/drawing/2014/main" id="{D4186344-09F1-774E-A4BD-8A42BDE75BA4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495A68A7-3771-9D4D-A16A-1F49E1365F92}"/>
                </a:ext>
              </a:extLst>
            </p:cNvPr>
            <p:cNvGrpSpPr/>
            <p:nvPr/>
          </p:nvGrpSpPr>
          <p:grpSpPr>
            <a:xfrm>
              <a:off x="6285653" y="8453120"/>
              <a:ext cx="469619" cy="661531"/>
              <a:chOff x="0" y="0"/>
              <a:chExt cx="469617" cy="661528"/>
            </a:xfrm>
          </p:grpSpPr>
          <p:sp>
            <p:nvSpPr>
              <p:cNvPr id="47" name="Rectangle">
                <a:extLst>
                  <a:ext uri="{FF2B5EF4-FFF2-40B4-BE49-F238E27FC236}">
                    <a16:creationId xmlns:a16="http://schemas.microsoft.com/office/drawing/2014/main" id="{77660A8A-AB4E-CC4F-9A3F-B8AD973B5ED9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8" name="image.pdf" descr="image.pdf">
                <a:extLst>
                  <a:ext uri="{FF2B5EF4-FFF2-40B4-BE49-F238E27FC236}">
                    <a16:creationId xmlns:a16="http://schemas.microsoft.com/office/drawing/2014/main" id="{45639B08-91FE-3940-8FBF-893A7D5F75F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14EF3E6C-00A0-F74E-A70E-CAD3BF0C400A}"/>
                </a:ext>
              </a:extLst>
            </p:cNvPr>
            <p:cNvGrpSpPr/>
            <p:nvPr/>
          </p:nvGrpSpPr>
          <p:grpSpPr>
            <a:xfrm>
              <a:off x="8669866" y="8453120"/>
              <a:ext cx="469619" cy="661531"/>
              <a:chOff x="0" y="0"/>
              <a:chExt cx="469617" cy="661528"/>
            </a:xfrm>
          </p:grpSpPr>
          <p:sp>
            <p:nvSpPr>
              <p:cNvPr id="45" name="Rectangle">
                <a:extLst>
                  <a:ext uri="{FF2B5EF4-FFF2-40B4-BE49-F238E27FC236}">
                    <a16:creationId xmlns:a16="http://schemas.microsoft.com/office/drawing/2014/main" id="{234E52FE-4D70-2844-9044-B9F9C3E6D3E6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6" name="image.pdf" descr="image.pdf">
                <a:extLst>
                  <a:ext uri="{FF2B5EF4-FFF2-40B4-BE49-F238E27FC236}">
                    <a16:creationId xmlns:a16="http://schemas.microsoft.com/office/drawing/2014/main" id="{E20B8ACE-E87A-4441-8910-966B97AE1489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" name="Group">
              <a:extLst>
                <a:ext uri="{FF2B5EF4-FFF2-40B4-BE49-F238E27FC236}">
                  <a16:creationId xmlns:a16="http://schemas.microsoft.com/office/drawing/2014/main" id="{B9D8DDF3-5B95-6A44-8E03-F27CF67E7E69}"/>
                </a:ext>
              </a:extLst>
            </p:cNvPr>
            <p:cNvGrpSpPr/>
            <p:nvPr/>
          </p:nvGrpSpPr>
          <p:grpSpPr>
            <a:xfrm>
              <a:off x="3034453" y="8453120"/>
              <a:ext cx="469619" cy="661531"/>
              <a:chOff x="0" y="0"/>
              <a:chExt cx="469617" cy="661528"/>
            </a:xfrm>
          </p:grpSpPr>
          <p:sp>
            <p:nvSpPr>
              <p:cNvPr id="43" name="Rectangle">
                <a:extLst>
                  <a:ext uri="{FF2B5EF4-FFF2-40B4-BE49-F238E27FC236}">
                    <a16:creationId xmlns:a16="http://schemas.microsoft.com/office/drawing/2014/main" id="{E04E21FE-D26D-A04A-9DDB-D9DFADC07B6C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4" name="image.pdf" descr="image.pdf">
                <a:extLst>
                  <a:ext uri="{FF2B5EF4-FFF2-40B4-BE49-F238E27FC236}">
                    <a16:creationId xmlns:a16="http://schemas.microsoft.com/office/drawing/2014/main" id="{661739ED-87E3-8D44-B853-1C5478F45F4E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" name="Group">
              <a:extLst>
                <a:ext uri="{FF2B5EF4-FFF2-40B4-BE49-F238E27FC236}">
                  <a16:creationId xmlns:a16="http://schemas.microsoft.com/office/drawing/2014/main" id="{AA57835C-5CEE-914D-916F-2C6DA3BD4DD2}"/>
                </a:ext>
              </a:extLst>
            </p:cNvPr>
            <p:cNvGrpSpPr/>
            <p:nvPr/>
          </p:nvGrpSpPr>
          <p:grpSpPr>
            <a:xfrm>
              <a:off x="3467946" y="8453120"/>
              <a:ext cx="469619" cy="661531"/>
              <a:chOff x="0" y="0"/>
              <a:chExt cx="469617" cy="661528"/>
            </a:xfrm>
          </p:grpSpPr>
          <p:sp>
            <p:nvSpPr>
              <p:cNvPr id="41" name="Rectangle">
                <a:extLst>
                  <a:ext uri="{FF2B5EF4-FFF2-40B4-BE49-F238E27FC236}">
                    <a16:creationId xmlns:a16="http://schemas.microsoft.com/office/drawing/2014/main" id="{9B293306-2688-9149-8A47-B1E5E7D0B3D6}"/>
                  </a:ext>
                </a:extLst>
              </p:cNvPr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2" name="image.pdf" descr="image.pdf">
                <a:extLst>
                  <a:ext uri="{FF2B5EF4-FFF2-40B4-BE49-F238E27FC236}">
                    <a16:creationId xmlns:a16="http://schemas.microsoft.com/office/drawing/2014/main" id="{24402724-1B96-8444-A7EE-7BB0D447164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7BC22B96-A1F7-A648-9364-D3868487A9B0}"/>
                </a:ext>
              </a:extLst>
            </p:cNvPr>
            <p:cNvGrpSpPr/>
            <p:nvPr/>
          </p:nvGrpSpPr>
          <p:grpSpPr>
            <a:xfrm>
              <a:off x="6935893" y="8453120"/>
              <a:ext cx="395112" cy="661531"/>
              <a:chOff x="0" y="0"/>
              <a:chExt cx="395111" cy="661528"/>
            </a:xfrm>
          </p:grpSpPr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E5EC277B-DB17-A246-81F5-0DCED1C155F6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0" name="image.pdf" descr="image.pdf">
                <a:extLst>
                  <a:ext uri="{FF2B5EF4-FFF2-40B4-BE49-F238E27FC236}">
                    <a16:creationId xmlns:a16="http://schemas.microsoft.com/office/drawing/2014/main" id="{2A57E823-4CD9-1F47-B1F5-363582E6A21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0C8800E6-AE1B-694A-A927-540CC2670192}"/>
                </a:ext>
              </a:extLst>
            </p:cNvPr>
            <p:cNvGrpSpPr/>
            <p:nvPr/>
          </p:nvGrpSpPr>
          <p:grpSpPr>
            <a:xfrm>
              <a:off x="7369386" y="8453120"/>
              <a:ext cx="395112" cy="661531"/>
              <a:chOff x="0" y="0"/>
              <a:chExt cx="395111" cy="661528"/>
            </a:xfrm>
          </p:grpSpPr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93EE635-E3EB-7549-88B9-371C001F121E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8" name="image.pdf" descr="image.pdf">
                <a:extLst>
                  <a:ext uri="{FF2B5EF4-FFF2-40B4-BE49-F238E27FC236}">
                    <a16:creationId xmlns:a16="http://schemas.microsoft.com/office/drawing/2014/main" id="{6C436770-F49F-CD45-AE0C-3B1109962120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9441DCC4-BC54-1E44-85F0-B2C9DFDB7048}"/>
                </a:ext>
              </a:extLst>
            </p:cNvPr>
            <p:cNvGrpSpPr/>
            <p:nvPr/>
          </p:nvGrpSpPr>
          <p:grpSpPr>
            <a:xfrm>
              <a:off x="9320106" y="8453120"/>
              <a:ext cx="395113" cy="661531"/>
              <a:chOff x="0" y="0"/>
              <a:chExt cx="395111" cy="661528"/>
            </a:xfrm>
          </p:grpSpPr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B4DD8D5F-D895-5846-AAE5-3EF830CC07EC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6" name="image.pdf" descr="image.pdf">
                <a:extLst>
                  <a:ext uri="{FF2B5EF4-FFF2-40B4-BE49-F238E27FC236}">
                    <a16:creationId xmlns:a16="http://schemas.microsoft.com/office/drawing/2014/main" id="{645F7EAF-BB24-9B49-8EB1-DE41F56F30D9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7D2F5548-6BB2-7246-AF32-E059ABB75055}"/>
                </a:ext>
              </a:extLst>
            </p:cNvPr>
            <p:cNvGrpSpPr/>
            <p:nvPr/>
          </p:nvGrpSpPr>
          <p:grpSpPr>
            <a:xfrm>
              <a:off x="7802880" y="8453120"/>
              <a:ext cx="395112" cy="661531"/>
              <a:chOff x="0" y="0"/>
              <a:chExt cx="395111" cy="661528"/>
            </a:xfrm>
          </p:grpSpPr>
          <p:sp>
            <p:nvSpPr>
              <p:cNvPr id="33" name="Rectangle">
                <a:extLst>
                  <a:ext uri="{FF2B5EF4-FFF2-40B4-BE49-F238E27FC236}">
                    <a16:creationId xmlns:a16="http://schemas.microsoft.com/office/drawing/2014/main" id="{A04D5698-A53A-E144-9207-DB77D15006ED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4" name="image.pdf" descr="image.pdf">
                <a:extLst>
                  <a:ext uri="{FF2B5EF4-FFF2-40B4-BE49-F238E27FC236}">
                    <a16:creationId xmlns:a16="http://schemas.microsoft.com/office/drawing/2014/main" id="{827513F6-518D-3B40-86D0-09A690F8AAC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52839515-0704-D543-9F01-E058BDDD2665}"/>
                </a:ext>
              </a:extLst>
            </p:cNvPr>
            <p:cNvGrpSpPr/>
            <p:nvPr/>
          </p:nvGrpSpPr>
          <p:grpSpPr>
            <a:xfrm>
              <a:off x="8236373" y="8453120"/>
              <a:ext cx="395112" cy="661531"/>
              <a:chOff x="0" y="0"/>
              <a:chExt cx="395111" cy="661528"/>
            </a:xfrm>
          </p:grpSpPr>
          <p:sp>
            <p:nvSpPr>
              <p:cNvPr id="31" name="Rectangle">
                <a:extLst>
                  <a:ext uri="{FF2B5EF4-FFF2-40B4-BE49-F238E27FC236}">
                    <a16:creationId xmlns:a16="http://schemas.microsoft.com/office/drawing/2014/main" id="{064C2760-F6B8-D94F-87E6-1AA6B78F73C1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2" name="image.pdf" descr="image.pdf">
                <a:extLst>
                  <a:ext uri="{FF2B5EF4-FFF2-40B4-BE49-F238E27FC236}">
                    <a16:creationId xmlns:a16="http://schemas.microsoft.com/office/drawing/2014/main" id="{E900C00B-51DA-9D49-A642-AA4B68C3FAA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1" name="Group">
              <a:extLst>
                <a:ext uri="{FF2B5EF4-FFF2-40B4-BE49-F238E27FC236}">
                  <a16:creationId xmlns:a16="http://schemas.microsoft.com/office/drawing/2014/main" id="{943743D7-E8FA-644C-8396-DBFD5BFB555D}"/>
                </a:ext>
              </a:extLst>
            </p:cNvPr>
            <p:cNvGrpSpPr/>
            <p:nvPr/>
          </p:nvGrpSpPr>
          <p:grpSpPr>
            <a:xfrm>
              <a:off x="7152640" y="8453120"/>
              <a:ext cx="395112" cy="661531"/>
              <a:chOff x="0" y="0"/>
              <a:chExt cx="395111" cy="661528"/>
            </a:xfrm>
          </p:grpSpPr>
          <p:sp>
            <p:nvSpPr>
              <p:cNvPr id="29" name="Rectangle">
                <a:extLst>
                  <a:ext uri="{FF2B5EF4-FFF2-40B4-BE49-F238E27FC236}">
                    <a16:creationId xmlns:a16="http://schemas.microsoft.com/office/drawing/2014/main" id="{57517941-73E6-FA47-8F3C-110D2CA13A73}"/>
                  </a:ext>
                </a:extLst>
              </p:cNvPr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0" name="image.pdf" descr="image.pdf">
                <a:extLst>
                  <a:ext uri="{FF2B5EF4-FFF2-40B4-BE49-F238E27FC236}">
                    <a16:creationId xmlns:a16="http://schemas.microsoft.com/office/drawing/2014/main" id="{3AAA2165-000B-B84E-B35F-3AFAB9FF143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0F80C468-40F3-E14E-ACFE-DFAB6A11A4F5}"/>
                </a:ext>
              </a:extLst>
            </p:cNvPr>
            <p:cNvSpPr/>
            <p:nvPr/>
          </p:nvSpPr>
          <p:spPr>
            <a:xfrm>
              <a:off x="758613" y="6177279"/>
              <a:ext cx="7247468" cy="207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extrusionOk="0">
                  <a:moveTo>
                    <a:pt x="0" y="21390"/>
                  </a:moveTo>
                  <a:cubicBezTo>
                    <a:pt x="834" y="20831"/>
                    <a:pt x="3190" y="21600"/>
                    <a:pt x="5006" y="18035"/>
                  </a:cubicBezTo>
                  <a:cubicBezTo>
                    <a:pt x="6823" y="14470"/>
                    <a:pt x="9064" y="0"/>
                    <a:pt x="10901" y="0"/>
                  </a:cubicBezTo>
                  <a:cubicBezTo>
                    <a:pt x="12738" y="0"/>
                    <a:pt x="14245" y="14470"/>
                    <a:pt x="16028" y="18035"/>
                  </a:cubicBezTo>
                  <a:cubicBezTo>
                    <a:pt x="17812" y="21600"/>
                    <a:pt x="20443" y="20691"/>
                    <a:pt x="21600" y="21390"/>
                  </a:cubicBezTo>
                </a:path>
              </a:pathLst>
            </a:custGeom>
            <a:ln w="25400">
              <a:solidFill>
                <a:srgbClr val="434ED6"/>
              </a:solidFill>
            </a:ln>
          </p:spPr>
          <p:txBody>
            <a:bodyPr lIns="72248" tIns="72248" rIns="72248" bIns="72248" anchor="ctr"/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dirty="0"/>
            </a:p>
          </p:txBody>
        </p:sp>
        <p:sp>
          <p:nvSpPr>
            <p:cNvPr id="23" name="Line">
              <a:extLst>
                <a:ext uri="{FF2B5EF4-FFF2-40B4-BE49-F238E27FC236}">
                  <a16:creationId xmlns:a16="http://schemas.microsoft.com/office/drawing/2014/main" id="{19DE5D82-5E43-B847-A3ED-112EE87E33D3}"/>
                </a:ext>
              </a:extLst>
            </p:cNvPr>
            <p:cNvSpPr/>
            <p:nvPr/>
          </p:nvSpPr>
          <p:spPr>
            <a:xfrm>
              <a:off x="3901439" y="6177279"/>
              <a:ext cx="7247468" cy="207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58" y="20965"/>
                    <a:pt x="5753" y="21388"/>
                    <a:pt x="7570" y="17788"/>
                  </a:cubicBezTo>
                  <a:cubicBezTo>
                    <a:pt x="9387" y="14188"/>
                    <a:pt x="9824" y="0"/>
                    <a:pt x="10901" y="0"/>
                  </a:cubicBezTo>
                  <a:cubicBezTo>
                    <a:pt x="11978" y="0"/>
                    <a:pt x="12267" y="14188"/>
                    <a:pt x="14050" y="17788"/>
                  </a:cubicBezTo>
                  <a:cubicBezTo>
                    <a:pt x="15833" y="21388"/>
                    <a:pt x="20025" y="20800"/>
                    <a:pt x="21600" y="21600"/>
                  </a:cubicBezTo>
                </a:path>
              </a:pathLst>
            </a:custGeom>
            <a:ln w="25400">
              <a:solidFill>
                <a:srgbClr val="FF2C79"/>
              </a:solidFill>
            </a:ln>
          </p:spPr>
          <p:txBody>
            <a:bodyPr lIns="72248" tIns="72248" rIns="72248" bIns="72248" anchor="ctr"/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" name="Line">
              <a:extLst>
                <a:ext uri="{FF2B5EF4-FFF2-40B4-BE49-F238E27FC236}">
                  <a16:creationId xmlns:a16="http://schemas.microsoft.com/office/drawing/2014/main" id="{32A7C66E-CF2B-914E-AA54-46CD308F9115}"/>
                </a:ext>
              </a:extLst>
            </p:cNvPr>
            <p:cNvSpPr/>
            <p:nvPr/>
          </p:nvSpPr>
          <p:spPr>
            <a:xfrm>
              <a:off x="7586133" y="4551679"/>
              <a:ext cx="2259" cy="2926082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5" name="Line">
              <a:extLst>
                <a:ext uri="{FF2B5EF4-FFF2-40B4-BE49-F238E27FC236}">
                  <a16:creationId xmlns:a16="http://schemas.microsoft.com/office/drawing/2014/main" id="{EABF3B2E-484B-8843-9986-9CF6184512CC}"/>
                </a:ext>
              </a:extLst>
            </p:cNvPr>
            <p:cNvSpPr/>
            <p:nvPr/>
          </p:nvSpPr>
          <p:spPr>
            <a:xfrm>
              <a:off x="6827519" y="5743787"/>
              <a:ext cx="1625602" cy="2258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6" name="Line">
              <a:extLst>
                <a:ext uri="{FF2B5EF4-FFF2-40B4-BE49-F238E27FC236}">
                  <a16:creationId xmlns:a16="http://schemas.microsoft.com/office/drawing/2014/main" id="{3418799B-50F3-C347-9ADC-34675FF14D7F}"/>
                </a:ext>
              </a:extLst>
            </p:cNvPr>
            <p:cNvSpPr/>
            <p:nvPr/>
          </p:nvSpPr>
          <p:spPr>
            <a:xfrm>
              <a:off x="6285653" y="4226559"/>
              <a:ext cx="2258" cy="4768428"/>
            </a:xfrm>
            <a:prstGeom prst="line">
              <a:avLst/>
            </a:prstGeom>
            <a:ln w="38100">
              <a:solidFill>
                <a:srgbClr val="00D2A9"/>
              </a:solidFill>
            </a:ln>
          </p:spPr>
          <p:txBody>
            <a:bodyPr lIns="72248" tIns="72248" rIns="72248" bIns="72248" anchor="ctr"/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7" name="Line">
              <a:extLst>
                <a:ext uri="{FF2B5EF4-FFF2-40B4-BE49-F238E27FC236}">
                  <a16:creationId xmlns:a16="http://schemas.microsoft.com/office/drawing/2014/main" id="{4789F9AB-7DA2-A746-A931-D79E14EA87D7}"/>
                </a:ext>
              </a:extLst>
            </p:cNvPr>
            <p:cNvSpPr/>
            <p:nvPr/>
          </p:nvSpPr>
          <p:spPr>
            <a:xfrm>
              <a:off x="4443306" y="4551679"/>
              <a:ext cx="2258" cy="2926082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FC58451C-0F49-E344-819E-CE4D629BFF3D}"/>
                </a:ext>
              </a:extLst>
            </p:cNvPr>
            <p:cNvSpPr/>
            <p:nvPr/>
          </p:nvSpPr>
          <p:spPr>
            <a:xfrm>
              <a:off x="3142826" y="5743787"/>
              <a:ext cx="2600962" cy="2258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9693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Ill-behaved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Ill-behaved data</a:t>
            </a:r>
          </a:p>
        </p:txBody>
      </p:sp>
      <p:sp>
        <p:nvSpPr>
          <p:cNvPr id="358" name="Line"/>
          <p:cNvSpPr/>
          <p:nvPr/>
        </p:nvSpPr>
        <p:spPr>
          <a:xfrm>
            <a:off x="1517226" y="8344746"/>
            <a:ext cx="9428481" cy="22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59" name="Voice Pitch"/>
          <p:cNvSpPr txBox="1"/>
          <p:nvPr/>
        </p:nvSpPr>
        <p:spPr>
          <a:xfrm>
            <a:off x="10403840" y="8453120"/>
            <a:ext cx="2199020" cy="61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57799" marR="57799" algn="l" defTabSz="1300480">
              <a:buClr>
                <a:srgbClr val="000000"/>
              </a:buClr>
              <a:buFont typeface="Times New Roman"/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Voice Pitch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866986" y="4009813"/>
            <a:ext cx="652499" cy="4334934"/>
            <a:chOff x="0" y="0"/>
            <a:chExt cx="652497" cy="4334933"/>
          </a:xfrm>
        </p:grpSpPr>
        <p:sp>
          <p:nvSpPr>
            <p:cNvPr id="360" name="Line"/>
            <p:cNvSpPr/>
            <p:nvPr/>
          </p:nvSpPr>
          <p:spPr>
            <a:xfrm flipV="1">
              <a:off x="650240" y="0"/>
              <a:ext cx="2258" cy="433493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1" name="Probability"/>
            <p:cNvSpPr txBox="1"/>
            <p:nvPr/>
          </p:nvSpPr>
          <p:spPr>
            <a:xfrm rot="16200000">
              <a:off x="-762654" y="1157303"/>
              <a:ext cx="2134062" cy="608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Probability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3793066" y="8453120"/>
            <a:ext cx="6646899" cy="661530"/>
            <a:chOff x="0" y="0"/>
            <a:chExt cx="6646898" cy="661528"/>
          </a:xfrm>
        </p:grpSpPr>
        <p:grpSp>
          <p:nvGrpSpPr>
            <p:cNvPr id="365" name="Group"/>
            <p:cNvGrpSpPr/>
            <p:nvPr/>
          </p:nvGrpSpPr>
          <p:grpSpPr>
            <a:xfrm>
              <a:off x="0" y="0"/>
              <a:ext cx="469618" cy="661529"/>
              <a:chOff x="0" y="0"/>
              <a:chExt cx="469617" cy="661528"/>
            </a:xfrm>
          </p:grpSpPr>
          <p:sp>
            <p:nvSpPr>
              <p:cNvPr id="363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64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68" name="Group"/>
            <p:cNvGrpSpPr/>
            <p:nvPr/>
          </p:nvGrpSpPr>
          <p:grpSpPr>
            <a:xfrm>
              <a:off x="1517226" y="0"/>
              <a:ext cx="395112" cy="661529"/>
              <a:chOff x="0" y="0"/>
              <a:chExt cx="395111" cy="661528"/>
            </a:xfrm>
          </p:grpSpPr>
          <p:sp>
            <p:nvSpPr>
              <p:cNvPr id="366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67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71" name="Group"/>
            <p:cNvGrpSpPr/>
            <p:nvPr/>
          </p:nvGrpSpPr>
          <p:grpSpPr>
            <a:xfrm>
              <a:off x="325120" y="0"/>
              <a:ext cx="469618" cy="661529"/>
              <a:chOff x="0" y="0"/>
              <a:chExt cx="469617" cy="661528"/>
            </a:xfrm>
          </p:grpSpPr>
          <p:sp>
            <p:nvSpPr>
              <p:cNvPr id="369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70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74" name="Group"/>
            <p:cNvGrpSpPr/>
            <p:nvPr/>
          </p:nvGrpSpPr>
          <p:grpSpPr>
            <a:xfrm>
              <a:off x="650240" y="0"/>
              <a:ext cx="469618" cy="661529"/>
              <a:chOff x="0" y="0"/>
              <a:chExt cx="469617" cy="661528"/>
            </a:xfrm>
          </p:grpSpPr>
          <p:sp>
            <p:nvSpPr>
              <p:cNvPr id="372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73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77" name="Group"/>
            <p:cNvGrpSpPr/>
            <p:nvPr/>
          </p:nvGrpSpPr>
          <p:grpSpPr>
            <a:xfrm>
              <a:off x="975360" y="0"/>
              <a:ext cx="469618" cy="661529"/>
              <a:chOff x="0" y="0"/>
              <a:chExt cx="469617" cy="661528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76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0" name="Group"/>
            <p:cNvGrpSpPr/>
            <p:nvPr/>
          </p:nvGrpSpPr>
          <p:grpSpPr>
            <a:xfrm>
              <a:off x="6177280" y="0"/>
              <a:ext cx="469619" cy="661529"/>
              <a:chOff x="0" y="0"/>
              <a:chExt cx="469617" cy="661528"/>
            </a:xfrm>
          </p:grpSpPr>
          <p:sp>
            <p:nvSpPr>
              <p:cNvPr id="378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79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3" name="Group"/>
            <p:cNvGrpSpPr/>
            <p:nvPr/>
          </p:nvGrpSpPr>
          <p:grpSpPr>
            <a:xfrm>
              <a:off x="4876800" y="0"/>
              <a:ext cx="469618" cy="661529"/>
              <a:chOff x="0" y="0"/>
              <a:chExt cx="469617" cy="661528"/>
            </a:xfrm>
          </p:grpSpPr>
          <p:sp>
            <p:nvSpPr>
              <p:cNvPr id="381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82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6" name="Group"/>
            <p:cNvGrpSpPr/>
            <p:nvPr/>
          </p:nvGrpSpPr>
          <p:grpSpPr>
            <a:xfrm>
              <a:off x="216746" y="0"/>
              <a:ext cx="469619" cy="661529"/>
              <a:chOff x="0" y="0"/>
              <a:chExt cx="469617" cy="661528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85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89" name="Group"/>
            <p:cNvGrpSpPr/>
            <p:nvPr/>
          </p:nvGrpSpPr>
          <p:grpSpPr>
            <a:xfrm>
              <a:off x="541866" y="0"/>
              <a:ext cx="469619" cy="661529"/>
              <a:chOff x="0" y="0"/>
              <a:chExt cx="469617" cy="661528"/>
            </a:xfrm>
          </p:grpSpPr>
          <p:sp>
            <p:nvSpPr>
              <p:cNvPr id="387" name="Rectangle"/>
              <p:cNvSpPr/>
              <p:nvPr/>
            </p:nvSpPr>
            <p:spPr>
              <a:xfrm>
                <a:off x="0" y="0"/>
                <a:ext cx="469618" cy="661529"/>
              </a:xfrm>
              <a:prstGeom prst="rect">
                <a:avLst/>
              </a:prstGeom>
              <a:solidFill>
                <a:srgbClr val="00D2A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88" name="image.pdf" descr="image.pdf"/>
              <p:cNvPicPr>
                <a:picLocks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469618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92" name="Group"/>
            <p:cNvGrpSpPr/>
            <p:nvPr/>
          </p:nvGrpSpPr>
          <p:grpSpPr>
            <a:xfrm>
              <a:off x="1950720" y="0"/>
              <a:ext cx="395112" cy="661529"/>
              <a:chOff x="0" y="0"/>
              <a:chExt cx="395111" cy="661528"/>
            </a:xfrm>
          </p:grpSpPr>
          <p:sp>
            <p:nvSpPr>
              <p:cNvPr id="390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91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95" name="Group"/>
            <p:cNvGrpSpPr/>
            <p:nvPr/>
          </p:nvGrpSpPr>
          <p:grpSpPr>
            <a:xfrm>
              <a:off x="2384213" y="0"/>
              <a:ext cx="395112" cy="661529"/>
              <a:chOff x="0" y="0"/>
              <a:chExt cx="395111" cy="661528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94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98" name="Group"/>
            <p:cNvGrpSpPr/>
            <p:nvPr/>
          </p:nvGrpSpPr>
          <p:grpSpPr>
            <a:xfrm>
              <a:off x="1733973" y="0"/>
              <a:ext cx="395112" cy="661529"/>
              <a:chOff x="0" y="0"/>
              <a:chExt cx="395111" cy="661528"/>
            </a:xfrm>
          </p:grpSpPr>
          <p:sp>
            <p:nvSpPr>
              <p:cNvPr id="396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397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01" name="Group"/>
            <p:cNvGrpSpPr/>
            <p:nvPr/>
          </p:nvGrpSpPr>
          <p:grpSpPr>
            <a:xfrm>
              <a:off x="5635413" y="0"/>
              <a:ext cx="395112" cy="661529"/>
              <a:chOff x="0" y="0"/>
              <a:chExt cx="395111" cy="661528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00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04" name="Group"/>
            <p:cNvGrpSpPr/>
            <p:nvPr/>
          </p:nvGrpSpPr>
          <p:grpSpPr>
            <a:xfrm>
              <a:off x="4226560" y="0"/>
              <a:ext cx="395112" cy="661529"/>
              <a:chOff x="0" y="0"/>
              <a:chExt cx="395111" cy="661528"/>
            </a:xfrm>
          </p:grpSpPr>
          <p:sp>
            <p:nvSpPr>
              <p:cNvPr id="402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03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07" name="Group"/>
            <p:cNvGrpSpPr/>
            <p:nvPr/>
          </p:nvGrpSpPr>
          <p:grpSpPr>
            <a:xfrm>
              <a:off x="2167466" y="0"/>
              <a:ext cx="395112" cy="661529"/>
              <a:chOff x="0" y="0"/>
              <a:chExt cx="395111" cy="661528"/>
            </a:xfrm>
          </p:grpSpPr>
          <p:sp>
            <p:nvSpPr>
              <p:cNvPr id="405" name="Rectangle"/>
              <p:cNvSpPr/>
              <p:nvPr/>
            </p:nvSpPr>
            <p:spPr>
              <a:xfrm>
                <a:off x="0" y="0"/>
                <a:ext cx="395112" cy="661529"/>
              </a:xfrm>
              <a:prstGeom prst="rect">
                <a:avLst/>
              </a:prstGeom>
              <a:solidFill>
                <a:srgbClr val="FF2C79">
                  <a:alpha val="5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650240">
                  <a:defRPr sz="1600" b="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pic>
            <p:nvPicPr>
              <p:cNvPr id="406" name="image.pdf" descr="image.pdf"/>
              <p:cNvPicPr>
                <a:picLocks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0" y="0"/>
                <a:ext cx="395112" cy="661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09" name="Line"/>
          <p:cNvSpPr/>
          <p:nvPr/>
        </p:nvSpPr>
        <p:spPr>
          <a:xfrm>
            <a:off x="1733973" y="6177279"/>
            <a:ext cx="7247468" cy="2072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90" extrusionOk="0">
                <a:moveTo>
                  <a:pt x="0" y="21390"/>
                </a:moveTo>
                <a:cubicBezTo>
                  <a:pt x="834" y="20831"/>
                  <a:pt x="3190" y="21600"/>
                  <a:pt x="5006" y="18035"/>
                </a:cubicBezTo>
                <a:cubicBezTo>
                  <a:pt x="6823" y="14470"/>
                  <a:pt x="9064" y="0"/>
                  <a:pt x="10901" y="0"/>
                </a:cubicBezTo>
                <a:cubicBezTo>
                  <a:pt x="12738" y="0"/>
                  <a:pt x="14245" y="14470"/>
                  <a:pt x="16028" y="18035"/>
                </a:cubicBezTo>
                <a:cubicBezTo>
                  <a:pt x="17812" y="21600"/>
                  <a:pt x="20443" y="20691"/>
                  <a:pt x="21600" y="21390"/>
                </a:cubicBezTo>
              </a:path>
            </a:pathLst>
          </a:custGeom>
          <a:ln w="25400">
            <a:solidFill>
              <a:srgbClr val="434ED6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10" name="Line"/>
          <p:cNvSpPr/>
          <p:nvPr/>
        </p:nvSpPr>
        <p:spPr>
          <a:xfrm>
            <a:off x="3901439" y="6181647"/>
            <a:ext cx="7247468" cy="206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8" extrusionOk="0">
                <a:moveTo>
                  <a:pt x="0" y="21438"/>
                </a:moveTo>
                <a:cubicBezTo>
                  <a:pt x="942" y="20783"/>
                  <a:pt x="3862" y="21040"/>
                  <a:pt x="5646" y="17460"/>
                </a:cubicBezTo>
                <a:cubicBezTo>
                  <a:pt x="7429" y="13879"/>
                  <a:pt x="9010" y="166"/>
                  <a:pt x="10719" y="2"/>
                </a:cubicBezTo>
                <a:cubicBezTo>
                  <a:pt x="12428" y="-162"/>
                  <a:pt x="14077" y="12896"/>
                  <a:pt x="15887" y="16477"/>
                </a:cubicBezTo>
                <a:cubicBezTo>
                  <a:pt x="17697" y="20057"/>
                  <a:pt x="20409" y="20408"/>
                  <a:pt x="21600" y="21438"/>
                </a:cubicBezTo>
              </a:path>
            </a:pathLst>
          </a:custGeom>
          <a:ln w="25400">
            <a:solidFill>
              <a:srgbClr val="FF2C79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414" name="Group"/>
          <p:cNvGrpSpPr/>
          <p:nvPr/>
        </p:nvGrpSpPr>
        <p:grpSpPr>
          <a:xfrm>
            <a:off x="4118186" y="4009813"/>
            <a:ext cx="2600961" cy="3684694"/>
            <a:chOff x="0" y="0"/>
            <a:chExt cx="2600960" cy="3684693"/>
          </a:xfrm>
        </p:grpSpPr>
        <p:sp>
          <p:nvSpPr>
            <p:cNvPr id="411" name="Line"/>
            <p:cNvSpPr/>
            <p:nvPr/>
          </p:nvSpPr>
          <p:spPr>
            <a:xfrm>
              <a:off x="1300480" y="758613"/>
              <a:ext cx="2258" cy="2926081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0" y="1950720"/>
              <a:ext cx="2600961" cy="2258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mean1"/>
            <p:cNvSpPr txBox="1"/>
            <p:nvPr/>
          </p:nvSpPr>
          <p:spPr>
            <a:xfrm>
              <a:off x="650240" y="0"/>
              <a:ext cx="1378672" cy="621455"/>
            </a:xfrm>
            <a:prstGeom prst="rect">
              <a:avLst/>
            </a:prstGeom>
            <a:noFill/>
            <a:ln w="12700" cap="flat">
              <a:solidFill>
                <a:srgbClr val="434ED6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434ED6"/>
                </a:buClr>
                <a:buFont typeface="Times New Roman"/>
                <a:defRPr sz="3400" b="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mean1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285653" y="4226559"/>
            <a:ext cx="2600961" cy="3684695"/>
            <a:chOff x="0" y="0"/>
            <a:chExt cx="2600960" cy="3684693"/>
          </a:xfrm>
        </p:grpSpPr>
        <p:sp>
          <p:nvSpPr>
            <p:cNvPr id="415" name="Line"/>
            <p:cNvSpPr/>
            <p:nvPr/>
          </p:nvSpPr>
          <p:spPr>
            <a:xfrm>
              <a:off x="1192106" y="758613"/>
              <a:ext cx="2259" cy="2926081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>
              <a:off x="0" y="1950720"/>
              <a:ext cx="2600961" cy="2258"/>
            </a:xfrm>
            <a:prstGeom prst="line">
              <a:avLst/>
            </a:prstGeom>
            <a:noFill/>
            <a:ln w="12700" cap="flat">
              <a:solidFill>
                <a:srgbClr val="FF2C79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mean2"/>
            <p:cNvSpPr txBox="1"/>
            <p:nvPr/>
          </p:nvSpPr>
          <p:spPr>
            <a:xfrm>
              <a:off x="541866" y="0"/>
              <a:ext cx="1378673" cy="621455"/>
            </a:xfrm>
            <a:prstGeom prst="rect">
              <a:avLst/>
            </a:prstGeom>
            <a:noFill/>
            <a:ln w="12700" cap="flat">
              <a:solidFill>
                <a:srgbClr val="FF2C79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FF2C79"/>
                </a:buClr>
                <a:buFont typeface="Times New Roman"/>
                <a:defRPr sz="3400" b="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mean2</a:t>
              </a:r>
            </a:p>
          </p:txBody>
        </p:sp>
      </p:grpSp>
      <p:sp>
        <p:nvSpPr>
          <p:cNvPr id="419" name="Line"/>
          <p:cNvSpPr/>
          <p:nvPr/>
        </p:nvSpPr>
        <p:spPr>
          <a:xfrm>
            <a:off x="6502400" y="4118186"/>
            <a:ext cx="2258" cy="4118188"/>
          </a:xfrm>
          <a:prstGeom prst="line">
            <a:avLst/>
          </a:prstGeom>
          <a:ln w="38100">
            <a:solidFill>
              <a:srgbClr val="00D2A9"/>
            </a:solidFill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0" name="Rectangle"/>
          <p:cNvSpPr/>
          <p:nvPr/>
        </p:nvSpPr>
        <p:spPr>
          <a:xfrm>
            <a:off x="993422" y="3729848"/>
            <a:ext cx="10692836" cy="4551681"/>
          </a:xfrm>
          <a:prstGeom prst="rect">
            <a:avLst/>
          </a:prstGeom>
          <a:solidFill>
            <a:srgbClr val="FFFFFF"/>
          </a:solidFill>
          <a:ln w="12700">
            <a:solidFill>
              <a:srgbClr val="434ED6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>
            <a:off x="3467946" y="6630797"/>
            <a:ext cx="7769014" cy="1621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2" extrusionOk="0">
                <a:moveTo>
                  <a:pt x="0" y="20251"/>
                </a:moveTo>
                <a:cubicBezTo>
                  <a:pt x="653" y="19905"/>
                  <a:pt x="2875" y="21345"/>
                  <a:pt x="3930" y="17975"/>
                </a:cubicBezTo>
                <a:cubicBezTo>
                  <a:pt x="4984" y="14606"/>
                  <a:pt x="4752" y="263"/>
                  <a:pt x="6340" y="4"/>
                </a:cubicBezTo>
                <a:cubicBezTo>
                  <a:pt x="7928" y="-255"/>
                  <a:pt x="10935" y="12935"/>
                  <a:pt x="13477" y="16391"/>
                </a:cubicBezTo>
                <a:cubicBezTo>
                  <a:pt x="16020" y="19847"/>
                  <a:pt x="19911" y="19790"/>
                  <a:pt x="21600" y="20683"/>
                </a:cubicBezTo>
              </a:path>
            </a:pathLst>
          </a:custGeom>
          <a:ln w="38100">
            <a:solidFill>
              <a:srgbClr val="FF2C79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>
            <a:off x="2275839" y="6630797"/>
            <a:ext cx="7769015" cy="1621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2" extrusionOk="0">
                <a:moveTo>
                  <a:pt x="0" y="20251"/>
                </a:moveTo>
                <a:cubicBezTo>
                  <a:pt x="653" y="19905"/>
                  <a:pt x="2875" y="21345"/>
                  <a:pt x="3930" y="17975"/>
                </a:cubicBezTo>
                <a:cubicBezTo>
                  <a:pt x="4984" y="14606"/>
                  <a:pt x="4752" y="263"/>
                  <a:pt x="6340" y="4"/>
                </a:cubicBezTo>
                <a:cubicBezTo>
                  <a:pt x="7928" y="-255"/>
                  <a:pt x="10935" y="12935"/>
                  <a:pt x="13477" y="16391"/>
                </a:cubicBezTo>
                <a:cubicBezTo>
                  <a:pt x="16020" y="19847"/>
                  <a:pt x="19911" y="19790"/>
                  <a:pt x="21600" y="20683"/>
                </a:cubicBezTo>
              </a:path>
            </a:pathLst>
          </a:custGeom>
          <a:ln w="38100">
            <a:solidFill>
              <a:srgbClr val="434ED6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>
            <a:off x="5310293" y="4334933"/>
            <a:ext cx="2259" cy="4660054"/>
          </a:xfrm>
          <a:prstGeom prst="line">
            <a:avLst/>
          </a:prstGeom>
          <a:ln w="38100">
            <a:solidFill>
              <a:srgbClr val="00D2A9"/>
            </a:solidFill>
          </a:ln>
        </p:spPr>
        <p:txBody>
          <a:bodyPr lIns="72248" tIns="72248" rIns="72248" bIns="72248" anchor="ctr"/>
          <a:lstStyle/>
          <a:p>
            <a:pPr algn="l" defTabSz="650240">
              <a:defRPr sz="1600" b="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1679786" y="6285653"/>
            <a:ext cx="9496215" cy="19981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441"/>
                </a:moveTo>
                <a:lnTo>
                  <a:pt x="19659" y="3441"/>
                </a:lnTo>
                <a:lnTo>
                  <a:pt x="19659" y="0"/>
                </a:lnTo>
                <a:lnTo>
                  <a:pt x="17964" y="0"/>
                </a:lnTo>
                <a:lnTo>
                  <a:pt x="17964" y="3368"/>
                </a:lnTo>
                <a:lnTo>
                  <a:pt x="16254" y="3368"/>
                </a:lnTo>
                <a:lnTo>
                  <a:pt x="16254" y="0"/>
                </a:lnTo>
                <a:lnTo>
                  <a:pt x="14837" y="0"/>
                </a:lnTo>
                <a:lnTo>
                  <a:pt x="14837" y="3441"/>
                </a:lnTo>
                <a:lnTo>
                  <a:pt x="10815" y="3368"/>
                </a:lnTo>
                <a:lnTo>
                  <a:pt x="10815" y="7102"/>
                </a:lnTo>
                <a:lnTo>
                  <a:pt x="10276" y="7102"/>
                </a:lnTo>
                <a:lnTo>
                  <a:pt x="10276" y="11056"/>
                </a:lnTo>
                <a:lnTo>
                  <a:pt x="9722" y="11056"/>
                </a:lnTo>
                <a:lnTo>
                  <a:pt x="9722" y="15010"/>
                </a:lnTo>
                <a:lnTo>
                  <a:pt x="9213" y="15010"/>
                </a:lnTo>
                <a:lnTo>
                  <a:pt x="9213" y="18012"/>
                </a:lnTo>
                <a:lnTo>
                  <a:pt x="8689" y="18159"/>
                </a:lnTo>
                <a:lnTo>
                  <a:pt x="8689" y="21527"/>
                </a:lnTo>
                <a:lnTo>
                  <a:pt x="7981" y="21600"/>
                </a:lnTo>
                <a:lnTo>
                  <a:pt x="7981" y="18232"/>
                </a:lnTo>
                <a:lnTo>
                  <a:pt x="7272" y="18232"/>
                </a:lnTo>
                <a:lnTo>
                  <a:pt x="7272" y="14864"/>
                </a:lnTo>
                <a:lnTo>
                  <a:pt x="6979" y="14864"/>
                </a:lnTo>
                <a:lnTo>
                  <a:pt x="6979" y="11496"/>
                </a:lnTo>
                <a:lnTo>
                  <a:pt x="6579" y="11496"/>
                </a:lnTo>
                <a:lnTo>
                  <a:pt x="6579" y="7468"/>
                </a:lnTo>
                <a:lnTo>
                  <a:pt x="6163" y="7468"/>
                </a:lnTo>
                <a:lnTo>
                  <a:pt x="6163" y="4247"/>
                </a:lnTo>
                <a:lnTo>
                  <a:pt x="5521" y="4320"/>
                </a:lnTo>
                <a:lnTo>
                  <a:pt x="5521" y="805"/>
                </a:lnTo>
                <a:lnTo>
                  <a:pt x="0" y="879"/>
                </a:lnTo>
              </a:path>
            </a:pathLst>
          </a:custGeom>
          <a:ln w="38100">
            <a:solidFill>
              <a:srgbClr val="FF40FF"/>
            </a:solidFill>
          </a:ln>
        </p:spPr>
        <p:txBody>
          <a:bodyPr lIns="72248" tIns="72248" rIns="72248" bIns="72248" anchor="ctr"/>
          <a:lstStyle/>
          <a:p>
            <a:pPr marL="57799" marR="57799" algn="l" defTabSz="1300480">
              <a:defRPr sz="3400" b="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grpSp>
        <p:nvGrpSpPr>
          <p:cNvPr id="427" name="Group"/>
          <p:cNvGrpSpPr/>
          <p:nvPr/>
        </p:nvGrpSpPr>
        <p:grpSpPr>
          <a:xfrm>
            <a:off x="927946" y="4009813"/>
            <a:ext cx="591539" cy="4334934"/>
            <a:chOff x="0" y="0"/>
            <a:chExt cx="591537" cy="4334933"/>
          </a:xfrm>
        </p:grpSpPr>
        <p:sp>
          <p:nvSpPr>
            <p:cNvPr id="425" name="Line"/>
            <p:cNvSpPr/>
            <p:nvPr/>
          </p:nvSpPr>
          <p:spPr>
            <a:xfrm flipV="1">
              <a:off x="589280" y="0"/>
              <a:ext cx="2258" cy="4334934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6" name="No. of mistakes"/>
            <p:cNvSpPr txBox="1"/>
            <p:nvPr/>
          </p:nvSpPr>
          <p:spPr>
            <a:xfrm rot="16200000">
              <a:off x="-960577" y="1337143"/>
              <a:ext cx="2456945" cy="535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434ED6"/>
                </a:buClr>
                <a:buFont typeface="Times New Roman"/>
                <a:defRPr sz="2800" b="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No. of mistakes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4" animBg="1" advAuto="0"/>
      <p:bldP spid="408" grpId="1" animBg="1" advAuto="0"/>
      <p:bldP spid="409" grpId="5" animBg="1" advAuto="0"/>
      <p:bldP spid="410" grpId="6" animBg="1" advAuto="0"/>
      <p:bldP spid="414" grpId="2" animBg="1" advAuto="0"/>
      <p:bldP spid="418" grpId="3" animBg="1" advAuto="0"/>
      <p:bldP spid="419" grpId="7" animBg="1" advAuto="0"/>
      <p:bldP spid="420" grpId="8" animBg="1" advAuto="0"/>
      <p:bldP spid="421" grpId="13" animBg="1" advAuto="0"/>
      <p:bldP spid="422" grpId="12" animBg="1" advAuto="0"/>
      <p:bldP spid="423" grpId="11" animBg="1" advAuto="0"/>
      <p:bldP spid="424" grpId="10" animBg="1" advAuto="0"/>
      <p:bldP spid="427" grpId="9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raditional Statistics vs. 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Traditional Statistics vs. </a:t>
            </a:r>
            <a:br/>
            <a:r>
              <a:t>Machine Learning</a:t>
            </a:r>
          </a:p>
        </p:txBody>
      </p:sp>
      <p:grpSp>
        <p:nvGrpSpPr>
          <p:cNvPr id="432" name="Group"/>
          <p:cNvGrpSpPr/>
          <p:nvPr/>
        </p:nvGrpSpPr>
        <p:grpSpPr>
          <a:xfrm>
            <a:off x="866986" y="5093546"/>
            <a:ext cx="1842348" cy="1733975"/>
            <a:chOff x="0" y="0"/>
            <a:chExt cx="1842346" cy="1733973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1842347" cy="1733974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31" name="Data"/>
            <p:cNvSpPr txBox="1"/>
            <p:nvPr/>
          </p:nvSpPr>
          <p:spPr>
            <a:xfrm>
              <a:off x="406121" y="562609"/>
              <a:ext cx="1030105" cy="6087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>
              <a:lvl1pPr marL="57799" marR="57799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Data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4768426" y="5201920"/>
            <a:ext cx="2275841" cy="1408854"/>
            <a:chOff x="0" y="0"/>
            <a:chExt cx="2275839" cy="1408853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2275840" cy="1408854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34" name="Estimated…"/>
            <p:cNvSpPr txBox="1"/>
            <p:nvPr/>
          </p:nvSpPr>
          <p:spPr>
            <a:xfrm>
              <a:off x="77109" y="158749"/>
              <a:ext cx="2121622" cy="1091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/>
            <a:p>
              <a:pPr marL="57799" marR="57799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Estimated </a:t>
              </a:r>
            </a:p>
            <a:p>
              <a:pPr marL="57799" marR="57799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world state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8994986" y="4985173"/>
            <a:ext cx="2600961" cy="1733974"/>
            <a:chOff x="0" y="0"/>
            <a:chExt cx="2600960" cy="1733973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2600961" cy="1733974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37" name="Predictions…"/>
            <p:cNvSpPr txBox="1"/>
            <p:nvPr/>
          </p:nvSpPr>
          <p:spPr>
            <a:xfrm>
              <a:off x="221537" y="321309"/>
              <a:ext cx="2157887" cy="10913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ctr">
              <a:spAutoFit/>
            </a:bodyPr>
            <a:lstStyle/>
            <a:p>
              <a:pPr marL="57799" marR="57799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Predictions</a:t>
              </a:r>
            </a:p>
            <a:p>
              <a:pPr marL="57799" marR="57799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Actions</a:t>
              </a:r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2817706" y="5852159"/>
            <a:ext cx="1950721" cy="608756"/>
            <a:chOff x="0" y="0"/>
            <a:chExt cx="1950720" cy="608754"/>
          </a:xfrm>
        </p:grpSpPr>
        <p:sp>
          <p:nvSpPr>
            <p:cNvPr id="439" name="Line"/>
            <p:cNvSpPr/>
            <p:nvPr/>
          </p:nvSpPr>
          <p:spPr>
            <a:xfrm>
              <a:off x="0" y="0"/>
              <a:ext cx="1950721" cy="22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0" name="Statistics"/>
            <p:cNvSpPr txBox="1"/>
            <p:nvPr/>
          </p:nvSpPr>
          <p:spPr>
            <a:xfrm>
              <a:off x="0" y="0"/>
              <a:ext cx="1774369" cy="6087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algn="l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Statistics</a:t>
              </a:r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7044266" y="5310293"/>
            <a:ext cx="1950721" cy="1270001"/>
            <a:chOff x="0" y="0"/>
            <a:chExt cx="1950720" cy="1270000"/>
          </a:xfrm>
        </p:grpSpPr>
        <p:sp>
          <p:nvSpPr>
            <p:cNvPr id="442" name="Line"/>
            <p:cNvSpPr/>
            <p:nvPr/>
          </p:nvSpPr>
          <p:spPr>
            <a:xfrm>
              <a:off x="0" y="541866"/>
              <a:ext cx="1950721" cy="22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650240">
                <a:defRPr sz="1600" b="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3" name="Decision…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L="57799" marR="57799" algn="l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Decision </a:t>
              </a:r>
            </a:p>
            <a:p>
              <a:pPr marL="57799" marR="57799" algn="l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Theory</a:t>
              </a:r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788160" y="3793066"/>
            <a:ext cx="8507307" cy="1300481"/>
            <a:chOff x="0" y="0"/>
            <a:chExt cx="8507306" cy="1300480"/>
          </a:xfrm>
        </p:grpSpPr>
        <p:sp>
          <p:nvSpPr>
            <p:cNvPr id="445" name="Line"/>
            <p:cNvSpPr/>
            <p:nvPr/>
          </p:nvSpPr>
          <p:spPr>
            <a:xfrm rot="16200000">
              <a:off x="3931922" y="-3274904"/>
              <a:ext cx="643463" cy="850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0800" y="0"/>
                    <a:pt x="21600" y="5400"/>
                    <a:pt x="21600" y="10800"/>
                  </a:cubicBezTo>
                  <a:cubicBezTo>
                    <a:pt x="21600" y="16200"/>
                    <a:pt x="12619" y="21600"/>
                    <a:pt x="3638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57799" marR="57799" algn="l" defTabSz="1300480"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46" name="Machine Learning"/>
            <p:cNvSpPr txBox="1"/>
            <p:nvPr/>
          </p:nvSpPr>
          <p:spPr>
            <a:xfrm>
              <a:off x="2908665" y="0"/>
              <a:ext cx="3392144" cy="608755"/>
            </a:xfrm>
            <a:prstGeom prst="rect">
              <a:avLst/>
            </a:prstGeom>
            <a:noFill/>
            <a:ln w="9525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>
              <a:lvl1pPr marL="57799" marR="57799" defTabSz="1300480">
                <a:buClr>
                  <a:srgbClr val="000000"/>
                </a:buClr>
                <a:buFont typeface="Times New Roman"/>
                <a:defRPr sz="3400" b="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Machine Learning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animBg="1" advAuto="0"/>
      <p:bldP spid="435" grpId="3" animBg="1" advAuto="0"/>
      <p:bldP spid="438" grpId="5" animBg="1" advAuto="0"/>
      <p:bldP spid="441" grpId="2" animBg="1" advAuto="0"/>
      <p:bldP spid="444" grpId="4" animBg="1" advAuto="0"/>
      <p:bldP spid="447" grpId="6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Deep Learning"/>
          <p:cNvSpPr txBox="1">
            <a:spLocks noGrp="1"/>
          </p:cNvSpPr>
          <p:nvPr>
            <p:ph type="title"/>
          </p:nvPr>
        </p:nvSpPr>
        <p:spPr>
          <a:xfrm>
            <a:off x="975359" y="0"/>
            <a:ext cx="11054082" cy="1632264"/>
          </a:xfrm>
          <a:prstGeom prst="rect">
            <a:avLst/>
          </a:prstGeom>
        </p:spPr>
        <p:txBody>
          <a:bodyPr/>
          <a:lstStyle/>
          <a:p>
            <a:r>
              <a:t>Deep Learning</a:t>
            </a:r>
          </a:p>
        </p:txBody>
      </p:sp>
      <p:sp>
        <p:nvSpPr>
          <p:cNvPr id="450" name="In the discriminative family.…"/>
          <p:cNvSpPr txBox="1">
            <a:spLocks noGrp="1"/>
          </p:cNvSpPr>
          <p:nvPr>
            <p:ph type="body" idx="1"/>
          </p:nvPr>
        </p:nvSpPr>
        <p:spPr>
          <a:xfrm>
            <a:off x="975359" y="1938720"/>
            <a:ext cx="11054082" cy="6935895"/>
          </a:xfrm>
          <a:prstGeom prst="rect">
            <a:avLst/>
          </a:prstGeom>
        </p:spPr>
        <p:txBody>
          <a:bodyPr/>
          <a:lstStyle/>
          <a:p>
            <a:pPr marL="512127" indent="-471487">
              <a:defRPr sz="3400"/>
            </a:pPr>
            <a:r>
              <a:t>In the discriminative family.</a:t>
            </a:r>
          </a:p>
          <a:p>
            <a:pPr marL="512127" indent="-471487">
              <a:defRPr sz="3400"/>
            </a:pPr>
            <a:r>
              <a:rPr>
                <a:solidFill>
                  <a:schemeClr val="accent1"/>
                </a:solidFill>
              </a:rPr>
              <a:t>Claim</a:t>
            </a:r>
            <a:r>
              <a:t>: because we have many labeled training examples, we can use as many parameters as we want and never overfit.</a:t>
            </a:r>
          </a:p>
          <a:p>
            <a:pPr marL="512127" indent="-471487">
              <a:defRPr sz="3400"/>
            </a:pPr>
            <a:r>
              <a:rPr>
                <a:solidFill>
                  <a:schemeClr val="accent1"/>
                </a:solidFill>
              </a:rPr>
              <a:t>Approach</a:t>
            </a:r>
            <a:r>
              <a:t>: Use models with many parameters, and train until training error 0.</a:t>
            </a:r>
          </a:p>
          <a:p>
            <a:pPr marL="512127" indent="-471487">
              <a:defRPr sz="3400"/>
            </a:pPr>
            <a:r>
              <a:rPr>
                <a:solidFill>
                  <a:schemeClr val="accent1"/>
                </a:solidFill>
              </a:rPr>
              <a:t>Famous success cases</a:t>
            </a:r>
            <a:r>
              <a:t>: Alpha-Go, machine translation.</a:t>
            </a:r>
          </a:p>
          <a:p>
            <a:pPr marL="512127" indent="-471487">
              <a:defRPr sz="3400"/>
            </a:pPr>
            <a:r>
              <a:rPr>
                <a:solidFill>
                  <a:schemeClr val="accent1"/>
                </a:solidFill>
              </a:rPr>
              <a:t>Problems</a:t>
            </a:r>
            <a:r>
              <a:t>: </a:t>
            </a:r>
          </a:p>
          <a:p>
            <a:pPr marL="875438" lvl="1" indent="-377598">
              <a:spcBef>
                <a:spcPts val="1000"/>
              </a:spcBef>
              <a:defRPr sz="3400"/>
            </a:pPr>
            <a:r>
              <a:t>Restricted labels: can we make use of unlabeled data (auto-encoders vs PCA)</a:t>
            </a:r>
          </a:p>
          <a:p>
            <a:pPr marL="844822" lvl="1" indent="-346982">
              <a:spcBef>
                <a:spcPts val="1000"/>
              </a:spcBef>
              <a:defRPr sz="3400"/>
            </a:pPr>
            <a:r>
              <a:t>Collecting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representative</a:t>
            </a:r>
            <a:r>
              <a:t> training set can be challenging.</a:t>
            </a:r>
          </a:p>
        </p:txBody>
      </p:sp>
      <p:sp>
        <p:nvSpPr>
          <p:cNvPr id="4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1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Back To Kmeans"/>
          <p:cNvSpPr txBox="1">
            <a:spLocks noGrp="1"/>
          </p:cNvSpPr>
          <p:nvPr>
            <p:ph type="title"/>
          </p:nvPr>
        </p:nvSpPr>
        <p:spPr>
          <a:xfrm>
            <a:off x="975359" y="3534369"/>
            <a:ext cx="11054082" cy="2275841"/>
          </a:xfrm>
          <a:prstGeom prst="rect">
            <a:avLst/>
          </a:prstGeom>
        </p:spPr>
        <p:txBody>
          <a:bodyPr/>
          <a:lstStyle/>
          <a:p>
            <a:r>
              <a:t>Back To Kmeans</a:t>
            </a:r>
          </a:p>
        </p:txBody>
      </p:sp>
      <p:sp>
        <p:nvSpPr>
          <p:cNvPr id="4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0E2E-F572-7E46-B5C9-416E5912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The best constant prediction is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B0A7C-B1BC-F044-88A3-E2780F60D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Data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What is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minimizes </a:t>
                </a:r>
                <a:br>
                  <a:rPr lang="en-US" dirty="0"/>
                </a:br>
                <a:r>
                  <a:rPr lang="en-US" dirty="0"/>
                  <a:t>RMSE=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It is the mean: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BB0A7C-B1BC-F044-88A3-E2780F60D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5293360" y="5347547"/>
            <a:ext cx="1894327" cy="1872830"/>
            <a:chOff x="3438525" y="3870325"/>
            <a:chExt cx="1775932" cy="1755778"/>
          </a:xfrm>
        </p:grpSpPr>
        <p:cxnSp>
          <p:nvCxnSpPr>
            <p:cNvPr id="19" name="Straight Connector 18"/>
            <p:cNvCxnSpPr/>
            <p:nvPr/>
          </p:nvCxnSpPr>
          <p:spPr>
            <a:xfrm flipH="1" flipV="1">
              <a:off x="5095875" y="3870325"/>
              <a:ext cx="118582" cy="13473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561296" y="4455911"/>
              <a:ext cx="201204" cy="21693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4357207" y="4524375"/>
              <a:ext cx="65641" cy="7897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3863975" y="4864100"/>
              <a:ext cx="185914" cy="17356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4256605" y="4778401"/>
              <a:ext cx="201204" cy="21693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438525" y="5553075"/>
              <a:ext cx="73026" cy="7302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4012288" y="5054764"/>
              <a:ext cx="201290" cy="21256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 based prediction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46773" y="2648373"/>
          <a:ext cx="7255934" cy="216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3060700" imgH="914400" progId="Equation.DSMT4">
                  <p:embed/>
                </p:oleObj>
              </mc:Choice>
              <mc:Fallback>
                <p:oleObj name="Equation" r:id="rId3" imgW="3060700" imgH="914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773" y="2648373"/>
                        <a:ext cx="7255934" cy="2169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562392" y="6592711"/>
            <a:ext cx="69955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45482" y="5042372"/>
            <a:ext cx="0" cy="3040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8420" y="5266468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2058" y="6907093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978" y="7522916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0524" y="6316162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6932" y="5972171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1671" y="6169148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2789" y="5809611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39585" y="6592712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485452" y="5042370"/>
            <a:ext cx="2849523" cy="31608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677015" y="5108257"/>
            <a:ext cx="2580494" cy="2899138"/>
            <a:chOff x="1941407" y="3037979"/>
            <a:chExt cx="2419213" cy="2717942"/>
          </a:xfrm>
        </p:grpSpPr>
        <p:sp>
          <p:nvSpPr>
            <p:cNvPr id="47" name="TextBox 46"/>
            <p:cNvSpPr txBox="1"/>
            <p:nvPr/>
          </p:nvSpPr>
          <p:spPr>
            <a:xfrm>
              <a:off x="2950108" y="4210737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999644" y="3037979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6617" y="3767595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67660" y="3630645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65382" y="3957689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920941" y="4242889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07282" y="4786333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41407" y="5300027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</p:grpSp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7621889" y="5502212"/>
          <a:ext cx="2981705" cy="75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917700" imgH="482600" progId="Equation.DSMT4">
                  <p:embed/>
                </p:oleObj>
              </mc:Choice>
              <mc:Fallback>
                <p:oleObj name="Equation" r:id="rId5" imgW="1917700" imgH="48260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1889" y="5502212"/>
                        <a:ext cx="2981705" cy="75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69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059401"/>
          </a:xfrm>
        </p:spPr>
        <p:txBody>
          <a:bodyPr>
            <a:noAutofit/>
          </a:bodyPr>
          <a:lstStyle/>
          <a:p>
            <a:r>
              <a:rPr lang="en-US" sz="4800" dirty="0"/>
              <a:t>Regression based Prediction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98528"/>
              </p:ext>
            </p:extLst>
          </p:nvPr>
        </p:nvGraphicFramePr>
        <p:xfrm>
          <a:off x="1978366" y="1668460"/>
          <a:ext cx="8197697" cy="27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2794000" imgH="939800" progId="Equation.DSMT4">
                  <p:embed/>
                </p:oleObj>
              </mc:Choice>
              <mc:Fallback>
                <p:oleObj name="Equation" r:id="rId3" imgW="2794000" imgH="939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366" y="1668460"/>
                        <a:ext cx="8197697" cy="276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562392" y="6592711"/>
            <a:ext cx="699553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45482" y="5042372"/>
            <a:ext cx="0" cy="3040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8420" y="5266468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12058" y="6907093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978" y="7522916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0524" y="6316162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6932" y="5972171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71671" y="6169148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2789" y="5809611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39585" y="6592712"/>
            <a:ext cx="36099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60" dirty="0"/>
              <a:t>x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691360" y="5264351"/>
            <a:ext cx="2695539" cy="2590195"/>
            <a:chOff x="1941407" y="3327613"/>
            <a:chExt cx="2527067" cy="2428308"/>
          </a:xfrm>
        </p:grpSpPr>
        <p:sp>
          <p:nvSpPr>
            <p:cNvPr id="47" name="TextBox 46"/>
            <p:cNvSpPr txBox="1"/>
            <p:nvPr/>
          </p:nvSpPr>
          <p:spPr>
            <a:xfrm>
              <a:off x="3087229" y="4247896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107498" y="3327613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70669" y="3993071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5311" y="3743317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40646" y="4110458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743233" y="4574314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325132" y="4970999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41407" y="5300027"/>
              <a:ext cx="360976" cy="455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/>
                <a:t>o</a:t>
              </a:r>
            </a:p>
          </p:txBody>
        </p:sp>
      </p:grp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707794"/>
              </p:ext>
            </p:extLst>
          </p:nvPr>
        </p:nvGraphicFramePr>
        <p:xfrm>
          <a:off x="7657323" y="5593034"/>
          <a:ext cx="4840393" cy="120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5" imgW="1930400" imgH="482600" progId="Equation.DSMT4">
                  <p:embed/>
                </p:oleObj>
              </mc:Choice>
              <mc:Fallback>
                <p:oleObj name="Equation" r:id="rId5" imgW="1930400" imgH="482600" progId="Equation.DSMT4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7323" y="5593034"/>
                        <a:ext cx="4840393" cy="120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4385735" y="5266469"/>
            <a:ext cx="3055286" cy="2794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881483" y="5936672"/>
            <a:ext cx="1819797" cy="1824089"/>
            <a:chOff x="3052390" y="4422629"/>
            <a:chExt cx="1706060" cy="1710083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860579" y="4854593"/>
              <a:ext cx="0" cy="4034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052390" y="6001555"/>
              <a:ext cx="0" cy="13115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758450" y="4422629"/>
              <a:ext cx="0" cy="26239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440591" y="5533415"/>
              <a:ext cx="0" cy="13115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480618" y="4685024"/>
              <a:ext cx="0" cy="32488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356283" y="4540901"/>
              <a:ext cx="0" cy="23750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203306" y="4943143"/>
              <a:ext cx="0" cy="31489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4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200046"/>
          </a:xfrm>
        </p:spPr>
        <p:txBody>
          <a:bodyPr>
            <a:normAutofit/>
          </a:bodyPr>
          <a:lstStyle/>
          <a:p>
            <a:r>
              <a:rPr lang="en-US" sz="6600" dirty="0"/>
              <a:t>K-means clustering</a:t>
            </a:r>
          </a:p>
        </p:txBody>
      </p:sp>
      <p:pic>
        <p:nvPicPr>
          <p:cNvPr id="6" name="Picture 5" descr="kmeans_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9" t="54398" r="8192" b="9027"/>
          <a:stretch/>
        </p:blipFill>
        <p:spPr>
          <a:xfrm>
            <a:off x="3340423" y="4969934"/>
            <a:ext cx="3365178" cy="307340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669144"/>
              </p:ext>
            </p:extLst>
          </p:nvPr>
        </p:nvGraphicFramePr>
        <p:xfrm>
          <a:off x="7206108" y="5803840"/>
          <a:ext cx="4768603" cy="1200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917700" imgH="482600" progId="Equation.DSMT4">
                  <p:embed/>
                </p:oleObj>
              </mc:Choice>
              <mc:Fallback>
                <p:oleObj name="Equation" r:id="rId4" imgW="1917700" imgH="482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6108" y="5803840"/>
                        <a:ext cx="4768603" cy="1200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09950"/>
              </p:ext>
            </p:extLst>
          </p:nvPr>
        </p:nvGraphicFramePr>
        <p:xfrm>
          <a:off x="2842437" y="1531303"/>
          <a:ext cx="8007019" cy="307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6" imgW="2781300" imgH="1066800" progId="Equation.DSMT4">
                  <p:embed/>
                </p:oleObj>
              </mc:Choice>
              <mc:Fallback>
                <p:oleObj name="Equation" r:id="rId6" imgW="2781300" imgH="1066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2437" y="1531303"/>
                        <a:ext cx="8007019" cy="3073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0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E4F0-3ED4-9E15-6156-CD87B532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Percentage of variance explained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22F5F-4E5E-8AC7-17DD-A0F4960D1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RMSE changes with the units of measure (cm, mm, km)</a:t>
                </a:r>
              </a:p>
              <a:p>
                <a:r>
                  <a:rPr lang="en-US" dirty="0"/>
                  <a:t>To measure improvements in a unit-free way we divide by a base-line model.</a:t>
                </a:r>
              </a:p>
              <a:p>
                <a:r>
                  <a:rPr lang="en-US" dirty="0"/>
                  <a:t>Examples: </a:t>
                </a:r>
              </a:p>
              <a:p>
                <a:pPr lvl="1"/>
                <a:r>
                  <a:rPr lang="en-US" dirty="0"/>
                  <a:t>for PCA model we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𝑅𝑀𝑆𝐸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𝑅𝑀𝑆𝐸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(0=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K-means we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𝑅𝑀𝑆𝐸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𝑅𝑀𝑆𝐸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22F5F-4E5E-8AC7-17DD-A0F4960D1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29" t="-404" r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0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42DEE-6AE7-2543-B0A3-8DFC05E9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PCA block diagram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958284-53EE-B049-A206-011C67442728}"/>
              </a:ext>
            </a:extLst>
          </p:cNvPr>
          <p:cNvSpPr/>
          <p:nvPr/>
        </p:nvSpPr>
        <p:spPr>
          <a:xfrm>
            <a:off x="4722585" y="4387085"/>
            <a:ext cx="3559629" cy="198635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Model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AA3D99-27E9-3141-A92F-4C9A8ED9C4F9}"/>
              </a:ext>
            </a:extLst>
          </p:cNvPr>
          <p:cNvGrpSpPr/>
          <p:nvPr/>
        </p:nvGrpSpPr>
        <p:grpSpPr>
          <a:xfrm>
            <a:off x="1865085" y="2966998"/>
            <a:ext cx="4637315" cy="1420087"/>
            <a:chOff x="1865085" y="2966998"/>
            <a:chExt cx="4637315" cy="14200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C97C1C-1198-774C-BC54-ADD921E2C368}"/>
                </a:ext>
              </a:extLst>
            </p:cNvPr>
            <p:cNvSpPr txBox="1"/>
            <p:nvPr/>
          </p:nvSpPr>
          <p:spPr>
            <a:xfrm>
              <a:off x="1865085" y="2966998"/>
              <a:ext cx="2857500" cy="471924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K Eigenvectors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AAADC39-1FAF-EE4C-BD4D-5EC42FA1652F}"/>
                </a:ext>
              </a:extLst>
            </p:cNvPr>
            <p:cNvCxnSpPr>
              <a:stCxn id="11" idx="3"/>
              <a:endCxn id="6" idx="0"/>
            </p:cNvCxnSpPr>
            <p:nvPr/>
          </p:nvCxnSpPr>
          <p:spPr>
            <a:xfrm>
              <a:off x="4722585" y="3202960"/>
              <a:ext cx="1779815" cy="118412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18F4B-694C-4048-B0E8-B17EBAF4511F}"/>
              </a:ext>
            </a:extLst>
          </p:cNvPr>
          <p:cNvGrpSpPr/>
          <p:nvPr/>
        </p:nvGrpSpPr>
        <p:grpSpPr>
          <a:xfrm>
            <a:off x="8282214" y="4774970"/>
            <a:ext cx="3989613" cy="1210588"/>
            <a:chOff x="8282214" y="4774970"/>
            <a:chExt cx="3989613" cy="12105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111B31-CE85-DE45-998F-8B1389D3EA26}"/>
                </a:ext>
              </a:extLst>
            </p:cNvPr>
            <p:cNvSpPr txBox="1"/>
            <p:nvPr/>
          </p:nvSpPr>
          <p:spPr>
            <a:xfrm>
              <a:off x="9414327" y="4774970"/>
              <a:ext cx="2857500" cy="1210588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Approximate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Reconstruction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Of the vector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30061-60C5-2540-9EDC-132B8F700FC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282214" y="5380263"/>
              <a:ext cx="1132113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A4E445-EC12-884E-AE5A-4F51A4874067}"/>
              </a:ext>
            </a:extLst>
          </p:cNvPr>
          <p:cNvSpPr txBox="1"/>
          <p:nvPr/>
        </p:nvSpPr>
        <p:spPr>
          <a:xfrm>
            <a:off x="3380015" y="7282546"/>
            <a:ext cx="4551134" cy="1210588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r>
              <a:rPr kumimoji="0" lang="en-US" sz="2400" b="1" i="0" u="none" strike="noStrike" cap="none" spc="0" normalizeH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n-US" sz="2400" b="1" i="0" u="none" strike="noStrike" cap="none" spc="0" normalizeH="0" dirty="0" err="1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year,station</a:t>
            </a:r>
            <a:r>
              <a:rPr lang="en-US" dirty="0">
                <a:solidFill>
                  <a:schemeClr val="accent5"/>
                </a:solidFill>
              </a:rPr>
              <a:t>, measurement</a:t>
            </a:r>
            <a:endParaRPr kumimoji="0" lang="en-US" sz="2400" b="1" i="0" u="none" strike="noStrike" cap="none" spc="0" normalizeH="0" dirty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vector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BAA2A0-4288-E84A-B73C-4AD64198BDE0}"/>
              </a:ext>
            </a:extLst>
          </p:cNvPr>
          <p:cNvGrpSpPr/>
          <p:nvPr/>
        </p:nvGrpSpPr>
        <p:grpSpPr>
          <a:xfrm>
            <a:off x="522515" y="4959636"/>
            <a:ext cx="4200070" cy="2928204"/>
            <a:chOff x="522515" y="4959636"/>
            <a:chExt cx="4200070" cy="29282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0CE79-BBD3-A445-A441-E5A5248DBE1F}"/>
                </a:ext>
              </a:extLst>
            </p:cNvPr>
            <p:cNvSpPr txBox="1"/>
            <p:nvPr/>
          </p:nvSpPr>
          <p:spPr>
            <a:xfrm>
              <a:off x="522515" y="4959636"/>
              <a:ext cx="2857500" cy="841256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K vector coefficients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8A290C-5EC0-6947-AABE-C621D94A885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80015" y="5380264"/>
              <a:ext cx="134257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F6C9F5B0-CB69-554B-9512-8843804B5DEA}"/>
                </a:ext>
              </a:extLst>
            </p:cNvPr>
            <p:cNvCxnSpPr>
              <a:cxnSpLocks/>
              <a:stCxn id="17" idx="1"/>
              <a:endCxn id="7" idx="2"/>
            </p:cNvCxnSpPr>
            <p:nvPr/>
          </p:nvCxnSpPr>
          <p:spPr>
            <a:xfrm rot="10800000">
              <a:off x="1951265" y="5800892"/>
              <a:ext cx="1428750" cy="2086948"/>
            </a:xfrm>
            <a:prstGeom prst="curvedConnector2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7E9B8A-2828-A646-89F3-628E6E18FE52}"/>
              </a:ext>
            </a:extLst>
          </p:cNvPr>
          <p:cNvGrpSpPr/>
          <p:nvPr/>
        </p:nvGrpSpPr>
        <p:grpSpPr>
          <a:xfrm>
            <a:off x="7931149" y="5985558"/>
            <a:ext cx="2911928" cy="1902282"/>
            <a:chOff x="7931149" y="5985558"/>
            <a:chExt cx="2911928" cy="19022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89E7BF-7754-3F44-AC11-287A487F4537}"/>
                </a:ext>
              </a:extLst>
            </p:cNvPr>
            <p:cNvCxnSpPr>
              <a:cxnSpLocks/>
              <a:stCxn id="14" idx="2"/>
              <a:endCxn id="17" idx="3"/>
            </p:cNvCxnSpPr>
            <p:nvPr/>
          </p:nvCxnSpPr>
          <p:spPr>
            <a:xfrm flipH="1">
              <a:off x="7931149" y="5985558"/>
              <a:ext cx="2911928" cy="1902282"/>
            </a:xfrm>
            <a:prstGeom prst="straightConnector1">
              <a:avLst/>
            </a:prstGeom>
            <a:noFill/>
            <a:ln w="120650" cap="flat" cmpd="dbl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CB5FA-E826-294F-BCB1-F27DA7CE01AF}"/>
                </a:ext>
              </a:extLst>
            </p:cNvPr>
            <p:cNvSpPr txBox="1"/>
            <p:nvPr/>
          </p:nvSpPr>
          <p:spPr>
            <a:xfrm rot="19534818">
              <a:off x="8411026" y="6892717"/>
              <a:ext cx="24275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Squared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479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D42DEE-6AE7-2543-B0A3-8DFC05E9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Spatial/temporal block diagram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9958284-53EE-B049-A206-011C67442728}"/>
              </a:ext>
            </a:extLst>
          </p:cNvPr>
          <p:cNvSpPr/>
          <p:nvPr/>
        </p:nvSpPr>
        <p:spPr>
          <a:xfrm>
            <a:off x="4722585" y="4387085"/>
            <a:ext cx="3559629" cy="1986359"/>
          </a:xfrm>
          <a:prstGeom prst="round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Model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AA3D99-27E9-3141-A92F-4C9A8ED9C4F9}"/>
              </a:ext>
            </a:extLst>
          </p:cNvPr>
          <p:cNvGrpSpPr/>
          <p:nvPr/>
        </p:nvGrpSpPr>
        <p:grpSpPr>
          <a:xfrm>
            <a:off x="1162956" y="2782332"/>
            <a:ext cx="5339444" cy="1604753"/>
            <a:chOff x="1162956" y="2782332"/>
            <a:chExt cx="5339444" cy="16047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C97C1C-1198-774C-BC54-ADD921E2C368}"/>
                </a:ext>
              </a:extLst>
            </p:cNvPr>
            <p:cNvSpPr txBox="1"/>
            <p:nvPr/>
          </p:nvSpPr>
          <p:spPr>
            <a:xfrm>
              <a:off x="1162956" y="2782332"/>
              <a:ext cx="3559629" cy="841256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Average per Year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Average per station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BAAADC39-1FAF-EE4C-BD4D-5EC42FA1652F}"/>
                </a:ext>
              </a:extLst>
            </p:cNvPr>
            <p:cNvCxnSpPr>
              <a:cxnSpLocks/>
              <a:stCxn id="11" idx="3"/>
              <a:endCxn id="6" idx="0"/>
            </p:cNvCxnSpPr>
            <p:nvPr/>
          </p:nvCxnSpPr>
          <p:spPr>
            <a:xfrm>
              <a:off x="4722585" y="3202960"/>
              <a:ext cx="1779815" cy="118412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018F4B-694C-4048-B0E8-B17EBAF4511F}"/>
              </a:ext>
            </a:extLst>
          </p:cNvPr>
          <p:cNvGrpSpPr/>
          <p:nvPr/>
        </p:nvGrpSpPr>
        <p:grpSpPr>
          <a:xfrm>
            <a:off x="8282214" y="5144302"/>
            <a:ext cx="3989613" cy="471924"/>
            <a:chOff x="8282214" y="5144302"/>
            <a:chExt cx="3989613" cy="4719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111B31-CE85-DE45-998F-8B1389D3EA26}"/>
                </a:ext>
              </a:extLst>
            </p:cNvPr>
            <p:cNvSpPr txBox="1"/>
            <p:nvPr/>
          </p:nvSpPr>
          <p:spPr>
            <a:xfrm>
              <a:off x="9414327" y="5144302"/>
              <a:ext cx="2857500" cy="471924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Estim</a:t>
              </a: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. Coefficient </a:t>
              </a:r>
              <a:r>
                <a:rPr kumimoji="0" lang="en-US" sz="24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30061-60C5-2540-9EDC-132B8F700FC0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282214" y="5380263"/>
              <a:ext cx="1132113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A4E445-EC12-884E-AE5A-4F51A4874067}"/>
              </a:ext>
            </a:extLst>
          </p:cNvPr>
          <p:cNvSpPr txBox="1"/>
          <p:nvPr/>
        </p:nvSpPr>
        <p:spPr>
          <a:xfrm>
            <a:off x="5073649" y="6940072"/>
            <a:ext cx="2857500" cy="157992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5"/>
                </a:solidFill>
              </a:rPr>
              <a:t>Station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accent5"/>
                </a:solidFill>
              </a:rPr>
              <a:t>Year</a:t>
            </a:r>
          </a:p>
          <a:p>
            <a:pPr marL="342900" marR="0" indent="-3429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Value of Coefficient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ECB898-57B2-B1A8-1777-BFAD938E623B}"/>
              </a:ext>
            </a:extLst>
          </p:cNvPr>
          <p:cNvGrpSpPr/>
          <p:nvPr/>
        </p:nvGrpSpPr>
        <p:grpSpPr>
          <a:xfrm>
            <a:off x="522515" y="4959636"/>
            <a:ext cx="4200070" cy="841256"/>
            <a:chOff x="522515" y="4959636"/>
            <a:chExt cx="4200070" cy="84125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0CE79-BBD3-A445-A441-E5A5248DBE1F}"/>
                </a:ext>
              </a:extLst>
            </p:cNvPr>
            <p:cNvSpPr txBox="1"/>
            <p:nvPr/>
          </p:nvSpPr>
          <p:spPr>
            <a:xfrm>
              <a:off x="522515" y="4959636"/>
              <a:ext cx="2857500" cy="841256"/>
            </a:xfrm>
            <a:prstGeom prst="rect">
              <a:avLst/>
            </a:prstGeom>
            <a:noFill/>
            <a:ln w="285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Station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year</a:t>
              </a:r>
              <a:endPara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8A290C-5EC0-6947-AABE-C621D94A885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80015" y="5380264"/>
              <a:ext cx="1342570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6C9F5B0-CB69-554B-9512-8843804B5DEA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1951265" y="5800892"/>
            <a:ext cx="3122384" cy="1929140"/>
          </a:xfrm>
          <a:prstGeom prst="curvedConnector2">
            <a:avLst/>
          </a:prstGeom>
          <a:noFill/>
          <a:ln w="5715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7E9B8A-2828-A646-89F3-628E6E18FE52}"/>
              </a:ext>
            </a:extLst>
          </p:cNvPr>
          <p:cNvGrpSpPr/>
          <p:nvPr/>
        </p:nvGrpSpPr>
        <p:grpSpPr>
          <a:xfrm>
            <a:off x="7931149" y="5616226"/>
            <a:ext cx="3020786" cy="2113806"/>
            <a:chOff x="7931149" y="5616226"/>
            <a:chExt cx="3020786" cy="211380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89E7BF-7754-3F44-AC11-287A487F4537}"/>
                </a:ext>
              </a:extLst>
            </p:cNvPr>
            <p:cNvCxnSpPr>
              <a:stCxn id="14" idx="2"/>
              <a:endCxn id="17" idx="3"/>
            </p:cNvCxnSpPr>
            <p:nvPr/>
          </p:nvCxnSpPr>
          <p:spPr>
            <a:xfrm flipH="1">
              <a:off x="7931149" y="5616226"/>
              <a:ext cx="2911928" cy="2113806"/>
            </a:xfrm>
            <a:prstGeom prst="straightConnector1">
              <a:avLst/>
            </a:prstGeom>
            <a:noFill/>
            <a:ln w="120650" cap="flat" cmpd="dbl">
              <a:solidFill>
                <a:srgbClr val="000000"/>
              </a:solidFill>
              <a:prstDash val="solid"/>
              <a:miter lim="400000"/>
              <a:headEnd type="triangl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6CB5FA-E826-294F-BCB1-F27DA7CE01AF}"/>
                </a:ext>
              </a:extLst>
            </p:cNvPr>
            <p:cNvSpPr txBox="1"/>
            <p:nvPr/>
          </p:nvSpPr>
          <p:spPr>
            <a:xfrm rot="20087905">
              <a:off x="8524419" y="6671197"/>
              <a:ext cx="242751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Squared error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7987A67-28A5-246D-20C5-A224821DBC17}"/>
              </a:ext>
            </a:extLst>
          </p:cNvPr>
          <p:cNvSpPr txBox="1"/>
          <p:nvPr/>
        </p:nvSpPr>
        <p:spPr>
          <a:xfrm>
            <a:off x="8169639" y="2824534"/>
            <a:ext cx="45120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Fix measurement 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Fix coefficient index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20071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836</Words>
  <Application>Microsoft Macintosh PowerPoint</Application>
  <PresentationFormat>Custom</PresentationFormat>
  <Paragraphs>204</Paragraphs>
  <Slides>24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Cambria Math</vt:lpstr>
      <vt:lpstr>Gill Sans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Times New Roman</vt:lpstr>
      <vt:lpstr>White</vt:lpstr>
      <vt:lpstr>Equation</vt:lpstr>
      <vt:lpstr>The RMSE Methodology (Root Mean Square Error )</vt:lpstr>
      <vt:lpstr>PowerPoint Presentation</vt:lpstr>
      <vt:lpstr>The best constant prediction is the mean</vt:lpstr>
      <vt:lpstr>PCA based prediction</vt:lpstr>
      <vt:lpstr>Regression based Prediction</vt:lpstr>
      <vt:lpstr>K-means clustering</vt:lpstr>
      <vt:lpstr>Percentage of variance explained</vt:lpstr>
      <vt:lpstr>PCA block diagram</vt:lpstr>
      <vt:lpstr>Spatial/temporal block diagram</vt:lpstr>
      <vt:lpstr>Model-based approximation block diagram</vt:lpstr>
      <vt:lpstr>Extensive and Intensive properties</vt:lpstr>
      <vt:lpstr>What is a good model?</vt:lpstr>
      <vt:lpstr>Model-based approximation</vt:lpstr>
      <vt:lpstr>Summary</vt:lpstr>
      <vt:lpstr>Variations on a theme</vt:lpstr>
      <vt:lpstr>Different approaches to statistical modelling</vt:lpstr>
      <vt:lpstr>Example of generative vs predictive modeling</vt:lpstr>
      <vt:lpstr>Generative modeling </vt:lpstr>
      <vt:lpstr>Discriminative approach</vt:lpstr>
      <vt:lpstr>Well Behaved Data </vt:lpstr>
      <vt:lpstr>Ill-behaved data</vt:lpstr>
      <vt:lpstr>Traditional Statistics vs.  Machine Learning</vt:lpstr>
      <vt:lpstr>Deep Learning</vt:lpstr>
      <vt:lpstr>Back To Kmeans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Root Mean Square Error Methodology RMSE</dc:title>
  <cp:lastModifiedBy>yoav freund</cp:lastModifiedBy>
  <cp:revision>21</cp:revision>
  <dcterms:modified xsi:type="dcterms:W3CDTF">2022-04-25T23:09:20Z</dcterms:modified>
</cp:coreProperties>
</file>