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905000" y="0"/>
            <a:ext cx="21420093" cy="1428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419599" y="761999"/>
            <a:ext cx="15544801" cy="3200401"/>
          </a:xfrm>
          <a:prstGeom prst="rect">
            <a:avLst/>
          </a:prstGeom>
        </p:spPr>
        <p:txBody>
          <a:bodyPr lIns="101600" tIns="101600" rIns="101600" bIns="101600">
            <a:noAutofit/>
          </a:bodyPr>
          <a:lstStyle>
            <a:lvl1pPr marL="81279" marR="81279" defTabSz="1828800">
              <a:defRPr sz="8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4419599" y="3962400"/>
            <a:ext cx="15544801" cy="9753601"/>
          </a:xfrm>
          <a:prstGeom prst="rect">
            <a:avLst/>
          </a:prstGeom>
        </p:spPr>
        <p:txBody>
          <a:bodyPr lIns="101600" tIns="101600" rIns="101600" bIns="101600" anchor="t">
            <a:noAutofit/>
          </a:bodyPr>
          <a:lstStyle>
            <a:lvl1pPr marL="683577" marR="81279" indent="-642937" defTabSz="1828800">
              <a:spcBef>
                <a:spcPts val="1400"/>
              </a:spcBef>
              <a:buSzPct val="100000"/>
              <a:defRPr sz="6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18" marR="81279" indent="-530678" defTabSz="1828800">
              <a:spcBef>
                <a:spcPts val="1200"/>
              </a:spcBef>
              <a:buSzPct val="100000"/>
              <a:buChar char="–"/>
              <a:defRPr sz="5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3189" marR="81279" indent="-438150" defTabSz="1828800">
              <a:spcBef>
                <a:spcPts val="1000"/>
              </a:spcBef>
              <a:buSzPct val="100000"/>
              <a:defRPr sz="4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46579" marR="81279" indent="-434339" defTabSz="1828800">
              <a:spcBef>
                <a:spcPts val="900"/>
              </a:spcBef>
              <a:buSzPct val="100000"/>
              <a:buChar char="–"/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303779" marR="81279" indent="-434339" defTabSz="1828800">
              <a:spcBef>
                <a:spcPts val="900"/>
              </a:spcBef>
              <a:buSzPct val="100000"/>
              <a:buChar char="»"/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694649" y="13131800"/>
            <a:ext cx="520701" cy="533152"/>
          </a:xfrm>
          <a:prstGeom prst="rect">
            <a:avLst/>
          </a:prstGeom>
        </p:spPr>
        <p:txBody>
          <a:bodyPr lIns="101600" tIns="101600" rIns="101600" bIns="101600"/>
          <a:lstStyle>
            <a:lvl1pPr defTabSz="1168400"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ecision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trees</a:t>
            </a:r>
          </a:p>
        </p:txBody>
      </p:sp>
      <p:sp>
        <p:nvSpPr>
          <p:cNvPr id="129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he problem with classification error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The problem with classification error.</a:t>
            </a:r>
          </a:p>
        </p:txBody>
      </p:sp>
      <p:pic>
        <p:nvPicPr>
          <p:cNvPr id="288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8" y="4166330"/>
            <a:ext cx="14750685" cy="3099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MathTypeImage.pdf" descr="MathType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80" y="7353039"/>
            <a:ext cx="13066802" cy="839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60" y="8493176"/>
            <a:ext cx="12332122" cy="4513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animBg="1" advAuto="0"/>
      <p:bldP spid="289" grpId="2" animBg="1" advAuto="0"/>
      <p:bldP spid="290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he problem with classification error (pictoriall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5440">
              <a:defRPr sz="9072"/>
            </a:lvl1pPr>
          </a:lstStyle>
          <a:p>
            <a:r>
              <a:t>The problem with classification error (pictorially)</a:t>
            </a:r>
          </a:p>
        </p:txBody>
      </p:sp>
      <p:pic>
        <p:nvPicPr>
          <p:cNvPr id="293" name="splitting_criteria.png" descr="splitting_criter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5" y="3975075"/>
            <a:ext cx="10297031" cy="731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MathTypeImage.pdf" descr="MathType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81" y="12212283"/>
            <a:ext cx="7339618" cy="54875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ine"/>
          <p:cNvSpPr/>
          <p:nvPr/>
        </p:nvSpPr>
        <p:spPr>
          <a:xfrm flipH="1" flipV="1">
            <a:off x="16086129" y="10966149"/>
            <a:ext cx="1609141" cy="123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96" name="Line"/>
          <p:cNvSpPr/>
          <p:nvPr/>
        </p:nvSpPr>
        <p:spPr>
          <a:xfrm flipH="1" flipV="1">
            <a:off x="15133504" y="11236998"/>
            <a:ext cx="30423" cy="9715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97" name="Line"/>
          <p:cNvSpPr/>
          <p:nvPr/>
        </p:nvSpPr>
        <p:spPr>
          <a:xfrm flipV="1">
            <a:off x="12582471" y="10966149"/>
            <a:ext cx="1609141" cy="123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ixing the problem"/>
          <p:cNvSpPr txBox="1">
            <a:spLocks noGrp="1"/>
          </p:cNvSpPr>
          <p:nvPr>
            <p:ph type="title"/>
          </p:nvPr>
        </p:nvSpPr>
        <p:spPr>
          <a:xfrm>
            <a:off x="4387453" y="20323"/>
            <a:ext cx="15609094" cy="2251214"/>
          </a:xfrm>
          <a:prstGeom prst="rect">
            <a:avLst/>
          </a:prstGeom>
        </p:spPr>
        <p:txBody>
          <a:bodyPr/>
          <a:lstStyle/>
          <a:p>
            <a:r>
              <a:t>Fixing the problem</a:t>
            </a:r>
          </a:p>
        </p:txBody>
      </p:sp>
      <p:pic>
        <p:nvPicPr>
          <p:cNvPr id="300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81" y="12212283"/>
            <a:ext cx="7339618" cy="54875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 flipV="1">
            <a:off x="16086129" y="10966149"/>
            <a:ext cx="1609141" cy="123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302" name="Line"/>
          <p:cNvSpPr/>
          <p:nvPr/>
        </p:nvSpPr>
        <p:spPr>
          <a:xfrm flipH="1" flipV="1">
            <a:off x="15133504" y="11236998"/>
            <a:ext cx="30423" cy="9715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303" name="Line"/>
          <p:cNvSpPr/>
          <p:nvPr/>
        </p:nvSpPr>
        <p:spPr>
          <a:xfrm flipV="1">
            <a:off x="12582471" y="10966149"/>
            <a:ext cx="1609141" cy="123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304" name="MathTypeImage.pdf" descr="MathType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13" y="2271536"/>
            <a:ext cx="12433883" cy="985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splitting_criteria.jpg" descr="splitting_criteria.jpg"/>
          <p:cNvPicPr>
            <a:picLocks noChangeAspect="1"/>
          </p:cNvPicPr>
          <p:nvPr/>
        </p:nvPicPr>
        <p:blipFill>
          <a:blip r:embed="rId4"/>
          <a:srcRect l="1240" t="1643" r="1240" b="1643"/>
          <a:stretch>
            <a:fillRect/>
          </a:stretch>
        </p:blipFill>
        <p:spPr>
          <a:xfrm>
            <a:off x="7251650" y="4008807"/>
            <a:ext cx="9880843" cy="695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ny strictly concave function can be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Any strictly concave function can be used</a:t>
            </a:r>
          </a:p>
        </p:txBody>
      </p:sp>
      <p:pic>
        <p:nvPicPr>
          <p:cNvPr id="308" name="splitting_criteria.jpg" descr="splitting_crit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93" y="3891005"/>
            <a:ext cx="11087607" cy="7854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MathTypeImage.pdf" descr="MathType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65" y="4250531"/>
            <a:ext cx="5886598" cy="6875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Which of the following is strictly concav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Which of the following is strictly concave?</a:t>
            </a:r>
          </a:p>
        </p:txBody>
      </p:sp>
      <p:sp>
        <p:nvSpPr>
          <p:cNvPr id="312" name="Line"/>
          <p:cNvSpPr/>
          <p:nvPr/>
        </p:nvSpPr>
        <p:spPr>
          <a:xfrm flipV="1">
            <a:off x="6891785" y="5272972"/>
            <a:ext cx="4470056" cy="4780130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H="1" flipV="1">
            <a:off x="11380971" y="5271624"/>
            <a:ext cx="3910471" cy="5201196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317" name="Connection Line"/>
          <p:cNvSpPr/>
          <p:nvPr/>
        </p:nvSpPr>
        <p:spPr>
          <a:xfrm>
            <a:off x="6926234" y="5458847"/>
            <a:ext cx="8473630" cy="5045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776"/>
                </a:moveTo>
                <a:cubicBezTo>
                  <a:pt x="560" y="-5392"/>
                  <a:pt x="7760" y="-4915"/>
                  <a:pt x="21600" y="16208"/>
                </a:cubicBezTo>
              </a:path>
            </a:pathLst>
          </a:custGeom>
          <a:ln w="762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15" name="Line"/>
          <p:cNvSpPr/>
          <p:nvPr/>
        </p:nvSpPr>
        <p:spPr>
          <a:xfrm flipV="1">
            <a:off x="6910283" y="7278662"/>
            <a:ext cx="754946" cy="2687889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318" name="Connection Line"/>
          <p:cNvSpPr/>
          <p:nvPr/>
        </p:nvSpPr>
        <p:spPr>
          <a:xfrm>
            <a:off x="7625662" y="5698342"/>
            <a:ext cx="7829706" cy="478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2" h="16940" extrusionOk="0">
                <a:moveTo>
                  <a:pt x="0" y="5741"/>
                </a:moveTo>
                <a:cubicBezTo>
                  <a:pt x="14789" y="-4660"/>
                  <a:pt x="21600" y="-927"/>
                  <a:pt x="20434" y="16940"/>
                </a:cubicBezTo>
              </a:path>
            </a:pathLst>
          </a:custGeom>
          <a:ln w="76200">
            <a:solidFill>
              <a:schemeClr val="accent1"/>
            </a:solidFill>
            <a:miter lim="400000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Decision tree learning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Decision tree learning algorithm</a:t>
            </a:r>
          </a:p>
        </p:txBody>
      </p:sp>
      <p:sp>
        <p:nvSpPr>
          <p:cNvPr id="321" name="Learning a decision tree = finding a tree with small error on the training se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a decision tree = finding a tree with small error on the training set. </a:t>
            </a:r>
          </a:p>
          <a:p>
            <a:pPr marL="762000" lvl="1" indent="-317500">
              <a:buSzPct val="100000"/>
              <a:buAutoNum type="arabicPeriod"/>
            </a:pPr>
            <a:r>
              <a:t>  Start with the root node.</a:t>
            </a:r>
          </a:p>
          <a:p>
            <a:pPr marL="762000" lvl="1" indent="-317500">
              <a:buSzPct val="100000"/>
              <a:buAutoNum type="arabicPeriod"/>
            </a:pPr>
            <a:r>
              <a:t>  At each step split one of the leaves</a:t>
            </a:r>
          </a:p>
          <a:p>
            <a:pPr marL="762000" lvl="1" indent="-317500">
              <a:buSzPct val="100000"/>
              <a:buAutoNum type="arabicPeriod"/>
            </a:pPr>
            <a:r>
              <a:t>  Repeat until a termination criterion.</a:t>
            </a:r>
          </a:p>
          <a:p>
            <a:pPr marL="762000" lvl="1" indent="-317500">
              <a:buSzPct val="100000"/>
              <a:buAutoNum type="arabicPeriod"/>
            </a:pPr>
            <a:r>
              <a:t> Next, How do we search for a splitting rule.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splitting ste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splitting step</a:t>
            </a:r>
          </a:p>
        </p:txBody>
      </p:sp>
      <p:sp>
        <p:nvSpPr>
          <p:cNvPr id="324" name="Given: current tre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5500"/>
              </a:spcBef>
              <a:defRPr sz="4700"/>
            </a:pPr>
            <a:r>
              <a:t>Given: current tree.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For each leaf and each feature, </a:t>
            </a:r>
          </a:p>
          <a:p>
            <a:pPr marL="998149" lvl="1" indent="-580319" defTabSz="772239">
              <a:spcBef>
                <a:spcPts val="5500"/>
              </a:spcBef>
              <a:defRPr sz="4700"/>
            </a:pPr>
            <a:r>
              <a:t>find all possible splitting rules (finite because data is finite).</a:t>
            </a:r>
          </a:p>
          <a:p>
            <a:pPr marL="998149" lvl="1" indent="-580319" defTabSz="772239">
              <a:spcBef>
                <a:spcPts val="5500"/>
              </a:spcBef>
              <a:defRPr sz="4700"/>
            </a:pPr>
            <a:r>
              <a:t>compute reduction in entropy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find  leaf X feature X split rule the minimizes entropy.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Add selected rule to split selected leaf.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Enumerating splitting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t>Enumerating splitting rules</a:t>
            </a:r>
          </a:p>
        </p:txBody>
      </p:sp>
      <p:sp>
        <p:nvSpPr>
          <p:cNvPr id="327" name="If feature has a fixed, small, number of values. then eithe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5">
              <a:spcBef>
                <a:spcPts val="5800"/>
              </a:spcBef>
              <a:defRPr sz="4950"/>
            </a:pPr>
            <a:r>
              <a:t>If feature has a fixed, small, number of values. then either:</a:t>
            </a:r>
          </a:p>
          <a:p>
            <a:pPr marL="1053465" lvl="1" indent="-613410" defTabSz="813315">
              <a:spcBef>
                <a:spcPts val="5800"/>
              </a:spcBef>
              <a:defRPr sz="4554"/>
            </a:pPr>
            <a:r>
              <a:t>Split on all values (Location is beach/prison/ski-slope)</a:t>
            </a:r>
          </a:p>
          <a:p>
            <a:pPr marL="1053465" lvl="1" indent="-613410" defTabSz="813315">
              <a:spcBef>
                <a:spcPts val="5800"/>
              </a:spcBef>
              <a:defRPr sz="4554"/>
            </a:pPr>
            <a:r>
              <a:t>or Split on equality to one value (location = beach)</a:t>
            </a:r>
          </a:p>
          <a:p>
            <a:pPr marL="613410" indent="-613410" defTabSz="813315">
              <a:spcBef>
                <a:spcPts val="5800"/>
              </a:spcBef>
              <a:defRPr sz="4554"/>
            </a:pPr>
            <a:r>
              <a:t>If feature is continuous (temperature) then either:</a:t>
            </a:r>
          </a:p>
          <a:p>
            <a:pPr marL="1053465" lvl="1" indent="-613410" defTabSz="813315">
              <a:spcBef>
                <a:spcPts val="5800"/>
              </a:spcBef>
              <a:defRPr sz="4554"/>
            </a:pPr>
            <a:r>
              <a:t>Sort records by feature value and search for best split.</a:t>
            </a:r>
          </a:p>
          <a:p>
            <a:pPr marL="1053465" lvl="1" indent="-613410" defTabSz="813315">
              <a:spcBef>
                <a:spcPts val="5800"/>
              </a:spcBef>
              <a:defRPr sz="4554"/>
            </a:pPr>
            <a:r>
              <a:t>or split on parcentiles: 1%,2%,….,99%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plitting on percenti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Splitting on percentiles</a:t>
            </a:r>
          </a:p>
        </p:txBody>
      </p:sp>
      <p:sp>
        <p:nvSpPr>
          <p:cNvPr id="330" name="Suppose data is in an RDD with 100 million exampl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4" indent="-469194" defTabSz="624363">
              <a:spcBef>
                <a:spcPts val="4400"/>
              </a:spcBef>
              <a:defRPr sz="3800"/>
            </a:pPr>
            <a:r>
              <a:t>Suppose data is in an RDD with 100 million examples. 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sorting according to each feature value is very expensive.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Instead: use Sample(false,0.00001).collect() to get a sample of about 10,000 examples.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sort the sample (small, sort in head node).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pick examples at location 100,200,… as boundaries. Call those feature values T1,T2,T3,… ,T99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Broadcast boundaries to all partitions.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t>Each partition computes it’s contribution to  </a:t>
            </a:r>
          </a:p>
        </p:txBody>
      </p:sp>
      <p:pic>
        <p:nvPicPr>
          <p:cNvPr id="331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010" y="11925597"/>
            <a:ext cx="3383003" cy="575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1" build="p" bldLvl="5" animBg="1" advAuto="0"/>
      <p:bldP spid="33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34" name="The splitting criteria is a strictly concave function that bounds the training erro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5500"/>
              </a:spcBef>
              <a:defRPr sz="4700"/>
            </a:pPr>
            <a:r>
              <a:t>The splitting criteria is a strictly concave function that bounds the training error.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The search for a splitting rule tests all possible splits of current tree.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When the feature is continuous and the data large - split on percentiles instead of splitting on each example.</a:t>
            </a:r>
          </a:p>
          <a:p>
            <a:pPr marL="580319" indent="-580319" defTabSz="772239">
              <a:spcBef>
                <a:spcPts val="5500"/>
              </a:spcBef>
              <a:defRPr sz="4700"/>
            </a:pPr>
            <a:r>
              <a:t>Next, Performance on the test set and reducing over-fitting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cision Trees / Discrete Features"/>
          <p:cNvSpPr txBox="1">
            <a:spLocks noGrp="1"/>
          </p:cNvSpPr>
          <p:nvPr>
            <p:ph type="title"/>
          </p:nvPr>
        </p:nvSpPr>
        <p:spPr>
          <a:xfrm>
            <a:off x="4419599" y="761999"/>
            <a:ext cx="15544801" cy="150376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Decision Trees / Discrete Features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5758032" y="3879510"/>
            <a:ext cx="3374917" cy="1881327"/>
            <a:chOff x="0" y="0"/>
            <a:chExt cx="3374916" cy="1881326"/>
          </a:xfrm>
        </p:grpSpPr>
        <p:sp>
          <p:nvSpPr>
            <p:cNvPr id="132" name="Rectangle"/>
            <p:cNvSpPr/>
            <p:nvPr/>
          </p:nvSpPr>
          <p:spPr>
            <a:xfrm>
              <a:off x="224203" y="0"/>
              <a:ext cx="2926509" cy="1881327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" name="Location"/>
            <p:cNvSpPr txBox="1"/>
            <p:nvPr/>
          </p:nvSpPr>
          <p:spPr>
            <a:xfrm>
              <a:off x="0" y="353564"/>
              <a:ext cx="3374917" cy="117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Location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16443721" y="7591425"/>
            <a:ext cx="2133601" cy="1371601"/>
            <a:chOff x="0" y="0"/>
            <a:chExt cx="2133600" cy="1371600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2133600" cy="1371601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" name="Season"/>
            <p:cNvSpPr txBox="1"/>
            <p:nvPr/>
          </p:nvSpPr>
          <p:spPr>
            <a:xfrm>
              <a:off x="90688" y="260058"/>
              <a:ext cx="1952224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Season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14573488" y="7374587"/>
            <a:ext cx="1219201" cy="1219201"/>
            <a:chOff x="0" y="0"/>
            <a:chExt cx="1219200" cy="1219200"/>
          </a:xfrm>
        </p:grpSpPr>
        <p:sp>
          <p:nvSpPr>
            <p:cNvPr id="138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9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18745200" y="11191875"/>
            <a:ext cx="1219201" cy="1219201"/>
            <a:chOff x="0" y="0"/>
            <a:chExt cx="1219200" cy="1219200"/>
          </a:xfrm>
        </p:grpSpPr>
        <p:sp>
          <p:nvSpPr>
            <p:cNvPr id="141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888E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" name="+1"/>
            <p:cNvSpPr txBox="1"/>
            <p:nvPr/>
          </p:nvSpPr>
          <p:spPr>
            <a:xfrm>
              <a:off x="176317" y="209258"/>
              <a:ext cx="866567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+1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14996145" y="11191875"/>
            <a:ext cx="1219201" cy="1219201"/>
            <a:chOff x="0" y="0"/>
            <a:chExt cx="1219200" cy="1219200"/>
          </a:xfrm>
        </p:grpSpPr>
        <p:sp>
          <p:nvSpPr>
            <p:cNvPr id="144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5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aphicFrame>
        <p:nvGraphicFramePr>
          <p:cNvPr id="147" name="Table"/>
          <p:cNvGraphicFramePr/>
          <p:nvPr/>
        </p:nvGraphicFramePr>
        <p:xfrm>
          <a:off x="4218175" y="5918215"/>
          <a:ext cx="9093992" cy="53511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5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9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02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Season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Location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Fun?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summer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prison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summer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beach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+1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Winter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ski-slope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+1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Winter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beach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7" name="Group"/>
          <p:cNvGrpSpPr/>
          <p:nvPr/>
        </p:nvGrpSpPr>
        <p:grpSpPr>
          <a:xfrm>
            <a:off x="14370096" y="5627161"/>
            <a:ext cx="5594307" cy="1942522"/>
            <a:chOff x="-626049" y="258114"/>
            <a:chExt cx="5594307" cy="1942521"/>
          </a:xfrm>
        </p:grpSpPr>
        <p:grpSp>
          <p:nvGrpSpPr>
            <p:cNvPr id="150" name="Group"/>
            <p:cNvGrpSpPr/>
            <p:nvPr/>
          </p:nvGrpSpPr>
          <p:grpSpPr>
            <a:xfrm>
              <a:off x="-626049" y="375082"/>
              <a:ext cx="2394817" cy="1641027"/>
              <a:chOff x="-626049" y="241650"/>
              <a:chExt cx="2394816" cy="1641026"/>
            </a:xfrm>
          </p:grpSpPr>
          <p:sp>
            <p:nvSpPr>
              <p:cNvPr id="148" name="Line"/>
              <p:cNvSpPr/>
              <p:nvPr/>
            </p:nvSpPr>
            <p:spPr>
              <a:xfrm flipH="1">
                <a:off x="331521" y="241650"/>
                <a:ext cx="1146574" cy="164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9" name="Prison"/>
              <p:cNvSpPr/>
              <p:nvPr/>
            </p:nvSpPr>
            <p:spPr>
              <a:xfrm>
                <a:off x="-626049" y="530893"/>
                <a:ext cx="2394816" cy="411166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dirty="0"/>
                  <a:t>Prison</a:t>
                </a:r>
              </a:p>
            </p:txBody>
          </p:sp>
        </p:grpSp>
        <p:grpSp>
          <p:nvGrpSpPr>
            <p:cNvPr id="153" name="Group"/>
            <p:cNvGrpSpPr/>
            <p:nvPr/>
          </p:nvGrpSpPr>
          <p:grpSpPr>
            <a:xfrm>
              <a:off x="1922533" y="258114"/>
              <a:ext cx="807930" cy="1941304"/>
              <a:chOff x="135725" y="0"/>
              <a:chExt cx="807929" cy="1941303"/>
            </a:xfrm>
          </p:grpSpPr>
          <p:sp>
            <p:nvSpPr>
              <p:cNvPr id="151" name="Line"/>
              <p:cNvSpPr/>
              <p:nvPr/>
            </p:nvSpPr>
            <p:spPr>
              <a:xfrm>
                <a:off x="831337" y="140071"/>
                <a:ext cx="1" cy="18012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2" name="Beachh"/>
              <p:cNvSpPr txBox="1"/>
              <p:nvPr/>
            </p:nvSpPr>
            <p:spPr>
              <a:xfrm rot="16150347">
                <a:off x="-373690" y="528114"/>
                <a:ext cx="1826759" cy="7816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1600" tIns="101600" rIns="101600" bIns="101600" numCol="1" anchor="t">
                <a:no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dirty="0"/>
                  <a:t>Beac</a:t>
                </a:r>
                <a:r>
                  <a:rPr lang="en-US" dirty="0"/>
                  <a:t>h</a:t>
                </a:r>
                <a:endParaRPr dirty="0"/>
              </a:p>
            </p:txBody>
          </p:sp>
        </p:grpSp>
        <p:grpSp>
          <p:nvGrpSpPr>
            <p:cNvPr id="156" name="Group"/>
            <p:cNvGrpSpPr/>
            <p:nvPr/>
          </p:nvGrpSpPr>
          <p:grpSpPr>
            <a:xfrm>
              <a:off x="3606334" y="400539"/>
              <a:ext cx="1361924" cy="1800096"/>
              <a:chOff x="411759" y="400539"/>
              <a:chExt cx="1361922" cy="1800095"/>
            </a:xfrm>
          </p:grpSpPr>
          <p:sp>
            <p:nvSpPr>
              <p:cNvPr id="154" name="Line"/>
              <p:cNvSpPr/>
              <p:nvPr/>
            </p:nvSpPr>
            <p:spPr>
              <a:xfrm>
                <a:off x="411759" y="400539"/>
                <a:ext cx="1361922" cy="18000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5" name="Ski Slope"/>
              <p:cNvSpPr/>
              <p:nvPr/>
            </p:nvSpPr>
            <p:spPr>
              <a:xfrm flipH="1">
                <a:off x="763990" y="664324"/>
                <a:ext cx="516229" cy="1118759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dirty="0"/>
                  <a:t>Ski Slope</a:t>
                </a:r>
              </a:p>
            </p:txBody>
          </p:sp>
        </p:grpSp>
      </p:grpSp>
      <p:grpSp>
        <p:nvGrpSpPr>
          <p:cNvPr id="160" name="Group"/>
          <p:cNvGrpSpPr/>
          <p:nvPr/>
        </p:nvGrpSpPr>
        <p:grpSpPr>
          <a:xfrm>
            <a:off x="19804138" y="7374587"/>
            <a:ext cx="1219201" cy="1219201"/>
            <a:chOff x="0" y="0"/>
            <a:chExt cx="1219200" cy="1219200"/>
          </a:xfrm>
        </p:grpSpPr>
        <p:sp>
          <p:nvSpPr>
            <p:cNvPr id="158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888E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" name="+1"/>
            <p:cNvSpPr txBox="1"/>
            <p:nvPr/>
          </p:nvSpPr>
          <p:spPr>
            <a:xfrm>
              <a:off x="176317" y="209258"/>
              <a:ext cx="866567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+1</a:t>
              </a:r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15319669" y="8616883"/>
            <a:ext cx="4151272" cy="2708910"/>
            <a:chOff x="0" y="0"/>
            <a:chExt cx="4151271" cy="2708909"/>
          </a:xfrm>
        </p:grpSpPr>
        <p:sp>
          <p:nvSpPr>
            <p:cNvPr id="161" name="Summer"/>
            <p:cNvSpPr txBox="1"/>
            <p:nvPr/>
          </p:nvSpPr>
          <p:spPr>
            <a:xfrm rot="3776380">
              <a:off x="2165797" y="811092"/>
              <a:ext cx="2275454" cy="74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/>
            <a:p>
              <a:pPr marL="81279" marR="81279" lvl="1" indent="342900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Summer</a:t>
              </a:r>
            </a:p>
          </p:txBody>
        </p:sp>
        <p:sp>
          <p:nvSpPr>
            <p:cNvPr id="162" name="Line"/>
            <p:cNvSpPr/>
            <p:nvPr/>
          </p:nvSpPr>
          <p:spPr>
            <a:xfrm flipH="1">
              <a:off x="604732" y="356779"/>
              <a:ext cx="1364804" cy="2310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>
              <a:off x="2512211" y="357337"/>
              <a:ext cx="1189735" cy="23069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Winter"/>
            <p:cNvSpPr txBox="1"/>
            <p:nvPr/>
          </p:nvSpPr>
          <p:spPr>
            <a:xfrm rot="18067222">
              <a:off x="-308001" y="1038450"/>
              <a:ext cx="2588750" cy="74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t">
              <a:spAutoFit/>
            </a:bodyPr>
            <a:lstStyle/>
            <a:p>
              <a:pPr marL="81279" marR="81279" lvl="1" indent="342900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Winter</a:t>
              </a:r>
            </a:p>
          </p:txBody>
        </p:sp>
      </p:grpSp>
      <p:sp>
        <p:nvSpPr>
          <p:cNvPr id="166" name="Where and when do you have fun?"/>
          <p:cNvSpPr txBox="1"/>
          <p:nvPr/>
        </p:nvSpPr>
        <p:spPr>
          <a:xfrm>
            <a:off x="4340632" y="3652249"/>
            <a:ext cx="959828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Where and when do you have fun?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3" animBg="1" advAuto="0"/>
      <p:bldP spid="137" grpId="7" animBg="1" advAuto="0"/>
      <p:bldP spid="140" grpId="5" animBg="1" advAuto="0"/>
      <p:bldP spid="143" grpId="10" animBg="1" advAuto="0"/>
      <p:bldP spid="146" grpId="9" animBg="1" advAuto="0"/>
      <p:bldP spid="147" grpId="2" animBg="1" advAuto="0"/>
      <p:bldP spid="157" grpId="4" animBg="1" advAuto="0"/>
      <p:bldP spid="160" grpId="6" animBg="1" advAuto="0"/>
      <p:bldP spid="165" grpId="8" animBg="1" advAuto="0"/>
      <p:bldP spid="166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runing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</a:t>
            </a:r>
            <a:r>
              <a:rPr dirty="0"/>
              <a:t>rees</a:t>
            </a:r>
            <a:r>
              <a:rPr lang="en-US" dirty="0"/>
              <a:t> are unstable</a:t>
            </a:r>
            <a:endParaRPr dirty="0"/>
          </a:p>
        </p:txBody>
      </p:sp>
      <p:sp>
        <p:nvSpPr>
          <p:cNvPr id="337" name="Trees are very flexi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4" indent="-469194" defTabSz="624363">
              <a:spcBef>
                <a:spcPts val="4400"/>
              </a:spcBef>
              <a:defRPr sz="3800"/>
            </a:pPr>
            <a:r>
              <a:rPr dirty="0"/>
              <a:t>Trees are very flexible.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rPr dirty="0"/>
              <a:t>A “fully grown” tree is one where all leaves are “pure”, i.e. each leaf contains all + labeled examples or all - labeled examples.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rPr dirty="0"/>
              <a:t>A fully grown tree has training error zero.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rPr dirty="0"/>
              <a:t>If the tree is large and the data is limited, the test error of the tree is likely to be high = the tree overfits the data.</a:t>
            </a:r>
          </a:p>
          <a:p>
            <a:pPr marL="469194" indent="-469194" defTabSz="624363">
              <a:spcBef>
                <a:spcPts val="4400"/>
              </a:spcBef>
              <a:defRPr sz="3800"/>
            </a:pPr>
            <a:r>
              <a:rPr dirty="0"/>
              <a:t>Statisticians say that trees are “high variance” or “unstable”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D6D2-6772-C61E-9759-0CA755D3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1697992"/>
          </a:xfrm>
        </p:spPr>
        <p:txBody>
          <a:bodyPr>
            <a:normAutofit fontScale="90000"/>
          </a:bodyPr>
          <a:lstStyle/>
          <a:p>
            <a:r>
              <a:rPr lang="en-US" dirty="0"/>
              <a:t>Pruning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5DA0DF-C837-7776-13C8-59D7496C5E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6960" y="2323070"/>
                <a:ext cx="11603914" cy="3930477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One way to make trees more stable is to prune.</a:t>
                </a:r>
              </a:p>
              <a:p>
                <a:r>
                  <a:rPr lang="en-US" sz="3600" dirty="0"/>
                  <a:t>Start by building a tree down to training error of zero.</a:t>
                </a:r>
              </a:p>
              <a:p>
                <a:r>
                  <a:rPr lang="en-US" sz="3600" dirty="0"/>
                  <a:t>Iteratively remove leaves until the training error is</a:t>
                </a:r>
                <a:br>
                  <a:rPr lang="en-US" sz="3600" b="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5DA0DF-C837-7776-13C8-59D7496C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960" y="2323070"/>
                <a:ext cx="11603914" cy="3930477"/>
              </a:xfrm>
              <a:blipFill>
                <a:blip r:embed="rId2"/>
                <a:stretch>
                  <a:fillRect l="-874" t="-322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499EE7-644B-61A0-5EE8-25902C03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46" y="4359349"/>
            <a:ext cx="13259747" cy="85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78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ag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Bagging</a:t>
            </a:r>
            <a:r>
              <a:rPr lang="en-US" dirty="0"/>
              <a:t> Trees</a:t>
            </a:r>
            <a:endParaRPr dirty="0"/>
          </a:p>
        </p:txBody>
      </p:sp>
      <p:sp>
        <p:nvSpPr>
          <p:cNvPr id="340" name="Bagging, invented by Leo Breiman in the 90s, is a different way to reduce the variance of trees.…"/>
          <p:cNvSpPr txBox="1">
            <a:spLocks noGrp="1"/>
          </p:cNvSpPr>
          <p:nvPr>
            <p:ph type="body" idx="1"/>
          </p:nvPr>
        </p:nvSpPr>
        <p:spPr>
          <a:xfrm>
            <a:off x="219491" y="3172074"/>
            <a:ext cx="13002239" cy="9332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5013" indent="-605013" defTabSz="805100">
              <a:spcBef>
                <a:spcPts val="5700"/>
              </a:spcBef>
              <a:defRPr sz="4900"/>
            </a:pPr>
            <a:r>
              <a:rPr sz="4000" dirty="0"/>
              <a:t>Bagging, invented by Leo </a:t>
            </a:r>
            <a:r>
              <a:rPr sz="4000" dirty="0" err="1"/>
              <a:t>Breiman</a:t>
            </a:r>
            <a:r>
              <a:rPr sz="4000" dirty="0"/>
              <a:t> in the 90s, is a different way to reduce the variance of trees.</a:t>
            </a:r>
          </a:p>
          <a:p>
            <a:pPr marL="605013" indent="-605013" defTabSz="805100">
              <a:spcBef>
                <a:spcPts val="5700"/>
              </a:spcBef>
              <a:defRPr sz="4900"/>
            </a:pPr>
            <a:r>
              <a:rPr sz="4000" dirty="0"/>
              <a:t>Instead of pruning the tree, we generate many trees, using randomly selected subsets of the training data.</a:t>
            </a:r>
          </a:p>
          <a:p>
            <a:pPr marL="605013" indent="-605013" defTabSz="805100">
              <a:spcBef>
                <a:spcPts val="5700"/>
              </a:spcBef>
              <a:defRPr sz="4900"/>
            </a:pPr>
            <a:r>
              <a:rPr sz="4000" dirty="0"/>
              <a:t>We predict using the majority vote over the trees.</a:t>
            </a:r>
            <a:endParaRPr lang="en-US" sz="4000" dirty="0"/>
          </a:p>
          <a:p>
            <a:pPr marL="605013" indent="-605013" defTabSz="805100">
              <a:spcBef>
                <a:spcPts val="5700"/>
              </a:spcBef>
              <a:defRPr sz="4900"/>
            </a:pPr>
            <a:r>
              <a:rPr lang="en-US" sz="4000" dirty="0"/>
              <a:t>Related to RANDOM FORESTS and to Boosted Trees/</a:t>
            </a:r>
            <a:r>
              <a:rPr lang="en-US" sz="4000" dirty="0" err="1"/>
              <a:t>XGBoost</a:t>
            </a:r>
            <a:r>
              <a:rPr lang="en-US" sz="4000" dirty="0"/>
              <a:t>. Will describe next.</a:t>
            </a:r>
          </a:p>
          <a:p>
            <a:pPr marL="605013" indent="-605013" defTabSz="805100">
              <a:spcBef>
                <a:spcPts val="5700"/>
              </a:spcBef>
              <a:defRPr sz="4900"/>
            </a:pP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EA14C-F10D-13CC-E664-ADE05942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046" y="5096818"/>
            <a:ext cx="10759463" cy="82316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43" name="Fully grown trees over-fit the data.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8237416" cy="88403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Decision trees are a simple and intuitive representation.</a:t>
            </a:r>
          </a:p>
          <a:p>
            <a:r>
              <a:rPr dirty="0"/>
              <a:t>Fully grown trees over-fit the data.</a:t>
            </a:r>
          </a:p>
          <a:p>
            <a:r>
              <a:rPr dirty="0"/>
              <a:t>Two ways to reduce over-fitting:</a:t>
            </a:r>
          </a:p>
          <a:p>
            <a:pPr lvl="1"/>
            <a:r>
              <a:rPr dirty="0"/>
              <a:t>Pruning: remove leaves to make the tree smaller.</a:t>
            </a:r>
          </a:p>
          <a:p>
            <a:pPr lvl="1"/>
            <a:r>
              <a:rPr dirty="0"/>
              <a:t>Bagging</a:t>
            </a:r>
            <a:r>
              <a:rPr lang="en-US" dirty="0"/>
              <a:t>, Boosting</a:t>
            </a:r>
            <a:r>
              <a:rPr dirty="0"/>
              <a:t>: take the majority vote over many trees.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987-87F8-6142-F78B-AD11540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-80324"/>
            <a:ext cx="23418969" cy="3036094"/>
          </a:xfrm>
        </p:spPr>
        <p:txBody>
          <a:bodyPr>
            <a:noAutofit/>
          </a:bodyPr>
          <a:lstStyle/>
          <a:p>
            <a:r>
              <a:rPr lang="en-US" sz="8000" dirty="0"/>
              <a:t>Are methods based on decision tree still relevant at the age of Deep Neural Networks?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B9B6F4E-6A90-50AE-48AC-8F13C089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63" y="3649022"/>
            <a:ext cx="12775473" cy="1006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EC3A0-F43D-B585-620F-5C7B95AADDB8}"/>
              </a:ext>
            </a:extLst>
          </p:cNvPr>
          <p:cNvSpPr txBox="1"/>
          <p:nvPr/>
        </p:nvSpPr>
        <p:spPr>
          <a:xfrm>
            <a:off x="3030581" y="2774104"/>
            <a:ext cx="1653757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Kaggle Survey of most popular learning algorithms (2020)</a:t>
            </a:r>
          </a:p>
        </p:txBody>
      </p:sp>
    </p:spTree>
    <p:extLst>
      <p:ext uri="{BB962C8B-B14F-4D97-AF65-F5344CB8AC3E}">
        <p14:creationId xmlns:p14="http://schemas.microsoft.com/office/powerpoint/2010/main" val="2826056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cision Trees / Continuous Features"/>
          <p:cNvSpPr txBox="1">
            <a:spLocks noGrp="1"/>
          </p:cNvSpPr>
          <p:nvPr>
            <p:ph type="title"/>
          </p:nvPr>
        </p:nvSpPr>
        <p:spPr>
          <a:xfrm>
            <a:off x="4419599" y="761999"/>
            <a:ext cx="15544801" cy="150376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Decision Trees / Continuous Features</a:t>
            </a:r>
          </a:p>
        </p:txBody>
      </p:sp>
      <p:graphicFrame>
        <p:nvGraphicFramePr>
          <p:cNvPr id="169" name="Table"/>
          <p:cNvGraphicFramePr/>
          <p:nvPr/>
        </p:nvGraphicFramePr>
        <p:xfrm>
          <a:off x="3937396" y="4275058"/>
          <a:ext cx="9093992" cy="53511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6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9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02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Mass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Temperature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explosion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3.4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2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1202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+1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2" name="Group"/>
          <p:cNvGrpSpPr/>
          <p:nvPr/>
        </p:nvGrpSpPr>
        <p:grpSpPr>
          <a:xfrm>
            <a:off x="14878322" y="4268676"/>
            <a:ext cx="3073650" cy="1235869"/>
            <a:chOff x="0" y="0"/>
            <a:chExt cx="3073648" cy="1235868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3073649" cy="1235869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1" name="Mass&gt;8"/>
            <p:cNvSpPr txBox="1"/>
            <p:nvPr/>
          </p:nvSpPr>
          <p:spPr>
            <a:xfrm>
              <a:off x="314149" y="148661"/>
              <a:ext cx="2445350" cy="938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Mass&gt;8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4433946" y="6876144"/>
            <a:ext cx="1219201" cy="1219201"/>
            <a:chOff x="0" y="0"/>
            <a:chExt cx="1219200" cy="1219200"/>
          </a:xfrm>
        </p:grpSpPr>
        <p:sp>
          <p:nvSpPr>
            <p:cNvPr id="173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4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8837558" y="9304382"/>
            <a:ext cx="1219201" cy="1219201"/>
            <a:chOff x="0" y="0"/>
            <a:chExt cx="1219200" cy="1219200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888E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7" name="+1"/>
            <p:cNvSpPr txBox="1"/>
            <p:nvPr/>
          </p:nvSpPr>
          <p:spPr>
            <a:xfrm>
              <a:off x="176317" y="209258"/>
              <a:ext cx="866567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+1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16246758" y="9304382"/>
            <a:ext cx="1219201" cy="1219201"/>
            <a:chOff x="0" y="0"/>
            <a:chExt cx="1219200" cy="1219200"/>
          </a:xfrm>
        </p:grpSpPr>
        <p:sp>
          <p:nvSpPr>
            <p:cNvPr id="179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0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4712024" y="5504544"/>
            <a:ext cx="3074723" cy="1777681"/>
            <a:chOff x="0" y="0"/>
            <a:chExt cx="3074721" cy="1777679"/>
          </a:xfrm>
        </p:grpSpPr>
        <p:grpSp>
          <p:nvGrpSpPr>
            <p:cNvPr id="184" name="Group"/>
            <p:cNvGrpSpPr/>
            <p:nvPr/>
          </p:nvGrpSpPr>
          <p:grpSpPr>
            <a:xfrm>
              <a:off x="0" y="-1"/>
              <a:ext cx="1768766" cy="1371602"/>
              <a:chOff x="0" y="0"/>
              <a:chExt cx="1768765" cy="1371600"/>
            </a:xfrm>
          </p:grpSpPr>
          <p:sp>
            <p:nvSpPr>
              <p:cNvPr id="182" name="Line"/>
              <p:cNvSpPr/>
              <p:nvPr/>
            </p:nvSpPr>
            <p:spPr>
              <a:xfrm flipH="1">
                <a:off x="331522" y="0"/>
                <a:ext cx="914401" cy="1371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3" name="no"/>
              <p:cNvSpPr/>
              <p:nvPr/>
            </p:nvSpPr>
            <p:spPr>
              <a:xfrm flipV="1">
                <a:off x="-1" y="430984"/>
                <a:ext cx="1768767" cy="3118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no</a:t>
                </a:r>
              </a:p>
            </p:txBody>
          </p:sp>
        </p:grpSp>
        <p:grpSp>
          <p:nvGrpSpPr>
            <p:cNvPr id="187" name="Group"/>
            <p:cNvGrpSpPr/>
            <p:nvPr/>
          </p:nvGrpSpPr>
          <p:grpSpPr>
            <a:xfrm>
              <a:off x="2160321" y="-1"/>
              <a:ext cx="914401" cy="1777681"/>
              <a:chOff x="0" y="0"/>
              <a:chExt cx="914400" cy="1777679"/>
            </a:xfrm>
          </p:grpSpPr>
          <p:sp>
            <p:nvSpPr>
              <p:cNvPr id="185" name="Line"/>
              <p:cNvSpPr/>
              <p:nvPr/>
            </p:nvSpPr>
            <p:spPr>
              <a:xfrm>
                <a:off x="0" y="0"/>
                <a:ext cx="914400" cy="1371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6" name="yes"/>
              <p:cNvSpPr/>
              <p:nvPr/>
            </p:nvSpPr>
            <p:spPr>
              <a:xfrm flipH="1">
                <a:off x="378276" y="20876"/>
                <a:ext cx="373421" cy="175680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yes</a:t>
                </a:r>
              </a:p>
            </p:txBody>
          </p:sp>
        </p:grpSp>
      </p:grpSp>
      <p:grpSp>
        <p:nvGrpSpPr>
          <p:cNvPr id="195" name="Group"/>
          <p:cNvGrpSpPr/>
          <p:nvPr/>
        </p:nvGrpSpPr>
        <p:grpSpPr>
          <a:xfrm>
            <a:off x="16524834" y="7932781"/>
            <a:ext cx="2922324" cy="1777681"/>
            <a:chOff x="0" y="0"/>
            <a:chExt cx="2922322" cy="1777679"/>
          </a:xfrm>
        </p:grpSpPr>
        <p:grpSp>
          <p:nvGrpSpPr>
            <p:cNvPr id="191" name="Group"/>
            <p:cNvGrpSpPr/>
            <p:nvPr/>
          </p:nvGrpSpPr>
          <p:grpSpPr>
            <a:xfrm>
              <a:off x="2007922" y="-1"/>
              <a:ext cx="914401" cy="1777681"/>
              <a:chOff x="0" y="0"/>
              <a:chExt cx="914400" cy="1777679"/>
            </a:xfrm>
          </p:grpSpPr>
          <p:sp>
            <p:nvSpPr>
              <p:cNvPr id="189" name="Line"/>
              <p:cNvSpPr/>
              <p:nvPr/>
            </p:nvSpPr>
            <p:spPr>
              <a:xfrm>
                <a:off x="0" y="0"/>
                <a:ext cx="914400" cy="1371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0" name="yes"/>
              <p:cNvSpPr/>
              <p:nvPr/>
            </p:nvSpPr>
            <p:spPr>
              <a:xfrm flipH="1">
                <a:off x="378276" y="20876"/>
                <a:ext cx="373421" cy="175680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yes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0" y="-1"/>
              <a:ext cx="1768766" cy="1371602"/>
              <a:chOff x="0" y="0"/>
              <a:chExt cx="1768765" cy="1371600"/>
            </a:xfrm>
          </p:grpSpPr>
          <p:sp>
            <p:nvSpPr>
              <p:cNvPr id="192" name="Line"/>
              <p:cNvSpPr/>
              <p:nvPr/>
            </p:nvSpPr>
            <p:spPr>
              <a:xfrm flipH="1">
                <a:off x="331522" y="0"/>
                <a:ext cx="914401" cy="137160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algn="l" defTabSz="914400">
                  <a:defRPr sz="2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3" name="no"/>
              <p:cNvSpPr/>
              <p:nvPr/>
            </p:nvSpPr>
            <p:spPr>
              <a:xfrm flipV="1">
                <a:off x="-1" y="430983"/>
                <a:ext cx="1768767" cy="3118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01600" tIns="101600" rIns="101600" bIns="101600" numCol="1" anchor="t">
                <a:spAutoFit/>
              </a:bodyPr>
              <a:lstStyle>
                <a:lvl1pPr marL="81279" marR="81279" algn="l" defTabSz="1828800">
                  <a:buClr>
                    <a:srgbClr val="000000"/>
                  </a:buClr>
                  <a:buFont typeface="Times New Roman"/>
                  <a:defRPr sz="38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no</a:t>
                </a:r>
              </a:p>
            </p:txBody>
          </p:sp>
        </p:grpSp>
      </p:grpSp>
      <p:grpSp>
        <p:nvGrpSpPr>
          <p:cNvPr id="198" name="Group"/>
          <p:cNvGrpSpPr/>
          <p:nvPr/>
        </p:nvGrpSpPr>
        <p:grpSpPr>
          <a:xfrm>
            <a:off x="15957946" y="6876145"/>
            <a:ext cx="4738797" cy="1056637"/>
            <a:chOff x="0" y="0"/>
            <a:chExt cx="4738795" cy="1056636"/>
          </a:xfrm>
        </p:grpSpPr>
        <p:sp>
          <p:nvSpPr>
            <p:cNvPr id="196" name="Rectangle"/>
            <p:cNvSpPr/>
            <p:nvPr/>
          </p:nvSpPr>
          <p:spPr>
            <a:xfrm>
              <a:off x="0" y="5177"/>
              <a:ext cx="4638340" cy="105146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7" name="Temperature&gt;500"/>
            <p:cNvSpPr txBox="1"/>
            <p:nvPr/>
          </p:nvSpPr>
          <p:spPr>
            <a:xfrm>
              <a:off x="40326" y="0"/>
              <a:ext cx="4698470" cy="989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Temperature&gt;500 </a:t>
              </a:r>
            </a:p>
          </p:txBody>
        </p:sp>
      </p:grpSp>
      <p:sp>
        <p:nvSpPr>
          <p:cNvPr id="199" name="Will it explode?"/>
          <p:cNvSpPr txBox="1"/>
          <p:nvPr/>
        </p:nvSpPr>
        <p:spPr>
          <a:xfrm>
            <a:off x="6065762" y="2828943"/>
            <a:ext cx="5586465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rPr dirty="0"/>
              <a:t>Will </a:t>
            </a:r>
            <a:r>
              <a:rPr lang="en-US" dirty="0"/>
              <a:t>bomb </a:t>
            </a:r>
            <a:r>
              <a:rPr dirty="0"/>
              <a:t>explode?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2" animBg="1" advAuto="0"/>
      <p:bldP spid="172" grpId="3" animBg="1" advAuto="0"/>
      <p:bldP spid="175" grpId="5" animBg="1" advAuto="0"/>
      <p:bldP spid="178" grpId="9" animBg="1" advAuto="0"/>
      <p:bldP spid="181" grpId="8" animBg="1" advAuto="0"/>
      <p:bldP spid="188" grpId="4" animBg="1" advAuto="0"/>
      <p:bldP spid="195" grpId="7" animBg="1" advAuto="0"/>
      <p:bldP spid="198" grpId="6" animBg="1" advAuto="0"/>
      <p:bldP spid="19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cision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Trees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6400799" y="4419600"/>
            <a:ext cx="2133601" cy="1371601"/>
            <a:chOff x="0" y="0"/>
            <a:chExt cx="2133600" cy="1371600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2133600" cy="1371601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3" name="X&gt;3"/>
            <p:cNvSpPr txBox="1"/>
            <p:nvPr/>
          </p:nvSpPr>
          <p:spPr>
            <a:xfrm>
              <a:off x="396480" y="260058"/>
              <a:ext cx="1340640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X&gt;3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7620000" y="7162800"/>
            <a:ext cx="2133600" cy="1371601"/>
            <a:chOff x="0" y="0"/>
            <a:chExt cx="2133600" cy="1371600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2133600" cy="1371601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" name="Y&gt;5"/>
            <p:cNvSpPr txBox="1"/>
            <p:nvPr/>
          </p:nvSpPr>
          <p:spPr>
            <a:xfrm>
              <a:off x="396480" y="260058"/>
              <a:ext cx="1340640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Y&gt;5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5486400" y="7162800"/>
            <a:ext cx="1219201" cy="1219201"/>
            <a:chOff x="0" y="0"/>
            <a:chExt cx="1219200" cy="1219200"/>
          </a:xfrm>
        </p:grpSpPr>
        <p:sp>
          <p:nvSpPr>
            <p:cNvPr id="208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9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9448800" y="9906000"/>
            <a:ext cx="1219201" cy="1219201"/>
            <a:chOff x="0" y="0"/>
            <a:chExt cx="1219200" cy="1219200"/>
          </a:xfrm>
        </p:grpSpPr>
        <p:sp>
          <p:nvSpPr>
            <p:cNvPr id="211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888E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2" name="+1"/>
            <p:cNvSpPr txBox="1"/>
            <p:nvPr/>
          </p:nvSpPr>
          <p:spPr>
            <a:xfrm>
              <a:off x="176317" y="209258"/>
              <a:ext cx="866567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+1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6858000" y="9906000"/>
            <a:ext cx="1219201" cy="1219201"/>
            <a:chOff x="0" y="0"/>
            <a:chExt cx="1219200" cy="1219200"/>
          </a:xfrm>
        </p:grpSpPr>
        <p:sp>
          <p:nvSpPr>
            <p:cNvPr id="214" name="Circle"/>
            <p:cNvSpPr/>
            <p:nvPr/>
          </p:nvSpPr>
          <p:spPr>
            <a:xfrm>
              <a:off x="0" y="0"/>
              <a:ext cx="1219201" cy="1219201"/>
            </a:xfrm>
            <a:prstGeom prst="ellipse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5" name="-1"/>
            <p:cNvSpPr txBox="1"/>
            <p:nvPr/>
          </p:nvSpPr>
          <p:spPr>
            <a:xfrm>
              <a:off x="243779" y="209258"/>
              <a:ext cx="731642" cy="800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6200" tIns="76200" rIns="76200" bIns="76200" numCol="1" anchor="ctr">
              <a:spAutoFit/>
            </a:bodyPr>
            <a:lstStyle>
              <a:lvl1pPr marL="79898" marR="79898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5764478" y="5791199"/>
            <a:ext cx="1245923" cy="1371602"/>
            <a:chOff x="0" y="0"/>
            <a:chExt cx="1245921" cy="1371600"/>
          </a:xfrm>
        </p:grpSpPr>
        <p:sp>
          <p:nvSpPr>
            <p:cNvPr id="217" name="Line"/>
            <p:cNvSpPr/>
            <p:nvPr/>
          </p:nvSpPr>
          <p:spPr>
            <a:xfrm flipH="1">
              <a:off x="331522" y="0"/>
              <a:ext cx="914401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no"/>
            <p:cNvSpPr txBox="1"/>
            <p:nvPr/>
          </p:nvSpPr>
          <p:spPr>
            <a:xfrm rot="18300000">
              <a:off x="137441" y="265390"/>
              <a:ext cx="779781" cy="741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7924800" y="5791199"/>
            <a:ext cx="914400" cy="1777681"/>
            <a:chOff x="0" y="0"/>
            <a:chExt cx="914400" cy="1777679"/>
          </a:xfrm>
        </p:grpSpPr>
        <p:sp>
          <p:nvSpPr>
            <p:cNvPr id="220" name="Line"/>
            <p:cNvSpPr/>
            <p:nvPr/>
          </p:nvSpPr>
          <p:spPr>
            <a:xfrm>
              <a:off x="0" y="0"/>
              <a:ext cx="914400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yes"/>
            <p:cNvSpPr/>
            <p:nvPr/>
          </p:nvSpPr>
          <p:spPr>
            <a:xfrm flipH="1">
              <a:off x="378276" y="20876"/>
              <a:ext cx="373421" cy="175680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yes</a:t>
              </a:r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9144000" y="8534399"/>
            <a:ext cx="914400" cy="1777681"/>
            <a:chOff x="0" y="0"/>
            <a:chExt cx="914400" cy="1777679"/>
          </a:xfrm>
        </p:grpSpPr>
        <p:sp>
          <p:nvSpPr>
            <p:cNvPr id="223" name="Line"/>
            <p:cNvSpPr/>
            <p:nvPr/>
          </p:nvSpPr>
          <p:spPr>
            <a:xfrm>
              <a:off x="0" y="0"/>
              <a:ext cx="914400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yes"/>
            <p:cNvSpPr/>
            <p:nvPr/>
          </p:nvSpPr>
          <p:spPr>
            <a:xfrm flipH="1">
              <a:off x="378276" y="20876"/>
              <a:ext cx="373421" cy="175680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yes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7136077" y="8534399"/>
            <a:ext cx="1245923" cy="1371602"/>
            <a:chOff x="0" y="0"/>
            <a:chExt cx="1245921" cy="1371600"/>
          </a:xfrm>
        </p:grpSpPr>
        <p:sp>
          <p:nvSpPr>
            <p:cNvPr id="226" name="Line"/>
            <p:cNvSpPr/>
            <p:nvPr/>
          </p:nvSpPr>
          <p:spPr>
            <a:xfrm flipH="1">
              <a:off x="331522" y="0"/>
              <a:ext cx="914401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no"/>
            <p:cNvSpPr txBox="1"/>
            <p:nvPr/>
          </p:nvSpPr>
          <p:spPr>
            <a:xfrm rot="18300000">
              <a:off x="137441" y="265389"/>
              <a:ext cx="779781" cy="74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38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10972800" y="2895600"/>
            <a:ext cx="9194800" cy="9804400"/>
            <a:chOff x="0" y="0"/>
            <a:chExt cx="9194800" cy="9804400"/>
          </a:xfrm>
        </p:grpSpPr>
        <p:sp>
          <p:nvSpPr>
            <p:cNvPr id="229" name="Rectangle"/>
            <p:cNvSpPr/>
            <p:nvPr/>
          </p:nvSpPr>
          <p:spPr>
            <a:xfrm>
              <a:off x="457200" y="1371600"/>
              <a:ext cx="6858000" cy="76200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0" name="X"/>
            <p:cNvSpPr/>
            <p:nvPr/>
          </p:nvSpPr>
          <p:spPr>
            <a:xfrm>
              <a:off x="7924800" y="853440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434ED6"/>
                </a:buClr>
                <a:buFont typeface="Times New Roman"/>
                <a:defRPr sz="46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31" name="Y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434ED6"/>
                </a:buClr>
                <a:buFont typeface="Times New Roman"/>
                <a:defRPr sz="46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232" name="Line"/>
            <p:cNvSpPr/>
            <p:nvPr/>
          </p:nvSpPr>
          <p:spPr>
            <a:xfrm>
              <a:off x="457200" y="8991600"/>
              <a:ext cx="7467600" cy="3175"/>
            </a:xfrm>
            <a:prstGeom prst="line">
              <a:avLst/>
            </a:prstGeom>
            <a:noFill/>
            <a:ln w="508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457200" y="914400"/>
              <a:ext cx="3175" cy="8077200"/>
            </a:xfrm>
            <a:prstGeom prst="line">
              <a:avLst/>
            </a:prstGeom>
            <a:noFill/>
            <a:ln w="508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13868400" y="4267200"/>
            <a:ext cx="1270000" cy="8890000"/>
            <a:chOff x="0" y="0"/>
            <a:chExt cx="1270000" cy="8890000"/>
          </a:xfrm>
        </p:grpSpPr>
        <p:sp>
          <p:nvSpPr>
            <p:cNvPr id="235" name="Line"/>
            <p:cNvSpPr/>
            <p:nvPr/>
          </p:nvSpPr>
          <p:spPr>
            <a:xfrm>
              <a:off x="304800" y="0"/>
              <a:ext cx="3176" cy="7620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3"/>
            <p:cNvSpPr/>
            <p:nvPr/>
          </p:nvSpPr>
          <p:spPr>
            <a:xfrm>
              <a:off x="0" y="762000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10667999" y="6705600"/>
            <a:ext cx="7620002" cy="851483"/>
            <a:chOff x="0" y="0"/>
            <a:chExt cx="7620000" cy="851482"/>
          </a:xfrm>
        </p:grpSpPr>
        <p:sp>
          <p:nvSpPr>
            <p:cNvPr id="238" name="Line"/>
            <p:cNvSpPr/>
            <p:nvPr/>
          </p:nvSpPr>
          <p:spPr>
            <a:xfrm>
              <a:off x="3505200" y="457200"/>
              <a:ext cx="4114801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algn="l" defTabSz="914400"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5"/>
            <p:cNvSpPr txBox="1"/>
            <p:nvPr/>
          </p:nvSpPr>
          <p:spPr>
            <a:xfrm>
              <a:off x="0" y="0"/>
              <a:ext cx="589280" cy="85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l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4173200" y="4267200"/>
            <a:ext cx="4114800" cy="2895600"/>
            <a:chOff x="0" y="0"/>
            <a:chExt cx="4114800" cy="2895600"/>
          </a:xfrm>
        </p:grpSpPr>
        <p:sp>
          <p:nvSpPr>
            <p:cNvPr id="241" name="Rectangle"/>
            <p:cNvSpPr/>
            <p:nvPr/>
          </p:nvSpPr>
          <p:spPr>
            <a:xfrm>
              <a:off x="0" y="0"/>
              <a:ext cx="4114800" cy="2895600"/>
            </a:xfrm>
            <a:prstGeom prst="rect">
              <a:avLst/>
            </a:prstGeom>
            <a:solidFill>
              <a:srgbClr val="888E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2" name="+1"/>
            <p:cNvSpPr txBox="1"/>
            <p:nvPr/>
          </p:nvSpPr>
          <p:spPr>
            <a:xfrm>
              <a:off x="1598025" y="1022058"/>
              <a:ext cx="918749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+1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14173200" y="7162800"/>
            <a:ext cx="4114800" cy="4724400"/>
            <a:chOff x="0" y="0"/>
            <a:chExt cx="4114800" cy="4724400"/>
          </a:xfrm>
        </p:grpSpPr>
        <p:sp>
          <p:nvSpPr>
            <p:cNvPr id="244" name="Rectangle"/>
            <p:cNvSpPr/>
            <p:nvPr/>
          </p:nvSpPr>
          <p:spPr>
            <a:xfrm>
              <a:off x="0" y="0"/>
              <a:ext cx="4114800" cy="4724400"/>
            </a:xfrm>
            <a:prstGeom prst="rect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5" name="-1"/>
            <p:cNvSpPr txBox="1"/>
            <p:nvPr/>
          </p:nvSpPr>
          <p:spPr>
            <a:xfrm>
              <a:off x="1665488" y="1936458"/>
              <a:ext cx="783824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11430000" y="4267200"/>
            <a:ext cx="2743201" cy="7620000"/>
            <a:chOff x="0" y="0"/>
            <a:chExt cx="2743200" cy="7620000"/>
          </a:xfrm>
        </p:grpSpPr>
        <p:sp>
          <p:nvSpPr>
            <p:cNvPr id="247" name="Rectangle"/>
            <p:cNvSpPr/>
            <p:nvPr/>
          </p:nvSpPr>
          <p:spPr>
            <a:xfrm>
              <a:off x="0" y="0"/>
              <a:ext cx="2743201" cy="7620000"/>
            </a:xfrm>
            <a:prstGeom prst="rect">
              <a:avLst/>
            </a:prstGeom>
            <a:solidFill>
              <a:srgbClr val="FF4C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algn="l" defTabSz="1828800"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8" name="-1"/>
            <p:cNvSpPr txBox="1"/>
            <p:nvPr/>
          </p:nvSpPr>
          <p:spPr>
            <a:xfrm>
              <a:off x="979688" y="3384258"/>
              <a:ext cx="783824" cy="85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-1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animBg="1" advAuto="0"/>
      <p:bldP spid="207" grpId="7" animBg="1" advAuto="0"/>
      <p:bldP spid="210" grpId="5" animBg="1" advAuto="0"/>
      <p:bldP spid="213" grpId="13" animBg="1" advAuto="0"/>
      <p:bldP spid="216" grpId="11" animBg="1" advAuto="0"/>
      <p:bldP spid="219" grpId="2" animBg="1" advAuto="0"/>
      <p:bldP spid="222" grpId="3" animBg="1" advAuto="0"/>
      <p:bldP spid="225" grpId="9" animBg="1" advAuto="0"/>
      <p:bldP spid="228" grpId="8" animBg="1" advAuto="0"/>
      <p:bldP spid="237" grpId="4" animBg="1" advAuto="0"/>
      <p:bldP spid="240" grpId="10" animBg="1" advAuto="0"/>
      <p:bldP spid="243" grpId="14" animBg="1" advAuto="0"/>
      <p:bldP spid="246" grpId="12" animBg="1" advAuto="0"/>
      <p:bldP spid="249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ecision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trees</a:t>
            </a:r>
          </a:p>
        </p:txBody>
      </p:sp>
      <p:sp>
        <p:nvSpPr>
          <p:cNvPr id="252" name="Popular because very flexible and easy to interpre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Popular because very flexible and easy to interpret.</a:t>
            </a:r>
          </a:p>
          <a:p>
            <a:r>
              <a:t>Learning a decision tree = finding a tree with small error on the training set. </a:t>
            </a:r>
          </a:p>
          <a:p>
            <a:pPr marL="762000" lvl="1" indent="-317500">
              <a:buSzPct val="100000"/>
              <a:buAutoNum type="arabicPeriod"/>
            </a:pPr>
            <a:r>
              <a:t>  Start with the root node.</a:t>
            </a:r>
          </a:p>
          <a:p>
            <a:pPr marL="762000" lvl="1" indent="-317500">
              <a:buSzPct val="100000"/>
              <a:buAutoNum type="arabicPeriod"/>
            </a:pPr>
            <a:r>
              <a:t>  At each step split one of the leaves</a:t>
            </a:r>
          </a:p>
          <a:p>
            <a:pPr marL="762000" lvl="1" indent="-317500">
              <a:buSzPct val="100000"/>
              <a:buAutoNum type="arabicPeriod"/>
            </a:pPr>
            <a:r>
              <a:t>  Repeat until a termination criterion.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hich node to spli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node to split?</a:t>
            </a:r>
          </a:p>
        </p:txBody>
      </p:sp>
      <p:sp>
        <p:nvSpPr>
          <p:cNvPr id="255" name="We want the children to be more “pure” than the pare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want the children to be more “pure” than the parent.</a:t>
            </a:r>
          </a:p>
          <a:p>
            <a:r>
              <a:t>Example: </a:t>
            </a:r>
          </a:p>
          <a:p>
            <a:pPr lvl="1"/>
            <a:r>
              <a:t>Parent node is 50%+, 50%-.</a:t>
            </a:r>
          </a:p>
          <a:p>
            <a:pPr lvl="1"/>
            <a:r>
              <a:t>Child nodes are (90%+,10%-),(10%+,90%-)</a:t>
            </a:r>
          </a:p>
          <a:p>
            <a:r>
              <a:t>How can we quantify improvement in purity?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Naive approach: minimize training e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Naive approach: minimize training error</a:t>
            </a:r>
          </a:p>
        </p:txBody>
      </p:sp>
      <p:sp>
        <p:nvSpPr>
          <p:cNvPr id="258" name="A good ca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 good case</a:t>
            </a:r>
          </a:p>
          <a:p>
            <a:r>
              <a:t>Parent node is 55%+, 45%-.</a:t>
            </a:r>
          </a:p>
          <a:p>
            <a:pPr lvl="1"/>
            <a:r>
              <a:t>Predict + always: Error = 45%</a:t>
            </a:r>
          </a:p>
          <a:p>
            <a:r>
              <a:t>Child nodes are (90%+,10%-),(10%+,90%-)</a:t>
            </a:r>
          </a:p>
          <a:p>
            <a:pPr lvl="1"/>
            <a:r>
              <a:t>Predict + on left, - on right:  Error = 10%</a:t>
            </a:r>
          </a:p>
          <a:p>
            <a:r>
              <a:t>Clear Improvement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Naive approach: minimize training e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Naive approach: minimize training error</a:t>
            </a:r>
          </a:p>
        </p:txBody>
      </p:sp>
      <p:sp>
        <p:nvSpPr>
          <p:cNvPr id="261" name="A bad ca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 bad case</a:t>
            </a:r>
          </a:p>
          <a:p>
            <a:r>
              <a:t>Parent node is 80%+, 20%-.</a:t>
            </a:r>
          </a:p>
          <a:p>
            <a:pPr lvl="1"/>
            <a:r>
              <a:t>Predict + always: Error = 20%</a:t>
            </a:r>
          </a:p>
          <a:p>
            <a:r>
              <a:t>Child nodes are (90%+,10%-),(70%+,30%-)</a:t>
            </a:r>
          </a:p>
          <a:p>
            <a:pPr lvl="1"/>
            <a:r>
              <a:t>Predict + always: Error = 20%</a:t>
            </a:r>
          </a:p>
          <a:p>
            <a:r>
              <a:t>No improvement in training error!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irst approach:  minimize e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98301">
              <a:defRPr sz="9520"/>
            </a:pPr>
            <a:r>
              <a:t>First approach: </a:t>
            </a:r>
            <a:br/>
            <a:r>
              <a:t>minimize error</a:t>
            </a:r>
          </a:p>
        </p:txBody>
      </p:sp>
      <p:pic>
        <p:nvPicPr>
          <p:cNvPr id="264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99" y="4101917"/>
            <a:ext cx="13772213" cy="25614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Group"/>
          <p:cNvGrpSpPr/>
          <p:nvPr/>
        </p:nvGrpSpPr>
        <p:grpSpPr>
          <a:xfrm>
            <a:off x="17053963" y="2650195"/>
            <a:ext cx="3772192" cy="2903446"/>
            <a:chOff x="0" y="0"/>
            <a:chExt cx="3772191" cy="2903445"/>
          </a:xfrm>
        </p:grpSpPr>
        <p:grpSp>
          <p:nvGrpSpPr>
            <p:cNvPr id="267" name="Group"/>
            <p:cNvGrpSpPr/>
            <p:nvPr/>
          </p:nvGrpSpPr>
          <p:grpSpPr>
            <a:xfrm>
              <a:off x="229901" y="1932933"/>
              <a:ext cx="970512" cy="970513"/>
              <a:chOff x="0" y="0"/>
              <a:chExt cx="970511" cy="970511"/>
            </a:xfrm>
          </p:grpSpPr>
          <p:sp>
            <p:nvSpPr>
              <p:cNvPr id="265" name="Circle"/>
              <p:cNvSpPr/>
              <p:nvPr/>
            </p:nvSpPr>
            <p:spPr>
              <a:xfrm>
                <a:off x="0" y="0"/>
                <a:ext cx="970512" cy="970512"/>
              </a:xfrm>
              <a:prstGeom prst="ellipse">
                <a:avLst/>
              </a:prstGeom>
              <a:solidFill>
                <a:srgbClr val="FF4C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marL="81279" marR="81279" algn="l" defTabSz="1828800">
                  <a:defRPr sz="4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66" name="A"/>
              <p:cNvSpPr txBox="1"/>
              <p:nvPr/>
            </p:nvSpPr>
            <p:spPr>
              <a:xfrm>
                <a:off x="211156" y="164752"/>
                <a:ext cx="548199" cy="641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marL="79898" marR="79898" defTabSz="1828800">
                  <a:buClr>
                    <a:srgbClr val="000000"/>
                  </a:buClr>
                  <a:buFont typeface="Times New Roman"/>
                  <a:defRPr sz="34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274" name="Group"/>
            <p:cNvGrpSpPr/>
            <p:nvPr/>
          </p:nvGrpSpPr>
          <p:grpSpPr>
            <a:xfrm>
              <a:off x="451256" y="841107"/>
              <a:ext cx="2616796" cy="1091827"/>
              <a:chOff x="0" y="0"/>
              <a:chExt cx="2616794" cy="1091825"/>
            </a:xfrm>
          </p:grpSpPr>
          <p:grpSp>
            <p:nvGrpSpPr>
              <p:cNvPr id="270" name="Group"/>
              <p:cNvGrpSpPr/>
              <p:nvPr/>
            </p:nvGrpSpPr>
            <p:grpSpPr>
              <a:xfrm>
                <a:off x="1598353" y="-1"/>
                <a:ext cx="1018442" cy="1091827"/>
                <a:chOff x="0" y="0"/>
                <a:chExt cx="1018441" cy="1091825"/>
              </a:xfrm>
            </p:grpSpPr>
            <p:sp>
              <p:nvSpPr>
                <p:cNvPr id="268" name="Line"/>
                <p:cNvSpPr/>
                <p:nvPr/>
              </p:nvSpPr>
              <p:spPr>
                <a:xfrm>
                  <a:off x="0" y="0"/>
                  <a:ext cx="727884" cy="109182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101600" tIns="101600" rIns="101600" bIns="101600" numCol="1" anchor="ctr">
                  <a:noAutofit/>
                </a:bodyPr>
                <a:lstStyle/>
                <a:p>
                  <a:pPr algn="l" defTabSz="914400">
                    <a:defRPr sz="2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9" name="yes"/>
                <p:cNvSpPr txBox="1"/>
                <p:nvPr/>
              </p:nvSpPr>
              <p:spPr>
                <a:xfrm rot="3420000">
                  <a:off x="171255" y="203490"/>
                  <a:ext cx="771289" cy="599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1600" tIns="101600" rIns="101600" bIns="101600" numCol="1" anchor="t">
                  <a:noAutofit/>
                </a:bodyPr>
                <a:lstStyle>
                  <a:lvl1pPr marL="81279" marR="81279" algn="l" defTabSz="1828800">
                    <a:buClr>
                      <a:srgbClr val="000000"/>
                    </a:buClr>
                    <a:buFont typeface="Times New Roman"/>
                    <a:defRPr sz="22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yes</a:t>
                  </a:r>
                </a:p>
              </p:txBody>
            </p:sp>
          </p:grpSp>
          <p:grpSp>
            <p:nvGrpSpPr>
              <p:cNvPr id="273" name="Group"/>
              <p:cNvGrpSpPr/>
              <p:nvPr/>
            </p:nvGrpSpPr>
            <p:grpSpPr>
              <a:xfrm>
                <a:off x="-1" y="-1"/>
                <a:ext cx="991784" cy="1091827"/>
                <a:chOff x="0" y="0"/>
                <a:chExt cx="991782" cy="1091825"/>
              </a:xfrm>
            </p:grpSpPr>
            <p:sp>
              <p:nvSpPr>
                <p:cNvPr id="271" name="Line"/>
                <p:cNvSpPr/>
                <p:nvPr/>
              </p:nvSpPr>
              <p:spPr>
                <a:xfrm flipH="1">
                  <a:off x="263899" y="0"/>
                  <a:ext cx="727884" cy="109182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101600" tIns="101600" rIns="101600" bIns="101600" numCol="1" anchor="ctr">
                  <a:noAutofit/>
                </a:bodyPr>
                <a:lstStyle/>
                <a:p>
                  <a:pPr algn="l" defTabSz="914400">
                    <a:defRPr sz="2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72" name="no"/>
                <p:cNvSpPr txBox="1"/>
                <p:nvPr/>
              </p:nvSpPr>
              <p:spPr>
                <a:xfrm rot="18300000">
                  <a:off x="109466" y="201850"/>
                  <a:ext cx="638731" cy="599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1600" tIns="101600" rIns="101600" bIns="101600" numCol="1" anchor="t">
                  <a:noAutofit/>
                </a:bodyPr>
                <a:lstStyle>
                  <a:lvl1pPr marL="81279" marR="81279" algn="l" defTabSz="1828800">
                    <a:buClr>
                      <a:srgbClr val="000000"/>
                    </a:buClr>
                    <a:buFont typeface="Times New Roman"/>
                    <a:defRPr sz="22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r>
                    <a:t>no</a:t>
                  </a:r>
                </a:p>
              </p:txBody>
            </p:sp>
          </p:grpSp>
        </p:grpSp>
        <p:grpSp>
          <p:nvGrpSpPr>
            <p:cNvPr id="277" name="Group"/>
            <p:cNvGrpSpPr/>
            <p:nvPr/>
          </p:nvGrpSpPr>
          <p:grpSpPr>
            <a:xfrm>
              <a:off x="0" y="0"/>
              <a:ext cx="3772192" cy="841108"/>
              <a:chOff x="0" y="0"/>
              <a:chExt cx="3772191" cy="841107"/>
            </a:xfrm>
          </p:grpSpPr>
          <p:sp>
            <p:nvSpPr>
              <p:cNvPr id="275" name="Rectangle"/>
              <p:cNvSpPr/>
              <p:nvPr/>
            </p:nvSpPr>
            <p:spPr>
              <a:xfrm>
                <a:off x="0" y="4121"/>
                <a:ext cx="3692227" cy="836987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marL="81279" marR="81279" algn="l" defTabSz="1828800">
                  <a:defRPr sz="4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6" name="Parent"/>
              <p:cNvSpPr txBox="1"/>
              <p:nvPr/>
            </p:nvSpPr>
            <p:spPr>
              <a:xfrm>
                <a:off x="32100" y="0"/>
                <a:ext cx="3740092" cy="7877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1600" tIns="101600" rIns="101600" bIns="101600" numCol="1" anchor="ctr">
                <a:noAutofit/>
              </a:bodyPr>
              <a:lstStyle>
                <a:lvl1pPr marL="81279" marR="81279" defTabSz="1828800">
                  <a:buClr>
                    <a:srgbClr val="000000"/>
                  </a:buClr>
                  <a:buFont typeface="Times New Roman"/>
                  <a:defRPr sz="4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Parent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2400816" y="1922508"/>
              <a:ext cx="970512" cy="970512"/>
              <a:chOff x="0" y="0"/>
              <a:chExt cx="970511" cy="970511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0" y="0"/>
                <a:ext cx="970512" cy="970512"/>
              </a:xfrm>
              <a:prstGeom prst="ellipse">
                <a:avLst/>
              </a:prstGeom>
              <a:solidFill>
                <a:srgbClr val="FF4C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101600" tIns="101600" rIns="101600" bIns="101600" numCol="1" anchor="ctr">
                <a:noAutofit/>
              </a:bodyPr>
              <a:lstStyle/>
              <a:p>
                <a:pPr marL="81279" marR="81279" algn="l" defTabSz="1828800">
                  <a:defRPr sz="4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79" name="B"/>
              <p:cNvSpPr txBox="1"/>
              <p:nvPr/>
            </p:nvSpPr>
            <p:spPr>
              <a:xfrm>
                <a:off x="224491" y="164752"/>
                <a:ext cx="521530" cy="641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marL="79898" marR="79898" defTabSz="1828800">
                  <a:buClr>
                    <a:srgbClr val="000000"/>
                  </a:buClr>
                  <a:buFont typeface="Times New Roman"/>
                  <a:defRPr sz="34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B</a:t>
                </a:r>
              </a:p>
            </p:txBody>
          </p:sp>
        </p:grpSp>
      </p:grpSp>
      <p:pic>
        <p:nvPicPr>
          <p:cNvPr id="282" name="MathTypeImage.pdf" descr="MathType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42" y="6758134"/>
            <a:ext cx="9763052" cy="1930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93" y="9180368"/>
            <a:ext cx="8724374" cy="1836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MathTypeImage.pdf" descr="MathType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6390" y="9180368"/>
            <a:ext cx="8725414" cy="1836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MathTypeImage.pdf" descr="MathType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79" y="11508840"/>
            <a:ext cx="13409311" cy="136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animBg="1" advAuto="0"/>
      <p:bldP spid="282" grpId="2" animBg="1" advAuto="0"/>
      <p:bldP spid="283" grpId="3" animBg="1" advAuto="0"/>
      <p:bldP spid="284" grpId="4" animBg="1" advAuto="0"/>
      <p:bldP spid="285" grpId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963</Words>
  <Application>Microsoft Macintosh PowerPoint</Application>
  <PresentationFormat>Custom</PresentationFormat>
  <Paragraphs>165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Cambria Math</vt:lpstr>
      <vt:lpstr>Helvetica</vt:lpstr>
      <vt:lpstr>Helvetica Light</vt:lpstr>
      <vt:lpstr>Helvetica Neue</vt:lpstr>
      <vt:lpstr>Times New Roman</vt:lpstr>
      <vt:lpstr>White</vt:lpstr>
      <vt:lpstr>Decision trees</vt:lpstr>
      <vt:lpstr>Decision Trees / Discrete Features</vt:lpstr>
      <vt:lpstr>Decision Trees / Continuous Features</vt:lpstr>
      <vt:lpstr>Decision Trees</vt:lpstr>
      <vt:lpstr>Decision trees</vt:lpstr>
      <vt:lpstr>Which node to split?</vt:lpstr>
      <vt:lpstr>Naive approach: minimize training error</vt:lpstr>
      <vt:lpstr>Naive approach: minimize training error</vt:lpstr>
      <vt:lpstr>First approach:  minimize error</vt:lpstr>
      <vt:lpstr>The problem with classification error.</vt:lpstr>
      <vt:lpstr>The problem with classification error (pictorially)</vt:lpstr>
      <vt:lpstr>Fixing the problem</vt:lpstr>
      <vt:lpstr>Any strictly concave function can be used</vt:lpstr>
      <vt:lpstr>Which of the following is strictly concave?</vt:lpstr>
      <vt:lpstr>Decision tree learning algorithm</vt:lpstr>
      <vt:lpstr>The splitting step</vt:lpstr>
      <vt:lpstr>Enumerating splitting rules</vt:lpstr>
      <vt:lpstr>Splitting on percentiles</vt:lpstr>
      <vt:lpstr>Summary</vt:lpstr>
      <vt:lpstr>Trees are unstable</vt:lpstr>
      <vt:lpstr>Pruning Trees</vt:lpstr>
      <vt:lpstr>Bagging Trees</vt:lpstr>
      <vt:lpstr>Summary</vt:lpstr>
      <vt:lpstr>Are methods based on decision tree still relevant at the age of Deep Neural Networks?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yoav freund</cp:lastModifiedBy>
  <cp:revision>3</cp:revision>
  <dcterms:modified xsi:type="dcterms:W3CDTF">2022-04-28T15:55:38Z</dcterms:modified>
</cp:coreProperties>
</file>