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8" r:id="rId5"/>
    <p:sldId id="300" r:id="rId6"/>
    <p:sldId id="299" r:id="rId7"/>
    <p:sldId id="259" r:id="rId8"/>
    <p:sldId id="260" r:id="rId9"/>
    <p:sldId id="261" r:id="rId10"/>
    <p:sldId id="301" r:id="rId11"/>
    <p:sldId id="262" r:id="rId12"/>
    <p:sldId id="26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60" d="100"/>
          <a:sy n="60" d="100"/>
        </p:scale>
        <p:origin x="800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>
            <a:spLocks noGrp="1"/>
          </p:cNvSpPr>
          <p:nvPr>
            <p:ph type="pic" sz="quarter" idx="13"/>
          </p:nvPr>
        </p:nvSpPr>
        <p:spPr>
          <a:xfrm>
            <a:off x="13138546" y="3571875"/>
            <a:ext cx="5768579" cy="865853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3893343"/>
            <a:ext cx="7090173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5300"/>
              </a:spcBef>
              <a:defRPr sz="4400"/>
            </a:lvl1pPr>
            <a:lvl2pPr marL="1442103" indent="-680103">
              <a:spcBef>
                <a:spcPts val="5300"/>
              </a:spcBef>
              <a:defRPr sz="4400"/>
            </a:lvl2pPr>
            <a:lvl3pPr marL="1886603" indent="-680103">
              <a:spcBef>
                <a:spcPts val="5300"/>
              </a:spcBef>
              <a:defRPr sz="4400"/>
            </a:lvl3pPr>
            <a:lvl4pPr marL="2331103" indent="-680103">
              <a:spcBef>
                <a:spcPts val="5300"/>
              </a:spcBef>
              <a:defRPr sz="4400"/>
            </a:lvl4pPr>
            <a:lvl5pPr marL="2775603" indent="-680103">
              <a:spcBef>
                <a:spcPts val="53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977937" y="3893343"/>
            <a:ext cx="5572126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5300"/>
              </a:spcBef>
              <a:defRPr sz="4400"/>
            </a:lvl1pPr>
            <a:lvl2pPr marL="1442103" indent="-680103">
              <a:spcBef>
                <a:spcPts val="5300"/>
              </a:spcBef>
              <a:defRPr sz="4400"/>
            </a:lvl2pPr>
            <a:lvl3pPr marL="1886603" indent="-680103">
              <a:spcBef>
                <a:spcPts val="5300"/>
              </a:spcBef>
              <a:defRPr sz="4400"/>
            </a:lvl3pPr>
            <a:lvl4pPr marL="2331103" indent="-680103">
              <a:spcBef>
                <a:spcPts val="5300"/>
              </a:spcBef>
              <a:defRPr sz="4400"/>
            </a:lvl4pPr>
            <a:lvl5pPr marL="2775603" indent="-680103">
              <a:spcBef>
                <a:spcPts val="53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4833937" y="4179093"/>
            <a:ext cx="14716126" cy="5357814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mage"/>
          <p:cNvSpPr>
            <a:spLocks noGrp="1"/>
          </p:cNvSpPr>
          <p:nvPr>
            <p:ph type="pic" sz="half" idx="13"/>
          </p:nvPr>
        </p:nvSpPr>
        <p:spPr>
          <a:xfrm>
            <a:off x="6477000" y="2303859"/>
            <a:ext cx="11430000" cy="709060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mage"/>
          <p:cNvSpPr>
            <a:spLocks noGrp="1"/>
          </p:cNvSpPr>
          <p:nvPr>
            <p:ph type="pic" sz="half" idx="13"/>
          </p:nvPr>
        </p:nvSpPr>
        <p:spPr>
          <a:xfrm>
            <a:off x="6477000" y="2303859"/>
            <a:ext cx="11430000" cy="7090603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>
            <a:lvl1pPr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age"/>
          <p:cNvSpPr>
            <a:spLocks noGrp="1"/>
          </p:cNvSpPr>
          <p:nvPr>
            <p:ph type="pic" sz="quarter" idx="13"/>
          </p:nvPr>
        </p:nvSpPr>
        <p:spPr>
          <a:xfrm>
            <a:off x="13067109" y="2268140"/>
            <a:ext cx="5929313" cy="8899794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mage"/>
          <p:cNvSpPr>
            <a:spLocks noGrp="1"/>
          </p:cNvSpPr>
          <p:nvPr>
            <p:ph type="pic" sz="quarter" idx="13"/>
          </p:nvPr>
        </p:nvSpPr>
        <p:spPr>
          <a:xfrm>
            <a:off x="13067109" y="2268140"/>
            <a:ext cx="5929313" cy="8899794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221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2571750"/>
            <a:ext cx="14716126" cy="93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2pPr marL="1562100" indent="-800100">
              <a:defRPr sz="4200"/>
            </a:lvl2pPr>
            <a:lvl3pPr marL="1968500" indent="-762000">
              <a:defRPr sz="3600"/>
            </a:lvl3pPr>
            <a:lvl4pPr marL="2413000" indent="-762000">
              <a:defRPr sz="3200"/>
            </a:lvl4pPr>
            <a:lvl5pPr marL="2857500" indent="-7620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14136" marR="0" indent="-79663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638300" marR="0" indent="-876300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180166" marR="0" indent="-97366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746375" marR="0" indent="-1095375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3347356" marR="0" indent="-125185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702956" marR="0" indent="-125185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4058556" marR="0" indent="-125185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4414156" marR="0" indent="-125185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769756" marR="0" indent="-1251856" algn="l" defTabSz="82153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71000"/>
        <a:buFontTx/>
        <a:buChar char="•"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nsembl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Ensembles</a:t>
            </a:r>
          </a:p>
        </p:txBody>
      </p:sp>
      <p:sp>
        <p:nvSpPr>
          <p:cNvPr id="112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3401-D08B-A44F-8993-3730A18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admitting </a:t>
            </a:r>
            <a:br>
              <a:rPr lang="en-US" dirty="0"/>
            </a:br>
            <a:r>
              <a:rPr lang="en-US" dirty="0"/>
              <a:t>you don’t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2904-65F0-644B-BA43-5710407F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968" y="3288442"/>
            <a:ext cx="21476043" cy="9358313"/>
          </a:xfrm>
        </p:spPr>
        <p:txBody>
          <a:bodyPr/>
          <a:lstStyle/>
          <a:p>
            <a:r>
              <a:rPr lang="en-US" dirty="0"/>
              <a:t>Ensemble methods compute a (weighted) sum of the base predictions. (prediction score)</a:t>
            </a:r>
          </a:p>
          <a:p>
            <a:r>
              <a:rPr lang="en-US" dirty="0"/>
              <a:t>If one class gets significantly more predictions than the others we can be </a:t>
            </a:r>
            <a:r>
              <a:rPr lang="en-US" b="1" dirty="0"/>
              <a:t>confident</a:t>
            </a:r>
            <a:r>
              <a:rPr lang="en-US" dirty="0"/>
              <a:t> of the prediction.</a:t>
            </a:r>
          </a:p>
          <a:p>
            <a:r>
              <a:rPr lang="en-US" dirty="0"/>
              <a:t>Otherwise, we should output </a:t>
            </a:r>
            <a:r>
              <a:rPr lang="en-US" b="1" dirty="0"/>
              <a:t>“I don’t know”</a:t>
            </a:r>
            <a:r>
              <a:rPr lang="en-US" dirty="0"/>
              <a:t>.</a:t>
            </a:r>
          </a:p>
          <a:p>
            <a:r>
              <a:rPr lang="en-US" dirty="0"/>
              <a:t>Effect of saying </a:t>
            </a:r>
            <a:r>
              <a:rPr lang="en-US" b="1" dirty="0"/>
              <a:t>I don’t know:</a:t>
            </a:r>
          </a:p>
          <a:p>
            <a:pPr lvl="1"/>
            <a:r>
              <a:rPr lang="en-US" dirty="0"/>
              <a:t>Take default action (do no harm)</a:t>
            </a:r>
          </a:p>
          <a:p>
            <a:pPr lvl="1"/>
            <a:r>
              <a:rPr lang="en-US" dirty="0"/>
              <a:t>Escalate decision to a more sophisticated algorithm. (prediction cascade)</a:t>
            </a:r>
          </a:p>
          <a:p>
            <a:pPr lvl="1"/>
            <a:r>
              <a:rPr lang="en-US" dirty="0"/>
              <a:t>Escalate decision to a human.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72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ctive Learning using ensem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r>
              <a:t>Active Learning using ensembles</a:t>
            </a:r>
          </a:p>
        </p:txBody>
      </p:sp>
      <p:sp>
        <p:nvSpPr>
          <p:cNvPr id="140" name="Labeling is expensi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Labeling is expensive</a:t>
            </a:r>
          </a:p>
          <a:p>
            <a:r>
              <a:rPr dirty="0"/>
              <a:t>Passive learning: label a random sample</a:t>
            </a:r>
          </a:p>
          <a:p>
            <a:r>
              <a:rPr dirty="0"/>
              <a:t>Active learning: allow the computer to choose which examples to label.</a:t>
            </a:r>
          </a:p>
          <a:p>
            <a:r>
              <a:rPr dirty="0"/>
              <a:t>Using ensembles: The computer </a:t>
            </a:r>
            <a:r>
              <a:rPr lang="en-US" dirty="0"/>
              <a:t>queries the label on examples on which it would output “I don’t know”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43" name="Ensemble learning in Spark ML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Ensemble learning in Spark ML</a:t>
            </a:r>
            <a:endParaRPr lang="en-US" dirty="0"/>
          </a:p>
          <a:p>
            <a:r>
              <a:rPr lang="en-US" dirty="0"/>
              <a:t>Bagging = Bootstrap Aggregation</a:t>
            </a:r>
            <a:endParaRPr dirty="0"/>
          </a:p>
          <a:p>
            <a:r>
              <a:rPr dirty="0"/>
              <a:t>Random Forests</a:t>
            </a:r>
          </a:p>
          <a:p>
            <a:r>
              <a:rPr dirty="0"/>
              <a:t>Boosted Gradient trees.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What are ensem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ensembles</a:t>
            </a:r>
          </a:p>
        </p:txBody>
      </p:sp>
      <p:sp>
        <p:nvSpPr>
          <p:cNvPr id="115" name="Ensembles are predictors defined as an average/vote over “base” or “weak” predictors.…"/>
          <p:cNvSpPr txBox="1">
            <a:spLocks noGrp="1"/>
          </p:cNvSpPr>
          <p:nvPr>
            <p:ph type="body" idx="1"/>
          </p:nvPr>
        </p:nvSpPr>
        <p:spPr>
          <a:xfrm>
            <a:off x="766119" y="2397212"/>
            <a:ext cx="21525470" cy="9532852"/>
          </a:xfrm>
          <a:prstGeom prst="rect">
            <a:avLst/>
          </a:prstGeom>
        </p:spPr>
        <p:txBody>
          <a:bodyPr/>
          <a:lstStyle/>
          <a:p>
            <a:r>
              <a:rPr sz="6000" dirty="0"/>
              <a:t>Ensembles are predictors defined as an average/vote over “base” or “weak” predictors.</a:t>
            </a:r>
            <a:endParaRPr lang="en-US" sz="6000" dirty="0"/>
          </a:p>
          <a:p>
            <a:r>
              <a:rPr lang="en-US" sz="6000" dirty="0"/>
              <a:t>Weak learner is faced with a variant of the original prediction problem.</a:t>
            </a:r>
            <a:endParaRPr sz="6000" dirty="0"/>
          </a:p>
          <a:p>
            <a:r>
              <a:rPr sz="6000" dirty="0"/>
              <a:t>Ensembles come in two main flavors:</a:t>
            </a:r>
          </a:p>
          <a:p>
            <a:pPr lvl="1"/>
            <a:r>
              <a:rPr sz="5400" dirty="0"/>
              <a:t>Boosting based Ensembles</a:t>
            </a:r>
          </a:p>
          <a:p>
            <a:pPr lvl="1"/>
            <a:r>
              <a:rPr sz="5400" dirty="0"/>
              <a:t>Bootstrap based Ensembles.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uiExpand="1" build="p" bldLvl="5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n Ensemble of trees"/>
          <p:cNvSpPr txBox="1">
            <a:spLocks noGrp="1"/>
          </p:cNvSpPr>
          <p:nvPr>
            <p:ph type="title"/>
          </p:nvPr>
        </p:nvSpPr>
        <p:spPr>
          <a:xfrm>
            <a:off x="5012531" y="-535782"/>
            <a:ext cx="14716126" cy="2214564"/>
          </a:xfrm>
          <a:prstGeom prst="rect">
            <a:avLst/>
          </a:prstGeom>
        </p:spPr>
        <p:txBody>
          <a:bodyPr/>
          <a:lstStyle/>
          <a:p>
            <a:r>
              <a:t>An Ensemble of trees</a:t>
            </a:r>
          </a:p>
        </p:txBody>
      </p:sp>
      <p:pic>
        <p:nvPicPr>
          <p:cNvPr id="118" name="DecisionTree_dot.jpg" descr="DecisionTree_d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71750"/>
            <a:ext cx="18288000" cy="953418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"/>
          <p:cNvSpPr/>
          <p:nvPr/>
        </p:nvSpPr>
        <p:spPr>
          <a:xfrm>
            <a:off x="8875807" y="2483852"/>
            <a:ext cx="8732886" cy="3540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58" y="16921"/>
                </a:moveTo>
                <a:lnTo>
                  <a:pt x="39" y="21600"/>
                </a:lnTo>
                <a:lnTo>
                  <a:pt x="0" y="15790"/>
                </a:lnTo>
                <a:lnTo>
                  <a:pt x="8944" y="105"/>
                </a:lnTo>
                <a:lnTo>
                  <a:pt x="13295" y="0"/>
                </a:lnTo>
                <a:lnTo>
                  <a:pt x="21565" y="13941"/>
                </a:lnTo>
                <a:lnTo>
                  <a:pt x="21600" y="21457"/>
                </a:lnTo>
                <a:lnTo>
                  <a:pt x="15253" y="16959"/>
                </a:lnTo>
                <a:lnTo>
                  <a:pt x="11421" y="16987"/>
                </a:lnTo>
                <a:lnTo>
                  <a:pt x="6158" y="1692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"/>
          <p:cNvSpPr/>
          <p:nvPr/>
        </p:nvSpPr>
        <p:spPr>
          <a:xfrm>
            <a:off x="13436575" y="5215569"/>
            <a:ext cx="3936114" cy="420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"/>
                </a:moveTo>
                <a:lnTo>
                  <a:pt x="72" y="21290"/>
                </a:lnTo>
                <a:lnTo>
                  <a:pt x="21600" y="21600"/>
                </a:lnTo>
                <a:lnTo>
                  <a:pt x="21123" y="14060"/>
                </a:lnTo>
                <a:lnTo>
                  <a:pt x="8785" y="0"/>
                </a:lnTo>
                <a:lnTo>
                  <a:pt x="0" y="9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"/>
          <p:cNvSpPr/>
          <p:nvPr/>
        </p:nvSpPr>
        <p:spPr>
          <a:xfrm>
            <a:off x="17549672" y="5215774"/>
            <a:ext cx="3816680" cy="426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" y="0"/>
                </a:moveTo>
                <a:lnTo>
                  <a:pt x="0" y="9475"/>
                </a:lnTo>
                <a:lnTo>
                  <a:pt x="171" y="21600"/>
                </a:lnTo>
                <a:lnTo>
                  <a:pt x="21600" y="21317"/>
                </a:lnTo>
                <a:lnTo>
                  <a:pt x="20138" y="15214"/>
                </a:lnTo>
                <a:lnTo>
                  <a:pt x="9512" y="255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"/>
          <p:cNvSpPr/>
          <p:nvPr/>
        </p:nvSpPr>
        <p:spPr>
          <a:xfrm>
            <a:off x="7108151" y="5010186"/>
            <a:ext cx="8912527" cy="7384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95" y="931"/>
                </a:moveTo>
                <a:lnTo>
                  <a:pt x="4833" y="8899"/>
                </a:lnTo>
                <a:lnTo>
                  <a:pt x="4882" y="12890"/>
                </a:lnTo>
                <a:lnTo>
                  <a:pt x="0" y="17153"/>
                </a:lnTo>
                <a:lnTo>
                  <a:pt x="0" y="21197"/>
                </a:lnTo>
                <a:lnTo>
                  <a:pt x="21570" y="21600"/>
                </a:lnTo>
                <a:lnTo>
                  <a:pt x="21600" y="17398"/>
                </a:lnTo>
                <a:lnTo>
                  <a:pt x="15093" y="12633"/>
                </a:lnTo>
                <a:lnTo>
                  <a:pt x="14883" y="0"/>
                </a:lnTo>
                <a:lnTo>
                  <a:pt x="9395" y="9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13254877" y="1448035"/>
            <a:ext cx="7189894" cy="1900611"/>
            <a:chOff x="0" y="0"/>
            <a:chExt cx="7189893" cy="1900610"/>
          </a:xfrm>
        </p:grpSpPr>
        <p:sp>
          <p:nvSpPr>
            <p:cNvPr id="123" name="Rectangle"/>
            <p:cNvSpPr/>
            <p:nvPr/>
          </p:nvSpPr>
          <p:spPr>
            <a:xfrm>
              <a:off x="1810005" y="0"/>
              <a:ext cx="2274909" cy="125106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4" name="Line"/>
            <p:cNvSpPr/>
            <p:nvPr/>
          </p:nvSpPr>
          <p:spPr>
            <a:xfrm>
              <a:off x="2136633" y="347145"/>
              <a:ext cx="1810918" cy="67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258" y="21600"/>
                  </a:lnTo>
                  <a:lnTo>
                    <a:pt x="10258" y="0"/>
                  </a:lnTo>
                  <a:lnTo>
                    <a:pt x="21600" y="0"/>
                  </a:lnTo>
                </a:path>
              </a:pathLst>
            </a:custGeom>
            <a:noFill/>
            <a:ln w="1397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5" name="Line"/>
            <p:cNvSpPr/>
            <p:nvPr/>
          </p:nvSpPr>
          <p:spPr>
            <a:xfrm flipV="1">
              <a:off x="0" y="612682"/>
              <a:ext cx="1810006" cy="648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6" name="Line"/>
            <p:cNvSpPr/>
            <p:nvPr/>
          </p:nvSpPr>
          <p:spPr>
            <a:xfrm>
              <a:off x="4123833" y="671408"/>
              <a:ext cx="8950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7" name="+1/-1"/>
            <p:cNvSpPr/>
            <p:nvPr/>
          </p:nvSpPr>
          <p:spPr>
            <a:xfrm>
              <a:off x="5919893" y="6306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r>
                <a:t>+1/-1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" dur="1000" fill="hold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6" dur="1000" fill="hold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1000" fill="hold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4" animBg="1" advAuto="0"/>
      <p:bldP spid="120" grpId="2" animBg="1" advAuto="0"/>
      <p:bldP spid="121" grpId="3" animBg="1" advAuto="0"/>
      <p:bldP spid="122" grpId="1" animBg="1" advAuto="0"/>
      <p:bldP spid="128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he Bootst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Stability of statistics</a:t>
            </a:r>
            <a:endParaRPr dirty="0"/>
          </a:p>
        </p:txBody>
      </p:sp>
      <p:sp>
        <p:nvSpPr>
          <p:cNvPr id="814" name="A method for estimating out-of-sample variation…"/>
          <p:cNvSpPr txBox="1">
            <a:spLocks noGrp="1"/>
          </p:cNvSpPr>
          <p:nvPr>
            <p:ph type="body" sz="half" idx="1"/>
          </p:nvPr>
        </p:nvSpPr>
        <p:spPr>
          <a:xfrm>
            <a:off x="467832" y="2274040"/>
            <a:ext cx="23561738" cy="581269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Quantities we want to estimate: mean, std, median, min, max</a:t>
            </a:r>
          </a:p>
          <a:p>
            <a:r>
              <a:rPr lang="en-US" dirty="0"/>
              <a:t>Stable estimator: varies little from sample to sample. </a:t>
            </a:r>
          </a:p>
          <a:p>
            <a:r>
              <a:rPr lang="en-US" dirty="0"/>
              <a:t>Median is the most stable, mean is less stable, std still less.</a:t>
            </a:r>
          </a:p>
          <a:p>
            <a:r>
              <a:rPr lang="en-US" dirty="0"/>
              <a:t>The variation of max depends on the distribution.</a:t>
            </a:r>
          </a:p>
          <a:p>
            <a:r>
              <a:rPr lang="en-US" dirty="0"/>
              <a:t>Direct estimation of stability: use several independent datasets. (requires a lot of data).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056F8-FEA3-A445-B53B-C41B3FAC7173}"/>
              </a:ext>
            </a:extLst>
          </p:cNvPr>
          <p:cNvGrpSpPr/>
          <p:nvPr/>
        </p:nvGrpSpPr>
        <p:grpSpPr>
          <a:xfrm>
            <a:off x="5460169" y="8451770"/>
            <a:ext cx="14089894" cy="4907043"/>
            <a:chOff x="5822798" y="7306689"/>
            <a:chExt cx="14089894" cy="4907043"/>
          </a:xfrm>
        </p:grpSpPr>
        <p:grpSp>
          <p:nvGrpSpPr>
            <p:cNvPr id="821" name="Group"/>
            <p:cNvGrpSpPr/>
            <p:nvPr/>
          </p:nvGrpSpPr>
          <p:grpSpPr>
            <a:xfrm>
              <a:off x="5822798" y="7306689"/>
              <a:ext cx="7160457" cy="4907043"/>
              <a:chOff x="1544" y="-1"/>
              <a:chExt cx="5091879" cy="3489451"/>
            </a:xfrm>
          </p:grpSpPr>
          <p:sp>
            <p:nvSpPr>
              <p:cNvPr id="815" name="Line"/>
              <p:cNvSpPr/>
              <p:nvPr/>
            </p:nvSpPr>
            <p:spPr>
              <a:xfrm>
                <a:off x="606454" y="3198831"/>
                <a:ext cx="3924301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625"/>
              </a:p>
            </p:txBody>
          </p:sp>
          <p:pic>
            <p:nvPicPr>
              <p:cNvPr id="816" name="Line Shape" descr="Line Shape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6569" y="280616"/>
                <a:ext cx="2976514" cy="2966089"/>
              </a:xfrm>
              <a:prstGeom prst="rect">
                <a:avLst/>
              </a:prstGeom>
              <a:effectLst/>
            </p:spPr>
          </p:pic>
          <p:sp>
            <p:nvSpPr>
              <p:cNvPr id="818" name="Line"/>
              <p:cNvSpPr/>
              <p:nvPr/>
            </p:nvSpPr>
            <p:spPr>
              <a:xfrm flipV="1">
                <a:off x="1076354" y="-1"/>
                <a:ext cx="1" cy="319513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625"/>
              </a:p>
            </p:txBody>
          </p:sp>
          <p:sp>
            <p:nvSpPr>
              <p:cNvPr id="819" name="p(x)"/>
              <p:cNvSpPr txBox="1"/>
              <p:nvPr/>
            </p:nvSpPr>
            <p:spPr>
              <a:xfrm>
                <a:off x="1544" y="76479"/>
                <a:ext cx="989445" cy="748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8" tIns="71438" rIns="71438" bIns="71438" numCol="1" anchor="ctr">
                <a:spAutoFit/>
              </a:bodyPr>
              <a:lstStyle>
                <a:lvl1pPr>
                  <a:defRPr sz="4200" b="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 sz="5906"/>
                  <a:t>p(x)</a:t>
                </a:r>
              </a:p>
            </p:txBody>
          </p:sp>
          <p:sp>
            <p:nvSpPr>
              <p:cNvPr id="820" name="x"/>
              <p:cNvSpPr txBox="1"/>
              <p:nvPr/>
            </p:nvSpPr>
            <p:spPr>
              <a:xfrm>
                <a:off x="4721811" y="2740572"/>
                <a:ext cx="371612" cy="748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8" tIns="71438" rIns="71438" bIns="71438" numCol="1" anchor="ctr">
                <a:spAutoFit/>
              </a:bodyPr>
              <a:lstStyle>
                <a:lvl1pPr>
                  <a:defRPr sz="4200" b="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 sz="5906"/>
                  <a:t>x</a:t>
                </a:r>
              </a:p>
            </p:txBody>
          </p:sp>
        </p:grpSp>
        <p:sp>
          <p:nvSpPr>
            <p:cNvPr id="822" name="Line"/>
            <p:cNvSpPr/>
            <p:nvPr/>
          </p:nvSpPr>
          <p:spPr>
            <a:xfrm>
              <a:off x="13602891" y="11805047"/>
              <a:ext cx="5518547" cy="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625"/>
            </a:p>
          </p:txBody>
        </p:sp>
        <p:pic>
          <p:nvPicPr>
            <p:cNvPr id="823" name="Line Shape" descr="Line Shap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71801" y="7701306"/>
              <a:ext cx="4185723" cy="4171064"/>
            </a:xfrm>
            <a:prstGeom prst="rect">
              <a:avLst/>
            </a:prstGeom>
          </p:spPr>
        </p:pic>
        <p:sp>
          <p:nvSpPr>
            <p:cNvPr id="825" name="Line"/>
            <p:cNvSpPr/>
            <p:nvPr/>
          </p:nvSpPr>
          <p:spPr>
            <a:xfrm flipV="1">
              <a:off x="14263688" y="7306690"/>
              <a:ext cx="1" cy="449315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625"/>
            </a:p>
          </p:txBody>
        </p:sp>
        <p:sp>
          <p:nvSpPr>
            <p:cNvPr id="826" name="p(x)"/>
            <p:cNvSpPr txBox="1"/>
            <p:nvPr/>
          </p:nvSpPr>
          <p:spPr>
            <a:xfrm>
              <a:off x="12752236" y="7414240"/>
              <a:ext cx="1391408" cy="1053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5906"/>
                <a:t>p(x)</a:t>
              </a:r>
            </a:p>
          </p:txBody>
        </p:sp>
        <p:sp>
          <p:nvSpPr>
            <p:cNvPr id="827" name="x"/>
            <p:cNvSpPr txBox="1"/>
            <p:nvPr/>
          </p:nvSpPr>
          <p:spPr>
            <a:xfrm>
              <a:off x="19390112" y="11160621"/>
              <a:ext cx="522580" cy="1053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5906"/>
                <a:t>x</a:t>
              </a:r>
            </a:p>
          </p:txBody>
        </p:sp>
        <p:sp>
          <p:nvSpPr>
            <p:cNvPr id="828" name="max…"/>
            <p:cNvSpPr txBox="1"/>
            <p:nvPr/>
          </p:nvSpPr>
          <p:spPr>
            <a:xfrm>
              <a:off x="8964690" y="8699405"/>
              <a:ext cx="1954061" cy="1442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max </a:t>
              </a:r>
            </a:p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unstable</a:t>
              </a:r>
            </a:p>
          </p:txBody>
        </p:sp>
        <p:sp>
          <p:nvSpPr>
            <p:cNvPr id="829" name="max…"/>
            <p:cNvSpPr txBox="1"/>
            <p:nvPr/>
          </p:nvSpPr>
          <p:spPr>
            <a:xfrm>
              <a:off x="15656041" y="8699405"/>
              <a:ext cx="1412247" cy="1442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max </a:t>
              </a:r>
            </a:p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512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he Bootst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Bootstrap</a:t>
            </a:r>
          </a:p>
        </p:txBody>
      </p:sp>
      <p:sp>
        <p:nvSpPr>
          <p:cNvPr id="814" name="A method for estimating out-of-sample variation…"/>
          <p:cNvSpPr txBox="1">
            <a:spLocks noGrp="1"/>
          </p:cNvSpPr>
          <p:nvPr>
            <p:ph type="body" sz="half" idx="1"/>
          </p:nvPr>
        </p:nvSpPr>
        <p:spPr>
          <a:xfrm>
            <a:off x="297712" y="2571750"/>
            <a:ext cx="23561738" cy="5874821"/>
          </a:xfrm>
          <a:prstGeom prst="rect">
            <a:avLst/>
          </a:prstGeom>
        </p:spPr>
        <p:txBody>
          <a:bodyPr/>
          <a:lstStyle/>
          <a:p>
            <a:r>
              <a:rPr dirty="0"/>
              <a:t>A method for estimating out-of-sample variation</a:t>
            </a:r>
            <a:endParaRPr lang="en-US" dirty="0"/>
          </a:p>
          <a:p>
            <a:r>
              <a:rPr lang="en-US" dirty="0"/>
              <a:t>Instead of collecting truly independent samples, we create semi-independent samples from the given sample.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: Original sample of size N.</a:t>
            </a:r>
          </a:p>
          <a:p>
            <a:r>
              <a:rPr lang="en-US" dirty="0"/>
              <a:t>Bootstrap sample: select N examples from </a:t>
            </a:r>
            <a:r>
              <a:rPr lang="en-US" b="1" dirty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independently at random </a:t>
            </a:r>
            <a:r>
              <a:rPr lang="en-US" dirty="0">
                <a:solidFill>
                  <a:srgbClr val="0070C0"/>
                </a:solidFill>
              </a:rPr>
              <a:t>with replacement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Use bootstrap samples as if they were independent samples.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1EBD5-7C41-3A4D-B7FD-5ACF3EBB7254}"/>
              </a:ext>
            </a:extLst>
          </p:cNvPr>
          <p:cNvGrpSpPr/>
          <p:nvPr/>
        </p:nvGrpSpPr>
        <p:grpSpPr>
          <a:xfrm>
            <a:off x="4238514" y="8994422"/>
            <a:ext cx="14089894" cy="4907043"/>
            <a:chOff x="5822798" y="7306689"/>
            <a:chExt cx="14089894" cy="4907043"/>
          </a:xfrm>
        </p:grpSpPr>
        <p:grpSp>
          <p:nvGrpSpPr>
            <p:cNvPr id="821" name="Group"/>
            <p:cNvGrpSpPr/>
            <p:nvPr/>
          </p:nvGrpSpPr>
          <p:grpSpPr>
            <a:xfrm>
              <a:off x="5822798" y="7306689"/>
              <a:ext cx="7160457" cy="4907043"/>
              <a:chOff x="1544" y="-1"/>
              <a:chExt cx="5091879" cy="3489451"/>
            </a:xfrm>
          </p:grpSpPr>
          <p:sp>
            <p:nvSpPr>
              <p:cNvPr id="815" name="Line"/>
              <p:cNvSpPr/>
              <p:nvPr/>
            </p:nvSpPr>
            <p:spPr>
              <a:xfrm>
                <a:off x="606454" y="3198831"/>
                <a:ext cx="3924301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625"/>
              </a:p>
            </p:txBody>
          </p:sp>
          <p:pic>
            <p:nvPicPr>
              <p:cNvPr id="816" name="Line Shape" descr="Line Shape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6569" y="280616"/>
                <a:ext cx="2976514" cy="2966089"/>
              </a:xfrm>
              <a:prstGeom prst="rect">
                <a:avLst/>
              </a:prstGeom>
              <a:effectLst/>
            </p:spPr>
          </p:pic>
          <p:sp>
            <p:nvSpPr>
              <p:cNvPr id="818" name="Line"/>
              <p:cNvSpPr/>
              <p:nvPr/>
            </p:nvSpPr>
            <p:spPr>
              <a:xfrm flipV="1">
                <a:off x="1076354" y="-1"/>
                <a:ext cx="1" cy="319513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625"/>
              </a:p>
            </p:txBody>
          </p:sp>
          <p:sp>
            <p:nvSpPr>
              <p:cNvPr id="819" name="p(x)"/>
              <p:cNvSpPr txBox="1"/>
              <p:nvPr/>
            </p:nvSpPr>
            <p:spPr>
              <a:xfrm>
                <a:off x="1544" y="76479"/>
                <a:ext cx="989445" cy="748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8" tIns="71438" rIns="71438" bIns="71438" numCol="1" anchor="ctr">
                <a:spAutoFit/>
              </a:bodyPr>
              <a:lstStyle>
                <a:lvl1pPr>
                  <a:defRPr sz="4200" b="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 sz="5906"/>
                  <a:t>p(x)</a:t>
                </a:r>
              </a:p>
            </p:txBody>
          </p:sp>
          <p:sp>
            <p:nvSpPr>
              <p:cNvPr id="820" name="x"/>
              <p:cNvSpPr txBox="1"/>
              <p:nvPr/>
            </p:nvSpPr>
            <p:spPr>
              <a:xfrm>
                <a:off x="4721811" y="2740572"/>
                <a:ext cx="371612" cy="748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8" tIns="71438" rIns="71438" bIns="71438" numCol="1" anchor="ctr">
                <a:spAutoFit/>
              </a:bodyPr>
              <a:lstStyle>
                <a:lvl1pPr>
                  <a:defRPr sz="4200" b="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 sz="5906"/>
                  <a:t>x</a:t>
                </a:r>
              </a:p>
            </p:txBody>
          </p:sp>
        </p:grpSp>
        <p:sp>
          <p:nvSpPr>
            <p:cNvPr id="822" name="Line"/>
            <p:cNvSpPr/>
            <p:nvPr/>
          </p:nvSpPr>
          <p:spPr>
            <a:xfrm>
              <a:off x="13602891" y="11805047"/>
              <a:ext cx="5518547" cy="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625"/>
            </a:p>
          </p:txBody>
        </p:sp>
        <p:pic>
          <p:nvPicPr>
            <p:cNvPr id="823" name="Line Shape" descr="Line Shap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71801" y="7701306"/>
              <a:ext cx="4185723" cy="4171064"/>
            </a:xfrm>
            <a:prstGeom prst="rect">
              <a:avLst/>
            </a:prstGeom>
          </p:spPr>
        </p:pic>
        <p:sp>
          <p:nvSpPr>
            <p:cNvPr id="825" name="Line"/>
            <p:cNvSpPr/>
            <p:nvPr/>
          </p:nvSpPr>
          <p:spPr>
            <a:xfrm flipV="1">
              <a:off x="14263688" y="7306690"/>
              <a:ext cx="1" cy="449315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625"/>
            </a:p>
          </p:txBody>
        </p:sp>
        <p:sp>
          <p:nvSpPr>
            <p:cNvPr id="826" name="p(x)"/>
            <p:cNvSpPr txBox="1"/>
            <p:nvPr/>
          </p:nvSpPr>
          <p:spPr>
            <a:xfrm>
              <a:off x="12752236" y="7414240"/>
              <a:ext cx="1391408" cy="1053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5906"/>
                <a:t>p(x)</a:t>
              </a:r>
            </a:p>
          </p:txBody>
        </p:sp>
        <p:sp>
          <p:nvSpPr>
            <p:cNvPr id="827" name="x"/>
            <p:cNvSpPr txBox="1"/>
            <p:nvPr/>
          </p:nvSpPr>
          <p:spPr>
            <a:xfrm>
              <a:off x="19390112" y="11160621"/>
              <a:ext cx="522580" cy="1053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5906"/>
                <a:t>x</a:t>
              </a:r>
            </a:p>
          </p:txBody>
        </p:sp>
        <p:sp>
          <p:nvSpPr>
            <p:cNvPr id="828" name="max…"/>
            <p:cNvSpPr txBox="1"/>
            <p:nvPr/>
          </p:nvSpPr>
          <p:spPr>
            <a:xfrm>
              <a:off x="8964690" y="8699405"/>
              <a:ext cx="1954061" cy="1442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max </a:t>
              </a:r>
            </a:p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unstable</a:t>
              </a:r>
            </a:p>
          </p:txBody>
        </p:sp>
        <p:sp>
          <p:nvSpPr>
            <p:cNvPr id="829" name="max…"/>
            <p:cNvSpPr txBox="1"/>
            <p:nvPr/>
          </p:nvSpPr>
          <p:spPr>
            <a:xfrm>
              <a:off x="15656041" y="8699405"/>
              <a:ext cx="1412247" cy="1442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max </a:t>
              </a:r>
            </a:p>
            <a:p>
              <a:pPr>
                <a:defRPr sz="3000" b="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4219"/>
                <a:t>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380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An_Introduction_to_the_Bootstrap_-_Bradley_Efron__R_J__Tibshirani_-_Google_Books.jpg" descr="An_Introduction_to_the_Bootstrap_-_Bradley_Efron__R_J__Tibshirani_-_Google_Boo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41" y="169664"/>
            <a:ext cx="9836193" cy="13546336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1990"/>
          <p:cNvSpPr txBox="1"/>
          <p:nvPr/>
        </p:nvSpPr>
        <p:spPr>
          <a:xfrm>
            <a:off x="6773387" y="277118"/>
            <a:ext cx="1657506" cy="105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8" tIns="71438" rIns="71438" bIns="71438" anchor="ctr">
            <a:spAutoFit/>
          </a:bodyPr>
          <a:lstStyle>
            <a:lvl1pPr>
              <a:defRPr sz="4200" b="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5906"/>
              <a:t>1990</a:t>
            </a:r>
          </a:p>
        </p:txBody>
      </p:sp>
    </p:spTree>
    <p:extLst>
      <p:ext uri="{BB962C8B-B14F-4D97-AF65-F5344CB8AC3E}">
        <p14:creationId xmlns:p14="http://schemas.microsoft.com/office/powerpoint/2010/main" val="30581664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agging = bootstrap aggre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Bagging = bootstrap aggregation</a:t>
            </a:r>
          </a:p>
        </p:txBody>
      </p:sp>
      <p:sp>
        <p:nvSpPr>
          <p:cNvPr id="131" name="Decision trees have high data vari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3312" indent="-785812">
              <a:defRPr sz="4400"/>
            </a:pPr>
            <a:r>
              <a:rPr dirty="0"/>
              <a:t>Decision trees have high data variation.</a:t>
            </a:r>
          </a:p>
          <a:p>
            <a:pPr marL="1547812" lvl="1" indent="-785812">
              <a:defRPr sz="4400"/>
            </a:pPr>
            <a:r>
              <a:rPr dirty="0"/>
              <a:t>i.e. the generated tree is sensitive to small changes in the training set.</a:t>
            </a:r>
          </a:p>
          <a:p>
            <a:pPr marL="1103312" indent="-785812">
              <a:defRPr sz="4400"/>
            </a:pPr>
            <a:r>
              <a:rPr dirty="0"/>
              <a:t>To reduce the variation, we take a majority vote over several runs, each using an independent random resample of the training data. </a:t>
            </a:r>
          </a:p>
          <a:p>
            <a:pPr marL="1099848" indent="-785812">
              <a:defRPr sz="4400"/>
            </a:pPr>
            <a:r>
              <a:rPr lang="en-US" b="1" dirty="0"/>
              <a:t>Bootstrap:</a:t>
            </a:r>
            <a:r>
              <a:rPr lang="en-US" dirty="0"/>
              <a:t> </a:t>
            </a:r>
            <a:r>
              <a:rPr dirty="0"/>
              <a:t>Running an algorithm over random resampling</a:t>
            </a:r>
            <a:r>
              <a:rPr lang="en-US" dirty="0"/>
              <a:t>.</a:t>
            </a:r>
            <a:endParaRPr dirty="0"/>
          </a:p>
          <a:p>
            <a:pPr marL="1103312" indent="-785812">
              <a:defRPr sz="4400"/>
            </a:pPr>
            <a:r>
              <a:rPr dirty="0"/>
              <a:t>Trees can be learned in parallel </a:t>
            </a:r>
          </a:p>
          <a:p>
            <a:pPr marL="1103312" indent="-785812">
              <a:defRPr sz="4400"/>
            </a:pPr>
            <a:r>
              <a:rPr dirty="0"/>
              <a:t>The result is a reduction in variation with no increase in the bias.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uiExpand="1" build="p" bldLvl="5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andom For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Forests</a:t>
            </a:r>
          </a:p>
        </p:txBody>
      </p:sp>
      <p:sp>
        <p:nvSpPr>
          <p:cNvPr id="134" name="Based on bagging tre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Based on bagging trees.</a:t>
            </a:r>
          </a:p>
          <a:p>
            <a:r>
              <a:t>Additional randomization: before choosing which leaf to split and how, choose a random subset of the features.</a:t>
            </a:r>
          </a:p>
          <a:p>
            <a:r>
              <a:t>Decreases the correlation between different trees.</a:t>
            </a:r>
          </a:p>
          <a:p>
            <a:r>
              <a:t>Speeds up the learning process.</a:t>
            </a:r>
          </a:p>
          <a:p>
            <a:r>
              <a:t>All trees get  equal weight (1.0)</a:t>
            </a:r>
          </a:p>
          <a:p>
            <a:r>
              <a:t>All trees can be learned in parallel.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radient Tree Boo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Tree Boosting</a:t>
            </a:r>
          </a:p>
        </p:txBody>
      </p:sp>
      <p:sp>
        <p:nvSpPr>
          <p:cNvPr id="137" name="The trees are trained sequentially, one after the oth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trees are trained sequentially, one after the other.</a:t>
            </a:r>
          </a:p>
          <a:p>
            <a:r>
              <a:rPr dirty="0"/>
              <a:t>Each tree is trained using a </a:t>
            </a:r>
            <a:r>
              <a:rPr b="1" dirty="0">
                <a:solidFill>
                  <a:schemeClr val="accent5"/>
                </a:solidFill>
              </a:rPr>
              <a:t>weighted</a:t>
            </a:r>
            <a:r>
              <a:rPr dirty="0"/>
              <a:t> training set. The weights represent the gradient of the loss function.</a:t>
            </a:r>
          </a:p>
          <a:p>
            <a:r>
              <a:rPr dirty="0"/>
              <a:t>Each tree receives a different weight</a:t>
            </a:r>
            <a:r>
              <a:rPr lang="en-US" dirty="0"/>
              <a:t>.</a:t>
            </a:r>
            <a:endParaRPr dirty="0"/>
          </a:p>
          <a:p>
            <a:r>
              <a:rPr dirty="0"/>
              <a:t>Stochastic gradient boosting: use random resampling of the training set a.k.a. Bagging.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559</Words>
  <Application>Microsoft Macintosh PowerPoint</Application>
  <PresentationFormat>Custom</PresentationFormat>
  <Paragraphs>75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</vt:lpstr>
      <vt:lpstr>Lucida Grande</vt:lpstr>
      <vt:lpstr>White</vt:lpstr>
      <vt:lpstr>Ensembles</vt:lpstr>
      <vt:lpstr>What are ensembles</vt:lpstr>
      <vt:lpstr>An Ensemble of trees</vt:lpstr>
      <vt:lpstr>Stability of statistics</vt:lpstr>
      <vt:lpstr>The Bootstrap</vt:lpstr>
      <vt:lpstr>PowerPoint Presentation</vt:lpstr>
      <vt:lpstr>Bagging = bootstrap aggregation</vt:lpstr>
      <vt:lpstr>Random Forests</vt:lpstr>
      <vt:lpstr>Gradient Tree Boosting</vt:lpstr>
      <vt:lpstr>The value of admitting  you don’t know</vt:lpstr>
      <vt:lpstr>Active Learning using ensembles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Ensembles</dc:title>
  <cp:lastModifiedBy>yoav freund</cp:lastModifiedBy>
  <cp:revision>6</cp:revision>
  <dcterms:modified xsi:type="dcterms:W3CDTF">2022-04-27T20:42:28Z</dcterms:modified>
</cp:coreProperties>
</file>