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408" r:id="rId12"/>
    <p:sldId id="411" r:id="rId13"/>
    <p:sldId id="412" r:id="rId14"/>
    <p:sldId id="404" r:id="rId15"/>
    <p:sldId id="409" r:id="rId16"/>
    <p:sldId id="317" r:id="rId17"/>
    <p:sldId id="318" r:id="rId18"/>
    <p:sldId id="405" r:id="rId19"/>
    <p:sldId id="410" r:id="rId20"/>
    <p:sldId id="413" r:id="rId21"/>
    <p:sldId id="414" r:id="rId22"/>
    <p:sldId id="415" r:id="rId23"/>
    <p:sldId id="417" r:id="rId24"/>
    <p:sldId id="416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B8B8B8"/>
              </a:solidFill>
              <a:prstDash val="solid"/>
              <a:miter lim="400000"/>
            </a:ln>
          </a:top>
          <a:bottom>
            <a:ln w="25400" cap="flat">
              <a:solidFill>
                <a:srgbClr val="B8B8B8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508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50800" cap="flat">
              <a:solidFill>
                <a:srgbClr val="000000"/>
              </a:solidFill>
              <a:prstDash val="solid"/>
              <a:miter lim="400000"/>
            </a:ln>
          </a:left>
          <a:right>
            <a:ln w="508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508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50800" cap="flat">
              <a:solidFill>
                <a:srgbClr val="000000"/>
              </a:solidFill>
              <a:prstDash val="solid"/>
              <a:miter lim="400000"/>
            </a:ln>
          </a:left>
          <a:right>
            <a:ln w="508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508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50800" cap="flat">
              <a:solidFill>
                <a:srgbClr val="000000"/>
              </a:solidFill>
              <a:prstDash val="solid"/>
              <a:miter lim="400000"/>
            </a:ln>
          </a:left>
          <a:right>
            <a:ln w="508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508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50800" cap="flat">
              <a:solidFill>
                <a:srgbClr val="000000"/>
              </a:solidFill>
              <a:prstDash val="solid"/>
              <a:miter lim="400000"/>
            </a:ln>
          </a:left>
          <a:right>
            <a:ln w="508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508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50800" cap="flat">
              <a:solidFill>
                <a:srgbClr val="000000"/>
              </a:solidFill>
              <a:prstDash val="solid"/>
              <a:miter lim="400000"/>
            </a:ln>
          </a:left>
          <a:right>
            <a:ln w="508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508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50800" cap="flat">
              <a:solidFill>
                <a:srgbClr val="000000"/>
              </a:solidFill>
              <a:prstDash val="solid"/>
              <a:miter lim="400000"/>
            </a:ln>
          </a:left>
          <a:right>
            <a:ln w="508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508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50800" cap="flat">
              <a:solidFill>
                <a:srgbClr val="000000"/>
              </a:solidFill>
              <a:prstDash val="solid"/>
              <a:miter lim="400000"/>
            </a:ln>
          </a:left>
          <a:right>
            <a:ln w="508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508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50800" cap="flat">
              <a:solidFill>
                <a:srgbClr val="000000"/>
              </a:solidFill>
              <a:prstDash val="solid"/>
              <a:miter lim="400000"/>
            </a:ln>
          </a:left>
          <a:right>
            <a:ln w="508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508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3"/>
    <p:restoredTop sz="94673"/>
  </p:normalViewPr>
  <p:slideViewPr>
    <p:cSldViewPr snapToGrid="0" snapToObjects="1" showGuides="1">
      <p:cViewPr varScale="1">
        <p:scale>
          <a:sx n="57" d="100"/>
          <a:sy n="57" d="100"/>
        </p:scale>
        <p:origin x="224" y="208"/>
      </p:cViewPr>
      <p:guideLst>
        <p:guide orient="horz" pos="4320"/>
        <p:guide pos="7704"/>
      </p:guideLst>
    </p:cSldViewPr>
  </p:slideViewPr>
  <p:outlineViewPr>
    <p:cViewPr>
      <p:scale>
        <a:sx n="33" d="100"/>
        <a:sy n="33" d="100"/>
      </p:scale>
      <p:origin x="0" y="-82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06400" latinLnBrk="0">
      <a:defRPr sz="1400">
        <a:latin typeface="Lucida Grande"/>
        <a:ea typeface="Lucida Grande"/>
        <a:cs typeface="Lucida Grande"/>
        <a:sym typeface="Lucida Grande"/>
      </a:defRPr>
    </a:lvl1pPr>
    <a:lvl2pPr indent="228600" defTabSz="406400" latinLnBrk="0">
      <a:defRPr sz="1400">
        <a:latin typeface="Lucida Grande"/>
        <a:ea typeface="Lucida Grande"/>
        <a:cs typeface="Lucida Grande"/>
        <a:sym typeface="Lucida Grande"/>
      </a:defRPr>
    </a:lvl2pPr>
    <a:lvl3pPr indent="457200" defTabSz="406400" latinLnBrk="0">
      <a:defRPr sz="1400">
        <a:latin typeface="Lucida Grande"/>
        <a:ea typeface="Lucida Grande"/>
        <a:cs typeface="Lucida Grande"/>
        <a:sym typeface="Lucida Grande"/>
      </a:defRPr>
    </a:lvl3pPr>
    <a:lvl4pPr indent="685800" defTabSz="406400" latinLnBrk="0">
      <a:defRPr sz="1400">
        <a:latin typeface="Lucida Grande"/>
        <a:ea typeface="Lucida Grande"/>
        <a:cs typeface="Lucida Grande"/>
        <a:sym typeface="Lucida Grande"/>
      </a:defRPr>
    </a:lvl4pPr>
    <a:lvl5pPr indent="914400" defTabSz="406400" latinLnBrk="0">
      <a:defRPr sz="1400">
        <a:latin typeface="Lucida Grande"/>
        <a:ea typeface="Lucida Grande"/>
        <a:cs typeface="Lucida Grande"/>
        <a:sym typeface="Lucida Grande"/>
      </a:defRPr>
    </a:lvl5pPr>
    <a:lvl6pPr indent="1143000" defTabSz="406400" latinLnBrk="0">
      <a:defRPr sz="1400">
        <a:latin typeface="Lucida Grande"/>
        <a:ea typeface="Lucida Grande"/>
        <a:cs typeface="Lucida Grande"/>
        <a:sym typeface="Lucida Grande"/>
      </a:defRPr>
    </a:lvl6pPr>
    <a:lvl7pPr indent="1371600" defTabSz="406400" latinLnBrk="0">
      <a:defRPr sz="1400">
        <a:latin typeface="Lucida Grande"/>
        <a:ea typeface="Lucida Grande"/>
        <a:cs typeface="Lucida Grande"/>
        <a:sym typeface="Lucida Grande"/>
      </a:defRPr>
    </a:lvl7pPr>
    <a:lvl8pPr indent="1600200" defTabSz="406400" latinLnBrk="0">
      <a:defRPr sz="1400">
        <a:latin typeface="Lucida Grande"/>
        <a:ea typeface="Lucida Grande"/>
        <a:cs typeface="Lucida Grande"/>
        <a:sym typeface="Lucida Grande"/>
      </a:defRPr>
    </a:lvl8pPr>
    <a:lvl9pPr indent="1828800" defTabSz="406400" latinLnBrk="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826000" y="355600"/>
            <a:ext cx="14706600" cy="1600200"/>
          </a:xfrm>
          <a:prstGeom prst="rect">
            <a:avLst/>
          </a:prstGeom>
        </p:spPr>
        <p:txBody>
          <a:bodyPr/>
          <a:lstStyle>
            <a:lvl1pPr marL="0" marR="0" defTabSz="812800">
              <a:defRPr>
                <a:uFillTx/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4826000" y="2743200"/>
            <a:ext cx="14706600" cy="9194800"/>
          </a:xfrm>
          <a:prstGeom prst="rect">
            <a:avLst/>
          </a:prstGeom>
        </p:spPr>
        <p:txBody>
          <a:bodyPr anchor="ctr"/>
          <a:lstStyle>
            <a:lvl1pPr marL="1460500" marR="0" indent="-1143000" defTabSz="812800">
              <a:spcBef>
                <a:spcPts val="3400"/>
              </a:spcBef>
              <a:buSzPct val="171000"/>
              <a:defRPr sz="4800">
                <a:uFillTx/>
                <a:latin typeface="+mj-lt"/>
                <a:ea typeface="+mj-ea"/>
                <a:cs typeface="+mj-cs"/>
                <a:sym typeface="Gill Sans"/>
              </a:defRPr>
            </a:lvl1pPr>
            <a:lvl2pPr marL="1905000" marR="0" indent="-1143000" defTabSz="812800">
              <a:spcBef>
                <a:spcPts val="3400"/>
              </a:spcBef>
              <a:buSzPct val="171000"/>
              <a:buChar char="•"/>
              <a:defRPr sz="4400">
                <a:uFillTx/>
                <a:latin typeface="+mj-lt"/>
                <a:ea typeface="+mj-ea"/>
                <a:cs typeface="+mj-cs"/>
                <a:sym typeface="Gill Sans"/>
              </a:defRPr>
            </a:lvl2pPr>
            <a:lvl3pPr marL="2349500" marR="0" indent="-1143000" defTabSz="812800">
              <a:spcBef>
                <a:spcPts val="3400"/>
              </a:spcBef>
              <a:buSzPct val="171000"/>
              <a:defRPr sz="4400">
                <a:uFillTx/>
                <a:latin typeface="+mj-lt"/>
                <a:ea typeface="+mj-ea"/>
                <a:cs typeface="+mj-cs"/>
                <a:sym typeface="Gill Sans"/>
              </a:defRPr>
            </a:lvl3pPr>
            <a:lvl4pPr marL="2794000" marR="0" indent="-1143000" defTabSz="812800">
              <a:spcBef>
                <a:spcPts val="3400"/>
              </a:spcBef>
              <a:buSzPct val="171000"/>
              <a:buChar char="•"/>
              <a:defRPr>
                <a:uFillTx/>
                <a:latin typeface="+mj-lt"/>
                <a:ea typeface="+mj-ea"/>
                <a:cs typeface="+mj-cs"/>
                <a:sym typeface="Gill Sans"/>
              </a:defRPr>
            </a:lvl4pPr>
            <a:lvl5pPr marL="3238500" marR="0" indent="-1143000" defTabSz="812800">
              <a:spcBef>
                <a:spcPts val="3400"/>
              </a:spcBef>
              <a:buSzPct val="171000"/>
              <a:buChar char="•"/>
              <a:defRPr sz="3600">
                <a:uFillTx/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18950" y="12979400"/>
            <a:ext cx="520701" cy="558800"/>
          </a:xfrm>
          <a:prstGeom prst="rect">
            <a:avLst/>
          </a:prstGeom>
        </p:spPr>
        <p:txBody>
          <a:bodyPr/>
          <a:lstStyle>
            <a:lvl1pPr defTabSz="812800">
              <a:defRPr sz="2400">
                <a:uFillTx/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4826000" y="4191000"/>
            <a:ext cx="14706600" cy="5359400"/>
          </a:xfrm>
          <a:prstGeom prst="rect">
            <a:avLst/>
          </a:prstGeom>
        </p:spPr>
        <p:txBody>
          <a:bodyPr/>
          <a:lstStyle>
            <a:lvl1pPr marL="0" marR="0" defTabSz="812800">
              <a:defRPr sz="11600">
                <a:uFillTx/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18950" y="12979400"/>
            <a:ext cx="520701" cy="558800"/>
          </a:xfrm>
          <a:prstGeom prst="rect">
            <a:avLst/>
          </a:prstGeom>
        </p:spPr>
        <p:txBody>
          <a:bodyPr/>
          <a:lstStyle>
            <a:lvl1pPr defTabSz="812800">
              <a:defRPr sz="2400">
                <a:uFillTx/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4419600" y="761999"/>
            <a:ext cx="15544800" cy="3200401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xfrm>
            <a:off x="4419600" y="3962400"/>
            <a:ext cx="15544800" cy="9753601"/>
          </a:xfrm>
          <a:prstGeom prst="rect">
            <a:avLst/>
          </a:prstGeom>
        </p:spPr>
        <p:txBody>
          <a:bodyPr/>
          <a:lstStyle>
            <a:lvl1pPr marL="683577" indent="-642937">
              <a:defRPr sz="6000"/>
            </a:lvl1pPr>
            <a:lvl2pPr marL="1028518" indent="-530678">
              <a:defRPr sz="5200"/>
            </a:lvl2pPr>
            <a:lvl3pPr marL="1374139" indent="-419100">
              <a:defRPr sz="4400"/>
            </a:lvl3pPr>
            <a:lvl4pPr marL="1823719" indent="-411479">
              <a:defRPr sz="3600"/>
            </a:lvl4pPr>
            <a:lvl5pPr marL="2280919" indent="-411479"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694649" y="13131800"/>
            <a:ext cx="520701" cy="533152"/>
          </a:xfrm>
          <a:prstGeom prst="rect">
            <a:avLst/>
          </a:prstGeom>
        </p:spPr>
        <p:txBody>
          <a:bodyPr/>
          <a:lstStyle>
            <a:lvl1pPr defTabSz="1168400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419600" y="762000"/>
            <a:ext cx="15544800" cy="32004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419600" y="3962400"/>
            <a:ext cx="15544800" cy="9753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/>
          <a:lstStyle>
            <a:lvl2pPr marL="1069339" indent="-571499">
              <a:spcBef>
                <a:spcPts val="1200"/>
              </a:spcBef>
              <a:buChar char="–"/>
              <a:defRPr sz="5600"/>
            </a:lvl2pPr>
            <a:lvl3pPr marL="1412239" indent="-457200">
              <a:spcBef>
                <a:spcPts val="1000"/>
              </a:spcBef>
              <a:defRPr sz="4800"/>
            </a:lvl3pPr>
            <a:lvl4pPr marL="1869439" indent="-457200">
              <a:spcBef>
                <a:spcPts val="900"/>
              </a:spcBef>
              <a:buChar char="–"/>
              <a:defRPr sz="4000"/>
            </a:lvl4pPr>
            <a:lvl5pPr marL="2326639" indent="-457200">
              <a:spcBef>
                <a:spcPts val="900"/>
              </a:spcBef>
              <a:buChar char="»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669249" y="13131800"/>
            <a:ext cx="571501" cy="594494"/>
          </a:xfrm>
          <a:prstGeom prst="rect">
            <a:avLst/>
          </a:prstGeom>
          <a:ln w="25400">
            <a:miter lim="400000"/>
          </a:ln>
        </p:spPr>
        <p:txBody>
          <a:bodyPr wrap="none" lIns="101600" tIns="101600" rIns="101600" bIns="101600">
            <a:spAutoFit/>
          </a:bodyPr>
          <a:lstStyle>
            <a:lvl1pPr algn="ctr" defTabSz="1168400">
              <a:defRPr sz="2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</p:sldLayoutIdLst>
  <p:transition spd="med"/>
  <p:txStyles>
    <p:titleStyle>
      <a:lvl1pPr marL="81279" marR="81279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81279" marR="81279" indent="22860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81279" marR="81279" indent="45720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81279" marR="81279" indent="68580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81279" marR="81279" indent="91440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81279" marR="81279" indent="114300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81279" marR="81279" indent="137160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81279" marR="81279" indent="1600199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81279" marR="81279" indent="182880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titleStyle>
    <p:bodyStyle>
      <a:lvl1pPr marL="726440" marR="81279" indent="-685800" algn="l" defTabSz="1828800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sz="6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1150982" marR="81279" indent="-653142" algn="l" defTabSz="1828800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sz="6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1564639" marR="81279" indent="-609600" algn="l" defTabSz="1828800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sz="6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2143759" marR="81279" indent="-731519" algn="l" defTabSz="1828800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sz="6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2600959" marR="81279" indent="-731519" algn="l" defTabSz="1828800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sz="6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2600959" marR="81279" indent="-731519" algn="l" defTabSz="1828800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sz="6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2600959" marR="81279" indent="-731519" algn="l" defTabSz="1828800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sz="6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2600959" marR="81279" indent="-731519" algn="l" defTabSz="1828800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sz="6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2600959" marR="81279" indent="-731519" algn="l" defTabSz="1828800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sz="6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bodyStyle>
    <p:otherStyle>
      <a:lvl1pPr marL="0" marR="0" indent="0" algn="ct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116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An overview of Boosting"/>
          <p:cNvSpPr txBox="1">
            <a:spLocks noGrp="1"/>
          </p:cNvSpPr>
          <p:nvPr>
            <p:ph type="title"/>
          </p:nvPr>
        </p:nvSpPr>
        <p:spPr>
          <a:xfrm>
            <a:off x="4419600" y="3657600"/>
            <a:ext cx="15544800" cy="4114800"/>
          </a:xfrm>
          <a:prstGeom prst="rect">
            <a:avLst/>
          </a:prstGeom>
        </p:spPr>
        <p:txBody>
          <a:bodyPr/>
          <a:lstStyle/>
          <a:p>
            <a:r>
              <a:t>An overview of Boosting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341" name="Generative models: goal is to explain how data is generate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6439" indent="-685799">
              <a:defRPr sz="5800"/>
            </a:pPr>
            <a:r>
              <a:rPr dirty="0"/>
              <a:t>Generative models: goal is to explain how data is generated.</a:t>
            </a:r>
          </a:p>
          <a:p>
            <a:pPr marL="726439" indent="-685799">
              <a:defRPr sz="5800"/>
            </a:pPr>
            <a:r>
              <a:rPr dirty="0"/>
              <a:t>Discriminative models: goal is to predict a property of the data (such as label)</a:t>
            </a:r>
          </a:p>
          <a:p>
            <a:pPr marL="726439" indent="-685799">
              <a:defRPr sz="5800"/>
            </a:pPr>
            <a:r>
              <a:rPr dirty="0"/>
              <a:t>Generative models are more accurate when they are correct.</a:t>
            </a:r>
          </a:p>
          <a:p>
            <a:pPr marL="726439" indent="-685799">
              <a:defRPr sz="5800"/>
            </a:pPr>
            <a:r>
              <a:rPr dirty="0"/>
              <a:t>Discriminative models are more robust against poor modeling or outliers.</a:t>
            </a:r>
          </a:p>
        </p:txBody>
      </p:sp>
      <p:sp>
        <p:nvSpPr>
          <p:cNvPr id="3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758149" y="13131800"/>
            <a:ext cx="393701" cy="5944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1" uiExpand="1" build="p" bldLvl="5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455F-91CF-84D4-5E39-8C4BB4CF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vs. 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2D57CE-8182-BD2E-CEA6-8A9EF035A1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882077" y="2698596"/>
                <a:ext cx="21044829" cy="9194800"/>
              </a:xfrm>
            </p:spPr>
            <p:txBody>
              <a:bodyPr/>
              <a:lstStyle/>
              <a:p>
                <a:pPr marL="317500" indent="0">
                  <a:buNone/>
                </a:pPr>
                <a:endParaRPr lang="en-US" dirty="0"/>
              </a:p>
              <a:p>
                <a:r>
                  <a:rPr lang="en-US" b="1" dirty="0"/>
                  <a:t>Certainty</a:t>
                </a:r>
                <a:r>
                  <a:rPr lang="en-US" dirty="0"/>
                  <a:t> is a statement about the </a:t>
                </a:r>
                <a:r>
                  <a:rPr lang="en-US" u="sng" dirty="0">
                    <a:solidFill>
                      <a:srgbClr val="FF0000"/>
                    </a:solidFill>
                  </a:rPr>
                  <a:t>true distribution</a:t>
                </a:r>
                <a:r>
                  <a:rPr lang="en-US" dirty="0"/>
                  <a:t>.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&gt;0.99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&lt;0.01</m:t>
                    </m:r>
                  </m:oMath>
                </a14:m>
                <a:endParaRPr lang="en-US" b="0" dirty="0"/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a statement about </a:t>
                </a:r>
                <a:r>
                  <a:rPr lang="en-US" u="sng" dirty="0">
                    <a:solidFill>
                      <a:srgbClr val="FF0000"/>
                    </a:solidFill>
                  </a:rPr>
                  <a:t>my knowledge.</a:t>
                </a:r>
              </a:p>
              <a:p>
                <a:pPr marL="3175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=+1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&gt;0.95 (&lt;0.05)</m:t>
                      </m:r>
                    </m:oMath>
                  </m:oMathPara>
                </a14:m>
                <a:endParaRPr lang="en-US" u="sng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Confidence</a:t>
                </a:r>
                <a:r>
                  <a:rPr lang="en-US" dirty="0">
                    <a:solidFill>
                      <a:schemeClr val="tx1"/>
                    </a:solidFill>
                  </a:rPr>
                  <a:t> depends on the training set, </a:t>
                </a:r>
                <a:r>
                  <a:rPr lang="en-US" b="1" dirty="0">
                    <a:solidFill>
                      <a:schemeClr val="tx1"/>
                    </a:solidFill>
                  </a:rPr>
                  <a:t>certainty</a:t>
                </a:r>
                <a:r>
                  <a:rPr lang="en-US" dirty="0">
                    <a:solidFill>
                      <a:schemeClr val="tx1"/>
                    </a:solidFill>
                  </a:rPr>
                  <a:t> does not.</a:t>
                </a:r>
                <a:br>
                  <a:rPr lang="en-US" u="sng" dirty="0">
                    <a:solidFill>
                      <a:srgbClr val="FF0000"/>
                    </a:solidFill>
                  </a:rPr>
                </a:br>
                <a:endParaRPr lang="en-US" u="sn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2D57CE-8182-BD2E-CEA6-8A9EF035A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82077" y="2698596"/>
                <a:ext cx="21044829" cy="9194800"/>
              </a:xfrm>
              <a:blipFill>
                <a:blip r:embed="rId2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810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BCE4-C45D-9D59-33B1-079EBD3A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9" y="355600"/>
            <a:ext cx="18368537" cy="2811346"/>
          </a:xfrm>
        </p:spPr>
        <p:txBody>
          <a:bodyPr/>
          <a:lstStyle/>
          <a:p>
            <a:r>
              <a:rPr lang="en-US" dirty="0"/>
              <a:t>Generative vs. Discriminative vs. Robust discriminative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72E3B-E07A-DA99-54A5-D5252025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7540" y="3166946"/>
            <a:ext cx="22115348" cy="9478537"/>
          </a:xfrm>
        </p:spPr>
        <p:txBody>
          <a:bodyPr/>
          <a:lstStyle/>
          <a:p>
            <a:r>
              <a:rPr lang="en-US" sz="6000" dirty="0"/>
              <a:t>Generative: Data is generated by model</a:t>
            </a:r>
          </a:p>
          <a:p>
            <a:r>
              <a:rPr lang="en-US" sz="6000" dirty="0"/>
              <a:t>Discriminative: there is a model whose error rate is low.</a:t>
            </a:r>
          </a:p>
          <a:p>
            <a:r>
              <a:rPr lang="en-US" sz="6000" dirty="0"/>
              <a:t>Robust discriminative:</a:t>
            </a:r>
          </a:p>
          <a:p>
            <a:pPr lvl="2"/>
            <a:r>
              <a:rPr lang="en-US" sz="5600" dirty="0"/>
              <a:t>There are many models whose error rate is small. (the good set)</a:t>
            </a:r>
          </a:p>
          <a:p>
            <a:r>
              <a:rPr lang="en-US" sz="6000" dirty="0"/>
              <a:t>Easy Examples: most of the good set predicts the same way.</a:t>
            </a:r>
          </a:p>
        </p:txBody>
      </p:sp>
    </p:spTree>
    <p:extLst>
      <p:ext uri="{BB962C8B-B14F-4D97-AF65-F5344CB8AC3E}">
        <p14:creationId xmlns:p14="http://schemas.microsoft.com/office/powerpoint/2010/main" val="3652396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7DAE-AC73-CA84-2CF5-BBAD4122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vs. Examples</a:t>
            </a:r>
          </a:p>
        </p:txBody>
      </p:sp>
      <p:pic>
        <p:nvPicPr>
          <p:cNvPr id="5" name="Picture 4" descr="Diagram, venn diagram&#10;&#10;Description automatically generated with medium confidence">
            <a:extLst>
              <a:ext uri="{FF2B5EF4-FFF2-40B4-BE49-F238E27FC236}">
                <a16:creationId xmlns:a16="http://schemas.microsoft.com/office/drawing/2014/main" id="{7111EE01-4143-7DA7-CBAA-28EE5D7E0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06"/>
          <a:stretch/>
        </p:blipFill>
        <p:spPr>
          <a:xfrm>
            <a:off x="333741" y="2778285"/>
            <a:ext cx="11129713" cy="9846417"/>
          </a:xfrm>
          <a:prstGeom prst="rect">
            <a:avLst/>
          </a:prstGeom>
        </p:spPr>
      </p:pic>
      <p:pic>
        <p:nvPicPr>
          <p:cNvPr id="6" name="Picture 5" descr="Diagram, venn diagram&#10;&#10;Description automatically generated with medium confidence">
            <a:extLst>
              <a:ext uri="{FF2B5EF4-FFF2-40B4-BE49-F238E27FC236}">
                <a16:creationId xmlns:a16="http://schemas.microsoft.com/office/drawing/2014/main" id="{55C87BF6-AF54-4EB0-4224-BB66347F4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2192001" y="3248991"/>
            <a:ext cx="11285830" cy="98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930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53536E8-D488-4D41-B61F-1B16415266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certainty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53536E8-D488-4D41-B61F-1B1641526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598" b="-3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BED94-FDF1-F04E-82F2-739C56AA4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6249" y="2743200"/>
            <a:ext cx="21327762" cy="106172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High Certainty and high confidence: </a:t>
            </a:r>
          </a:p>
          <a:p>
            <a:pPr lvl="1"/>
            <a:r>
              <a:rPr lang="en-US" dirty="0"/>
              <a:t>The sun will rise tomorrow.</a:t>
            </a:r>
          </a:p>
          <a:p>
            <a:pPr lvl="1"/>
            <a:r>
              <a:rPr lang="en-US" dirty="0"/>
              <a:t>This spring quarter will be over in June</a:t>
            </a:r>
          </a:p>
          <a:p>
            <a:pPr lvl="1"/>
            <a:r>
              <a:rPr lang="en-US" dirty="0"/>
              <a:t>There will be new common variant of covid in the coming year.</a:t>
            </a:r>
          </a:p>
          <a:p>
            <a:r>
              <a:rPr lang="en-US" b="1" dirty="0">
                <a:solidFill>
                  <a:schemeClr val="accent1"/>
                </a:solidFill>
              </a:rPr>
              <a:t>Low certainty but high Confidence: </a:t>
            </a:r>
          </a:p>
          <a:p>
            <a:pPr lvl="1"/>
            <a:r>
              <a:rPr lang="en-US" dirty="0"/>
              <a:t>You go fishing in a new location. You know nothing about the probability of catching a a fish: low confidence.</a:t>
            </a:r>
          </a:p>
          <a:p>
            <a:pPr lvl="1"/>
            <a:r>
              <a:rPr lang="en-US" dirty="0"/>
              <a:t>You go fishing for 100 days. You have high confidence that your probability of catching a fish is larger than 5%</a:t>
            </a:r>
          </a:p>
        </p:txBody>
      </p:sp>
    </p:spTree>
    <p:extLst>
      <p:ext uri="{BB962C8B-B14F-4D97-AF65-F5344CB8AC3E}">
        <p14:creationId xmlns:p14="http://schemas.microsoft.com/office/powerpoint/2010/main" val="537182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6CDB-2BF2-23E9-6FD3-D771F282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0" y="355599"/>
            <a:ext cx="14706600" cy="2983023"/>
          </a:xfrm>
        </p:spPr>
        <p:txBody>
          <a:bodyPr/>
          <a:lstStyle/>
          <a:p>
            <a:r>
              <a:rPr lang="en-US" dirty="0"/>
              <a:t>More examples of </a:t>
            </a:r>
            <a:br>
              <a:rPr lang="en-US" dirty="0"/>
            </a:br>
            <a:r>
              <a:rPr lang="en-US" dirty="0"/>
              <a:t>high confidence, low certainty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654AF-0952-1B3B-51D6-B56056D70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8700" y="3657600"/>
            <a:ext cx="14706600" cy="91948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Poker</a:t>
            </a:r>
            <a:r>
              <a:rPr lang="en-US" b="1" dirty="0"/>
              <a:t>:</a:t>
            </a:r>
            <a:r>
              <a:rPr lang="en-US" dirty="0"/>
              <a:t> deciding whether to raise or fold: need to decide correctly more than your opponent.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Medical Diagnosis: </a:t>
            </a:r>
            <a:r>
              <a:rPr lang="en-US" dirty="0">
                <a:solidFill>
                  <a:schemeClr val="tx1"/>
                </a:solidFill>
              </a:rPr>
              <a:t>”In my experience, the majority of patients who present symptoms X suffer from condition Y”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Sport</a:t>
            </a:r>
            <a:r>
              <a:rPr lang="en-US" dirty="0"/>
              <a:t>: read the body language of your opponent, don’t let your opponent read your body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88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Prediction in sports"/>
          <p:cNvSpPr txBox="1">
            <a:spLocks noGrp="1"/>
          </p:cNvSpPr>
          <p:nvPr>
            <p:ph type="title"/>
          </p:nvPr>
        </p:nvSpPr>
        <p:spPr>
          <a:xfrm>
            <a:off x="4419600" y="762000"/>
            <a:ext cx="15544800" cy="2397977"/>
          </a:xfrm>
          <a:prstGeom prst="rect">
            <a:avLst/>
          </a:prstGeom>
        </p:spPr>
        <p:txBody>
          <a:bodyPr/>
          <a:lstStyle/>
          <a:p>
            <a:r>
              <a:t>Prediction in sports</a:t>
            </a:r>
          </a:p>
        </p:txBody>
      </p:sp>
      <p:sp>
        <p:nvSpPr>
          <p:cNvPr id="18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18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662" y="3396329"/>
            <a:ext cx="12200676" cy="9735471"/>
          </a:xfrm>
          <a:prstGeom prst="rect">
            <a:avLst/>
          </a:prstGeom>
          <a:ln w="254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Prediction of spin in table tennis"/>
          <p:cNvSpPr txBox="1">
            <a:spLocks noGrp="1"/>
          </p:cNvSpPr>
          <p:nvPr>
            <p:ph type="title"/>
          </p:nvPr>
        </p:nvSpPr>
        <p:spPr>
          <a:xfrm>
            <a:off x="4419600" y="762000"/>
            <a:ext cx="15544800" cy="1761852"/>
          </a:xfrm>
          <a:prstGeom prst="rect">
            <a:avLst/>
          </a:prstGeom>
        </p:spPr>
        <p:txBody>
          <a:bodyPr/>
          <a:lstStyle/>
          <a:p>
            <a:r>
              <a:t>Prediction of spin in table tennis </a:t>
            </a:r>
          </a:p>
        </p:txBody>
      </p:sp>
      <p:sp>
        <p:nvSpPr>
          <p:cNvPr id="1851" name="To respond correctly, we need to predict whether the ball has backspin or topspin.…"/>
          <p:cNvSpPr txBox="1">
            <a:spLocks noGrp="1"/>
          </p:cNvSpPr>
          <p:nvPr>
            <p:ph type="body" sz="half" idx="1"/>
          </p:nvPr>
        </p:nvSpPr>
        <p:spPr>
          <a:xfrm>
            <a:off x="3559546" y="3351449"/>
            <a:ext cx="9530239" cy="9753601"/>
          </a:xfrm>
          <a:prstGeom prst="rect">
            <a:avLst/>
          </a:prstGeom>
        </p:spPr>
        <p:txBody>
          <a:bodyPr/>
          <a:lstStyle/>
          <a:p>
            <a:pPr marL="726439" indent="-685799">
              <a:defRPr sz="4800"/>
            </a:pPr>
            <a:r>
              <a:t>To respond correctly, we need to predict whether the ball has backspin or topspin.</a:t>
            </a:r>
          </a:p>
          <a:p>
            <a:pPr marL="726439" indent="-685799">
              <a:defRPr sz="4800"/>
            </a:pPr>
            <a:r>
              <a:t>By the time the ball is hit, it is too late.</a:t>
            </a:r>
          </a:p>
          <a:p>
            <a:pPr marL="726439" indent="-685799">
              <a:defRPr sz="4800"/>
            </a:pPr>
            <a:r>
              <a:t>We predict from body posture, from experience with individual player,…</a:t>
            </a:r>
          </a:p>
          <a:p>
            <a:pPr marL="726439" indent="-685799">
              <a:defRPr sz="4800"/>
            </a:pPr>
            <a:r>
              <a:t>Definite action according to prediction.</a:t>
            </a:r>
          </a:p>
          <a:p>
            <a:pPr marL="726439" indent="-685799">
              <a:defRPr sz="4800"/>
            </a:pPr>
            <a:r>
              <a:t>Prediction has to be correct more often than incorrect</a:t>
            </a:r>
          </a:p>
        </p:txBody>
      </p:sp>
      <p:sp>
        <p:nvSpPr>
          <p:cNvPr id="18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pSp>
        <p:nvGrpSpPr>
          <p:cNvPr id="1856" name="Group"/>
          <p:cNvGrpSpPr/>
          <p:nvPr/>
        </p:nvGrpSpPr>
        <p:grpSpPr>
          <a:xfrm>
            <a:off x="14692078" y="2523851"/>
            <a:ext cx="7836933" cy="9257455"/>
            <a:chOff x="0" y="0"/>
            <a:chExt cx="7836932" cy="9257453"/>
          </a:xfrm>
        </p:grpSpPr>
        <p:pic>
          <p:nvPicPr>
            <p:cNvPr id="1853" name="Image" descr="Image"/>
            <p:cNvPicPr>
              <a:picLocks noChangeAspect="1"/>
            </p:cNvPicPr>
            <p:nvPr/>
          </p:nvPicPr>
          <p:blipFill>
            <a:blip r:embed="rId2"/>
            <a:srcRect l="32214"/>
            <a:stretch>
              <a:fillRect/>
            </a:stretch>
          </p:blipFill>
          <p:spPr>
            <a:xfrm>
              <a:off x="0" y="790889"/>
              <a:ext cx="7836933" cy="8466565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  <p:sp>
          <p:nvSpPr>
            <p:cNvPr id="1854" name="Backspin"/>
            <p:cNvSpPr txBox="1"/>
            <p:nvPr/>
          </p:nvSpPr>
          <p:spPr>
            <a:xfrm>
              <a:off x="957098" y="0"/>
              <a:ext cx="2943976" cy="106622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defRPr sz="3800"/>
              </a:lvl1pPr>
            </a:lstStyle>
            <a:p>
              <a:r>
                <a:t>Backspin</a:t>
              </a:r>
            </a:p>
          </p:txBody>
        </p:sp>
        <p:sp>
          <p:nvSpPr>
            <p:cNvPr id="1855" name="Topspin"/>
            <p:cNvSpPr txBox="1"/>
            <p:nvPr/>
          </p:nvSpPr>
          <p:spPr>
            <a:xfrm>
              <a:off x="957098" y="4387967"/>
              <a:ext cx="2544797" cy="106622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defRPr sz="3800"/>
              </a:lvl1pPr>
            </a:lstStyle>
            <a:p>
              <a:r>
                <a:t>Topspin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1" grpId="1" uiExpand="1" build="p" bldLvl="5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D276-198F-FE4B-A681-1F5ED6FE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C0FC143-51BC-E94D-B872-04A5D3405A5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61535" y="2743200"/>
                <a:ext cx="21970314" cy="4114800"/>
              </a:xfrm>
            </p:spPr>
            <p:txBody>
              <a:bodyPr/>
              <a:lstStyle/>
              <a:p>
                <a:r>
                  <a:rPr lang="en-US" dirty="0"/>
                  <a:t>High Certainty: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 Confidence: Switching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&lt;1/2</m:t>
                    </m:r>
                  </m:oMath>
                </a14:m>
                <a:r>
                  <a:rPr lang="en-US" dirty="0"/>
                  <a:t> (or vice versa) would require large (and unlikely) changes to the training set.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C0FC143-51BC-E94D-B872-04A5D3405A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61535" y="2743200"/>
                <a:ext cx="21970314" cy="4114800"/>
              </a:xfrm>
              <a:blipFill>
                <a:blip r:embed="rId2"/>
                <a:stretch>
                  <a:fillRect l="-809"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C5D76F-6D67-834C-8946-125A705D05EA}"/>
              </a:ext>
            </a:extLst>
          </p:cNvPr>
          <p:cNvSpPr/>
          <p:nvPr/>
        </p:nvSpPr>
        <p:spPr>
          <a:xfrm>
            <a:off x="1458097" y="10254655"/>
            <a:ext cx="7809470" cy="1180465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0" marR="0" indent="0" algn="ctr" defTabSz="812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Gill Sans"/>
              </a:rPr>
              <a:t>Training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2CE30-ADC1-AF42-84A4-B2ED87D53033}"/>
              </a:ext>
            </a:extLst>
          </p:cNvPr>
          <p:cNvSpPr/>
          <p:nvPr/>
        </p:nvSpPr>
        <p:spPr>
          <a:xfrm>
            <a:off x="10626810" y="10282506"/>
            <a:ext cx="5857103" cy="1066959"/>
          </a:xfrm>
          <a:prstGeom prst="rect">
            <a:avLst/>
          </a:prstGeom>
          <a:solidFill>
            <a:srgbClr val="7030A0"/>
          </a:solid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0" marR="0" indent="0" algn="ctr" defTabSz="812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6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rPr>
              <a:t>Learning algorithm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j-lt"/>
              <a:ea typeface="+mj-ea"/>
              <a:cs typeface="+mj-cs"/>
              <a:sym typeface="Gill San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016150-6B29-184C-B2EC-6570E5C9C6B0}"/>
              </a:ext>
            </a:extLst>
          </p:cNvPr>
          <p:cNvSpPr/>
          <p:nvPr/>
        </p:nvSpPr>
        <p:spPr>
          <a:xfrm>
            <a:off x="18823460" y="9617988"/>
            <a:ext cx="4102443" cy="1500346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0" marR="0" indent="0" algn="ctr" defTabSz="812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Gill Sans"/>
              </a:rPr>
              <a:t>Classifier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3D4AC8-5DD4-DA47-B474-3BECC3E13515}"/>
              </a:ext>
            </a:extLst>
          </p:cNvPr>
          <p:cNvGrpSpPr/>
          <p:nvPr/>
        </p:nvGrpSpPr>
        <p:grpSpPr>
          <a:xfrm>
            <a:off x="18918195" y="7899319"/>
            <a:ext cx="3912971" cy="5461081"/>
            <a:chOff x="18918195" y="7899319"/>
            <a:chExt cx="3912971" cy="54610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0FDE98-746B-B748-9429-AE58E640CF7E}"/>
                </a:ext>
              </a:extLst>
            </p:cNvPr>
            <p:cNvSpPr txBox="1"/>
            <p:nvPr/>
          </p:nvSpPr>
          <p:spPr>
            <a:xfrm>
              <a:off x="20565763" y="7899319"/>
              <a:ext cx="617838" cy="82073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11A4E23-47DE-654A-9BAF-63CE925347AC}"/>
                    </a:ext>
                  </a:extLst>
                </p:cNvPr>
                <p:cNvSpPr txBox="1"/>
                <p:nvPr/>
              </p:nvSpPr>
              <p:spPr>
                <a:xfrm>
                  <a:off x="18918195" y="12539662"/>
                  <a:ext cx="3912971" cy="820738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101600" tIns="101600" rIns="101600" bIns="101600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𝑝</m:t>
                        </m:r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(</m:t>
                        </m:r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𝑦</m:t>
                        </m:r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=1|</m:t>
                        </m:r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𝑥</m:t>
                        </m:r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)</m:t>
                        </m:r>
                      </m:oMath>
                    </m:oMathPara>
                  </a14:m>
                  <a:endPara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11A4E23-47DE-654A-9BAF-63CE92534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8195" y="12539662"/>
                  <a:ext cx="3912971" cy="820738"/>
                </a:xfrm>
                <a:prstGeom prst="rect">
                  <a:avLst/>
                </a:prstGeom>
                <a:blipFill>
                  <a:blip r:embed="rId4"/>
                  <a:stretch>
                    <a:fillRect b="-12121"/>
                  </a:stretch>
                </a:blipFill>
                <a:ln w="254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96D2DE-DFB8-5740-90FE-868898F39CE8}"/>
                </a:ext>
              </a:extLst>
            </p:cNvPr>
            <p:cNvCxnSpPr>
              <a:stCxn id="7" idx="2"/>
              <a:endCxn id="6" idx="0"/>
            </p:cNvCxnSpPr>
            <p:nvPr/>
          </p:nvCxnSpPr>
          <p:spPr>
            <a:xfrm>
              <a:off x="20874682" y="8720057"/>
              <a:ext cx="0" cy="897931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C466C51-B4F2-3A4A-BEC5-2CA4A96B821A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 flipH="1">
              <a:off x="20874681" y="11118334"/>
              <a:ext cx="1" cy="1421328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7FC5B1-E615-0840-A724-CAB4FEF0269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9267567" y="10815986"/>
            <a:ext cx="1359243" cy="28902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687078-3E74-7949-90BA-0D1B7FB4C5A2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16483913" y="10368161"/>
            <a:ext cx="2339547" cy="447825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BEFB8DB-0AF3-1440-90EC-99AE860BC141}"/>
              </a:ext>
            </a:extLst>
          </p:cNvPr>
          <p:cNvSpPr/>
          <p:nvPr/>
        </p:nvSpPr>
        <p:spPr>
          <a:xfrm>
            <a:off x="1458097" y="10225752"/>
            <a:ext cx="7809470" cy="1180465"/>
          </a:xfrm>
          <a:prstGeom prst="roundRect">
            <a:avLst/>
          </a:prstGeom>
          <a:blipFill rotWithShape="1">
            <a:blip r:embed="rId5"/>
            <a:srcRect/>
            <a:tile tx="0" ty="0" sx="100000" sy="100000" flip="none" algn="tl"/>
          </a:blip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0" marR="0" indent="0" algn="ctr" defTabSz="812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Gill Sans"/>
              </a:rPr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3985376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D276-198F-FE4B-A681-1F5ED6FE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Ensemble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C5D76F-6D67-834C-8946-125A705D05EA}"/>
              </a:ext>
            </a:extLst>
          </p:cNvPr>
          <p:cNvSpPr/>
          <p:nvPr/>
        </p:nvSpPr>
        <p:spPr>
          <a:xfrm>
            <a:off x="1164695" y="11486437"/>
            <a:ext cx="4543140" cy="1168664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0" marR="0" indent="0" algn="ctr" defTabSz="812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Gill Sans"/>
              </a:rPr>
              <a:t>Training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2CE30-ADC1-AF42-84A4-B2ED87D53033}"/>
              </a:ext>
            </a:extLst>
          </p:cNvPr>
          <p:cNvSpPr/>
          <p:nvPr/>
        </p:nvSpPr>
        <p:spPr>
          <a:xfrm>
            <a:off x="7691608" y="11241534"/>
            <a:ext cx="3407355" cy="1867178"/>
          </a:xfrm>
          <a:prstGeom prst="rect">
            <a:avLst/>
          </a:prstGeom>
          <a:solidFill>
            <a:srgbClr val="7030A0"/>
          </a:solid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0" marR="0" indent="0" algn="ctr" defTabSz="812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rPr>
              <a:t>Learning algorithm</a:t>
            </a:r>
            <a:endParaRPr kumimoji="0" lang="en-US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j-lt"/>
              <a:ea typeface="+mj-ea"/>
              <a:cs typeface="+mj-cs"/>
              <a:sym typeface="Gill San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016150-6B29-184C-B2EC-6570E5C9C6B0}"/>
              </a:ext>
            </a:extLst>
          </p:cNvPr>
          <p:cNvSpPr/>
          <p:nvPr/>
        </p:nvSpPr>
        <p:spPr>
          <a:xfrm>
            <a:off x="11970703" y="10853792"/>
            <a:ext cx="5533269" cy="150034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0" marR="0" indent="0" algn="ctr" defTabSz="812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Gill Sans"/>
              </a:rPr>
              <a:t>Classifier</a:t>
            </a:r>
            <a:r>
              <a:rPr kumimoji="0" lang="en-US" sz="5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Gill Sans"/>
              </a:rPr>
              <a:t> n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j-lt"/>
              <a:ea typeface="+mj-ea"/>
              <a:cs typeface="+mj-cs"/>
              <a:sym typeface="Gill San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3D4AC8-5DD4-DA47-B474-3BECC3E13515}"/>
              </a:ext>
            </a:extLst>
          </p:cNvPr>
          <p:cNvGrpSpPr/>
          <p:nvPr/>
        </p:nvGrpSpPr>
        <p:grpSpPr>
          <a:xfrm>
            <a:off x="8720254" y="2542127"/>
            <a:ext cx="13560489" cy="8569030"/>
            <a:chOff x="12265687" y="2245393"/>
            <a:chExt cx="23309919" cy="86555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11A4E23-47DE-654A-9BAF-63CE925347AC}"/>
                    </a:ext>
                  </a:extLst>
                </p:cNvPr>
                <p:cNvSpPr txBox="1"/>
                <p:nvPr/>
              </p:nvSpPr>
              <p:spPr>
                <a:xfrm>
                  <a:off x="28704542" y="9529562"/>
                  <a:ext cx="6871064" cy="1371388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101600" tIns="101600" rIns="101600" bIns="101600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𝑝</m:t>
                        </m:r>
                        <m:d>
                          <m:dPr>
                            <m:ctrlPr>
                              <a:rPr kumimoji="0" lang="en-US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</m:ctrlPr>
                          </m:dPr>
                          <m:e>
                            <m:r>
                              <a:rPr kumimoji="0" lang="en-US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  <m:t>𝑦</m:t>
                            </m:r>
                            <m:r>
                              <a:rPr kumimoji="0" lang="en-US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  <m:t>=1</m:t>
                            </m:r>
                          </m:e>
                          <m:e>
                            <m:r>
                              <a:rPr kumimoji="0" lang="en-US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  <m:t>𝑥</m:t>
                            </m:r>
                          </m:e>
                        </m:d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&gt;</m:t>
                        </m:r>
                        <m:f>
                          <m:fPr>
                            <m:ctrlPr>
                              <a:rPr kumimoji="0" lang="en-US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</m:ctrlPr>
                          </m:fPr>
                          <m:num>
                            <m:r>
                              <a:rPr kumimoji="0" lang="en-US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4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11A4E23-47DE-654A-9BAF-63CE92534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4542" y="9529562"/>
                  <a:ext cx="6871064" cy="1371388"/>
                </a:xfrm>
                <a:prstGeom prst="rect">
                  <a:avLst/>
                </a:prstGeom>
                <a:blipFill>
                  <a:blip r:embed="rId3"/>
                  <a:stretch>
                    <a:fillRect b="-3704"/>
                  </a:stretch>
                </a:blipFill>
                <a:ln w="254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96D2DE-DFB8-5740-90FE-868898F39CE8}"/>
                </a:ext>
              </a:extLst>
            </p:cNvPr>
            <p:cNvCxnSpPr>
              <a:cxnSpLocks/>
              <a:stCxn id="29" idx="3"/>
              <a:endCxn id="6" idx="0"/>
            </p:cNvCxnSpPr>
            <p:nvPr/>
          </p:nvCxnSpPr>
          <p:spPr>
            <a:xfrm>
              <a:off x="12265687" y="2245393"/>
              <a:ext cx="10343118" cy="8395593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C466C51-B4F2-3A4A-BEC5-2CA4A96B821A}"/>
                </a:ext>
              </a:extLst>
            </p:cNvPr>
            <p:cNvCxnSpPr>
              <a:cxnSpLocks/>
              <a:stCxn id="6" idx="7"/>
              <a:endCxn id="8" idx="1"/>
            </p:cNvCxnSpPr>
            <p:nvPr/>
          </p:nvCxnSpPr>
          <p:spPr>
            <a:xfrm flipV="1">
              <a:off x="25971614" y="10215256"/>
              <a:ext cx="2732928" cy="647670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7FC5B1-E615-0840-A724-CAB4FEF0269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707835" y="12070769"/>
            <a:ext cx="1983773" cy="104354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687078-3E74-7949-90BA-0D1B7FB4C5A2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11098963" y="11603965"/>
            <a:ext cx="871740" cy="571158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BEFB8DB-0AF3-1440-90EC-99AE860BC141}"/>
              </a:ext>
            </a:extLst>
          </p:cNvPr>
          <p:cNvSpPr/>
          <p:nvPr/>
        </p:nvSpPr>
        <p:spPr>
          <a:xfrm>
            <a:off x="1164695" y="11516616"/>
            <a:ext cx="4543140" cy="1180465"/>
          </a:xfrm>
          <a:prstGeom prst="round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0" marR="0" indent="0" algn="ctr" defTabSz="812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Gill Sans"/>
              </a:rPr>
              <a:t>Bootstrap 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ACE623-4F11-4050-21C4-92FE84A131F8}"/>
              </a:ext>
            </a:extLst>
          </p:cNvPr>
          <p:cNvGrpSpPr/>
          <p:nvPr/>
        </p:nvGrpSpPr>
        <p:grpSpPr>
          <a:xfrm>
            <a:off x="373958" y="2131759"/>
            <a:ext cx="21906778" cy="4090208"/>
            <a:chOff x="1458097" y="7534228"/>
            <a:chExt cx="37656845" cy="413150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F72D49D-B22F-4A9D-CF9C-ADB5D7F5A87F}"/>
                </a:ext>
              </a:extLst>
            </p:cNvPr>
            <p:cNvSpPr/>
            <p:nvPr/>
          </p:nvSpPr>
          <p:spPr>
            <a:xfrm>
              <a:off x="1458097" y="10254655"/>
              <a:ext cx="7809470" cy="1180465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anchor="ctr">
              <a:spAutoFit/>
            </a:bodyPr>
            <a:lstStyle/>
            <a:p>
              <a:pPr marL="0" marR="0" indent="0" algn="ctr" defTabSz="812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Gill Sans"/>
                </a:rPr>
                <a:t>Training set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E06CFC-F57A-7A55-85C4-3966BCDC3F76}"/>
                </a:ext>
              </a:extLst>
            </p:cNvPr>
            <p:cNvSpPr/>
            <p:nvPr/>
          </p:nvSpPr>
          <p:spPr>
            <a:xfrm>
              <a:off x="10626811" y="9966235"/>
              <a:ext cx="5857102" cy="1699501"/>
            </a:xfrm>
            <a:prstGeom prst="rect">
              <a:avLst/>
            </a:prstGeom>
            <a:solidFill>
              <a:srgbClr val="7030A0"/>
            </a:solid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anchor="ctr">
              <a:spAutoFit/>
            </a:bodyPr>
            <a:lstStyle/>
            <a:p>
              <a:pPr marL="0" marR="0" indent="0" algn="ctr" defTabSz="812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rPr>
                <a:t>Learning algorithm</a:t>
              </a:r>
              <a:endPara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Gill San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828717A-5C2B-B112-E8D8-E951BA246071}"/>
                </a:ext>
              </a:extLst>
            </p:cNvPr>
            <p:cNvSpPr/>
            <p:nvPr/>
          </p:nvSpPr>
          <p:spPr>
            <a:xfrm>
              <a:off x="18823460" y="9610415"/>
              <a:ext cx="9181106" cy="1515496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anchor="ctr">
              <a:spAutoFit/>
            </a:bodyPr>
            <a:lstStyle/>
            <a:p>
              <a:pPr marL="0" marR="0" indent="0" algn="ctr" defTabSz="812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Gill Sans"/>
                </a:rPr>
                <a:t>Classifier 1 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7992A8-2BC0-0D26-43B3-2638640075C6}"/>
                </a:ext>
              </a:extLst>
            </p:cNvPr>
            <p:cNvGrpSpPr/>
            <p:nvPr/>
          </p:nvGrpSpPr>
          <p:grpSpPr>
            <a:xfrm>
              <a:off x="14443761" y="7534228"/>
              <a:ext cx="24671181" cy="3683157"/>
              <a:chOff x="14443761" y="7534228"/>
              <a:chExt cx="24671181" cy="368315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774009-B78C-7691-0689-C751B3D967BD}"/>
                  </a:ext>
                </a:extLst>
              </p:cNvPr>
              <p:cNvSpPr txBox="1"/>
              <p:nvPr/>
            </p:nvSpPr>
            <p:spPr>
              <a:xfrm>
                <a:off x="14443761" y="7534228"/>
                <a:ext cx="1361273" cy="829025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101600" tIns="101600" rIns="101600" bIns="1016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X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C9F4CDA-E289-5140-51CF-955DAC9461EF}"/>
                      </a:ext>
                    </a:extLst>
                  </p:cNvPr>
                  <p:cNvSpPr txBox="1"/>
                  <p:nvPr/>
                </p:nvSpPr>
                <p:spPr>
                  <a:xfrm>
                    <a:off x="32243890" y="9845997"/>
                    <a:ext cx="6871052" cy="1371388"/>
                  </a:xfrm>
                  <a:prstGeom prst="rect">
                    <a:avLst/>
                  </a:prstGeom>
                  <a:noFill/>
                  <a:ln w="254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101600" tIns="101600" rIns="101600" bIns="101600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𝑝</m:t>
                          </m:r>
                          <m:d>
                            <m:dPr>
                              <m:ctrlP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dPr>
                            <m:e>
                              <m: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𝑦</m:t>
                              </m:r>
                              <m: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&gt;</m:t>
                          </m:r>
                          <m:f>
                            <m:fPr>
                              <m:ctrlP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fPr>
                            <m:num>
                              <m: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kumimoji="0" lang="en-US" sz="4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C9F4CDA-E289-5140-51CF-955DAC9461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43890" y="9845997"/>
                    <a:ext cx="6871052" cy="137138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630"/>
                    </a:stretch>
                  </a:blipFill>
                  <a:ln w="254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97D796A-DA37-F413-DE52-C7F08BB30DB0}"/>
                  </a:ext>
                </a:extLst>
              </p:cNvPr>
              <p:cNvCxnSpPr>
                <a:cxnSpLocks/>
                <a:stCxn id="29" idx="3"/>
                <a:endCxn id="24" idx="0"/>
              </p:cNvCxnSpPr>
              <p:nvPr/>
            </p:nvCxnSpPr>
            <p:spPr>
              <a:xfrm>
                <a:off x="15805034" y="7948741"/>
                <a:ext cx="7608979" cy="1661674"/>
              </a:xfrm>
              <a:prstGeom prst="straightConnector1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5B51D4D-2F6F-4D72-9502-20516DD8E0C5}"/>
                  </a:ext>
                </a:extLst>
              </p:cNvPr>
              <p:cNvCxnSpPr>
                <a:cxnSpLocks/>
                <a:stCxn id="24" idx="6"/>
                <a:endCxn id="30" idx="1"/>
              </p:cNvCxnSpPr>
              <p:nvPr/>
            </p:nvCxnSpPr>
            <p:spPr>
              <a:xfrm>
                <a:off x="28004567" y="10368162"/>
                <a:ext cx="4239323" cy="163529"/>
              </a:xfrm>
              <a:prstGeom prst="straightConnector1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E5F0B53-6EC8-24D2-3606-9688CE84CDC5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9267567" y="10815986"/>
              <a:ext cx="1359244" cy="28903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DC0CE7C-CA3D-235B-0375-0BCECEE11B31}"/>
                </a:ext>
              </a:extLst>
            </p:cNvPr>
            <p:cNvCxnSpPr>
              <a:cxnSpLocks/>
              <a:stCxn id="23" idx="3"/>
              <a:endCxn id="24" idx="2"/>
            </p:cNvCxnSpPr>
            <p:nvPr/>
          </p:nvCxnSpPr>
          <p:spPr>
            <a:xfrm flipV="1">
              <a:off x="16483913" y="10368162"/>
              <a:ext cx="2339547" cy="447823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96EE9D0-D1FF-3537-CE84-6650CA9A72EB}"/>
                </a:ext>
              </a:extLst>
            </p:cNvPr>
            <p:cNvSpPr/>
            <p:nvPr/>
          </p:nvSpPr>
          <p:spPr>
            <a:xfrm>
              <a:off x="1458097" y="10219793"/>
              <a:ext cx="7809470" cy="1192385"/>
            </a:xfrm>
            <a:prstGeom prst="round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anchor="ctr">
              <a:spAutoFit/>
            </a:bodyPr>
            <a:lstStyle/>
            <a:p>
              <a:pPr marL="0" marR="0" indent="0" algn="ctr" defTabSz="812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Gill Sans"/>
                </a:rPr>
                <a:t>Bootstrap 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78CFED-BF32-C60D-5DD7-AD2D0F05F288}"/>
              </a:ext>
            </a:extLst>
          </p:cNvPr>
          <p:cNvGrpSpPr/>
          <p:nvPr/>
        </p:nvGrpSpPr>
        <p:grpSpPr>
          <a:xfrm>
            <a:off x="654053" y="2542127"/>
            <a:ext cx="21805224" cy="7521657"/>
            <a:chOff x="1458097" y="4161396"/>
            <a:chExt cx="37482277" cy="7597606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DBA98CC-36C0-7707-95DB-766A36975C6D}"/>
                </a:ext>
              </a:extLst>
            </p:cNvPr>
            <p:cNvSpPr/>
            <p:nvPr/>
          </p:nvSpPr>
          <p:spPr>
            <a:xfrm>
              <a:off x="1458097" y="10254655"/>
              <a:ext cx="7809470" cy="1180465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anchor="ctr">
              <a:spAutoFit/>
            </a:bodyPr>
            <a:lstStyle/>
            <a:p>
              <a:pPr marL="0" marR="0" indent="0" algn="ctr" defTabSz="812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Gill Sans"/>
                </a:rPr>
                <a:t>Training 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95C11D-91A3-6A5B-CA54-DC40AD138520}"/>
                </a:ext>
              </a:extLst>
            </p:cNvPr>
            <p:cNvSpPr/>
            <p:nvPr/>
          </p:nvSpPr>
          <p:spPr>
            <a:xfrm>
              <a:off x="10626811" y="9872970"/>
              <a:ext cx="5857104" cy="1886032"/>
            </a:xfrm>
            <a:prstGeom prst="rect">
              <a:avLst/>
            </a:prstGeom>
            <a:solidFill>
              <a:srgbClr val="7030A0"/>
            </a:solid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anchor="ctr">
              <a:spAutoFit/>
            </a:bodyPr>
            <a:lstStyle/>
            <a:p>
              <a:pPr marL="0" marR="0" indent="0" algn="ctr" defTabSz="812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rPr>
                <a:t>Learning algorithm</a:t>
              </a:r>
              <a:endParaRPr kumimoji="0" lang="en-US" sz="5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Gill San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4A4C382-45EB-B52E-EEE8-1FBE9136EFF2}"/>
                </a:ext>
              </a:extLst>
            </p:cNvPr>
            <p:cNvSpPr/>
            <p:nvPr/>
          </p:nvSpPr>
          <p:spPr>
            <a:xfrm>
              <a:off x="18390233" y="9610413"/>
              <a:ext cx="8549433" cy="1515496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anchor="ctr">
              <a:spAutoFit/>
            </a:bodyPr>
            <a:lstStyle/>
            <a:p>
              <a:pPr marL="0" marR="0" indent="0" algn="ctr" defTabSz="812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Gill Sans"/>
                </a:rPr>
                <a:t>Classifier 2 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EE7C564-94D5-2393-83C6-EF6A4B712C71}"/>
                </a:ext>
              </a:extLst>
            </p:cNvPr>
            <p:cNvGrpSpPr/>
            <p:nvPr/>
          </p:nvGrpSpPr>
          <p:grpSpPr>
            <a:xfrm>
              <a:off x="15323562" y="4161396"/>
              <a:ext cx="23616812" cy="6206764"/>
              <a:chOff x="15323562" y="4161396"/>
              <a:chExt cx="23616812" cy="620676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757DA3B-AA94-4B9A-2F54-9884CF5A2705}"/>
                      </a:ext>
                    </a:extLst>
                  </p:cNvPr>
                  <p:cNvSpPr txBox="1"/>
                  <p:nvPr/>
                </p:nvSpPr>
                <p:spPr>
                  <a:xfrm>
                    <a:off x="31505591" y="7952207"/>
                    <a:ext cx="7434783" cy="1371388"/>
                  </a:xfrm>
                  <a:prstGeom prst="rect">
                    <a:avLst/>
                  </a:prstGeom>
                  <a:noFill/>
                  <a:ln w="254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101600" tIns="101600" rIns="101600" bIns="101600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𝑝</m:t>
                          </m:r>
                          <m:d>
                            <m:dPr>
                              <m:ctrlP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dPr>
                            <m:e>
                              <m: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𝑦</m:t>
                              </m:r>
                              <m: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&gt;</m:t>
                          </m:r>
                          <m:f>
                            <m:fPr>
                              <m:ctrlP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fPr>
                            <m:num>
                              <m: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kumimoji="0" lang="en-US" sz="4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757DA3B-AA94-4B9A-2F54-9884CF5A27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05591" y="7952207"/>
                    <a:ext cx="7434783" cy="137138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630"/>
                    </a:stretch>
                  </a:blipFill>
                  <a:ln w="254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48045B2-EB46-F7B3-6533-75748E0A8B42}"/>
                  </a:ext>
                </a:extLst>
              </p:cNvPr>
              <p:cNvCxnSpPr>
                <a:cxnSpLocks/>
                <a:stCxn id="29" idx="3"/>
                <a:endCxn id="36" idx="0"/>
              </p:cNvCxnSpPr>
              <p:nvPr/>
            </p:nvCxnSpPr>
            <p:spPr>
              <a:xfrm>
                <a:off x="15323562" y="4161396"/>
                <a:ext cx="7341387" cy="5449017"/>
              </a:xfrm>
              <a:prstGeom prst="straightConnector1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7268504-8B15-5E61-6D15-9B61549B761C}"/>
                  </a:ext>
                </a:extLst>
              </p:cNvPr>
              <p:cNvCxnSpPr>
                <a:cxnSpLocks/>
                <a:stCxn id="36" idx="6"/>
                <a:endCxn id="42" idx="1"/>
              </p:cNvCxnSpPr>
              <p:nvPr/>
            </p:nvCxnSpPr>
            <p:spPr>
              <a:xfrm flipV="1">
                <a:off x="26939666" y="8637902"/>
                <a:ext cx="4565925" cy="1730258"/>
              </a:xfrm>
              <a:prstGeom prst="straightConnector1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73A41FB-6462-43FC-B83D-2FE0357FD39E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 flipV="1">
              <a:off x="9267567" y="10815986"/>
              <a:ext cx="1359244" cy="28903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85AB7F7-C3FC-8D47-D730-FFBF48F385B7}"/>
                </a:ext>
              </a:extLst>
            </p:cNvPr>
            <p:cNvCxnSpPr>
              <a:cxnSpLocks/>
              <a:stCxn id="35" idx="3"/>
              <a:endCxn id="36" idx="2"/>
            </p:cNvCxnSpPr>
            <p:nvPr/>
          </p:nvCxnSpPr>
          <p:spPr>
            <a:xfrm flipV="1">
              <a:off x="16483915" y="10368161"/>
              <a:ext cx="1906318" cy="447826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5CE41C93-223F-AF6C-A864-8E4399F35174}"/>
                </a:ext>
              </a:extLst>
            </p:cNvPr>
            <p:cNvSpPr/>
            <p:nvPr/>
          </p:nvSpPr>
          <p:spPr>
            <a:xfrm>
              <a:off x="1458097" y="10219793"/>
              <a:ext cx="7809470" cy="1192385"/>
            </a:xfrm>
            <a:prstGeom prst="round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anchor="ctr">
              <a:spAutoFit/>
            </a:bodyPr>
            <a:lstStyle/>
            <a:p>
              <a:pPr marL="0" marR="0" indent="0" algn="ctr" defTabSz="812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6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rPr>
                <a:t>Bootstrap 2</a:t>
              </a:r>
              <a:endParaRPr kumimoji="0" lang="en-US" sz="5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Gill Sans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33BA38E7-2AD2-2BCF-8B4E-BAC2B9C5E89D}"/>
              </a:ext>
            </a:extLst>
          </p:cNvPr>
          <p:cNvSpPr txBox="1"/>
          <p:nvPr/>
        </p:nvSpPr>
        <p:spPr>
          <a:xfrm rot="5400000">
            <a:off x="19983955" y="7902042"/>
            <a:ext cx="1533033" cy="168251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…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8290D20-2175-1E52-7F6E-6A8D111B5486}"/>
              </a:ext>
            </a:extLst>
          </p:cNvPr>
          <p:cNvSpPr txBox="1"/>
          <p:nvPr/>
        </p:nvSpPr>
        <p:spPr>
          <a:xfrm rot="5008635">
            <a:off x="2829672" y="9777439"/>
            <a:ext cx="1533033" cy="168251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576291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n of tal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Plan of talk</a:t>
            </a:r>
          </a:p>
        </p:txBody>
      </p:sp>
      <p:sp>
        <p:nvSpPr>
          <p:cNvPr id="100" name="Generative vs. non-generative model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50982" indent="-653142"/>
            <a:r>
              <a:t>Generative vs. non-generative modeling</a:t>
            </a:r>
          </a:p>
          <a:p>
            <a:pPr marL="1150982" indent="-653142"/>
            <a:r>
              <a:t>Boosting</a:t>
            </a:r>
          </a:p>
          <a:p>
            <a:pPr marL="1150982" indent="-653142"/>
            <a:r>
              <a:t>Alternating decision trees</a:t>
            </a:r>
          </a:p>
          <a:p>
            <a:pPr marL="1150982" indent="-653142"/>
            <a:r>
              <a:t>Boosting and over-fitting</a:t>
            </a:r>
          </a:p>
          <a:p>
            <a:pPr marL="1150982" indent="-653142"/>
            <a:r>
              <a:t>Applications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662900" y="13131800"/>
            <a:ext cx="584200" cy="5944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DECB-0485-9288-9E29-34F016C1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24" y="0"/>
            <a:ext cx="14706600" cy="1600200"/>
          </a:xfrm>
        </p:spPr>
        <p:txBody>
          <a:bodyPr/>
          <a:lstStyle/>
          <a:p>
            <a:r>
              <a:rPr lang="en-US" dirty="0"/>
              <a:t>Degrees Of Confidence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279C3A-FB2A-8C5A-E954-3A665CF1F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95403"/>
              </p:ext>
            </p:extLst>
          </p:nvPr>
        </p:nvGraphicFramePr>
        <p:xfrm>
          <a:off x="1343103" y="1293541"/>
          <a:ext cx="4232508" cy="12151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254">
                  <a:extLst>
                    <a:ext uri="{9D8B030D-6E8A-4147-A177-3AD203B41FA5}">
                      <a16:colId xmlns:a16="http://schemas.microsoft.com/office/drawing/2014/main" val="298899853"/>
                    </a:ext>
                  </a:extLst>
                </a:gridCol>
                <a:gridCol w="2116254">
                  <a:extLst>
                    <a:ext uri="{9D8B030D-6E8A-4147-A177-3AD203B41FA5}">
                      <a16:colId xmlns:a16="http://schemas.microsoft.com/office/drawing/2014/main" val="2236443716"/>
                    </a:ext>
                  </a:extLst>
                </a:gridCol>
              </a:tblGrid>
              <a:tr h="1543148">
                <a:tc>
                  <a:txBody>
                    <a:bodyPr/>
                    <a:lstStyle/>
                    <a:p>
                      <a:r>
                        <a:rPr lang="en-US" sz="6000" dirty="0"/>
                        <a:t>No of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No of </a:t>
                      </a:r>
                    </a:p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21271"/>
                  </a:ext>
                </a:extLst>
              </a:tr>
              <a:tr h="1136813"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26593"/>
                  </a:ext>
                </a:extLst>
              </a:tr>
              <a:tr h="1136813"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97568"/>
                  </a:ext>
                </a:extLst>
              </a:tr>
              <a:tr h="1136813"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781956"/>
                  </a:ext>
                </a:extLst>
              </a:tr>
              <a:tr h="1136813"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44520"/>
                  </a:ext>
                </a:extLst>
              </a:tr>
              <a:tr h="1136813"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249492"/>
                  </a:ext>
                </a:extLst>
              </a:tr>
              <a:tr h="1136813"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68458"/>
                  </a:ext>
                </a:extLst>
              </a:tr>
              <a:tr h="1136813"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171028"/>
                  </a:ext>
                </a:extLst>
              </a:tr>
              <a:tr h="1136813"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16712"/>
                  </a:ext>
                </a:extLst>
              </a:tr>
              <a:tr h="1136813"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8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1223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2FA563-3E75-3255-318E-017D3CC8FE71}"/>
              </a:ext>
            </a:extLst>
          </p:cNvPr>
          <p:cNvSpPr txBox="1"/>
          <p:nvPr/>
        </p:nvSpPr>
        <p:spPr>
          <a:xfrm>
            <a:off x="2634611" y="358953"/>
            <a:ext cx="1649491" cy="88229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Votes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196FD0-6F8E-F3F2-8D58-1FCAB73EE73B}"/>
              </a:ext>
            </a:extLst>
          </p:cNvPr>
          <p:cNvGrpSpPr/>
          <p:nvPr/>
        </p:nvGrpSpPr>
        <p:grpSpPr>
          <a:xfrm>
            <a:off x="5999358" y="3315629"/>
            <a:ext cx="9255511" cy="3902927"/>
            <a:chOff x="5999358" y="3315629"/>
            <a:chExt cx="9255511" cy="3902927"/>
          </a:xfrm>
        </p:grpSpPr>
        <p:sp>
          <p:nvSpPr>
            <p:cNvPr id="5" name="Up-Down Arrow 4">
              <a:extLst>
                <a:ext uri="{FF2B5EF4-FFF2-40B4-BE49-F238E27FC236}">
                  <a16:creationId xmlns:a16="http://schemas.microsoft.com/office/drawing/2014/main" id="{AB5DFA44-D21A-78B5-2BFC-9935B11FF668}"/>
                </a:ext>
              </a:extLst>
            </p:cNvPr>
            <p:cNvSpPr/>
            <p:nvPr/>
          </p:nvSpPr>
          <p:spPr>
            <a:xfrm>
              <a:off x="5999358" y="3315629"/>
              <a:ext cx="2141034" cy="3902927"/>
            </a:xfrm>
            <a:prstGeom prst="upDown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anchor="ctr">
              <a:spAutoFit/>
            </a:bodyPr>
            <a:lstStyle/>
            <a:p>
              <a:pPr marL="0" marR="0" indent="0" algn="ctr" defTabSz="812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Gill San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FB1720-D6F2-FCA9-BE22-C81BCB28AA82}"/>
                </a:ext>
              </a:extLst>
            </p:cNvPr>
            <p:cNvSpPr txBox="1"/>
            <p:nvPr/>
          </p:nvSpPr>
          <p:spPr>
            <a:xfrm>
              <a:off x="8831767" y="4743723"/>
              <a:ext cx="6423102" cy="112851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0" dirty="0"/>
                <a:t>Confident positive</a:t>
              </a:r>
              <a:endParaRPr kumimoji="0" 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39C8BF-AB90-75B0-5ACF-0462205DF95E}"/>
              </a:ext>
            </a:extLst>
          </p:cNvPr>
          <p:cNvGrpSpPr/>
          <p:nvPr/>
        </p:nvGrpSpPr>
        <p:grpSpPr>
          <a:xfrm>
            <a:off x="5963424" y="9318702"/>
            <a:ext cx="9804399" cy="3902927"/>
            <a:chOff x="5963424" y="9318702"/>
            <a:chExt cx="9804399" cy="3902927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1587C97E-4159-7B90-3838-91A848D0FF95}"/>
                </a:ext>
              </a:extLst>
            </p:cNvPr>
            <p:cNvSpPr/>
            <p:nvPr/>
          </p:nvSpPr>
          <p:spPr>
            <a:xfrm>
              <a:off x="5963424" y="9318702"/>
              <a:ext cx="2141034" cy="3902927"/>
            </a:xfrm>
            <a:prstGeom prst="upDownArrow">
              <a:avLst/>
            </a:prstGeom>
            <a:solidFill>
              <a:srgbClr val="FF0000"/>
            </a:solid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anchor="ctr">
              <a:spAutoFit/>
            </a:bodyPr>
            <a:lstStyle/>
            <a:p>
              <a:pPr marL="0" marR="0" indent="0" algn="ctr" defTabSz="812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Gill San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9609B4-3E73-FE43-5BE0-0404C8086DF8}"/>
                </a:ext>
              </a:extLst>
            </p:cNvPr>
            <p:cNvSpPr txBox="1"/>
            <p:nvPr/>
          </p:nvSpPr>
          <p:spPr>
            <a:xfrm>
              <a:off x="8831766" y="10705908"/>
              <a:ext cx="6936057" cy="112851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0" dirty="0"/>
                <a:t>Confident negative</a:t>
              </a:r>
              <a:endParaRPr kumimoji="0" 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0ADE6C-B065-8571-3C54-66B3964DAD32}"/>
              </a:ext>
            </a:extLst>
          </p:cNvPr>
          <p:cNvGrpSpPr/>
          <p:nvPr/>
        </p:nvGrpSpPr>
        <p:grpSpPr>
          <a:xfrm>
            <a:off x="6155475" y="7112991"/>
            <a:ext cx="10593657" cy="2194560"/>
            <a:chOff x="6155475" y="7112991"/>
            <a:chExt cx="10593657" cy="2194560"/>
          </a:xfrm>
        </p:grpSpPr>
        <p:sp>
          <p:nvSpPr>
            <p:cNvPr id="8" name="Up-Down Arrow 7">
              <a:extLst>
                <a:ext uri="{FF2B5EF4-FFF2-40B4-BE49-F238E27FC236}">
                  <a16:creationId xmlns:a16="http://schemas.microsoft.com/office/drawing/2014/main" id="{DB257BE3-3346-83E5-D5CA-E655802B26A3}"/>
                </a:ext>
              </a:extLst>
            </p:cNvPr>
            <p:cNvSpPr/>
            <p:nvPr/>
          </p:nvSpPr>
          <p:spPr>
            <a:xfrm>
              <a:off x="6155475" y="7112991"/>
              <a:ext cx="1828800" cy="2194560"/>
            </a:xfrm>
            <a:prstGeom prst="upDownArrow">
              <a:avLst>
                <a:gd name="adj1" fmla="val 48126"/>
                <a:gd name="adj2" fmla="val 50937"/>
              </a:avLst>
            </a:prstGeom>
            <a:noFill/>
            <a:ln w="57150" cap="flat">
              <a:solidFill>
                <a:schemeClr val="tx1"/>
              </a:solidFill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anchor="ctr">
              <a:spAutoFit/>
            </a:bodyPr>
            <a:lstStyle/>
            <a:p>
              <a:pPr marL="0" marR="0" indent="0" algn="ctr" defTabSz="812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Gill San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7C1BE13-20E2-3E19-F08D-613E67C98E83}"/>
                    </a:ext>
                  </a:extLst>
                </p:cNvPr>
                <p:cNvSpPr txBox="1"/>
                <p:nvPr/>
              </p:nvSpPr>
              <p:spPr>
                <a:xfrm>
                  <a:off x="8738838" y="7492414"/>
                  <a:ext cx="8010294" cy="1435714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101600" tIns="101600" rIns="101600" bIns="101600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6000" dirty="0"/>
                    <a:t>Not Confident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±√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kumimoji="0" lang="en-US" sz="6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7C1BE13-20E2-3E19-F08D-613E67C98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8838" y="7492414"/>
                  <a:ext cx="8010294" cy="1435714"/>
                </a:xfrm>
                <a:prstGeom prst="rect">
                  <a:avLst/>
                </a:prstGeom>
                <a:blipFill>
                  <a:blip r:embed="rId3"/>
                  <a:stretch>
                    <a:fillRect l="-4430" b="-12174"/>
                  </a:stretch>
                </a:blipFill>
                <a:ln w="254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FEA9BD-EB6D-5C0A-38F7-4C763B16C38A}"/>
              </a:ext>
            </a:extLst>
          </p:cNvPr>
          <p:cNvGrpSpPr/>
          <p:nvPr/>
        </p:nvGrpSpPr>
        <p:grpSpPr>
          <a:xfrm>
            <a:off x="16347683" y="3612995"/>
            <a:ext cx="5615872" cy="9832103"/>
            <a:chOff x="16347683" y="3612995"/>
            <a:chExt cx="5615872" cy="983210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F8762B4-9014-4768-D2E0-9C987AB8066B}"/>
                </a:ext>
              </a:extLst>
            </p:cNvPr>
            <p:cNvGrpSpPr/>
            <p:nvPr/>
          </p:nvGrpSpPr>
          <p:grpSpPr>
            <a:xfrm>
              <a:off x="16617795" y="4702835"/>
              <a:ext cx="5345760" cy="7131587"/>
              <a:chOff x="16617795" y="4702835"/>
              <a:chExt cx="5345760" cy="713158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60438E-FE41-783D-FB40-4B97B70AB38E}"/>
                  </a:ext>
                </a:extLst>
              </p:cNvPr>
              <p:cNvSpPr txBox="1"/>
              <p:nvPr/>
            </p:nvSpPr>
            <p:spPr>
              <a:xfrm>
                <a:off x="16617795" y="4702835"/>
                <a:ext cx="4970966" cy="112851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101600" tIns="101600" rIns="101600" bIns="1016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6000" dirty="0"/>
                  <a:t>Easy positive</a:t>
                </a:r>
                <a:endParaRPr kumimoji="0" lang="en-US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757755-17A0-7981-6951-DA3EDC113DF6}"/>
                  </a:ext>
                </a:extLst>
              </p:cNvPr>
              <p:cNvSpPr txBox="1"/>
              <p:nvPr/>
            </p:nvSpPr>
            <p:spPr>
              <a:xfrm>
                <a:off x="16617795" y="10705908"/>
                <a:ext cx="5149385" cy="112851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101600" tIns="101600" rIns="101600" bIns="1016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6000" dirty="0"/>
                  <a:t>Easy negative </a:t>
                </a:r>
                <a:endParaRPr kumimoji="0" lang="en-US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9B7484-3A73-AAFA-9E4F-3AD999C18ABD}"/>
                  </a:ext>
                </a:extLst>
              </p:cNvPr>
              <p:cNvSpPr txBox="1"/>
              <p:nvPr/>
            </p:nvSpPr>
            <p:spPr>
              <a:xfrm>
                <a:off x="16992594" y="7133806"/>
                <a:ext cx="4970961" cy="205184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101600" tIns="101600" rIns="101600" bIns="1016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6000" b="1" dirty="0"/>
                  <a:t>Hard / </a:t>
                </a:r>
                <a:br>
                  <a:rPr lang="en-US" sz="6000" b="1" dirty="0"/>
                </a:br>
                <a:r>
                  <a:rPr lang="en-US" sz="6000" b="1" dirty="0"/>
                  <a:t>I don’t know</a:t>
                </a:r>
                <a:endParaRPr kumimoji="0" lang="en-US" sz="6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8BDA70-726C-9BDB-0C3E-E3856293C39D}"/>
                </a:ext>
              </a:extLst>
            </p:cNvPr>
            <p:cNvCxnSpPr/>
            <p:nvPr/>
          </p:nvCxnSpPr>
          <p:spPr>
            <a:xfrm>
              <a:off x="16347683" y="3612995"/>
              <a:ext cx="0" cy="983210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642056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83B6-5D14-9BF1-F007-CE2A8941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77FD7-6A59-4B55-AADB-C513E629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473" y="2470304"/>
            <a:ext cx="14520127" cy="1089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9039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6988-0788-A321-BAFE-B3520348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Multi-label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F4856-0BD5-BA53-BCBF-9AF207CB0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366" y="2424151"/>
            <a:ext cx="16807366" cy="9982200"/>
          </a:xfrm>
        </p:spPr>
        <p:txBody>
          <a:bodyPr/>
          <a:lstStyle/>
          <a:p>
            <a:r>
              <a:rPr lang="en-US" dirty="0"/>
              <a:t>Example CIFAR100: 100 classes</a:t>
            </a:r>
          </a:p>
          <a:p>
            <a:r>
              <a:rPr lang="en-US" dirty="0"/>
              <a:t>Most common measure of performance: fraction of time top score is correct</a:t>
            </a:r>
          </a:p>
          <a:p>
            <a:r>
              <a:rPr lang="en-US" dirty="0"/>
              <a:t>Common Variant: fraction of time correct is among the top 5 scores.</a:t>
            </a:r>
          </a:p>
          <a:p>
            <a:r>
              <a:rPr lang="en-US" dirty="0"/>
              <a:t>Alternative: the algorithm outputs a set of labels A we consider two measures of performance:</a:t>
            </a:r>
          </a:p>
          <a:p>
            <a:pPr lvl="1"/>
            <a:r>
              <a:rPr lang="en-US" dirty="0"/>
              <a:t>Fraction of time the correct label is in the set.</a:t>
            </a:r>
          </a:p>
          <a:p>
            <a:pPr lvl="1"/>
            <a:r>
              <a:rPr lang="en-US" dirty="0"/>
              <a:t>Distribution of the size of the set.</a:t>
            </a:r>
          </a:p>
          <a:p>
            <a:r>
              <a:rPr lang="en-US" dirty="0"/>
              <a:t>A refinement of the “I don’t know” in the binary case</a:t>
            </a:r>
          </a:p>
        </p:txBody>
      </p:sp>
    </p:spTree>
    <p:extLst>
      <p:ext uri="{BB962C8B-B14F-4D97-AF65-F5344CB8AC3E}">
        <p14:creationId xmlns:p14="http://schemas.microsoft.com/office/powerpoint/2010/main" val="748999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105F-3BC2-DBD1-26ED-B76D59BE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and hard examples in the multilabel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45B36-2816-9634-2ED6-701AFF985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0" y="2743200"/>
            <a:ext cx="16941180" cy="9194800"/>
          </a:xfrm>
        </p:spPr>
        <p:txBody>
          <a:bodyPr/>
          <a:lstStyle/>
          <a:p>
            <a:r>
              <a:rPr lang="en-US" dirty="0"/>
              <a:t>The prediction on easiest examples is a set of size one.</a:t>
            </a:r>
          </a:p>
          <a:p>
            <a:r>
              <a:rPr lang="en-US" dirty="0"/>
              <a:t>Larger prediction sets indicates harder examples.</a:t>
            </a:r>
          </a:p>
          <a:p>
            <a:r>
              <a:rPr lang="en-US" dirty="0"/>
              <a:t>Example: distinguishing between dogs and cats is easier than distinguishing between subspecies.</a:t>
            </a:r>
          </a:p>
          <a:p>
            <a:r>
              <a:rPr lang="en-US" dirty="0"/>
              <a:t>A prediction set that contains all labels == IDK</a:t>
            </a:r>
          </a:p>
        </p:txBody>
      </p:sp>
    </p:spTree>
    <p:extLst>
      <p:ext uri="{BB962C8B-B14F-4D97-AF65-F5344CB8AC3E}">
        <p14:creationId xmlns:p14="http://schemas.microsoft.com/office/powerpoint/2010/main" val="112001139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63B3-D70D-1EE9-0FF0-821DF31F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IDK matter?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A5FC-9398-5C8A-C9B8-91E587298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if</a:t>
            </a:r>
          </a:p>
          <a:p>
            <a:pPr lvl="1"/>
            <a:r>
              <a:rPr lang="en-US" dirty="0"/>
              <a:t>correct prediction = gain of $1, </a:t>
            </a:r>
          </a:p>
          <a:p>
            <a:pPr lvl="1"/>
            <a:r>
              <a:rPr lang="en-US" dirty="0"/>
              <a:t>Incorrect prediction = loss of $1</a:t>
            </a:r>
          </a:p>
          <a:p>
            <a:r>
              <a:rPr lang="en-US" dirty="0"/>
              <a:t>Yes if</a:t>
            </a:r>
          </a:p>
          <a:p>
            <a:pPr lvl="1"/>
            <a:r>
              <a:rPr lang="en-US" dirty="0"/>
              <a:t>IDK = no gain or loss.</a:t>
            </a:r>
          </a:p>
          <a:p>
            <a:pPr lvl="1"/>
            <a:r>
              <a:rPr lang="en-US" dirty="0"/>
              <a:t>Correct prediction = gain of $1</a:t>
            </a:r>
          </a:p>
          <a:p>
            <a:pPr lvl="1"/>
            <a:r>
              <a:rPr lang="en-US" dirty="0"/>
              <a:t>Incorrect prediction =  loss of $10</a:t>
            </a:r>
          </a:p>
        </p:txBody>
      </p:sp>
    </p:spTree>
    <p:extLst>
      <p:ext uri="{BB962C8B-B14F-4D97-AF65-F5344CB8AC3E}">
        <p14:creationId xmlns:p14="http://schemas.microsoft.com/office/powerpoint/2010/main" val="2169715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enerative vs. Discriminative  Models"/>
          <p:cNvSpPr txBox="1">
            <a:spLocks noGrp="1"/>
          </p:cNvSpPr>
          <p:nvPr>
            <p:ph type="title"/>
          </p:nvPr>
        </p:nvSpPr>
        <p:spPr>
          <a:xfrm>
            <a:off x="4838700" y="2475571"/>
            <a:ext cx="14706600" cy="8301463"/>
          </a:xfrm>
          <a:prstGeom prst="rect">
            <a:avLst/>
          </a:prstGeom>
        </p:spPr>
        <p:txBody>
          <a:bodyPr/>
          <a:lstStyle/>
          <a:p>
            <a:r>
              <a:rPr dirty="0"/>
              <a:t>Generative vs. Discriminative</a:t>
            </a:r>
            <a:r>
              <a:rPr lang="en-US" dirty="0"/>
              <a:t> vs.</a:t>
            </a:r>
            <a:br>
              <a:rPr lang="en-US" dirty="0"/>
            </a:br>
            <a:r>
              <a:rPr lang="en-US" dirty="0"/>
              <a:t>Robust discriminative</a:t>
            </a:r>
            <a:r>
              <a:rPr dirty="0"/>
              <a:t> </a:t>
            </a:r>
            <a:br>
              <a:rPr dirty="0"/>
            </a:br>
            <a:r>
              <a:rPr dirty="0"/>
              <a:t>Models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oy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Toy Example</a:t>
            </a:r>
          </a:p>
        </p:txBody>
      </p:sp>
      <p:sp>
        <p:nvSpPr>
          <p:cNvPr id="106" name="Computer receives telephone cal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50982" indent="-653142"/>
            <a:r>
              <a:t>Computer receives telephone call</a:t>
            </a:r>
          </a:p>
          <a:p>
            <a:pPr marL="1150982" indent="-653142"/>
            <a:r>
              <a:t>Measures Pitch of voice</a:t>
            </a:r>
          </a:p>
          <a:p>
            <a:pPr marL="1150982" indent="-653142"/>
            <a:r>
              <a:t>Decides gender of caller</a:t>
            </a:r>
          </a:p>
        </p:txBody>
      </p:sp>
      <p:pic>
        <p:nvPicPr>
          <p:cNvPr id="107" name="image.pdf" descr="image.pd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8839200"/>
            <a:ext cx="4572000" cy="2787650"/>
          </a:xfrm>
          <a:prstGeom prst="rect">
            <a:avLst/>
          </a:prstGeom>
          <a:ln w="12700"/>
        </p:spPr>
      </p:pic>
      <p:pic>
        <p:nvPicPr>
          <p:cNvPr id="108" name="image.pdf" descr="image.pd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0" y="8839200"/>
            <a:ext cx="3962400" cy="3336925"/>
          </a:xfrm>
          <a:prstGeom prst="rect">
            <a:avLst/>
          </a:prstGeom>
          <a:ln w="12700"/>
        </p:spPr>
      </p:pic>
      <p:grpSp>
        <p:nvGrpSpPr>
          <p:cNvPr id="111" name="Group"/>
          <p:cNvGrpSpPr/>
          <p:nvPr/>
        </p:nvGrpSpPr>
        <p:grpSpPr>
          <a:xfrm>
            <a:off x="8991600" y="9753600"/>
            <a:ext cx="2438400" cy="765175"/>
            <a:chOff x="0" y="0"/>
            <a:chExt cx="2438400" cy="765175"/>
          </a:xfrm>
        </p:grpSpPr>
        <p:sp>
          <p:nvSpPr>
            <p:cNvPr id="109" name="Line"/>
            <p:cNvSpPr/>
            <p:nvPr/>
          </p:nvSpPr>
          <p:spPr>
            <a:xfrm>
              <a:off x="0" y="762000"/>
              <a:ext cx="2438400" cy="3175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110" name="Human…"/>
            <p:cNvSpPr/>
            <p:nvPr/>
          </p:nvSpPr>
          <p:spPr>
            <a:xfrm>
              <a:off x="152400" y="0"/>
              <a:ext cx="21844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t">
              <a:spAutoFit/>
            </a:bodyPr>
            <a:lstStyle/>
            <a:p>
              <a:pPr marL="81279" marR="81279" defTabSz="182880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t>Human</a:t>
              </a:r>
            </a:p>
            <a:p>
              <a:pPr marL="81279" marR="81279" defTabSz="182880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t>Voice</a:t>
              </a:r>
            </a:p>
          </p:txBody>
        </p:sp>
      </p:grpSp>
      <p:grpSp>
        <p:nvGrpSpPr>
          <p:cNvPr id="114" name="Group"/>
          <p:cNvGrpSpPr/>
          <p:nvPr/>
        </p:nvGrpSpPr>
        <p:grpSpPr>
          <a:xfrm>
            <a:off x="15697200" y="8616950"/>
            <a:ext cx="3041968" cy="1441450"/>
            <a:chOff x="0" y="0"/>
            <a:chExt cx="3041967" cy="1441450"/>
          </a:xfrm>
        </p:grpSpPr>
        <p:sp>
          <p:nvSpPr>
            <p:cNvPr id="112" name="Line"/>
            <p:cNvSpPr/>
            <p:nvPr/>
          </p:nvSpPr>
          <p:spPr>
            <a:xfrm flipV="1">
              <a:off x="0" y="527050"/>
              <a:ext cx="1219200" cy="914400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113" name="Male"/>
            <p:cNvSpPr txBox="1"/>
            <p:nvPr/>
          </p:nvSpPr>
          <p:spPr>
            <a:xfrm>
              <a:off x="1492250" y="0"/>
              <a:ext cx="1549718" cy="87580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defTabSz="182880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Male</a:t>
              </a:r>
            </a:p>
          </p:txBody>
        </p:sp>
      </p:grpSp>
      <p:grpSp>
        <p:nvGrpSpPr>
          <p:cNvPr id="117" name="Group"/>
          <p:cNvGrpSpPr/>
          <p:nvPr/>
        </p:nvGrpSpPr>
        <p:grpSpPr>
          <a:xfrm>
            <a:off x="15697200" y="11430000"/>
            <a:ext cx="2762250" cy="1504950"/>
            <a:chOff x="0" y="0"/>
            <a:chExt cx="2762250" cy="1504950"/>
          </a:xfrm>
        </p:grpSpPr>
        <p:sp>
          <p:nvSpPr>
            <p:cNvPr id="115" name="Line"/>
            <p:cNvSpPr/>
            <p:nvPr/>
          </p:nvSpPr>
          <p:spPr>
            <a:xfrm>
              <a:off x="0" y="0"/>
              <a:ext cx="1371600" cy="762000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116" name="Female"/>
            <p:cNvSpPr/>
            <p:nvPr/>
          </p:nvSpPr>
          <p:spPr>
            <a:xfrm>
              <a:off x="1492250" y="234950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defTabSz="182880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Female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1" animBg="1" advAuto="0"/>
      <p:bldP spid="108" grpId="2" animBg="1" advAuto="0"/>
      <p:bldP spid="111" grpId="3" animBg="1" advAuto="0"/>
      <p:bldP spid="114" grpId="4" animBg="1" advAuto="0"/>
      <p:bldP spid="117" grpId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enerative mode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Generative modeling </a:t>
            </a:r>
          </a:p>
        </p:txBody>
      </p:sp>
      <p:sp>
        <p:nvSpPr>
          <p:cNvPr id="120" name="Line"/>
          <p:cNvSpPr/>
          <p:nvPr/>
        </p:nvSpPr>
        <p:spPr>
          <a:xfrm>
            <a:off x="5181600" y="11734800"/>
            <a:ext cx="13258800" cy="317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121" name="Voice Pitch"/>
          <p:cNvSpPr txBox="1"/>
          <p:nvPr/>
        </p:nvSpPr>
        <p:spPr>
          <a:xfrm>
            <a:off x="16611600" y="11887200"/>
            <a:ext cx="3092371" cy="87580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 marL="81279" marR="81279" defTabSz="1828800">
              <a:buClr>
                <a:srgbClr val="000000"/>
              </a:buClr>
              <a:buFont typeface="Times New Roman"/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Voice Pitch</a:t>
            </a:r>
          </a:p>
        </p:txBody>
      </p:sp>
      <p:grpSp>
        <p:nvGrpSpPr>
          <p:cNvPr id="124" name="Group"/>
          <p:cNvGrpSpPr/>
          <p:nvPr/>
        </p:nvGrpSpPr>
        <p:grpSpPr>
          <a:xfrm>
            <a:off x="4267199" y="5638800"/>
            <a:ext cx="1270001" cy="6096000"/>
            <a:chOff x="0" y="0"/>
            <a:chExt cx="1270000" cy="6096000"/>
          </a:xfrm>
        </p:grpSpPr>
        <p:sp>
          <p:nvSpPr>
            <p:cNvPr id="122" name="Line"/>
            <p:cNvSpPr/>
            <p:nvPr/>
          </p:nvSpPr>
          <p:spPr>
            <a:xfrm flipV="1">
              <a:off x="914400" y="0"/>
              <a:ext cx="3175" cy="60960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123" name="Probability"/>
            <p:cNvSpPr/>
            <p:nvPr/>
          </p:nvSpPr>
          <p:spPr>
            <a:xfrm flipV="1">
              <a:off x="-1" y="2285999"/>
              <a:ext cx="1270001" cy="1270001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defTabSz="1828800">
                <a:buClr>
                  <a:srgbClr val="000000"/>
                </a:buClr>
                <a:buFont typeface="Times New Roman"/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Probability</a:t>
              </a:r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6248400" y="11887200"/>
            <a:ext cx="10461625" cy="930275"/>
            <a:chOff x="0" y="0"/>
            <a:chExt cx="10461625" cy="930275"/>
          </a:xfrm>
        </p:grpSpPr>
        <p:grpSp>
          <p:nvGrpSpPr>
            <p:cNvPr id="127" name="Group"/>
            <p:cNvGrpSpPr/>
            <p:nvPr/>
          </p:nvGrpSpPr>
          <p:grpSpPr>
            <a:xfrm>
              <a:off x="2133600" y="0"/>
              <a:ext cx="660400" cy="930275"/>
              <a:chOff x="0" y="0"/>
              <a:chExt cx="660400" cy="930275"/>
            </a:xfrm>
          </p:grpSpPr>
          <p:sp>
            <p:nvSpPr>
              <p:cNvPr id="125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26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30" name="Group"/>
            <p:cNvGrpSpPr/>
            <p:nvPr/>
          </p:nvGrpSpPr>
          <p:grpSpPr>
            <a:xfrm>
              <a:off x="4267200" y="0"/>
              <a:ext cx="555625" cy="930275"/>
              <a:chOff x="0" y="0"/>
              <a:chExt cx="555625" cy="930275"/>
            </a:xfrm>
          </p:grpSpPr>
          <p:sp>
            <p:nvSpPr>
              <p:cNvPr id="128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29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33" name="Group"/>
            <p:cNvGrpSpPr/>
            <p:nvPr/>
          </p:nvGrpSpPr>
          <p:grpSpPr>
            <a:xfrm>
              <a:off x="2590800" y="0"/>
              <a:ext cx="660400" cy="930275"/>
              <a:chOff x="0" y="0"/>
              <a:chExt cx="660400" cy="930275"/>
            </a:xfrm>
          </p:grpSpPr>
          <p:sp>
            <p:nvSpPr>
              <p:cNvPr id="131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32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36" name="Group"/>
            <p:cNvGrpSpPr/>
            <p:nvPr/>
          </p:nvGrpSpPr>
          <p:grpSpPr>
            <a:xfrm>
              <a:off x="0" y="0"/>
              <a:ext cx="660400" cy="930275"/>
              <a:chOff x="0" y="0"/>
              <a:chExt cx="660400" cy="930275"/>
            </a:xfrm>
          </p:grpSpPr>
          <p:sp>
            <p:nvSpPr>
              <p:cNvPr id="134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35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39" name="Group"/>
            <p:cNvGrpSpPr/>
            <p:nvPr/>
          </p:nvGrpSpPr>
          <p:grpSpPr>
            <a:xfrm>
              <a:off x="3657600" y="0"/>
              <a:ext cx="660400" cy="930275"/>
              <a:chOff x="0" y="0"/>
              <a:chExt cx="660400" cy="930275"/>
            </a:xfrm>
          </p:grpSpPr>
          <p:sp>
            <p:nvSpPr>
              <p:cNvPr id="137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38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42" name="Group"/>
            <p:cNvGrpSpPr/>
            <p:nvPr/>
          </p:nvGrpSpPr>
          <p:grpSpPr>
            <a:xfrm>
              <a:off x="5638800" y="0"/>
              <a:ext cx="660400" cy="930275"/>
              <a:chOff x="0" y="0"/>
              <a:chExt cx="660400" cy="930275"/>
            </a:xfrm>
          </p:grpSpPr>
          <p:sp>
            <p:nvSpPr>
              <p:cNvPr id="140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41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45" name="Group"/>
            <p:cNvGrpSpPr/>
            <p:nvPr/>
          </p:nvGrpSpPr>
          <p:grpSpPr>
            <a:xfrm>
              <a:off x="8991600" y="0"/>
              <a:ext cx="660400" cy="930275"/>
              <a:chOff x="0" y="0"/>
              <a:chExt cx="660400" cy="930275"/>
            </a:xfrm>
          </p:grpSpPr>
          <p:sp>
            <p:nvSpPr>
              <p:cNvPr id="143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44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48" name="Group"/>
            <p:cNvGrpSpPr/>
            <p:nvPr/>
          </p:nvGrpSpPr>
          <p:grpSpPr>
            <a:xfrm>
              <a:off x="1066800" y="0"/>
              <a:ext cx="660400" cy="930275"/>
              <a:chOff x="0" y="0"/>
              <a:chExt cx="660400" cy="930275"/>
            </a:xfrm>
          </p:grpSpPr>
          <p:sp>
            <p:nvSpPr>
              <p:cNvPr id="146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47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51" name="Group"/>
            <p:cNvGrpSpPr/>
            <p:nvPr/>
          </p:nvGrpSpPr>
          <p:grpSpPr>
            <a:xfrm>
              <a:off x="1676400" y="0"/>
              <a:ext cx="660400" cy="930275"/>
              <a:chOff x="0" y="0"/>
              <a:chExt cx="660400" cy="930275"/>
            </a:xfrm>
          </p:grpSpPr>
          <p:sp>
            <p:nvSpPr>
              <p:cNvPr id="149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50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54" name="Group"/>
            <p:cNvGrpSpPr/>
            <p:nvPr/>
          </p:nvGrpSpPr>
          <p:grpSpPr>
            <a:xfrm>
              <a:off x="6553200" y="0"/>
              <a:ext cx="555625" cy="930275"/>
              <a:chOff x="0" y="0"/>
              <a:chExt cx="555625" cy="930275"/>
            </a:xfrm>
          </p:grpSpPr>
          <p:sp>
            <p:nvSpPr>
              <p:cNvPr id="152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53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57" name="Group"/>
            <p:cNvGrpSpPr/>
            <p:nvPr/>
          </p:nvGrpSpPr>
          <p:grpSpPr>
            <a:xfrm>
              <a:off x="7162800" y="0"/>
              <a:ext cx="555625" cy="930275"/>
              <a:chOff x="0" y="0"/>
              <a:chExt cx="555625" cy="930275"/>
            </a:xfrm>
          </p:grpSpPr>
          <p:sp>
            <p:nvSpPr>
              <p:cNvPr id="155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56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60" name="Group"/>
            <p:cNvGrpSpPr/>
            <p:nvPr/>
          </p:nvGrpSpPr>
          <p:grpSpPr>
            <a:xfrm>
              <a:off x="9906000" y="0"/>
              <a:ext cx="555625" cy="930275"/>
              <a:chOff x="0" y="0"/>
              <a:chExt cx="555625" cy="930275"/>
            </a:xfrm>
          </p:grpSpPr>
          <p:sp>
            <p:nvSpPr>
              <p:cNvPr id="158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59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63" name="Group"/>
            <p:cNvGrpSpPr/>
            <p:nvPr/>
          </p:nvGrpSpPr>
          <p:grpSpPr>
            <a:xfrm>
              <a:off x="7772400" y="0"/>
              <a:ext cx="555625" cy="930275"/>
              <a:chOff x="0" y="0"/>
              <a:chExt cx="555625" cy="930275"/>
            </a:xfrm>
          </p:grpSpPr>
          <p:sp>
            <p:nvSpPr>
              <p:cNvPr id="161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62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66" name="Group"/>
            <p:cNvGrpSpPr/>
            <p:nvPr/>
          </p:nvGrpSpPr>
          <p:grpSpPr>
            <a:xfrm>
              <a:off x="8382000" y="0"/>
              <a:ext cx="555625" cy="930275"/>
              <a:chOff x="0" y="0"/>
              <a:chExt cx="555625" cy="930275"/>
            </a:xfrm>
          </p:grpSpPr>
          <p:sp>
            <p:nvSpPr>
              <p:cNvPr id="164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65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69" name="Group"/>
            <p:cNvGrpSpPr/>
            <p:nvPr/>
          </p:nvGrpSpPr>
          <p:grpSpPr>
            <a:xfrm>
              <a:off x="6858000" y="0"/>
              <a:ext cx="555625" cy="930275"/>
              <a:chOff x="0" y="0"/>
              <a:chExt cx="555625" cy="930275"/>
            </a:xfrm>
          </p:grpSpPr>
          <p:sp>
            <p:nvSpPr>
              <p:cNvPr id="167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68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</p:grpSp>
      <p:sp>
        <p:nvSpPr>
          <p:cNvPr id="171" name="Line"/>
          <p:cNvSpPr/>
          <p:nvPr/>
        </p:nvSpPr>
        <p:spPr>
          <a:xfrm>
            <a:off x="4114800" y="8686800"/>
            <a:ext cx="10191750" cy="2914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0" extrusionOk="0">
                <a:moveTo>
                  <a:pt x="0" y="21390"/>
                </a:moveTo>
                <a:cubicBezTo>
                  <a:pt x="834" y="20831"/>
                  <a:pt x="3190" y="21600"/>
                  <a:pt x="5006" y="18035"/>
                </a:cubicBezTo>
                <a:cubicBezTo>
                  <a:pt x="6823" y="14470"/>
                  <a:pt x="9064" y="0"/>
                  <a:pt x="10901" y="0"/>
                </a:cubicBezTo>
                <a:cubicBezTo>
                  <a:pt x="12738" y="0"/>
                  <a:pt x="14245" y="14470"/>
                  <a:pt x="16028" y="18035"/>
                </a:cubicBezTo>
                <a:cubicBezTo>
                  <a:pt x="17812" y="21600"/>
                  <a:pt x="20443" y="20691"/>
                  <a:pt x="21600" y="21390"/>
                </a:cubicBezTo>
              </a:path>
            </a:pathLst>
          </a:custGeom>
          <a:ln w="50800">
            <a:solidFill>
              <a:srgbClr val="434ED6"/>
            </a:solidFill>
          </a:ln>
        </p:spPr>
        <p:txBody>
          <a:bodyPr lIns="101600" tIns="101600" rIns="101600" bIns="101600" anchor="ctr"/>
          <a:lstStyle/>
          <a:p>
            <a:pPr marL="81279" marR="81279" defTabSz="1828800"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172" name="Line"/>
          <p:cNvSpPr/>
          <p:nvPr/>
        </p:nvSpPr>
        <p:spPr>
          <a:xfrm>
            <a:off x="8534400" y="8686800"/>
            <a:ext cx="10191750" cy="2914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58" y="20965"/>
                  <a:pt x="5753" y="21388"/>
                  <a:pt x="7570" y="17788"/>
                </a:cubicBezTo>
                <a:cubicBezTo>
                  <a:pt x="9387" y="14188"/>
                  <a:pt x="9824" y="0"/>
                  <a:pt x="10901" y="0"/>
                </a:cubicBezTo>
                <a:cubicBezTo>
                  <a:pt x="11978" y="0"/>
                  <a:pt x="12267" y="14188"/>
                  <a:pt x="14050" y="17788"/>
                </a:cubicBezTo>
                <a:cubicBezTo>
                  <a:pt x="15833" y="21388"/>
                  <a:pt x="20025" y="20800"/>
                  <a:pt x="21600" y="21600"/>
                </a:cubicBezTo>
              </a:path>
            </a:pathLst>
          </a:custGeom>
          <a:ln w="50800">
            <a:solidFill>
              <a:srgbClr val="FF2C79"/>
            </a:solidFill>
          </a:ln>
        </p:spPr>
        <p:txBody>
          <a:bodyPr lIns="101600" tIns="101600" rIns="101600" bIns="101600" anchor="ctr"/>
          <a:lstStyle/>
          <a:p>
            <a:pPr marL="81279" marR="81279" defTabSz="1828800"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grpSp>
        <p:nvGrpSpPr>
          <p:cNvPr id="177" name="Group"/>
          <p:cNvGrpSpPr/>
          <p:nvPr/>
        </p:nvGrpSpPr>
        <p:grpSpPr>
          <a:xfrm>
            <a:off x="7467600" y="5334000"/>
            <a:ext cx="4013200" cy="5181600"/>
            <a:chOff x="0" y="0"/>
            <a:chExt cx="4013200" cy="5181600"/>
          </a:xfrm>
        </p:grpSpPr>
        <p:sp>
          <p:nvSpPr>
            <p:cNvPr id="173" name="Line"/>
            <p:cNvSpPr/>
            <p:nvPr/>
          </p:nvSpPr>
          <p:spPr>
            <a:xfrm>
              <a:off x="1828800" y="1066800"/>
              <a:ext cx="3175" cy="4114800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174" name="Line"/>
            <p:cNvSpPr/>
            <p:nvPr/>
          </p:nvSpPr>
          <p:spPr>
            <a:xfrm>
              <a:off x="0" y="2743200"/>
              <a:ext cx="3657600" cy="3175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175" name="mean1"/>
            <p:cNvSpPr/>
            <p:nvPr/>
          </p:nvSpPr>
          <p:spPr>
            <a:xfrm>
              <a:off x="914400" y="0"/>
              <a:ext cx="1270000" cy="1270000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mean1</a:t>
              </a:r>
            </a:p>
          </p:txBody>
        </p:sp>
        <p:sp>
          <p:nvSpPr>
            <p:cNvPr id="176" name="var1"/>
            <p:cNvSpPr/>
            <p:nvPr/>
          </p:nvSpPr>
          <p:spPr>
            <a:xfrm>
              <a:off x="2743200" y="1676400"/>
              <a:ext cx="1270000" cy="1270000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var1</a:t>
              </a:r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12649200" y="5334000"/>
            <a:ext cx="3175000" cy="5181600"/>
            <a:chOff x="0" y="0"/>
            <a:chExt cx="3175000" cy="5181600"/>
          </a:xfrm>
        </p:grpSpPr>
        <p:sp>
          <p:nvSpPr>
            <p:cNvPr id="178" name="Line"/>
            <p:cNvSpPr/>
            <p:nvPr/>
          </p:nvSpPr>
          <p:spPr>
            <a:xfrm>
              <a:off x="1066800" y="1066800"/>
              <a:ext cx="3175" cy="4114800"/>
            </a:xfrm>
            <a:prstGeom prst="line">
              <a:avLst/>
            </a:prstGeom>
            <a:noFill/>
            <a:ln w="127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179" name="Line"/>
            <p:cNvSpPr/>
            <p:nvPr/>
          </p:nvSpPr>
          <p:spPr>
            <a:xfrm>
              <a:off x="0" y="2743200"/>
              <a:ext cx="2286000" cy="3175"/>
            </a:xfrm>
            <a:prstGeom prst="line">
              <a:avLst/>
            </a:prstGeom>
            <a:noFill/>
            <a:ln w="12700" cap="flat">
              <a:solidFill>
                <a:srgbClr val="FF2C79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180" name="mean2"/>
            <p:cNvSpPr/>
            <p:nvPr/>
          </p:nvSpPr>
          <p:spPr>
            <a:xfrm>
              <a:off x="152400" y="0"/>
              <a:ext cx="1270000" cy="1270000"/>
            </a:xfrm>
            <a:prstGeom prst="line">
              <a:avLst/>
            </a:prstGeom>
            <a:noFill/>
            <a:ln w="12700" cap="flat">
              <a:solidFill>
                <a:srgbClr val="FF2C7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defTabSz="1828800">
                <a:buClr>
                  <a:srgbClr val="FF2C79"/>
                </a:buClr>
                <a:buFont typeface="Times New Roman"/>
                <a:defRPr sz="4800">
                  <a:solidFill>
                    <a:srgbClr val="FF2C79"/>
                  </a:solidFill>
                  <a:uFill>
                    <a:solidFill>
                      <a:srgbClr val="FF2C79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mean2</a:t>
              </a:r>
            </a:p>
          </p:txBody>
        </p:sp>
        <p:sp>
          <p:nvSpPr>
            <p:cNvPr id="181" name="var2"/>
            <p:cNvSpPr/>
            <p:nvPr/>
          </p:nvSpPr>
          <p:spPr>
            <a:xfrm>
              <a:off x="1676400" y="1676400"/>
              <a:ext cx="14986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FF2C7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t">
              <a:spAutoFit/>
            </a:bodyPr>
            <a:lstStyle>
              <a:lvl1pPr marL="81279" marR="81279" defTabSz="1828800">
                <a:buClr>
                  <a:srgbClr val="FF2C79"/>
                </a:buClr>
                <a:buFont typeface="Times New Roman"/>
                <a:defRPr sz="4800">
                  <a:solidFill>
                    <a:srgbClr val="FF2C79"/>
                  </a:solidFill>
                  <a:uFill>
                    <a:solidFill>
                      <a:srgbClr val="FF2C79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var2</a:t>
              </a:r>
            </a:p>
          </p:txBody>
        </p:sp>
      </p:grpSp>
      <p:sp>
        <p:nvSpPr>
          <p:cNvPr id="183" name="Line"/>
          <p:cNvSpPr/>
          <p:nvPr/>
        </p:nvSpPr>
        <p:spPr>
          <a:xfrm>
            <a:off x="11887200" y="5943600"/>
            <a:ext cx="3175" cy="6705600"/>
          </a:xfrm>
          <a:prstGeom prst="line">
            <a:avLst/>
          </a:prstGeom>
          <a:ln w="50800">
            <a:solidFill>
              <a:srgbClr val="00D2A9"/>
            </a:solidFill>
          </a:ln>
        </p:spPr>
        <p:txBody>
          <a:bodyPr lIns="101600" tIns="101600" rIns="101600" bIns="101600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4" animBg="1" advAuto="0"/>
      <p:bldP spid="170" grpId="1" animBg="1" advAuto="0"/>
      <p:bldP spid="171" grpId="5" animBg="1" advAuto="0"/>
      <p:bldP spid="172" grpId="6" animBg="1" advAuto="0"/>
      <p:bldP spid="177" grpId="2" animBg="1" advAuto="0"/>
      <p:bldP spid="182" grpId="3" animBg="1" advAuto="0"/>
      <p:bldP spid="183" grpId="7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iscriminative approa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Discriminative approach</a:t>
            </a:r>
          </a:p>
        </p:txBody>
      </p:sp>
      <p:sp>
        <p:nvSpPr>
          <p:cNvPr id="186" name="Line"/>
          <p:cNvSpPr/>
          <p:nvPr/>
        </p:nvSpPr>
        <p:spPr>
          <a:xfrm>
            <a:off x="5181600" y="11734800"/>
            <a:ext cx="13258800" cy="317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187" name="Voice Pitch"/>
          <p:cNvSpPr txBox="1"/>
          <p:nvPr/>
        </p:nvSpPr>
        <p:spPr>
          <a:xfrm>
            <a:off x="16611600" y="11887200"/>
            <a:ext cx="3092371" cy="87580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 marL="81279" marR="81279" defTabSz="1828800">
              <a:buClr>
                <a:srgbClr val="000000"/>
              </a:buClr>
              <a:buFont typeface="Times New Roman"/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Voice Pitch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6248400" y="11887200"/>
            <a:ext cx="10461625" cy="930275"/>
            <a:chOff x="0" y="0"/>
            <a:chExt cx="10461625" cy="930275"/>
          </a:xfrm>
        </p:grpSpPr>
        <p:grpSp>
          <p:nvGrpSpPr>
            <p:cNvPr id="190" name="Group"/>
            <p:cNvGrpSpPr/>
            <p:nvPr/>
          </p:nvGrpSpPr>
          <p:grpSpPr>
            <a:xfrm>
              <a:off x="2133600" y="0"/>
              <a:ext cx="660400" cy="930275"/>
              <a:chOff x="0" y="0"/>
              <a:chExt cx="660400" cy="930275"/>
            </a:xfrm>
          </p:grpSpPr>
          <p:sp>
            <p:nvSpPr>
              <p:cNvPr id="188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89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93" name="Group"/>
            <p:cNvGrpSpPr/>
            <p:nvPr/>
          </p:nvGrpSpPr>
          <p:grpSpPr>
            <a:xfrm>
              <a:off x="4267200" y="0"/>
              <a:ext cx="555625" cy="930275"/>
              <a:chOff x="0" y="0"/>
              <a:chExt cx="555625" cy="930275"/>
            </a:xfrm>
          </p:grpSpPr>
          <p:sp>
            <p:nvSpPr>
              <p:cNvPr id="191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92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96" name="Group"/>
            <p:cNvGrpSpPr/>
            <p:nvPr/>
          </p:nvGrpSpPr>
          <p:grpSpPr>
            <a:xfrm>
              <a:off x="2590800" y="0"/>
              <a:ext cx="660400" cy="930275"/>
              <a:chOff x="0" y="0"/>
              <a:chExt cx="660400" cy="930275"/>
            </a:xfrm>
          </p:grpSpPr>
          <p:sp>
            <p:nvSpPr>
              <p:cNvPr id="194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95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99" name="Group"/>
            <p:cNvGrpSpPr/>
            <p:nvPr/>
          </p:nvGrpSpPr>
          <p:grpSpPr>
            <a:xfrm>
              <a:off x="0" y="0"/>
              <a:ext cx="660400" cy="930275"/>
              <a:chOff x="0" y="0"/>
              <a:chExt cx="660400" cy="930275"/>
            </a:xfrm>
          </p:grpSpPr>
          <p:sp>
            <p:nvSpPr>
              <p:cNvPr id="197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98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02" name="Group"/>
            <p:cNvGrpSpPr/>
            <p:nvPr/>
          </p:nvGrpSpPr>
          <p:grpSpPr>
            <a:xfrm>
              <a:off x="3657600" y="0"/>
              <a:ext cx="660400" cy="930275"/>
              <a:chOff x="0" y="0"/>
              <a:chExt cx="660400" cy="930275"/>
            </a:xfrm>
          </p:grpSpPr>
          <p:sp>
            <p:nvSpPr>
              <p:cNvPr id="200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01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05" name="Group"/>
            <p:cNvGrpSpPr/>
            <p:nvPr/>
          </p:nvGrpSpPr>
          <p:grpSpPr>
            <a:xfrm>
              <a:off x="5638800" y="0"/>
              <a:ext cx="660400" cy="930275"/>
              <a:chOff x="0" y="0"/>
              <a:chExt cx="660400" cy="930275"/>
            </a:xfrm>
          </p:grpSpPr>
          <p:sp>
            <p:nvSpPr>
              <p:cNvPr id="203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04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08" name="Group"/>
            <p:cNvGrpSpPr/>
            <p:nvPr/>
          </p:nvGrpSpPr>
          <p:grpSpPr>
            <a:xfrm>
              <a:off x="8991600" y="0"/>
              <a:ext cx="660400" cy="930275"/>
              <a:chOff x="0" y="0"/>
              <a:chExt cx="660400" cy="930275"/>
            </a:xfrm>
          </p:grpSpPr>
          <p:sp>
            <p:nvSpPr>
              <p:cNvPr id="206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07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11" name="Group"/>
            <p:cNvGrpSpPr/>
            <p:nvPr/>
          </p:nvGrpSpPr>
          <p:grpSpPr>
            <a:xfrm>
              <a:off x="1066800" y="0"/>
              <a:ext cx="660400" cy="930275"/>
              <a:chOff x="0" y="0"/>
              <a:chExt cx="660400" cy="930275"/>
            </a:xfrm>
          </p:grpSpPr>
          <p:sp>
            <p:nvSpPr>
              <p:cNvPr id="209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10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14" name="Group"/>
            <p:cNvGrpSpPr/>
            <p:nvPr/>
          </p:nvGrpSpPr>
          <p:grpSpPr>
            <a:xfrm>
              <a:off x="1676400" y="0"/>
              <a:ext cx="660400" cy="930275"/>
              <a:chOff x="0" y="0"/>
              <a:chExt cx="660400" cy="930275"/>
            </a:xfrm>
          </p:grpSpPr>
          <p:sp>
            <p:nvSpPr>
              <p:cNvPr id="212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13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17" name="Group"/>
            <p:cNvGrpSpPr/>
            <p:nvPr/>
          </p:nvGrpSpPr>
          <p:grpSpPr>
            <a:xfrm>
              <a:off x="6553200" y="0"/>
              <a:ext cx="555625" cy="930275"/>
              <a:chOff x="0" y="0"/>
              <a:chExt cx="555625" cy="930275"/>
            </a:xfrm>
          </p:grpSpPr>
          <p:sp>
            <p:nvSpPr>
              <p:cNvPr id="215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16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20" name="Group"/>
            <p:cNvGrpSpPr/>
            <p:nvPr/>
          </p:nvGrpSpPr>
          <p:grpSpPr>
            <a:xfrm>
              <a:off x="7162800" y="0"/>
              <a:ext cx="555625" cy="930275"/>
              <a:chOff x="0" y="0"/>
              <a:chExt cx="555625" cy="930275"/>
            </a:xfrm>
          </p:grpSpPr>
          <p:sp>
            <p:nvSpPr>
              <p:cNvPr id="218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19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23" name="Group"/>
            <p:cNvGrpSpPr/>
            <p:nvPr/>
          </p:nvGrpSpPr>
          <p:grpSpPr>
            <a:xfrm>
              <a:off x="9906000" y="0"/>
              <a:ext cx="555625" cy="930275"/>
              <a:chOff x="0" y="0"/>
              <a:chExt cx="555625" cy="930275"/>
            </a:xfrm>
          </p:grpSpPr>
          <p:sp>
            <p:nvSpPr>
              <p:cNvPr id="221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22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26" name="Group"/>
            <p:cNvGrpSpPr/>
            <p:nvPr/>
          </p:nvGrpSpPr>
          <p:grpSpPr>
            <a:xfrm>
              <a:off x="7772400" y="0"/>
              <a:ext cx="555625" cy="930275"/>
              <a:chOff x="0" y="0"/>
              <a:chExt cx="555625" cy="930275"/>
            </a:xfrm>
          </p:grpSpPr>
          <p:sp>
            <p:nvSpPr>
              <p:cNvPr id="224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25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29" name="Group"/>
            <p:cNvGrpSpPr/>
            <p:nvPr/>
          </p:nvGrpSpPr>
          <p:grpSpPr>
            <a:xfrm>
              <a:off x="8382000" y="0"/>
              <a:ext cx="555625" cy="930275"/>
              <a:chOff x="0" y="0"/>
              <a:chExt cx="555625" cy="930275"/>
            </a:xfrm>
          </p:grpSpPr>
          <p:sp>
            <p:nvSpPr>
              <p:cNvPr id="227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28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32" name="Group"/>
            <p:cNvGrpSpPr/>
            <p:nvPr/>
          </p:nvGrpSpPr>
          <p:grpSpPr>
            <a:xfrm>
              <a:off x="6858000" y="0"/>
              <a:ext cx="555625" cy="930275"/>
              <a:chOff x="0" y="0"/>
              <a:chExt cx="555625" cy="930275"/>
            </a:xfrm>
          </p:grpSpPr>
          <p:sp>
            <p:nvSpPr>
              <p:cNvPr id="230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31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</p:grpSp>
      <p:sp>
        <p:nvSpPr>
          <p:cNvPr id="234" name="Line"/>
          <p:cNvSpPr/>
          <p:nvPr/>
        </p:nvSpPr>
        <p:spPr>
          <a:xfrm>
            <a:off x="12649200" y="5791200"/>
            <a:ext cx="3175" cy="6705600"/>
          </a:xfrm>
          <a:prstGeom prst="line">
            <a:avLst/>
          </a:prstGeom>
          <a:ln w="50800">
            <a:solidFill>
              <a:srgbClr val="00D2A9"/>
            </a:solidFill>
          </a:ln>
        </p:spPr>
        <p:txBody>
          <a:bodyPr lIns="101600" tIns="101600" rIns="101600" bIns="101600" anchor="ctr"/>
          <a:lstStyle/>
          <a:p>
            <a:endParaRPr/>
          </a:p>
        </p:txBody>
      </p:sp>
      <p:pic>
        <p:nvPicPr>
          <p:cNvPr id="235" name="image.pdf" descr="image.pdf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382000"/>
            <a:ext cx="12738100" cy="2911475"/>
          </a:xfrm>
          <a:prstGeom prst="rect">
            <a:avLst/>
          </a:prstGeom>
          <a:ln w="25400">
            <a:miter lim="400000"/>
          </a:ln>
        </p:spPr>
      </p:pic>
      <p:pic>
        <p:nvPicPr>
          <p:cNvPr id="236" name="image.pdf" descr="image.pdf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096000"/>
            <a:ext cx="12668250" cy="2835275"/>
          </a:xfrm>
          <a:prstGeom prst="rect">
            <a:avLst/>
          </a:prstGeom>
          <a:ln w="25400">
            <a:miter lim="400000"/>
          </a:ln>
        </p:spPr>
      </p:pic>
      <p:grpSp>
        <p:nvGrpSpPr>
          <p:cNvPr id="239" name="Group"/>
          <p:cNvGrpSpPr/>
          <p:nvPr/>
        </p:nvGrpSpPr>
        <p:grpSpPr>
          <a:xfrm>
            <a:off x="4267200" y="5029200"/>
            <a:ext cx="1270001" cy="6705600"/>
            <a:chOff x="0" y="822642"/>
            <a:chExt cx="1270000" cy="6705600"/>
          </a:xfrm>
        </p:grpSpPr>
        <p:sp>
          <p:nvSpPr>
            <p:cNvPr id="237" name="Line"/>
            <p:cNvSpPr/>
            <p:nvPr/>
          </p:nvSpPr>
          <p:spPr>
            <a:xfrm flipV="1">
              <a:off x="914400" y="822642"/>
              <a:ext cx="3176" cy="6705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238" name="No. of mistakes"/>
            <p:cNvSpPr/>
            <p:nvPr/>
          </p:nvSpPr>
          <p:spPr>
            <a:xfrm flipV="1">
              <a:off x="0" y="2870517"/>
              <a:ext cx="1270001" cy="1270001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defTabSz="1828800">
                <a:buClr>
                  <a:srgbClr val="000000"/>
                </a:buClr>
                <a:buFont typeface="Times New Roman"/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No. of mistakes</a:t>
              </a:r>
            </a:p>
          </p:txBody>
        </p:sp>
      </p:grpSp>
      <p:sp>
        <p:nvSpPr>
          <p:cNvPr id="240" name="Line"/>
          <p:cNvSpPr/>
          <p:nvPr/>
        </p:nvSpPr>
        <p:spPr>
          <a:xfrm>
            <a:off x="10515600" y="5791200"/>
            <a:ext cx="3175" cy="6705600"/>
          </a:xfrm>
          <a:prstGeom prst="line">
            <a:avLst/>
          </a:prstGeom>
          <a:ln w="50800">
            <a:solidFill>
              <a:srgbClr val="00D2A9"/>
            </a:solidFill>
          </a:ln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241" name="Line"/>
          <p:cNvSpPr/>
          <p:nvPr/>
        </p:nvSpPr>
        <p:spPr>
          <a:xfrm flipV="1">
            <a:off x="20421600" y="5486400"/>
            <a:ext cx="3175" cy="6705600"/>
          </a:xfrm>
          <a:prstGeom prst="line">
            <a:avLst/>
          </a:prstGeom>
          <a:ln w="50800">
            <a:solidFill>
              <a:srgbClr val="00D2A9"/>
            </a:solidFill>
          </a:ln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242" name="[Vapnik 85]"/>
          <p:cNvSpPr txBox="1"/>
          <p:nvPr/>
        </p:nvSpPr>
        <p:spPr>
          <a:xfrm>
            <a:off x="10185400" y="3098800"/>
            <a:ext cx="3204885" cy="87580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 marL="81279" marR="81279" defTabSz="1828800"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[Vapnik 85]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6" animBg="1" advAuto="0"/>
      <p:bldP spid="235" grpId="4" animBg="1" advAuto="0"/>
      <p:bldP spid="236" grpId="5" animBg="1" advAuto="0"/>
      <p:bldP spid="239" grpId="3" animBg="1" advAuto="0"/>
      <p:bldP spid="240" grpId="7" animBg="1" advAuto="0"/>
      <p:bldP spid="241" grpId="1" animBg="1" advAuto="0"/>
      <p:bldP spid="241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ll-behaved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Ill-behaved data</a:t>
            </a:r>
          </a:p>
        </p:txBody>
      </p:sp>
      <p:sp>
        <p:nvSpPr>
          <p:cNvPr id="245" name="Line"/>
          <p:cNvSpPr/>
          <p:nvPr/>
        </p:nvSpPr>
        <p:spPr>
          <a:xfrm>
            <a:off x="5181600" y="11734800"/>
            <a:ext cx="13258800" cy="317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246" name="Voice Pitch"/>
          <p:cNvSpPr txBox="1"/>
          <p:nvPr/>
        </p:nvSpPr>
        <p:spPr>
          <a:xfrm>
            <a:off x="17678400" y="11887200"/>
            <a:ext cx="3092371" cy="87580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 marL="81279" marR="81279" defTabSz="1828800">
              <a:buClr>
                <a:srgbClr val="000000"/>
              </a:buClr>
              <a:buFont typeface="Times New Roman"/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Voice Pitch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4267199" y="5638800"/>
            <a:ext cx="1270001" cy="6096000"/>
            <a:chOff x="0" y="0"/>
            <a:chExt cx="1270000" cy="6096000"/>
          </a:xfrm>
        </p:grpSpPr>
        <p:sp>
          <p:nvSpPr>
            <p:cNvPr id="247" name="Line"/>
            <p:cNvSpPr/>
            <p:nvPr/>
          </p:nvSpPr>
          <p:spPr>
            <a:xfrm flipV="1">
              <a:off x="914400" y="0"/>
              <a:ext cx="3175" cy="60960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248" name="Probability"/>
            <p:cNvSpPr/>
            <p:nvPr/>
          </p:nvSpPr>
          <p:spPr>
            <a:xfrm flipV="1">
              <a:off x="-1" y="2285999"/>
              <a:ext cx="1270001" cy="1270001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defTabSz="1828800">
                <a:buClr>
                  <a:srgbClr val="000000"/>
                </a:buClr>
                <a:buFont typeface="Times New Roman"/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Probability</a:t>
              </a:r>
            </a:p>
          </p:txBody>
        </p:sp>
      </p:grpSp>
      <p:grpSp>
        <p:nvGrpSpPr>
          <p:cNvPr id="295" name="Group"/>
          <p:cNvGrpSpPr/>
          <p:nvPr/>
        </p:nvGrpSpPr>
        <p:grpSpPr>
          <a:xfrm>
            <a:off x="8382000" y="11887200"/>
            <a:ext cx="9347200" cy="930275"/>
            <a:chOff x="0" y="0"/>
            <a:chExt cx="9347200" cy="930275"/>
          </a:xfrm>
        </p:grpSpPr>
        <p:grpSp>
          <p:nvGrpSpPr>
            <p:cNvPr id="252" name="Group"/>
            <p:cNvGrpSpPr/>
            <p:nvPr/>
          </p:nvGrpSpPr>
          <p:grpSpPr>
            <a:xfrm>
              <a:off x="0" y="0"/>
              <a:ext cx="660400" cy="930275"/>
              <a:chOff x="0" y="0"/>
              <a:chExt cx="660400" cy="930275"/>
            </a:xfrm>
          </p:grpSpPr>
          <p:sp>
            <p:nvSpPr>
              <p:cNvPr id="250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51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55" name="Group"/>
            <p:cNvGrpSpPr/>
            <p:nvPr/>
          </p:nvGrpSpPr>
          <p:grpSpPr>
            <a:xfrm>
              <a:off x="2133600" y="0"/>
              <a:ext cx="555625" cy="930275"/>
              <a:chOff x="0" y="0"/>
              <a:chExt cx="555625" cy="930275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54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58" name="Group"/>
            <p:cNvGrpSpPr/>
            <p:nvPr/>
          </p:nvGrpSpPr>
          <p:grpSpPr>
            <a:xfrm>
              <a:off x="457200" y="0"/>
              <a:ext cx="660400" cy="930275"/>
              <a:chOff x="0" y="0"/>
              <a:chExt cx="660400" cy="930275"/>
            </a:xfrm>
          </p:grpSpPr>
          <p:sp>
            <p:nvSpPr>
              <p:cNvPr id="256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57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61" name="Group"/>
            <p:cNvGrpSpPr/>
            <p:nvPr/>
          </p:nvGrpSpPr>
          <p:grpSpPr>
            <a:xfrm>
              <a:off x="914400" y="0"/>
              <a:ext cx="660400" cy="930275"/>
              <a:chOff x="0" y="0"/>
              <a:chExt cx="660400" cy="930275"/>
            </a:xfrm>
          </p:grpSpPr>
          <p:sp>
            <p:nvSpPr>
              <p:cNvPr id="259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60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64" name="Group"/>
            <p:cNvGrpSpPr/>
            <p:nvPr/>
          </p:nvGrpSpPr>
          <p:grpSpPr>
            <a:xfrm>
              <a:off x="1371600" y="0"/>
              <a:ext cx="660400" cy="930275"/>
              <a:chOff x="0" y="0"/>
              <a:chExt cx="660400" cy="930275"/>
            </a:xfrm>
          </p:grpSpPr>
          <p:sp>
            <p:nvSpPr>
              <p:cNvPr id="262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63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67" name="Group"/>
            <p:cNvGrpSpPr/>
            <p:nvPr/>
          </p:nvGrpSpPr>
          <p:grpSpPr>
            <a:xfrm>
              <a:off x="8686800" y="0"/>
              <a:ext cx="660400" cy="930275"/>
              <a:chOff x="0" y="0"/>
              <a:chExt cx="660400" cy="930275"/>
            </a:xfrm>
          </p:grpSpPr>
          <p:sp>
            <p:nvSpPr>
              <p:cNvPr id="265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66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70" name="Group"/>
            <p:cNvGrpSpPr/>
            <p:nvPr/>
          </p:nvGrpSpPr>
          <p:grpSpPr>
            <a:xfrm>
              <a:off x="6858000" y="0"/>
              <a:ext cx="660400" cy="930275"/>
              <a:chOff x="0" y="0"/>
              <a:chExt cx="660400" cy="930275"/>
            </a:xfrm>
          </p:grpSpPr>
          <p:sp>
            <p:nvSpPr>
              <p:cNvPr id="268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69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73" name="Group"/>
            <p:cNvGrpSpPr/>
            <p:nvPr/>
          </p:nvGrpSpPr>
          <p:grpSpPr>
            <a:xfrm>
              <a:off x="304800" y="0"/>
              <a:ext cx="660400" cy="930275"/>
              <a:chOff x="0" y="0"/>
              <a:chExt cx="660400" cy="930275"/>
            </a:xfrm>
          </p:grpSpPr>
          <p:sp>
            <p:nvSpPr>
              <p:cNvPr id="271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72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76" name="Group"/>
            <p:cNvGrpSpPr/>
            <p:nvPr/>
          </p:nvGrpSpPr>
          <p:grpSpPr>
            <a:xfrm>
              <a:off x="762000" y="0"/>
              <a:ext cx="660400" cy="930275"/>
              <a:chOff x="0" y="0"/>
              <a:chExt cx="660400" cy="930275"/>
            </a:xfrm>
          </p:grpSpPr>
          <p:sp>
            <p:nvSpPr>
              <p:cNvPr id="274" name="Rectangle"/>
              <p:cNvSpPr/>
              <p:nvPr/>
            </p:nvSpPr>
            <p:spPr>
              <a:xfrm>
                <a:off x="0" y="0"/>
                <a:ext cx="660400" cy="930275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75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660400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79" name="Group"/>
            <p:cNvGrpSpPr/>
            <p:nvPr/>
          </p:nvGrpSpPr>
          <p:grpSpPr>
            <a:xfrm>
              <a:off x="2743200" y="0"/>
              <a:ext cx="555625" cy="930275"/>
              <a:chOff x="0" y="0"/>
              <a:chExt cx="555625" cy="930275"/>
            </a:xfrm>
          </p:grpSpPr>
          <p:sp>
            <p:nvSpPr>
              <p:cNvPr id="277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78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82" name="Group"/>
            <p:cNvGrpSpPr/>
            <p:nvPr/>
          </p:nvGrpSpPr>
          <p:grpSpPr>
            <a:xfrm>
              <a:off x="3352800" y="0"/>
              <a:ext cx="555625" cy="930275"/>
              <a:chOff x="0" y="0"/>
              <a:chExt cx="555625" cy="930275"/>
            </a:xfrm>
          </p:grpSpPr>
          <p:sp>
            <p:nvSpPr>
              <p:cNvPr id="280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81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85" name="Group"/>
            <p:cNvGrpSpPr/>
            <p:nvPr/>
          </p:nvGrpSpPr>
          <p:grpSpPr>
            <a:xfrm>
              <a:off x="2438400" y="0"/>
              <a:ext cx="555625" cy="930275"/>
              <a:chOff x="0" y="0"/>
              <a:chExt cx="555625" cy="930275"/>
            </a:xfrm>
          </p:grpSpPr>
          <p:sp>
            <p:nvSpPr>
              <p:cNvPr id="283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84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88" name="Group"/>
            <p:cNvGrpSpPr/>
            <p:nvPr/>
          </p:nvGrpSpPr>
          <p:grpSpPr>
            <a:xfrm>
              <a:off x="7924800" y="0"/>
              <a:ext cx="555625" cy="930275"/>
              <a:chOff x="0" y="0"/>
              <a:chExt cx="555625" cy="930275"/>
            </a:xfrm>
          </p:grpSpPr>
          <p:sp>
            <p:nvSpPr>
              <p:cNvPr id="286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87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91" name="Group"/>
            <p:cNvGrpSpPr/>
            <p:nvPr/>
          </p:nvGrpSpPr>
          <p:grpSpPr>
            <a:xfrm>
              <a:off x="5943600" y="0"/>
              <a:ext cx="555625" cy="930275"/>
              <a:chOff x="0" y="0"/>
              <a:chExt cx="555625" cy="930275"/>
            </a:xfrm>
          </p:grpSpPr>
          <p:sp>
            <p:nvSpPr>
              <p:cNvPr id="289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90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294" name="Group"/>
            <p:cNvGrpSpPr/>
            <p:nvPr/>
          </p:nvGrpSpPr>
          <p:grpSpPr>
            <a:xfrm>
              <a:off x="3048000" y="0"/>
              <a:ext cx="555625" cy="930275"/>
              <a:chOff x="0" y="0"/>
              <a:chExt cx="555625" cy="930275"/>
            </a:xfrm>
          </p:grpSpPr>
          <p:sp>
            <p:nvSpPr>
              <p:cNvPr id="292" name="Rectangle"/>
              <p:cNvSpPr/>
              <p:nvPr/>
            </p:nvSpPr>
            <p:spPr>
              <a:xfrm>
                <a:off x="0" y="0"/>
                <a:ext cx="555625" cy="930275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93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55625" cy="930275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</p:grpSp>
      <p:sp>
        <p:nvSpPr>
          <p:cNvPr id="296" name="Line"/>
          <p:cNvSpPr/>
          <p:nvPr/>
        </p:nvSpPr>
        <p:spPr>
          <a:xfrm>
            <a:off x="5486400" y="8686800"/>
            <a:ext cx="10191750" cy="2914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0" extrusionOk="0">
                <a:moveTo>
                  <a:pt x="0" y="21390"/>
                </a:moveTo>
                <a:cubicBezTo>
                  <a:pt x="834" y="20831"/>
                  <a:pt x="3190" y="21600"/>
                  <a:pt x="5006" y="18035"/>
                </a:cubicBezTo>
                <a:cubicBezTo>
                  <a:pt x="6823" y="14470"/>
                  <a:pt x="9064" y="0"/>
                  <a:pt x="10901" y="0"/>
                </a:cubicBezTo>
                <a:cubicBezTo>
                  <a:pt x="12738" y="0"/>
                  <a:pt x="14245" y="14470"/>
                  <a:pt x="16028" y="18035"/>
                </a:cubicBezTo>
                <a:cubicBezTo>
                  <a:pt x="17812" y="21600"/>
                  <a:pt x="20443" y="20691"/>
                  <a:pt x="21600" y="21390"/>
                </a:cubicBezTo>
              </a:path>
            </a:pathLst>
          </a:custGeom>
          <a:ln w="50800">
            <a:solidFill>
              <a:srgbClr val="434ED6"/>
            </a:solidFill>
          </a:ln>
        </p:spPr>
        <p:txBody>
          <a:bodyPr lIns="101600" tIns="101600" rIns="101600" bIns="101600" anchor="ctr"/>
          <a:lstStyle/>
          <a:p>
            <a:pPr marL="81279" marR="81279" defTabSz="1828800"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297" name="Line"/>
          <p:cNvSpPr/>
          <p:nvPr/>
        </p:nvSpPr>
        <p:spPr>
          <a:xfrm>
            <a:off x="8534400" y="8692942"/>
            <a:ext cx="10191750" cy="2908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38" extrusionOk="0">
                <a:moveTo>
                  <a:pt x="0" y="21438"/>
                </a:moveTo>
                <a:cubicBezTo>
                  <a:pt x="942" y="20783"/>
                  <a:pt x="3862" y="21040"/>
                  <a:pt x="5646" y="17460"/>
                </a:cubicBezTo>
                <a:cubicBezTo>
                  <a:pt x="7429" y="13879"/>
                  <a:pt x="9010" y="166"/>
                  <a:pt x="10719" y="2"/>
                </a:cubicBezTo>
                <a:cubicBezTo>
                  <a:pt x="12428" y="-162"/>
                  <a:pt x="14077" y="12896"/>
                  <a:pt x="15887" y="16477"/>
                </a:cubicBezTo>
                <a:cubicBezTo>
                  <a:pt x="17697" y="20057"/>
                  <a:pt x="20409" y="20408"/>
                  <a:pt x="21600" y="21438"/>
                </a:cubicBezTo>
              </a:path>
            </a:pathLst>
          </a:custGeom>
          <a:ln w="50800">
            <a:solidFill>
              <a:srgbClr val="FF2C79"/>
            </a:solidFill>
          </a:ln>
        </p:spPr>
        <p:txBody>
          <a:bodyPr lIns="101600" tIns="101600" rIns="101600" bIns="101600" anchor="ctr"/>
          <a:lstStyle/>
          <a:p>
            <a:pPr marL="81279" marR="81279" defTabSz="1828800"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grpSp>
        <p:nvGrpSpPr>
          <p:cNvPr id="301" name="Group"/>
          <p:cNvGrpSpPr/>
          <p:nvPr/>
        </p:nvGrpSpPr>
        <p:grpSpPr>
          <a:xfrm>
            <a:off x="8839200" y="5638800"/>
            <a:ext cx="3657600" cy="5181600"/>
            <a:chOff x="0" y="0"/>
            <a:chExt cx="3657600" cy="5181600"/>
          </a:xfrm>
        </p:grpSpPr>
        <p:sp>
          <p:nvSpPr>
            <p:cNvPr id="298" name="Line"/>
            <p:cNvSpPr/>
            <p:nvPr/>
          </p:nvSpPr>
          <p:spPr>
            <a:xfrm>
              <a:off x="1828800" y="1066800"/>
              <a:ext cx="3175" cy="4114800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299" name="Line"/>
            <p:cNvSpPr/>
            <p:nvPr/>
          </p:nvSpPr>
          <p:spPr>
            <a:xfrm>
              <a:off x="0" y="2743200"/>
              <a:ext cx="3657600" cy="3175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300" name="mean1"/>
            <p:cNvSpPr/>
            <p:nvPr/>
          </p:nvSpPr>
          <p:spPr>
            <a:xfrm>
              <a:off x="914400" y="0"/>
              <a:ext cx="1270000" cy="1270000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mean1</a:t>
              </a:r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11887200" y="5943600"/>
            <a:ext cx="3657600" cy="5181600"/>
            <a:chOff x="0" y="0"/>
            <a:chExt cx="3657600" cy="5181600"/>
          </a:xfrm>
        </p:grpSpPr>
        <p:sp>
          <p:nvSpPr>
            <p:cNvPr id="302" name="Line"/>
            <p:cNvSpPr/>
            <p:nvPr/>
          </p:nvSpPr>
          <p:spPr>
            <a:xfrm>
              <a:off x="1676400" y="1066800"/>
              <a:ext cx="3175" cy="4114800"/>
            </a:xfrm>
            <a:prstGeom prst="line">
              <a:avLst/>
            </a:prstGeom>
            <a:noFill/>
            <a:ln w="127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303" name="Line"/>
            <p:cNvSpPr/>
            <p:nvPr/>
          </p:nvSpPr>
          <p:spPr>
            <a:xfrm>
              <a:off x="0" y="2743200"/>
              <a:ext cx="3657600" cy="3175"/>
            </a:xfrm>
            <a:prstGeom prst="line">
              <a:avLst/>
            </a:prstGeom>
            <a:noFill/>
            <a:ln w="12700" cap="flat">
              <a:solidFill>
                <a:srgbClr val="FF2C79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304" name="mean2"/>
            <p:cNvSpPr/>
            <p:nvPr/>
          </p:nvSpPr>
          <p:spPr>
            <a:xfrm>
              <a:off x="762000" y="0"/>
              <a:ext cx="1270000" cy="1270000"/>
            </a:xfrm>
            <a:prstGeom prst="line">
              <a:avLst/>
            </a:prstGeom>
            <a:noFill/>
            <a:ln w="12700" cap="flat">
              <a:solidFill>
                <a:srgbClr val="FF2C7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defTabSz="1828800">
                <a:buClr>
                  <a:srgbClr val="FF2C79"/>
                </a:buClr>
                <a:buFont typeface="Times New Roman"/>
                <a:defRPr sz="4800">
                  <a:solidFill>
                    <a:srgbClr val="FF2C79"/>
                  </a:solidFill>
                  <a:uFill>
                    <a:solidFill>
                      <a:srgbClr val="FF2C79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mean2</a:t>
              </a:r>
            </a:p>
          </p:txBody>
        </p:sp>
      </p:grpSp>
      <p:sp>
        <p:nvSpPr>
          <p:cNvPr id="306" name="Line"/>
          <p:cNvSpPr/>
          <p:nvPr/>
        </p:nvSpPr>
        <p:spPr>
          <a:xfrm>
            <a:off x="12192000" y="5791200"/>
            <a:ext cx="3175" cy="5791200"/>
          </a:xfrm>
          <a:prstGeom prst="line">
            <a:avLst/>
          </a:prstGeom>
          <a:ln w="50800">
            <a:solidFill>
              <a:srgbClr val="00D2A9"/>
            </a:solidFill>
          </a:ln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307" name="Rectangle"/>
          <p:cNvSpPr/>
          <p:nvPr/>
        </p:nvSpPr>
        <p:spPr>
          <a:xfrm>
            <a:off x="4445000" y="5245100"/>
            <a:ext cx="15036800" cy="6400800"/>
          </a:xfrm>
          <a:prstGeom prst="rect">
            <a:avLst/>
          </a:prstGeom>
          <a:solidFill>
            <a:srgbClr val="FFFFFF"/>
          </a:solidFill>
          <a:ln w="12700">
            <a:solidFill>
              <a:srgbClr val="434ED6"/>
            </a:solidFill>
          </a:ln>
        </p:spPr>
        <p:txBody>
          <a:bodyPr lIns="101600" tIns="101600" rIns="101600" bIns="101600" anchor="ctr"/>
          <a:lstStyle/>
          <a:p>
            <a:pPr marL="81279" marR="81279" defTabSz="1828800"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308" name="Line"/>
          <p:cNvSpPr/>
          <p:nvPr/>
        </p:nvSpPr>
        <p:spPr>
          <a:xfrm>
            <a:off x="7924800" y="9324559"/>
            <a:ext cx="10925175" cy="2280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2" extrusionOk="0">
                <a:moveTo>
                  <a:pt x="0" y="20251"/>
                </a:moveTo>
                <a:cubicBezTo>
                  <a:pt x="653" y="19905"/>
                  <a:pt x="2875" y="21345"/>
                  <a:pt x="3930" y="17975"/>
                </a:cubicBezTo>
                <a:cubicBezTo>
                  <a:pt x="4984" y="14606"/>
                  <a:pt x="4752" y="263"/>
                  <a:pt x="6340" y="4"/>
                </a:cubicBezTo>
                <a:cubicBezTo>
                  <a:pt x="7928" y="-255"/>
                  <a:pt x="10935" y="12935"/>
                  <a:pt x="13477" y="16391"/>
                </a:cubicBezTo>
                <a:cubicBezTo>
                  <a:pt x="16020" y="19847"/>
                  <a:pt x="19911" y="19790"/>
                  <a:pt x="21600" y="20683"/>
                </a:cubicBezTo>
              </a:path>
            </a:pathLst>
          </a:custGeom>
          <a:ln w="50800">
            <a:solidFill>
              <a:srgbClr val="FF2C79"/>
            </a:solidFill>
          </a:ln>
        </p:spPr>
        <p:txBody>
          <a:bodyPr lIns="101600" tIns="101600" rIns="101600" bIns="101600" anchor="ctr"/>
          <a:lstStyle/>
          <a:p>
            <a:pPr marL="81279" marR="81279" defTabSz="1828800"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309" name="Line"/>
          <p:cNvSpPr/>
          <p:nvPr/>
        </p:nvSpPr>
        <p:spPr>
          <a:xfrm>
            <a:off x="6248400" y="9324559"/>
            <a:ext cx="10925175" cy="2280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2" extrusionOk="0">
                <a:moveTo>
                  <a:pt x="0" y="20251"/>
                </a:moveTo>
                <a:cubicBezTo>
                  <a:pt x="653" y="19905"/>
                  <a:pt x="2875" y="21345"/>
                  <a:pt x="3930" y="17975"/>
                </a:cubicBezTo>
                <a:cubicBezTo>
                  <a:pt x="4984" y="14606"/>
                  <a:pt x="4752" y="263"/>
                  <a:pt x="6340" y="4"/>
                </a:cubicBezTo>
                <a:cubicBezTo>
                  <a:pt x="7928" y="-255"/>
                  <a:pt x="10935" y="12935"/>
                  <a:pt x="13477" y="16391"/>
                </a:cubicBezTo>
                <a:cubicBezTo>
                  <a:pt x="16020" y="19847"/>
                  <a:pt x="19911" y="19790"/>
                  <a:pt x="21600" y="20683"/>
                </a:cubicBezTo>
              </a:path>
            </a:pathLst>
          </a:custGeom>
          <a:ln w="50800">
            <a:solidFill>
              <a:srgbClr val="434ED6"/>
            </a:solidFill>
          </a:ln>
        </p:spPr>
        <p:txBody>
          <a:bodyPr lIns="101600" tIns="101600" rIns="101600" bIns="101600" anchor="ctr"/>
          <a:lstStyle/>
          <a:p>
            <a:pPr marL="81279" marR="81279" defTabSz="1828800"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sp>
        <p:nvSpPr>
          <p:cNvPr id="310" name="Line"/>
          <p:cNvSpPr/>
          <p:nvPr/>
        </p:nvSpPr>
        <p:spPr>
          <a:xfrm>
            <a:off x="10515600" y="6096000"/>
            <a:ext cx="3175" cy="6553200"/>
          </a:xfrm>
          <a:prstGeom prst="line">
            <a:avLst/>
          </a:prstGeom>
          <a:ln w="50800">
            <a:solidFill>
              <a:srgbClr val="00D2A9"/>
            </a:solidFill>
          </a:ln>
        </p:spPr>
        <p:txBody>
          <a:bodyPr lIns="101600" tIns="101600" rIns="101600" bIns="101600" anchor="ctr"/>
          <a:lstStyle/>
          <a:p>
            <a:endParaRPr/>
          </a:p>
        </p:txBody>
      </p:sp>
      <p:sp>
        <p:nvSpPr>
          <p:cNvPr id="311" name="Line"/>
          <p:cNvSpPr/>
          <p:nvPr/>
        </p:nvSpPr>
        <p:spPr>
          <a:xfrm>
            <a:off x="5410200" y="8839200"/>
            <a:ext cx="13354050" cy="2809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441"/>
                </a:moveTo>
                <a:lnTo>
                  <a:pt x="19659" y="3441"/>
                </a:lnTo>
                <a:lnTo>
                  <a:pt x="19659" y="0"/>
                </a:lnTo>
                <a:lnTo>
                  <a:pt x="17964" y="0"/>
                </a:lnTo>
                <a:lnTo>
                  <a:pt x="17964" y="3368"/>
                </a:lnTo>
                <a:lnTo>
                  <a:pt x="16254" y="3368"/>
                </a:lnTo>
                <a:lnTo>
                  <a:pt x="16254" y="0"/>
                </a:lnTo>
                <a:lnTo>
                  <a:pt x="14837" y="0"/>
                </a:lnTo>
                <a:lnTo>
                  <a:pt x="14837" y="3441"/>
                </a:lnTo>
                <a:lnTo>
                  <a:pt x="10815" y="3368"/>
                </a:lnTo>
                <a:lnTo>
                  <a:pt x="10815" y="7102"/>
                </a:lnTo>
                <a:lnTo>
                  <a:pt x="10276" y="7102"/>
                </a:lnTo>
                <a:lnTo>
                  <a:pt x="10276" y="11056"/>
                </a:lnTo>
                <a:lnTo>
                  <a:pt x="9722" y="11056"/>
                </a:lnTo>
                <a:lnTo>
                  <a:pt x="9722" y="15010"/>
                </a:lnTo>
                <a:lnTo>
                  <a:pt x="9213" y="15010"/>
                </a:lnTo>
                <a:lnTo>
                  <a:pt x="9213" y="18012"/>
                </a:lnTo>
                <a:lnTo>
                  <a:pt x="8689" y="18159"/>
                </a:lnTo>
                <a:lnTo>
                  <a:pt x="8689" y="21527"/>
                </a:lnTo>
                <a:lnTo>
                  <a:pt x="7981" y="21600"/>
                </a:lnTo>
                <a:lnTo>
                  <a:pt x="7981" y="18232"/>
                </a:lnTo>
                <a:lnTo>
                  <a:pt x="7272" y="18232"/>
                </a:lnTo>
                <a:lnTo>
                  <a:pt x="7272" y="14864"/>
                </a:lnTo>
                <a:lnTo>
                  <a:pt x="6979" y="14864"/>
                </a:lnTo>
                <a:lnTo>
                  <a:pt x="6979" y="11496"/>
                </a:lnTo>
                <a:lnTo>
                  <a:pt x="6579" y="11496"/>
                </a:lnTo>
                <a:lnTo>
                  <a:pt x="6579" y="7468"/>
                </a:lnTo>
                <a:lnTo>
                  <a:pt x="6163" y="7468"/>
                </a:lnTo>
                <a:lnTo>
                  <a:pt x="6163" y="4247"/>
                </a:lnTo>
                <a:lnTo>
                  <a:pt x="5521" y="4320"/>
                </a:lnTo>
                <a:lnTo>
                  <a:pt x="5521" y="805"/>
                </a:lnTo>
                <a:lnTo>
                  <a:pt x="0" y="879"/>
                </a:lnTo>
              </a:path>
            </a:pathLst>
          </a:custGeom>
          <a:ln w="50800">
            <a:solidFill>
              <a:srgbClr val="FF40FF"/>
            </a:solidFill>
          </a:ln>
        </p:spPr>
        <p:txBody>
          <a:bodyPr lIns="101600" tIns="101600" rIns="101600" bIns="101600" anchor="ctr"/>
          <a:lstStyle/>
          <a:p>
            <a:pPr marL="81279" marR="81279" defTabSz="1828800"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pPr>
            <a:endParaRPr/>
          </a:p>
        </p:txBody>
      </p:sp>
      <p:grpSp>
        <p:nvGrpSpPr>
          <p:cNvPr id="314" name="Group"/>
          <p:cNvGrpSpPr/>
          <p:nvPr/>
        </p:nvGrpSpPr>
        <p:grpSpPr>
          <a:xfrm>
            <a:off x="4352924" y="5638800"/>
            <a:ext cx="1270001" cy="6096000"/>
            <a:chOff x="0" y="0"/>
            <a:chExt cx="1270000" cy="6096000"/>
          </a:xfrm>
        </p:grpSpPr>
        <p:sp>
          <p:nvSpPr>
            <p:cNvPr id="312" name="Line"/>
            <p:cNvSpPr/>
            <p:nvPr/>
          </p:nvSpPr>
          <p:spPr>
            <a:xfrm flipV="1">
              <a:off x="828675" y="0"/>
              <a:ext cx="3175" cy="6096000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313" name="No. of mistakes"/>
            <p:cNvSpPr/>
            <p:nvPr/>
          </p:nvSpPr>
          <p:spPr>
            <a:xfrm flipV="1">
              <a:off x="-1" y="2714624"/>
              <a:ext cx="1270001" cy="1270001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0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No. of mistakes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4" animBg="1" advAuto="0"/>
      <p:bldP spid="295" grpId="1" animBg="1" advAuto="0"/>
      <p:bldP spid="296" grpId="5" animBg="1" advAuto="0"/>
      <p:bldP spid="297" grpId="6" animBg="1" advAuto="0"/>
      <p:bldP spid="301" grpId="2" animBg="1" advAuto="0"/>
      <p:bldP spid="305" grpId="3" animBg="1" advAuto="0"/>
      <p:bldP spid="306" grpId="7" animBg="1" advAuto="0"/>
      <p:bldP spid="307" grpId="8" animBg="1" advAuto="0"/>
      <p:bldP spid="308" grpId="13" animBg="1" advAuto="0"/>
      <p:bldP spid="309" grpId="12" animBg="1" advAuto="0"/>
      <p:bldP spid="310" grpId="11" animBg="1" advAuto="0"/>
      <p:bldP spid="311" grpId="10" animBg="1" advAuto="0"/>
      <p:bldP spid="314" grpId="9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raditional Statistics vs.  Machin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Traditional Statistics vs. </a:t>
            </a:r>
            <a:br/>
            <a:r>
              <a:t>Machine Learning</a:t>
            </a:r>
          </a:p>
        </p:txBody>
      </p:sp>
      <p:grpSp>
        <p:nvGrpSpPr>
          <p:cNvPr id="319" name="Group"/>
          <p:cNvGrpSpPr/>
          <p:nvPr/>
        </p:nvGrpSpPr>
        <p:grpSpPr>
          <a:xfrm>
            <a:off x="4267200" y="7162800"/>
            <a:ext cx="2590800" cy="2438400"/>
            <a:chOff x="0" y="0"/>
            <a:chExt cx="2590800" cy="2438400"/>
          </a:xfrm>
        </p:grpSpPr>
        <p:sp>
          <p:nvSpPr>
            <p:cNvPr id="317" name="Rectangle"/>
            <p:cNvSpPr/>
            <p:nvPr/>
          </p:nvSpPr>
          <p:spPr>
            <a:xfrm>
              <a:off x="0" y="0"/>
              <a:ext cx="2590800" cy="24384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defTabSz="182880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18" name="Data"/>
            <p:cNvSpPr txBox="1"/>
            <p:nvPr/>
          </p:nvSpPr>
          <p:spPr>
            <a:xfrm>
              <a:off x="571440" y="781298"/>
              <a:ext cx="1447920" cy="87580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ctr">
              <a:spAutoFit/>
            </a:bodyPr>
            <a:lstStyle>
              <a:lvl1pPr marL="81279" marR="81279" algn="ctr" defTabSz="1828800">
                <a:buClr>
                  <a:srgbClr val="000000"/>
                </a:buClr>
                <a:buFont typeface="Times New Roman"/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Data</a:t>
              </a:r>
            </a:p>
          </p:txBody>
        </p:sp>
      </p:grpSp>
      <p:grpSp>
        <p:nvGrpSpPr>
          <p:cNvPr id="322" name="Group"/>
          <p:cNvGrpSpPr/>
          <p:nvPr/>
        </p:nvGrpSpPr>
        <p:grpSpPr>
          <a:xfrm>
            <a:off x="9753600" y="7315200"/>
            <a:ext cx="3200400" cy="1981200"/>
            <a:chOff x="0" y="0"/>
            <a:chExt cx="3200400" cy="1981200"/>
          </a:xfrm>
        </p:grpSpPr>
        <p:sp>
          <p:nvSpPr>
            <p:cNvPr id="320" name="Rectangle"/>
            <p:cNvSpPr/>
            <p:nvPr/>
          </p:nvSpPr>
          <p:spPr>
            <a:xfrm>
              <a:off x="0" y="0"/>
              <a:ext cx="3200400" cy="19812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defTabSz="182880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21" name="Estimated…"/>
            <p:cNvSpPr txBox="1"/>
            <p:nvPr/>
          </p:nvSpPr>
          <p:spPr>
            <a:xfrm>
              <a:off x="105757" y="203448"/>
              <a:ext cx="2988886" cy="157430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ctr">
              <a:spAutoFit/>
            </a:bodyPr>
            <a:lstStyle/>
            <a:p>
              <a:pPr marL="81279" marR="81279" algn="ctr" defTabSz="1828800">
                <a:buClr>
                  <a:srgbClr val="000000"/>
                </a:buClr>
                <a:buFont typeface="Times New Roman"/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t>Estimated </a:t>
              </a:r>
            </a:p>
            <a:p>
              <a:pPr marL="81279" marR="81279" algn="ctr" defTabSz="1828800">
                <a:buClr>
                  <a:srgbClr val="000000"/>
                </a:buClr>
                <a:buFont typeface="Times New Roman"/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t>world state</a:t>
              </a:r>
            </a:p>
          </p:txBody>
        </p:sp>
      </p:grpSp>
      <p:grpSp>
        <p:nvGrpSpPr>
          <p:cNvPr id="325" name="Group"/>
          <p:cNvGrpSpPr/>
          <p:nvPr/>
        </p:nvGrpSpPr>
        <p:grpSpPr>
          <a:xfrm>
            <a:off x="15697200" y="7010400"/>
            <a:ext cx="3657600" cy="2438400"/>
            <a:chOff x="0" y="0"/>
            <a:chExt cx="3657600" cy="2438400"/>
          </a:xfrm>
        </p:grpSpPr>
        <p:sp>
          <p:nvSpPr>
            <p:cNvPr id="323" name="Rectangle"/>
            <p:cNvSpPr/>
            <p:nvPr/>
          </p:nvSpPr>
          <p:spPr>
            <a:xfrm>
              <a:off x="0" y="0"/>
              <a:ext cx="3657600" cy="24384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defTabSz="182880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24" name="Predictions…"/>
            <p:cNvSpPr txBox="1"/>
            <p:nvPr/>
          </p:nvSpPr>
          <p:spPr>
            <a:xfrm>
              <a:off x="308759" y="432048"/>
              <a:ext cx="3040083" cy="157430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ctr">
              <a:spAutoFit/>
            </a:bodyPr>
            <a:lstStyle/>
            <a:p>
              <a:pPr marL="81279" marR="81279" algn="ctr" defTabSz="1828800">
                <a:buClr>
                  <a:srgbClr val="000000"/>
                </a:buClr>
                <a:buFont typeface="Times New Roman"/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t>Predictions</a:t>
              </a:r>
            </a:p>
            <a:p>
              <a:pPr marL="81279" marR="81279" algn="ctr" defTabSz="1828800">
                <a:buClr>
                  <a:srgbClr val="000000"/>
                </a:buClr>
                <a:buFont typeface="Times New Roman"/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t>Actions</a:t>
              </a:r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7010400" y="8229600"/>
            <a:ext cx="2743200" cy="875804"/>
            <a:chOff x="0" y="0"/>
            <a:chExt cx="2743200" cy="875803"/>
          </a:xfrm>
        </p:grpSpPr>
        <p:sp>
          <p:nvSpPr>
            <p:cNvPr id="326" name="Line"/>
            <p:cNvSpPr/>
            <p:nvPr/>
          </p:nvSpPr>
          <p:spPr>
            <a:xfrm>
              <a:off x="0" y="0"/>
              <a:ext cx="2743200" cy="31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327" name="Statistics"/>
            <p:cNvSpPr txBox="1"/>
            <p:nvPr/>
          </p:nvSpPr>
          <p:spPr>
            <a:xfrm>
              <a:off x="0" y="0"/>
              <a:ext cx="2498646" cy="87580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defTabSz="1828800">
                <a:buClr>
                  <a:srgbClr val="000000"/>
                </a:buClr>
                <a:buFont typeface="Times New Roman"/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Statistics</a:t>
              </a:r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12954000" y="7467600"/>
            <a:ext cx="2743200" cy="1270000"/>
            <a:chOff x="0" y="0"/>
            <a:chExt cx="2743200" cy="1270000"/>
          </a:xfrm>
        </p:grpSpPr>
        <p:sp>
          <p:nvSpPr>
            <p:cNvPr id="329" name="Line"/>
            <p:cNvSpPr/>
            <p:nvPr/>
          </p:nvSpPr>
          <p:spPr>
            <a:xfrm>
              <a:off x="0" y="762000"/>
              <a:ext cx="2743200" cy="31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endParaRPr/>
            </a:p>
          </p:txBody>
        </p:sp>
        <p:sp>
          <p:nvSpPr>
            <p:cNvPr id="330" name="Decision…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/>
            <a:p>
              <a:pPr marL="81279" marR="81279" defTabSz="1828800">
                <a:buClr>
                  <a:srgbClr val="000000"/>
                </a:buClr>
                <a:buFont typeface="Times New Roman"/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t>Decision </a:t>
              </a:r>
            </a:p>
            <a:p>
              <a:pPr marL="81279" marR="81279" defTabSz="1828800">
                <a:buClr>
                  <a:srgbClr val="000000"/>
                </a:buClr>
                <a:buFont typeface="Times New Roman"/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t>Theory</a:t>
              </a:r>
            </a:p>
          </p:txBody>
        </p:sp>
      </p:grpSp>
      <p:grpSp>
        <p:nvGrpSpPr>
          <p:cNvPr id="334" name="Group"/>
          <p:cNvGrpSpPr/>
          <p:nvPr/>
        </p:nvGrpSpPr>
        <p:grpSpPr>
          <a:xfrm>
            <a:off x="5562600" y="5334000"/>
            <a:ext cx="11963400" cy="1828801"/>
            <a:chOff x="0" y="0"/>
            <a:chExt cx="11963399" cy="1828800"/>
          </a:xfrm>
        </p:grpSpPr>
        <p:sp>
          <p:nvSpPr>
            <p:cNvPr id="332" name="Line"/>
            <p:cNvSpPr/>
            <p:nvPr/>
          </p:nvSpPr>
          <p:spPr>
            <a:xfrm rot="16200000">
              <a:off x="5529265" y="-4605334"/>
              <a:ext cx="904869" cy="1196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0"/>
                    <a:pt x="21600" y="5400"/>
                    <a:pt x="21600" y="10800"/>
                  </a:cubicBezTo>
                  <a:cubicBezTo>
                    <a:pt x="21600" y="16200"/>
                    <a:pt x="12619" y="21600"/>
                    <a:pt x="3638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marL="81279" marR="81279" defTabSz="182880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333" name="Machine Learning"/>
            <p:cNvSpPr txBox="1"/>
            <p:nvPr/>
          </p:nvSpPr>
          <p:spPr>
            <a:xfrm>
              <a:off x="4084130" y="0"/>
              <a:ext cx="4782563" cy="875804"/>
            </a:xfrm>
            <a:prstGeom prst="rect">
              <a:avLst/>
            </a:prstGeom>
            <a:noFill/>
            <a:ln w="952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marL="81279" marR="81279" algn="ctr" defTabSz="1828800">
                <a:buClr>
                  <a:srgbClr val="000000"/>
                </a:buClr>
                <a:buFont typeface="Times New Roman"/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Machine Learning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2" grpId="3" animBg="1" advAuto="0"/>
      <p:bldP spid="325" grpId="5" animBg="1" advAuto="0"/>
      <p:bldP spid="328" grpId="2" animBg="1" advAuto="0"/>
      <p:bldP spid="331" grpId="4" animBg="1" advAuto="0"/>
      <p:bldP spid="334" grpId="6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Table"/>
          <p:cNvGraphicFramePr/>
          <p:nvPr/>
        </p:nvGraphicFramePr>
        <p:xfrm>
          <a:off x="4267200" y="4419600"/>
          <a:ext cx="15973424" cy="771207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107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2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97456">
                <a:tc>
                  <a:txBody>
                    <a:bodyPr/>
                    <a:lstStyle/>
                    <a:p>
                      <a:pPr marR="81279" algn="l" defTabSz="1828800">
                        <a:spcBef>
                          <a:spcPts val="1200"/>
                        </a:spcBef>
                        <a:tabLst>
                          <a:tab pos="1828800" algn="l"/>
                        </a:tabLst>
                        <a:defRPr sz="1800">
                          <a:uFillTx/>
                        </a:defRPr>
                      </a:pPr>
                      <a:r>
                        <a:rPr sz="5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marL="50800" marR="50800" marT="50800" marB="5080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1279" algn="l" defTabSz="1828800">
                        <a:spcBef>
                          <a:spcPts val="1200"/>
                        </a:spcBef>
                        <a:tabLst>
                          <a:tab pos="1828800" algn="l"/>
                        </a:tabLst>
                        <a:defRPr sz="1800">
                          <a:uFillTx/>
                        </a:defRPr>
                      </a:pPr>
                      <a:r>
                        <a:rPr sz="5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Generative</a:t>
                      </a:r>
                    </a:p>
                  </a:txBody>
                  <a:tcPr marL="50800" marR="50800" marT="50800" marB="508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1279" algn="l" defTabSz="1828800">
                        <a:spcBef>
                          <a:spcPts val="1200"/>
                        </a:spcBef>
                        <a:tabLst>
                          <a:tab pos="1828800" algn="l"/>
                        </a:tabLst>
                        <a:defRPr sz="1800">
                          <a:uFillTx/>
                        </a:defRPr>
                      </a:pPr>
                      <a:r>
                        <a:rPr sz="5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Discriminative</a:t>
                      </a:r>
                    </a:p>
                  </a:txBody>
                  <a:tcPr marL="50800" marR="50800" marT="50800" marB="508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049">
                <a:tc>
                  <a:txBody>
                    <a:bodyPr/>
                    <a:lstStyle/>
                    <a:p>
                      <a:pPr marR="81279" algn="l" defTabSz="1828800">
                        <a:spcBef>
                          <a:spcPts val="1200"/>
                        </a:spcBef>
                        <a:tabLst>
                          <a:tab pos="1828800" algn="l"/>
                        </a:tabLst>
                        <a:defRPr sz="1800">
                          <a:uFillTx/>
                        </a:defRPr>
                      </a:pPr>
                      <a:r>
                        <a:rPr sz="5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</a:p>
                  </a:txBody>
                  <a:tcPr marL="50800" marR="50800" marT="50800" marB="5080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1279" algn="l" defTabSz="1828800">
                        <a:spcBef>
                          <a:spcPts val="1200"/>
                        </a:spcBef>
                        <a:tabLst>
                          <a:tab pos="1828800" algn="l"/>
                        </a:tabLst>
                        <a:defRPr sz="1800">
                          <a:uFillTx/>
                        </a:defRPr>
                      </a:pPr>
                      <a:r>
                        <a:rPr sz="5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Probability estimates</a:t>
                      </a:r>
                    </a:p>
                  </a:txBody>
                  <a:tcPr marL="50800" marR="50800" marT="50800" marB="508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1279" algn="l" defTabSz="1828800">
                        <a:spcBef>
                          <a:spcPts val="1200"/>
                        </a:spcBef>
                        <a:tabLst>
                          <a:tab pos="1828800" algn="l"/>
                        </a:tabLst>
                        <a:defRPr sz="1800">
                          <a:uFillTx/>
                        </a:defRPr>
                      </a:pPr>
                      <a:r>
                        <a:rPr sz="5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Classification rule</a:t>
                      </a:r>
                    </a:p>
                  </a:txBody>
                  <a:tcPr marL="50800" marR="50800" marT="50800" marB="508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212">
                <a:tc>
                  <a:txBody>
                    <a:bodyPr/>
                    <a:lstStyle/>
                    <a:p>
                      <a:pPr marR="81279" algn="l" defTabSz="1828800">
                        <a:spcBef>
                          <a:spcPts val="1200"/>
                        </a:spcBef>
                        <a:tabLst>
                          <a:tab pos="1828800" algn="l"/>
                        </a:tabLst>
                        <a:defRPr sz="1800">
                          <a:uFillTx/>
                        </a:defRPr>
                      </a:pPr>
                      <a:r>
                        <a:rPr sz="5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Performance measure</a:t>
                      </a:r>
                    </a:p>
                  </a:txBody>
                  <a:tcPr marL="50800" marR="50800" marT="50800" marB="5080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1279" algn="l" defTabSz="1828800">
                        <a:spcBef>
                          <a:spcPts val="1200"/>
                        </a:spcBef>
                        <a:tabLst>
                          <a:tab pos="1828800" algn="l"/>
                        </a:tabLst>
                        <a:defRPr sz="1800">
                          <a:uFillTx/>
                        </a:defRPr>
                      </a:pPr>
                      <a:r>
                        <a:rPr sz="5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Likelihood</a:t>
                      </a:r>
                    </a:p>
                  </a:txBody>
                  <a:tcPr marL="50800" marR="50800" marT="50800" marB="508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1279" algn="l" defTabSz="1828800">
                        <a:spcBef>
                          <a:spcPts val="1200"/>
                        </a:spcBef>
                        <a:tabLst>
                          <a:tab pos="1828800" algn="l"/>
                        </a:tabLst>
                        <a:defRPr sz="1800">
                          <a:uFillTx/>
                        </a:defRPr>
                      </a:pPr>
                      <a:r>
                        <a:rPr sz="5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Misclassification rate</a:t>
                      </a:r>
                    </a:p>
                  </a:txBody>
                  <a:tcPr marL="50800" marR="50800" marT="50800" marB="508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356">
                <a:tc>
                  <a:txBody>
                    <a:bodyPr/>
                    <a:lstStyle/>
                    <a:p>
                      <a:pPr marR="81279" algn="l" defTabSz="1828800">
                        <a:spcBef>
                          <a:spcPts val="1200"/>
                        </a:spcBef>
                        <a:tabLst>
                          <a:tab pos="1828800" algn="l"/>
                        </a:tabLst>
                        <a:defRPr sz="1800">
                          <a:uFillTx/>
                        </a:defRPr>
                      </a:pPr>
                      <a:r>
                        <a:rPr sz="5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Mismatch problems</a:t>
                      </a:r>
                    </a:p>
                  </a:txBody>
                  <a:tcPr marL="50800" marR="50800" marT="50800" marB="5080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1279" algn="l" defTabSz="1828800">
                        <a:spcBef>
                          <a:spcPts val="1200"/>
                        </a:spcBef>
                        <a:tabLst>
                          <a:tab pos="1828800" algn="l"/>
                        </a:tabLst>
                        <a:defRPr sz="1800">
                          <a:uFillTx/>
                        </a:defRPr>
                      </a:pPr>
                      <a:r>
                        <a:rPr sz="5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Outliers</a:t>
                      </a:r>
                    </a:p>
                  </a:txBody>
                  <a:tcPr marL="50800" marR="50800" marT="50800" marB="508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1279" algn="l" defTabSz="1828800">
                        <a:spcBef>
                          <a:spcPts val="1200"/>
                        </a:spcBef>
                        <a:tabLst>
                          <a:tab pos="1828800" algn="l"/>
                        </a:tabLst>
                        <a:defRPr sz="1800">
                          <a:uFillTx/>
                        </a:defRPr>
                      </a:pPr>
                      <a:r>
                        <a:rPr sz="5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Misclassifications</a:t>
                      </a:r>
                    </a:p>
                  </a:txBody>
                  <a:tcPr marL="50800" marR="50800" marT="50800" marB="508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7" name="Comparison of methodolog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Comparison of methodologies</a:t>
            </a:r>
          </a:p>
        </p:txBody>
      </p:sp>
      <p:sp>
        <p:nvSpPr>
          <p:cNvPr id="3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662900" y="13131800"/>
            <a:ext cx="584200" cy="5944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Times New Roman"/>
        <a:ea typeface="Times New Roman"/>
        <a:cs typeface="Times New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016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>
          <a:outerShdw blurRad="76200" dist="508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0" indent="0" algn="ctr" defTabSz="812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Times New Roman"/>
        <a:ea typeface="Times New Roman"/>
        <a:cs typeface="Times New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016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>
          <a:outerShdw blurRad="76200" dist="508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0" indent="0" algn="ctr" defTabSz="812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848</Words>
  <Application>Microsoft Macintosh PowerPoint</Application>
  <PresentationFormat>Custom</PresentationFormat>
  <Paragraphs>179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Cambria Math</vt:lpstr>
      <vt:lpstr>Gill Sans</vt:lpstr>
      <vt:lpstr>Helvetica</vt:lpstr>
      <vt:lpstr>Lucida Grande</vt:lpstr>
      <vt:lpstr>Times New Roman</vt:lpstr>
      <vt:lpstr>White</vt:lpstr>
      <vt:lpstr>An overview of Boosting</vt:lpstr>
      <vt:lpstr>Plan of talk</vt:lpstr>
      <vt:lpstr>Generative vs. Discriminative vs. Robust discriminative  Models</vt:lpstr>
      <vt:lpstr>Toy Example</vt:lpstr>
      <vt:lpstr>Generative modeling </vt:lpstr>
      <vt:lpstr>Discriminative approach</vt:lpstr>
      <vt:lpstr>Ill-behaved data</vt:lpstr>
      <vt:lpstr>Traditional Statistics vs.  Machine Learning</vt:lpstr>
      <vt:lpstr>Comparison of methodologies</vt:lpstr>
      <vt:lpstr>Summary</vt:lpstr>
      <vt:lpstr>Confidence vs. Certainty</vt:lpstr>
      <vt:lpstr>Generative vs. Discriminative vs. Robust discriminative</vt:lpstr>
      <vt:lpstr>Classifiers vs. Examples</vt:lpstr>
      <vt:lpstr>confidence ≠ certainty</vt:lpstr>
      <vt:lpstr>More examples of  high confidence, low certainty</vt:lpstr>
      <vt:lpstr>Prediction in sports</vt:lpstr>
      <vt:lpstr>Prediction of spin in table tennis </vt:lpstr>
      <vt:lpstr>Confidence in classification</vt:lpstr>
      <vt:lpstr>Bootstrap Ensemble</vt:lpstr>
      <vt:lpstr>Degrees Of Confidence </vt:lpstr>
      <vt:lpstr>Confidence Intervals</vt:lpstr>
      <vt:lpstr>Multi-label classification</vt:lpstr>
      <vt:lpstr>Easy and hard examples in the multilabel case</vt:lpstr>
      <vt:lpstr>Does IDK matter?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Boosting</dc:title>
  <cp:lastModifiedBy>yoav freund</cp:lastModifiedBy>
  <cp:revision>21</cp:revision>
  <dcterms:modified xsi:type="dcterms:W3CDTF">2022-04-28T01:15:21Z</dcterms:modified>
</cp:coreProperties>
</file>