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gzdeiDBvDivxH+H2BCBiyNG1fT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6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6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6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6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6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6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etris.com/play-tetr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Latency, Throughput</a:t>
            </a:r>
            <a:br>
              <a:rPr lang="en-US"/>
            </a:br>
            <a:r>
              <a:rPr lang="en-US"/>
              <a:t>And the memory Hierarchy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When do we need high throughput</a:t>
            </a:r>
            <a:endParaRPr/>
          </a:p>
        </p:txBody>
      </p:sp>
      <p:sp>
        <p:nvSpPr>
          <p:cNvPr id="231" name="Google Shape;231;p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we have a large amount of data to process (50TB),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we care </a:t>
            </a:r>
            <a:r>
              <a:rPr lang="en-US"/>
              <a:t>about throughput – number of seconds to process 1TB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we don’t care </a:t>
            </a:r>
            <a:r>
              <a:rPr lang="en-US"/>
              <a:t> about  latency = processing one record,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Example: transfer 50TB of data to the cloud.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Regular home line: upload speed 6Mbps = 6/8 MBps -&gt;   771 days ~ 2 years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Fast University line: upload speed  100Mbps = 100/8 MBps -&gt;  46 days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Dedicated fiber: upload speed 10Gbps =  10/8 GBps -&gt; 11 hours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Dedicated fiber costs 10-100K$ per year.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fastest and cheapest option: Fedex</a:t>
            </a:r>
            <a:endParaRPr/>
          </a:p>
        </p:txBody>
      </p:sp>
      <p:pic>
        <p:nvPicPr>
          <p:cNvPr descr="A screenshot of a cell phone&#10;&#10;Description automatically generated" id="237" name="Google Shape;23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673" y="1396762"/>
            <a:ext cx="5222763" cy="1261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238" name="Google Shape;23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6673" y="2722325"/>
            <a:ext cx="8191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239" name="Google Shape;23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6673" y="4465269"/>
            <a:ext cx="6895651" cy="177778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1"/>
          <p:cNvSpPr txBox="1"/>
          <p:nvPr/>
        </p:nvSpPr>
        <p:spPr>
          <a:xfrm>
            <a:off x="6589643" y="1431235"/>
            <a:ext cx="44229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Latency: 24 hour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Throughput using 50TB snowball: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50TB / 24 hours.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~ 200$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Summary for part 1 	</a:t>
            </a:r>
            <a:endParaRPr/>
          </a:p>
        </p:txBody>
      </p:sp>
      <p:sp>
        <p:nvSpPr>
          <p:cNvPr id="246" name="Google Shape;246;p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providing an interactive experience, we care more about latency than throughput.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processing TB, we care more about throughput than about latency.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Transmitting TB through the internet is slow and expensive.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Sending a physical disk through Fedex is cheap and high bandwidth.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Some numbers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64" r="0" t="-263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 of Latency  vs. throughput</a:t>
            </a:r>
            <a:endParaRPr/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506627" y="1825625"/>
            <a:ext cx="5758249" cy="4117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Latency:</a:t>
            </a:r>
            <a:r>
              <a:rPr lang="en-US"/>
              <a:t> time between joining the line and leaving the cashier.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Throughput:</a:t>
            </a:r>
            <a:r>
              <a:rPr lang="en-US"/>
              <a:t> Number of people coming out of the store per minute.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Minimal latency</a:t>
            </a:r>
            <a:r>
              <a:rPr lang="en-US"/>
              <a:t>: Time at Cashier.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Customer cares about latency.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Store cares mostly about throughput (dollars per minute) and to some degree latency (customer happier).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825625"/>
            <a:ext cx="6242224" cy="3513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Definitions</a:t>
            </a:r>
            <a:endParaRPr/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85" r="0" t="-232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3401291" y="18761"/>
            <a:ext cx="49114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Wholesale vs. retail</a:t>
            </a:r>
            <a:endParaRPr/>
          </a:p>
        </p:txBody>
      </p:sp>
      <p:grpSp>
        <p:nvGrpSpPr>
          <p:cNvPr id="119" name="Google Shape;119;p5"/>
          <p:cNvGrpSpPr/>
          <p:nvPr/>
        </p:nvGrpSpPr>
        <p:grpSpPr>
          <a:xfrm>
            <a:off x="4028209" y="2653659"/>
            <a:ext cx="3657600" cy="3409734"/>
            <a:chOff x="4028209" y="2653659"/>
            <a:chExt cx="3657600" cy="3409734"/>
          </a:xfrm>
        </p:grpSpPr>
        <p:sp>
          <p:nvSpPr>
            <p:cNvPr id="120" name="Google Shape;120;p5"/>
            <p:cNvSpPr/>
            <p:nvPr/>
          </p:nvSpPr>
          <p:spPr>
            <a:xfrm>
              <a:off x="4028209" y="2653659"/>
              <a:ext cx="3657600" cy="120534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2D05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5"/>
            <p:cNvSpPr txBox="1"/>
            <p:nvPr/>
          </p:nvSpPr>
          <p:spPr>
            <a:xfrm>
              <a:off x="4309383" y="3816624"/>
              <a:ext cx="3376426" cy="2246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Buying water in costco and driving the truck to it’s stand: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 hours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 cents / bottle </a:t>
              </a:r>
              <a:endParaRPr/>
            </a:p>
          </p:txBody>
        </p:sp>
      </p:grpSp>
      <p:grpSp>
        <p:nvGrpSpPr>
          <p:cNvPr id="122" name="Google Shape;122;p5"/>
          <p:cNvGrpSpPr/>
          <p:nvPr/>
        </p:nvGrpSpPr>
        <p:grpSpPr>
          <a:xfrm>
            <a:off x="7944344" y="1899606"/>
            <a:ext cx="3810000" cy="4723724"/>
            <a:chOff x="7944344" y="1899606"/>
            <a:chExt cx="3810000" cy="4723724"/>
          </a:xfrm>
        </p:grpSpPr>
        <p:pic>
          <p:nvPicPr>
            <p:cNvPr id="123" name="Google Shape;123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44344" y="2639515"/>
              <a:ext cx="3810000" cy="2133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5"/>
            <p:cNvSpPr txBox="1"/>
            <p:nvPr/>
          </p:nvSpPr>
          <p:spPr>
            <a:xfrm>
              <a:off x="8161131" y="4807448"/>
              <a:ext cx="3376426" cy="1815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Walking to the truck and buying a water bottle: ½  minute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1$ / bottle</a:t>
              </a:r>
              <a:endParaRPr/>
            </a:p>
          </p:txBody>
        </p:sp>
        <p:sp>
          <p:nvSpPr>
            <p:cNvPr id="125" name="Google Shape;125;p5"/>
            <p:cNvSpPr txBox="1"/>
            <p:nvPr/>
          </p:nvSpPr>
          <p:spPr>
            <a:xfrm>
              <a:off x="8451279" y="1899606"/>
              <a:ext cx="2673927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Retail</a:t>
              </a:r>
              <a:endParaRPr/>
            </a:p>
          </p:txBody>
        </p:sp>
      </p:grpSp>
      <p:grpSp>
        <p:nvGrpSpPr>
          <p:cNvPr id="126" name="Google Shape;126;p5"/>
          <p:cNvGrpSpPr/>
          <p:nvPr/>
        </p:nvGrpSpPr>
        <p:grpSpPr>
          <a:xfrm>
            <a:off x="99833" y="925984"/>
            <a:ext cx="3640890" cy="5566891"/>
            <a:chOff x="99833" y="925984"/>
            <a:chExt cx="3640890" cy="5566891"/>
          </a:xfrm>
        </p:grpSpPr>
        <p:sp>
          <p:nvSpPr>
            <p:cNvPr id="127" name="Google Shape;127;p5"/>
            <p:cNvSpPr/>
            <p:nvPr/>
          </p:nvSpPr>
          <p:spPr>
            <a:xfrm>
              <a:off x="99833" y="1579418"/>
              <a:ext cx="3640890" cy="4913457"/>
            </a:xfrm>
            <a:prstGeom prst="snip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" name="Google Shape;128;p5"/>
            <p:cNvGrpSpPr/>
            <p:nvPr/>
          </p:nvGrpSpPr>
          <p:grpSpPr>
            <a:xfrm>
              <a:off x="238383" y="2950540"/>
              <a:ext cx="3329459" cy="3464336"/>
              <a:chOff x="238383" y="2950540"/>
              <a:chExt cx="3329459" cy="3464336"/>
            </a:xfrm>
          </p:grpSpPr>
          <p:pic>
            <p:nvPicPr>
              <p:cNvPr id="129" name="Google Shape;129;p5"/>
              <p:cNvPicPr preferRelativeResize="0"/>
              <p:nvPr/>
            </p:nvPicPr>
            <p:blipFill rotWithShape="1">
              <a:blip r:embed="rId4">
                <a:alphaModFix/>
              </a:blip>
              <a:srcRect b="23987" l="0" r="0" t="23987"/>
              <a:stretch/>
            </p:blipFill>
            <p:spPr>
              <a:xfrm>
                <a:off x="238383" y="2950540"/>
                <a:ext cx="3329459" cy="173216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 rotWithShape="1">
              <a:blip r:embed="rId4">
                <a:alphaModFix/>
              </a:blip>
              <a:srcRect b="23987" l="0" r="0" t="23987"/>
              <a:stretch/>
            </p:blipFill>
            <p:spPr>
              <a:xfrm>
                <a:off x="238383" y="4682708"/>
                <a:ext cx="3329459" cy="17321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1" name="Google Shape;131;p5"/>
            <p:cNvSpPr txBox="1"/>
            <p:nvPr/>
          </p:nvSpPr>
          <p:spPr>
            <a:xfrm>
              <a:off x="1087590" y="1884218"/>
              <a:ext cx="1821865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Costco</a:t>
              </a:r>
              <a:endParaRPr/>
            </a:p>
          </p:txBody>
        </p:sp>
        <p:sp>
          <p:nvSpPr>
            <p:cNvPr id="132" name="Google Shape;132;p5"/>
            <p:cNvSpPr txBox="1"/>
            <p:nvPr/>
          </p:nvSpPr>
          <p:spPr>
            <a:xfrm>
              <a:off x="566148" y="925984"/>
              <a:ext cx="2673927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Wholesale</a:t>
              </a:r>
              <a:endParaRPr/>
            </a:p>
          </p:txBody>
        </p:sp>
      </p:grpSp>
      <p:sp>
        <p:nvSpPr>
          <p:cNvPr id="133" name="Google Shape;133;p5"/>
          <p:cNvSpPr txBox="1"/>
          <p:nvPr/>
        </p:nvSpPr>
        <p:spPr>
          <a:xfrm>
            <a:off x="7685809" y="1348581"/>
            <a:ext cx="38517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(water cache)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Different latencies for different units  </a:t>
            </a:r>
            <a:endParaRPr/>
          </a:p>
        </p:txBody>
      </p:sp>
      <p:sp>
        <p:nvSpPr>
          <p:cNvPr id="139" name="Google Shape;139;p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89" r="0" t="-232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289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grpSp>
        <p:nvGrpSpPr>
          <p:cNvPr id="145" name="Google Shape;145;p7"/>
          <p:cNvGrpSpPr/>
          <p:nvPr/>
        </p:nvGrpSpPr>
        <p:grpSpPr>
          <a:xfrm>
            <a:off x="223369" y="3916303"/>
            <a:ext cx="11913811" cy="2669295"/>
            <a:chOff x="223369" y="3916303"/>
            <a:chExt cx="11913811" cy="2669295"/>
          </a:xfrm>
        </p:grpSpPr>
        <p:cxnSp>
          <p:nvCxnSpPr>
            <p:cNvPr id="146" name="Google Shape;146;p7"/>
            <p:cNvCxnSpPr/>
            <p:nvPr/>
          </p:nvCxnSpPr>
          <p:spPr>
            <a:xfrm>
              <a:off x="3803409" y="3916303"/>
              <a:ext cx="0" cy="1371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" name="Google Shape;147;p7"/>
            <p:cNvCxnSpPr/>
            <p:nvPr/>
          </p:nvCxnSpPr>
          <p:spPr>
            <a:xfrm>
              <a:off x="5008689" y="3916303"/>
              <a:ext cx="0" cy="1371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48" name="Google Shape;148;p7"/>
            <p:cNvGrpSpPr/>
            <p:nvPr/>
          </p:nvGrpSpPr>
          <p:grpSpPr>
            <a:xfrm>
              <a:off x="2262369" y="6175198"/>
              <a:ext cx="5864538" cy="410400"/>
              <a:chOff x="1455091" y="4640460"/>
              <a:chExt cx="5864538" cy="410400"/>
            </a:xfrm>
          </p:grpSpPr>
          <p:sp>
            <p:nvSpPr>
              <p:cNvPr id="149" name="Google Shape;149;p7"/>
              <p:cNvSpPr/>
              <p:nvPr/>
            </p:nvSpPr>
            <p:spPr>
              <a:xfrm>
                <a:off x="1455091" y="4640460"/>
                <a:ext cx="1031700" cy="410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byte</a:t>
                </a:r>
                <a:endParaRPr/>
              </a:p>
            </p:txBody>
          </p:sp>
          <p:sp>
            <p:nvSpPr>
              <p:cNvPr id="150" name="Google Shape;150;p7"/>
              <p:cNvSpPr/>
              <p:nvPr/>
            </p:nvSpPr>
            <p:spPr>
              <a:xfrm>
                <a:off x="3871510" y="4640460"/>
                <a:ext cx="1031700" cy="410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byte</a:t>
                </a:r>
                <a:endParaRPr/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>
                <a:off x="6287929" y="4640460"/>
                <a:ext cx="1031700" cy="410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byte</a:t>
                </a:r>
                <a:endParaRPr/>
              </a:p>
            </p:txBody>
          </p:sp>
          <p:sp>
            <p:nvSpPr>
              <p:cNvPr id="152" name="Google Shape;152;p7"/>
              <p:cNvSpPr/>
              <p:nvPr/>
            </p:nvSpPr>
            <p:spPr>
              <a:xfrm>
                <a:off x="2661835" y="4640460"/>
                <a:ext cx="1031700" cy="410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byte</a:t>
                </a:r>
                <a:endParaRPr/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>
                <a:off x="5078255" y="4640460"/>
                <a:ext cx="1031700" cy="410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byte</a:t>
                </a:r>
                <a:endParaRPr/>
              </a:p>
            </p:txBody>
          </p:sp>
        </p:grpSp>
        <p:cxnSp>
          <p:nvCxnSpPr>
            <p:cNvPr id="154" name="Google Shape;154;p7"/>
            <p:cNvCxnSpPr/>
            <p:nvPr/>
          </p:nvCxnSpPr>
          <p:spPr>
            <a:xfrm>
              <a:off x="3871510" y="4335660"/>
              <a:ext cx="1031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55" name="Google Shape;155;p7"/>
            <p:cNvSpPr txBox="1"/>
            <p:nvPr/>
          </p:nvSpPr>
          <p:spPr>
            <a:xfrm>
              <a:off x="4093745" y="4036128"/>
              <a:ext cx="77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½ sec</a:t>
              </a:r>
              <a:endParaRPr/>
            </a:p>
          </p:txBody>
        </p:sp>
        <p:grpSp>
          <p:nvGrpSpPr>
            <p:cNvPr id="156" name="Google Shape;156;p7"/>
            <p:cNvGrpSpPr/>
            <p:nvPr/>
          </p:nvGrpSpPr>
          <p:grpSpPr>
            <a:xfrm>
              <a:off x="1463807" y="4698634"/>
              <a:ext cx="5864538" cy="410400"/>
              <a:chOff x="1455091" y="4640460"/>
              <a:chExt cx="5864538" cy="410400"/>
            </a:xfrm>
          </p:grpSpPr>
          <p:sp>
            <p:nvSpPr>
              <p:cNvPr id="157" name="Google Shape;157;p7"/>
              <p:cNvSpPr/>
              <p:nvPr/>
            </p:nvSpPr>
            <p:spPr>
              <a:xfrm>
                <a:off x="1455091" y="4640460"/>
                <a:ext cx="1031700" cy="410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byte</a:t>
                </a:r>
                <a:endParaRPr/>
              </a:p>
            </p:txBody>
          </p:sp>
          <p:sp>
            <p:nvSpPr>
              <p:cNvPr id="158" name="Google Shape;158;p7"/>
              <p:cNvSpPr/>
              <p:nvPr/>
            </p:nvSpPr>
            <p:spPr>
              <a:xfrm>
                <a:off x="3871510" y="4640460"/>
                <a:ext cx="1031700" cy="410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byte</a:t>
                </a:r>
                <a:endParaRPr/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>
                <a:off x="6287929" y="4640460"/>
                <a:ext cx="1031700" cy="410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byte</a:t>
                </a:r>
                <a:endParaRPr/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>
                <a:off x="2661835" y="4640460"/>
                <a:ext cx="1031700" cy="410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byte</a:t>
                </a:r>
                <a:endParaRPr/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5078255" y="4640460"/>
                <a:ext cx="1031700" cy="410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byte</a:t>
                </a:r>
                <a:endParaRPr/>
              </a:p>
            </p:txBody>
          </p:sp>
        </p:grpSp>
        <p:grpSp>
          <p:nvGrpSpPr>
            <p:cNvPr id="162" name="Google Shape;162;p7"/>
            <p:cNvGrpSpPr/>
            <p:nvPr/>
          </p:nvGrpSpPr>
          <p:grpSpPr>
            <a:xfrm>
              <a:off x="1833495" y="5209927"/>
              <a:ext cx="5864538" cy="410400"/>
              <a:chOff x="1455091" y="4640460"/>
              <a:chExt cx="5864538" cy="410400"/>
            </a:xfrm>
          </p:grpSpPr>
          <p:sp>
            <p:nvSpPr>
              <p:cNvPr id="163" name="Google Shape;163;p7"/>
              <p:cNvSpPr/>
              <p:nvPr/>
            </p:nvSpPr>
            <p:spPr>
              <a:xfrm>
                <a:off x="1455091" y="4640460"/>
                <a:ext cx="1031700" cy="410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byte</a:t>
                </a:r>
                <a:endParaRPr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3871510" y="4640460"/>
                <a:ext cx="1031700" cy="410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byte</a:t>
                </a:r>
                <a:endParaRPr/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6287929" y="4640460"/>
                <a:ext cx="1031700" cy="410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byte</a:t>
                </a:r>
                <a:endParaRPr/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2661835" y="4640460"/>
                <a:ext cx="1031700" cy="410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byte</a:t>
                </a:r>
                <a:endParaRPr/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5078255" y="4640460"/>
                <a:ext cx="1031700" cy="410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byte</a:t>
                </a:r>
                <a:endParaRPr/>
              </a:p>
            </p:txBody>
          </p:sp>
        </p:grpSp>
        <p:grpSp>
          <p:nvGrpSpPr>
            <p:cNvPr id="168" name="Google Shape;168;p7"/>
            <p:cNvGrpSpPr/>
            <p:nvPr/>
          </p:nvGrpSpPr>
          <p:grpSpPr>
            <a:xfrm>
              <a:off x="1568509" y="5689077"/>
              <a:ext cx="5864538" cy="410400"/>
              <a:chOff x="1455091" y="4640460"/>
              <a:chExt cx="5864538" cy="410400"/>
            </a:xfrm>
          </p:grpSpPr>
          <p:sp>
            <p:nvSpPr>
              <p:cNvPr id="169" name="Google Shape;169;p7"/>
              <p:cNvSpPr/>
              <p:nvPr/>
            </p:nvSpPr>
            <p:spPr>
              <a:xfrm>
                <a:off x="1455091" y="4640460"/>
                <a:ext cx="1031700" cy="410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byte</a:t>
                </a:r>
                <a:endParaRPr/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3871510" y="4640460"/>
                <a:ext cx="1031700" cy="410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byte</a:t>
                </a:r>
                <a:endParaRPr/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6287929" y="4640460"/>
                <a:ext cx="1031700" cy="410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byte</a:t>
                </a:r>
                <a:endParaRPr/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2661835" y="4640460"/>
                <a:ext cx="1031700" cy="410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byte</a:t>
                </a:r>
                <a:endParaRPr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5078255" y="4640460"/>
                <a:ext cx="1031700" cy="410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byte</a:t>
                </a:r>
                <a:endParaRPr/>
              </a:p>
            </p:txBody>
          </p:sp>
        </p:grpSp>
        <p:sp>
          <p:nvSpPr>
            <p:cNvPr id="174" name="Google Shape;174;p7"/>
            <p:cNvSpPr txBox="1"/>
            <p:nvPr/>
          </p:nvSpPr>
          <p:spPr>
            <a:xfrm>
              <a:off x="8388980" y="4611980"/>
              <a:ext cx="37482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Latency = ½ sec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Throughput = 8 byte/sec</a:t>
              </a:r>
              <a:endParaRPr/>
            </a:p>
          </p:txBody>
        </p:sp>
        <p:sp>
          <p:nvSpPr>
            <p:cNvPr id="175" name="Google Shape;175;p7"/>
            <p:cNvSpPr txBox="1"/>
            <p:nvPr/>
          </p:nvSpPr>
          <p:spPr>
            <a:xfrm>
              <a:off x="223369" y="4753484"/>
              <a:ext cx="1205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CPU 1</a:t>
              </a:r>
              <a:endParaRPr/>
            </a:p>
          </p:txBody>
        </p:sp>
        <p:sp>
          <p:nvSpPr>
            <p:cNvPr id="176" name="Google Shape;176;p7"/>
            <p:cNvSpPr txBox="1"/>
            <p:nvPr/>
          </p:nvSpPr>
          <p:spPr>
            <a:xfrm>
              <a:off x="223369" y="5241047"/>
              <a:ext cx="1205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CPU 2</a:t>
              </a:r>
              <a:endParaRPr/>
            </a:p>
          </p:txBody>
        </p:sp>
        <p:sp>
          <p:nvSpPr>
            <p:cNvPr id="177" name="Google Shape;177;p7"/>
            <p:cNvSpPr txBox="1"/>
            <p:nvPr/>
          </p:nvSpPr>
          <p:spPr>
            <a:xfrm>
              <a:off x="223369" y="5728610"/>
              <a:ext cx="1205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CPU 3</a:t>
              </a:r>
              <a:endParaRPr/>
            </a:p>
          </p:txBody>
        </p:sp>
        <p:sp>
          <p:nvSpPr>
            <p:cNvPr id="178" name="Google Shape;178;p7"/>
            <p:cNvSpPr txBox="1"/>
            <p:nvPr/>
          </p:nvSpPr>
          <p:spPr>
            <a:xfrm>
              <a:off x="223369" y="6216174"/>
              <a:ext cx="1205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CPU 4</a:t>
              </a:r>
              <a:endParaRPr/>
            </a:p>
          </p:txBody>
        </p:sp>
      </p:grpSp>
      <p:grpSp>
        <p:nvGrpSpPr>
          <p:cNvPr id="179" name="Google Shape;179;p7"/>
          <p:cNvGrpSpPr/>
          <p:nvPr/>
        </p:nvGrpSpPr>
        <p:grpSpPr>
          <a:xfrm>
            <a:off x="223368" y="1926522"/>
            <a:ext cx="11321663" cy="1502478"/>
            <a:chOff x="223368" y="1926522"/>
            <a:chExt cx="11321663" cy="1502478"/>
          </a:xfrm>
        </p:grpSpPr>
        <p:grpSp>
          <p:nvGrpSpPr>
            <p:cNvPr id="180" name="Google Shape;180;p7"/>
            <p:cNvGrpSpPr/>
            <p:nvPr/>
          </p:nvGrpSpPr>
          <p:grpSpPr>
            <a:xfrm>
              <a:off x="1360884" y="2057400"/>
              <a:ext cx="5864538" cy="1371600"/>
              <a:chOff x="1249202" y="1934308"/>
              <a:chExt cx="5864538" cy="1371600"/>
            </a:xfrm>
          </p:grpSpPr>
          <p:cxnSp>
            <p:nvCxnSpPr>
              <p:cNvPr id="181" name="Google Shape;181;p7"/>
              <p:cNvCxnSpPr/>
              <p:nvPr/>
            </p:nvCxnSpPr>
            <p:spPr>
              <a:xfrm>
                <a:off x="3597520" y="1934308"/>
                <a:ext cx="0" cy="137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2" name="Google Shape;182;p7"/>
              <p:cNvCxnSpPr/>
              <p:nvPr/>
            </p:nvCxnSpPr>
            <p:spPr>
              <a:xfrm>
                <a:off x="4802800" y="1934308"/>
                <a:ext cx="0" cy="137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83" name="Google Shape;183;p7"/>
              <p:cNvSpPr/>
              <p:nvPr/>
            </p:nvSpPr>
            <p:spPr>
              <a:xfrm>
                <a:off x="1249202" y="2658465"/>
                <a:ext cx="1031700" cy="410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byte</a:t>
                </a:r>
                <a:endParaRPr/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3665621" y="2658465"/>
                <a:ext cx="1031700" cy="410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byte</a:t>
                </a: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6082040" y="2658465"/>
                <a:ext cx="1031700" cy="410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byte</a:t>
                </a: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2455946" y="2658465"/>
                <a:ext cx="1031700" cy="410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byte</a:t>
                </a: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4872366" y="2658465"/>
                <a:ext cx="1031700" cy="410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byte</a:t>
                </a:r>
                <a:endParaRPr/>
              </a:p>
            </p:txBody>
          </p:sp>
          <p:cxnSp>
            <p:nvCxnSpPr>
              <p:cNvPr id="188" name="Google Shape;188;p7"/>
              <p:cNvCxnSpPr/>
              <p:nvPr/>
            </p:nvCxnSpPr>
            <p:spPr>
              <a:xfrm>
                <a:off x="3665621" y="2353665"/>
                <a:ext cx="1031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med" w="med" type="triangle"/>
                <a:tailEnd len="med" w="med" type="triangle"/>
              </a:ln>
            </p:spPr>
          </p:cxnSp>
          <p:sp>
            <p:nvSpPr>
              <p:cNvPr id="189" name="Google Shape;189;p7"/>
              <p:cNvSpPr txBox="1"/>
              <p:nvPr/>
            </p:nvSpPr>
            <p:spPr>
              <a:xfrm>
                <a:off x="3887856" y="2054133"/>
                <a:ext cx="775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½ sec</a:t>
                </a:r>
                <a:endParaRPr/>
              </a:p>
            </p:txBody>
          </p:sp>
        </p:grpSp>
        <p:sp>
          <p:nvSpPr>
            <p:cNvPr id="190" name="Google Shape;190;p7"/>
            <p:cNvSpPr txBox="1"/>
            <p:nvPr/>
          </p:nvSpPr>
          <p:spPr>
            <a:xfrm>
              <a:off x="7796831" y="1926522"/>
              <a:ext cx="37482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Latency = ½ sec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Throughput = 2 byte/sec</a:t>
              </a:r>
              <a:endParaRPr/>
            </a:p>
          </p:txBody>
        </p:sp>
        <p:sp>
          <p:nvSpPr>
            <p:cNvPr id="191" name="Google Shape;191;p7"/>
            <p:cNvSpPr txBox="1"/>
            <p:nvPr/>
          </p:nvSpPr>
          <p:spPr>
            <a:xfrm>
              <a:off x="223368" y="2774394"/>
              <a:ext cx="1205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CPU 1</a:t>
              </a:r>
              <a:endParaRPr/>
            </a:p>
          </p:txBody>
        </p:sp>
      </p:grpSp>
      <p:sp>
        <p:nvSpPr>
          <p:cNvPr id="192" name="Google Shape;192;p7"/>
          <p:cNvSpPr txBox="1"/>
          <p:nvPr/>
        </p:nvSpPr>
        <p:spPr>
          <a:xfrm>
            <a:off x="223369" y="1982906"/>
            <a:ext cx="281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Sequential execution</a:t>
            </a:r>
            <a:endParaRPr/>
          </a:p>
        </p:txBody>
      </p:sp>
      <p:sp>
        <p:nvSpPr>
          <p:cNvPr id="193" name="Google Shape;193;p7"/>
          <p:cNvSpPr txBox="1"/>
          <p:nvPr/>
        </p:nvSpPr>
        <p:spPr>
          <a:xfrm>
            <a:off x="233944" y="3848901"/>
            <a:ext cx="281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 execution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5113" y="92143"/>
            <a:ext cx="2175691" cy="169703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Reading data blocks from disk</a:t>
            </a:r>
            <a:endParaRPr/>
          </a:p>
        </p:txBody>
      </p:sp>
      <p:sp>
        <p:nvSpPr>
          <p:cNvPr id="200" name="Google Shape;200;p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latency for reading a random block from a spinning Disk is 10ms.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Why? Because of the mechanics of moving the reading head.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Instead of reading one byte, read a whole block!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</a:t>
            </a:r>
            <a:r>
              <a:rPr lang="en-US">
                <a:solidFill>
                  <a:srgbClr val="FF0000"/>
                </a:solidFill>
              </a:rPr>
              <a:t>all</a:t>
            </a:r>
            <a:r>
              <a:rPr lang="en-US"/>
              <a:t> of the data in the block is useful: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Latency: 10ms (100Byte/sec for random access)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Throughput: 100MB/sec (for sequential access)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Caching: a method for achieving low latency by predicting access. </a:t>
            </a:r>
            <a:endParaRPr/>
          </a:p>
        </p:txBody>
      </p:sp>
      <p:grpSp>
        <p:nvGrpSpPr>
          <p:cNvPr id="201" name="Google Shape;201;p8"/>
          <p:cNvGrpSpPr/>
          <p:nvPr/>
        </p:nvGrpSpPr>
        <p:grpSpPr>
          <a:xfrm>
            <a:off x="8138705" y="3755821"/>
            <a:ext cx="3700671" cy="1077289"/>
            <a:chOff x="5191695" y="3955953"/>
            <a:chExt cx="3700671" cy="1077289"/>
          </a:xfrm>
        </p:grpSpPr>
        <p:grpSp>
          <p:nvGrpSpPr>
            <p:cNvPr id="202" name="Google Shape;202;p8"/>
            <p:cNvGrpSpPr/>
            <p:nvPr/>
          </p:nvGrpSpPr>
          <p:grpSpPr>
            <a:xfrm>
              <a:off x="5191695" y="3955953"/>
              <a:ext cx="3684102" cy="338252"/>
              <a:chOff x="1455091" y="4640460"/>
              <a:chExt cx="5864536" cy="410400"/>
            </a:xfrm>
          </p:grpSpPr>
          <p:sp>
            <p:nvSpPr>
              <p:cNvPr id="203" name="Google Shape;203;p8"/>
              <p:cNvSpPr/>
              <p:nvPr/>
            </p:nvSpPr>
            <p:spPr>
              <a:xfrm>
                <a:off x="1455091" y="4640460"/>
                <a:ext cx="1031700" cy="410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byte</a:t>
                </a:r>
                <a:endParaRPr/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3871509" y="4640460"/>
                <a:ext cx="1031700" cy="410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byte</a:t>
                </a: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6287927" y="4640460"/>
                <a:ext cx="1031700" cy="410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byte</a:t>
                </a:r>
                <a:endParaRPr/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2661834" y="4640460"/>
                <a:ext cx="1031700" cy="410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byte</a:t>
                </a:r>
                <a:endParaRPr/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5078255" y="4640460"/>
                <a:ext cx="1031700" cy="410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byte</a:t>
                </a:r>
                <a:endParaRPr/>
              </a:p>
            </p:txBody>
          </p:sp>
        </p:grpSp>
        <p:grpSp>
          <p:nvGrpSpPr>
            <p:cNvPr id="208" name="Google Shape;208;p8"/>
            <p:cNvGrpSpPr/>
            <p:nvPr/>
          </p:nvGrpSpPr>
          <p:grpSpPr>
            <a:xfrm>
              <a:off x="5199492" y="4694990"/>
              <a:ext cx="3684102" cy="338252"/>
              <a:chOff x="1455091" y="4640460"/>
              <a:chExt cx="5864536" cy="410400"/>
            </a:xfrm>
          </p:grpSpPr>
          <p:sp>
            <p:nvSpPr>
              <p:cNvPr id="209" name="Google Shape;209;p8"/>
              <p:cNvSpPr/>
              <p:nvPr/>
            </p:nvSpPr>
            <p:spPr>
              <a:xfrm>
                <a:off x="1455091" y="4640460"/>
                <a:ext cx="1031700" cy="410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byte</a:t>
                </a:r>
                <a:endParaRPr/>
              </a:p>
            </p:txBody>
          </p:sp>
          <p:sp>
            <p:nvSpPr>
              <p:cNvPr id="210" name="Google Shape;210;p8"/>
              <p:cNvSpPr/>
              <p:nvPr/>
            </p:nvSpPr>
            <p:spPr>
              <a:xfrm>
                <a:off x="3871509" y="4640460"/>
                <a:ext cx="1031700" cy="410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byte</a:t>
                </a: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6287927" y="4640460"/>
                <a:ext cx="1031700" cy="410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byte</a:t>
                </a:r>
                <a:endParaRPr/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2661834" y="4640460"/>
                <a:ext cx="1031700" cy="410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byte</a:t>
                </a:r>
                <a:endParaRPr/>
              </a:p>
            </p:txBody>
          </p:sp>
          <p:sp>
            <p:nvSpPr>
              <p:cNvPr id="213" name="Google Shape;213;p8"/>
              <p:cNvSpPr/>
              <p:nvPr/>
            </p:nvSpPr>
            <p:spPr>
              <a:xfrm>
                <a:off x="5078255" y="4640460"/>
                <a:ext cx="1031700" cy="410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byte</a:t>
                </a:r>
                <a:endParaRPr/>
              </a:p>
            </p:txBody>
          </p:sp>
        </p:grpSp>
        <p:grpSp>
          <p:nvGrpSpPr>
            <p:cNvPr id="214" name="Google Shape;214;p8"/>
            <p:cNvGrpSpPr/>
            <p:nvPr/>
          </p:nvGrpSpPr>
          <p:grpSpPr>
            <a:xfrm>
              <a:off x="5208264" y="4320387"/>
              <a:ext cx="3684102" cy="338252"/>
              <a:chOff x="1455091" y="4640460"/>
              <a:chExt cx="5864536" cy="410400"/>
            </a:xfrm>
          </p:grpSpPr>
          <p:sp>
            <p:nvSpPr>
              <p:cNvPr id="215" name="Google Shape;215;p8"/>
              <p:cNvSpPr/>
              <p:nvPr/>
            </p:nvSpPr>
            <p:spPr>
              <a:xfrm>
                <a:off x="1455091" y="4640460"/>
                <a:ext cx="1031700" cy="410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byte</a:t>
                </a:r>
                <a:endParaRPr/>
              </a:p>
            </p:txBody>
          </p:sp>
          <p:sp>
            <p:nvSpPr>
              <p:cNvPr id="216" name="Google Shape;216;p8"/>
              <p:cNvSpPr/>
              <p:nvPr/>
            </p:nvSpPr>
            <p:spPr>
              <a:xfrm>
                <a:off x="3871509" y="4640460"/>
                <a:ext cx="1031700" cy="4104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byte</a:t>
                </a:r>
                <a:endParaRPr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6287927" y="4640460"/>
                <a:ext cx="1031700" cy="410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byte</a:t>
                </a:r>
                <a:endParaRPr/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2661834" y="4640460"/>
                <a:ext cx="1031700" cy="4104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byte</a:t>
                </a: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5078255" y="4640460"/>
                <a:ext cx="1031700" cy="410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byte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When do we need low latency?</a:t>
            </a:r>
            <a:endParaRPr/>
          </a:p>
        </p:txBody>
      </p:sp>
      <p:sp>
        <p:nvSpPr>
          <p:cNvPr id="225" name="Google Shape;225;p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interacting with our cell phone or laptop.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playing games online: 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https://tetris.com/play-tetris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checking in to a flight.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Anything interactive – working on a jupyter notebook.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Running javascript inside a browser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Latency = reaction time &lt; 100ms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2020-04-03T22:50:00Z</dcterms:created>
  <dc:creator>yoav freund</dc:creator>
</cp:coreProperties>
</file>