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L5vqJcnuHP6c4hYwt/EyYhSd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EDDFE4-F43F-4B59-B771-A044C614CD73}">
  <a:tblStyle styleId="{9CEDDFE4-F43F-4B59-B771-A044C614CD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CEFF4BA-A9EB-4668-939D-16AC0C2E8B9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Zoom: In the previous video we saw how locality can speed up the processing of large arrays.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I did not say *why* locality of access is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video I will tell you how caches work, what is the memory Heirarchy, and how all that is related to memory locality.</a:t>
            </a:r>
            <a:endParaRPr/>
          </a:p>
        </p:txBody>
      </p:sp>
      <p:sp>
        <p:nvSpPr>
          <p:cNvPr id="182" name="Google Shape;1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2:</a:t>
            </a:r>
            <a:r>
              <a:rPr lang="en-US"/>
              <a:t> Storage Latency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Miss Service: 1) Choose byte to drop</a:t>
            </a:r>
            <a:endParaRPr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" name="Google Shape;242;p22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22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cxnSp>
        <p:nvCxnSpPr>
          <p:cNvPr id="246" name="Google Shape;246;p22"/>
          <p:cNvCxnSpPr>
            <a:stCxn id="243" idx="3"/>
          </p:cNvCxnSpPr>
          <p:nvPr/>
        </p:nvCxnSpPr>
        <p:spPr>
          <a:xfrm>
            <a:off x="2840946" y="3677555"/>
            <a:ext cx="6887400" cy="272100"/>
          </a:xfrm>
          <a:prstGeom prst="curvedConnector3">
            <a:avLst>
              <a:gd fmla="val 50000" name="adj1"/>
            </a:avLst>
          </a:prstGeom>
          <a:noFill/>
          <a:ln cap="flat" cmpd="sng" w="476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7" name="Google Shape;247;p22"/>
          <p:cNvGraphicFramePr/>
          <p:nvPr/>
        </p:nvGraphicFramePr>
        <p:xfrm>
          <a:off x="4903735" y="3027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82600"/>
              </a:tblGrid>
              <a:tr h="32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Miss Service: 2) write back</a:t>
            </a:r>
            <a:endParaRPr/>
          </a:p>
        </p:txBody>
      </p:sp>
      <p:graphicFrame>
        <p:nvGraphicFramePr>
          <p:cNvPr id="254" name="Google Shape;254;p23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p23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23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cxnSp>
        <p:nvCxnSpPr>
          <p:cNvPr id="259" name="Google Shape;259;p23"/>
          <p:cNvCxnSpPr>
            <a:stCxn id="256" idx="3"/>
          </p:cNvCxnSpPr>
          <p:nvPr/>
        </p:nvCxnSpPr>
        <p:spPr>
          <a:xfrm>
            <a:off x="2840946" y="3677555"/>
            <a:ext cx="6887400" cy="272100"/>
          </a:xfrm>
          <a:prstGeom prst="curvedConnector3">
            <a:avLst>
              <a:gd fmla="val 50000" name="adj1"/>
            </a:avLst>
          </a:prstGeom>
          <a:noFill/>
          <a:ln cap="flat" cmpd="sng" w="476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0" name="Google Shape;260;p23"/>
          <p:cNvGraphicFramePr/>
          <p:nvPr/>
        </p:nvGraphicFramePr>
        <p:xfrm>
          <a:off x="4907237" y="3027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82600"/>
              </a:tblGrid>
              <a:tr h="32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Miss Service: 3) Read In</a:t>
            </a:r>
            <a:endParaRPr/>
          </a:p>
        </p:txBody>
      </p:sp>
      <p:graphicFrame>
        <p:nvGraphicFramePr>
          <p:cNvPr id="266" name="Google Shape;266;p24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7" name="Google Shape;267;p24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24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cxnSp>
        <p:nvCxnSpPr>
          <p:cNvPr id="271" name="Google Shape;271;p24"/>
          <p:cNvCxnSpPr>
            <a:stCxn id="268" idx="3"/>
          </p:cNvCxnSpPr>
          <p:nvPr/>
        </p:nvCxnSpPr>
        <p:spPr>
          <a:xfrm>
            <a:off x="2840946" y="3677555"/>
            <a:ext cx="6887400" cy="272100"/>
          </a:xfrm>
          <a:prstGeom prst="curvedConnector3">
            <a:avLst>
              <a:gd fmla="val 50000" name="adj1"/>
            </a:avLst>
          </a:prstGeom>
          <a:noFill/>
          <a:ln cap="flat" cmpd="sng" w="476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72" name="Google Shape;272;p24"/>
          <p:cNvGraphicFramePr/>
          <p:nvPr/>
        </p:nvGraphicFramePr>
        <p:xfrm>
          <a:off x="9626600" y="3765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82600"/>
              </a:tblGrid>
              <a:tr h="32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part 3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 is much faster than main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 hit = the needed value is already in the cache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 miss = the needed value is not in the cache – needs to be brought in from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there is no space in cache: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 to  make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dirty, need to write value back to memory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 miss – latency is much bigger than cache miss.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ctrTitle"/>
          </p:nvPr>
        </p:nvSpPr>
        <p:spPr>
          <a:xfrm>
            <a:off x="1524000" y="18442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4:</a:t>
            </a:r>
            <a:r>
              <a:rPr lang="en-US"/>
              <a:t> Locality of storage access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Locality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cache is effective If most accesses are hits.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Cache Hit Rate is high.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b="1" lang="en-US">
                <a:solidFill>
                  <a:schemeClr val="accent1"/>
                </a:solidFill>
              </a:rPr>
              <a:t>Cache effectiveness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depends on patterns (statistics) of memory access.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b="1" lang="en-US">
                <a:solidFill>
                  <a:schemeClr val="accent1"/>
                </a:solidFill>
              </a:rPr>
              <a:t>Temporal Locality</a:t>
            </a:r>
            <a:r>
              <a:rPr lang="en-US"/>
              <a:t>: Multiple accesses to </a:t>
            </a:r>
            <a:r>
              <a:rPr b="1" lang="en-US"/>
              <a:t>same</a:t>
            </a:r>
            <a:r>
              <a:rPr lang="en-US"/>
              <a:t> address within a short time period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b="1" lang="en-US">
                <a:solidFill>
                  <a:schemeClr val="accent1"/>
                </a:solidFill>
              </a:rPr>
              <a:t>Spatial Locality</a:t>
            </a:r>
            <a:r>
              <a:rPr lang="en-US"/>
              <a:t>: Multiple accesses to </a:t>
            </a:r>
            <a:r>
              <a:rPr b="1" lang="en-US"/>
              <a:t>near-by </a:t>
            </a:r>
            <a:r>
              <a:rPr lang="en-US"/>
              <a:t>addresses within a short time period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Temporal Locality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Spatial locality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43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</a:t>
            </a:r>
            <a:endParaRPr/>
          </a:p>
        </p:txBody>
      </p:sp>
      <p:graphicFrame>
        <p:nvGraphicFramePr>
          <p:cNvPr id="311" name="Google Shape;311;p30"/>
          <p:cNvGraphicFramePr/>
          <p:nvPr/>
        </p:nvGraphicFramePr>
        <p:xfrm>
          <a:off x="838200" y="297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{0CEFF4BA-A9EB-4668-939D-16AC0C2E8B9A}</a:tableStyleId>
              </a:tblPr>
              <a:tblGrid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</a:tblGrid>
              <a:tr h="3708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Page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Page 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Page3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Page4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2" name="Google Shape;312;p30"/>
          <p:cNvSpPr txBox="1"/>
          <p:nvPr/>
        </p:nvSpPr>
        <p:spPr>
          <a:xfrm>
            <a:off x="1124262" y="2098623"/>
            <a:ext cx="1005840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567" l="-1260" r="0" t="-95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4892040" y="437388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3520441" y="3825241"/>
            <a:ext cx="5882640" cy="838384"/>
          </a:xfrm>
          <a:custGeom>
            <a:rect b="b" l="l" r="r" t="t"/>
            <a:pathLst>
              <a:path extrusionOk="0" h="838384" w="5882640">
                <a:moveTo>
                  <a:pt x="5882640" y="0"/>
                </a:moveTo>
                <a:cubicBezTo>
                  <a:pt x="4762500" y="684530"/>
                  <a:pt x="2382520" y="830580"/>
                  <a:pt x="1402080" y="838200"/>
                </a:cubicBezTo>
                <a:cubicBezTo>
                  <a:pt x="421640" y="845820"/>
                  <a:pt x="342900" y="618490"/>
                  <a:pt x="0" y="45720"/>
                </a:cubicBezTo>
              </a:path>
            </a:pathLst>
          </a:cu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 flipH="1">
            <a:off x="2438401" y="3865035"/>
            <a:ext cx="5440680" cy="603211"/>
          </a:xfrm>
          <a:custGeom>
            <a:rect b="b" l="l" r="r" t="t"/>
            <a:pathLst>
              <a:path extrusionOk="0" h="603211" w="5440680">
                <a:moveTo>
                  <a:pt x="5440680" y="0"/>
                </a:moveTo>
                <a:cubicBezTo>
                  <a:pt x="4320540" y="684530"/>
                  <a:pt x="1424940" y="647700"/>
                  <a:pt x="960120" y="548640"/>
                </a:cubicBezTo>
                <a:cubicBezTo>
                  <a:pt x="495300" y="449580"/>
                  <a:pt x="739140" y="481330"/>
                  <a:pt x="0" y="45720"/>
                </a:cubicBezTo>
              </a:path>
            </a:pathLst>
          </a:custGeom>
          <a:noFill/>
          <a:ln cap="flat" cmpd="sng" w="412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5425440" y="3865035"/>
            <a:ext cx="2407920" cy="655500"/>
          </a:xfrm>
          <a:custGeom>
            <a:rect b="b" l="l" r="r" t="t"/>
            <a:pathLst>
              <a:path extrusionOk="0" h="655500" w="2407920">
                <a:moveTo>
                  <a:pt x="2407920" y="0"/>
                </a:moveTo>
                <a:cubicBezTo>
                  <a:pt x="1287780" y="684530"/>
                  <a:pt x="1254760" y="655320"/>
                  <a:pt x="853440" y="655320"/>
                </a:cubicBezTo>
                <a:cubicBezTo>
                  <a:pt x="452120" y="655320"/>
                  <a:pt x="236220" y="374650"/>
                  <a:pt x="0" y="0"/>
                </a:cubicBezTo>
              </a:path>
            </a:pathLst>
          </a:custGeom>
          <a:noFill/>
          <a:ln cap="flat" cmpd="sng" w="412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2483970" y="3830859"/>
            <a:ext cx="1066949" cy="495416"/>
          </a:xfrm>
          <a:custGeom>
            <a:rect b="b" l="l" r="r" t="t"/>
            <a:pathLst>
              <a:path extrusionOk="0" h="495416" w="1066949">
                <a:moveTo>
                  <a:pt x="1066949" y="76200"/>
                </a:moveTo>
                <a:cubicBezTo>
                  <a:pt x="785009" y="273050"/>
                  <a:pt x="939949" y="393700"/>
                  <a:pt x="609749" y="472440"/>
                </a:cubicBezTo>
                <a:cubicBezTo>
                  <a:pt x="279549" y="551180"/>
                  <a:pt x="-7471" y="435610"/>
                  <a:pt x="149" y="0"/>
                </a:cubicBezTo>
              </a:path>
            </a:pathLst>
          </a:custGeom>
          <a:noFill/>
          <a:ln cap="flat" cmpd="sng" w="412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1539241" y="3806248"/>
            <a:ext cx="3886200" cy="821371"/>
          </a:xfrm>
          <a:custGeom>
            <a:rect b="b" l="l" r="r" t="t"/>
            <a:pathLst>
              <a:path extrusionOk="0" h="821371" w="3886200">
                <a:moveTo>
                  <a:pt x="3886200" y="60960"/>
                </a:moveTo>
                <a:cubicBezTo>
                  <a:pt x="2766060" y="745490"/>
                  <a:pt x="1531620" y="894080"/>
                  <a:pt x="929640" y="792480"/>
                </a:cubicBezTo>
                <a:cubicBezTo>
                  <a:pt x="327660" y="690880"/>
                  <a:pt x="342900" y="572770"/>
                  <a:pt x="0" y="0"/>
                </a:cubicBezTo>
              </a:path>
            </a:pathLst>
          </a:custGeom>
          <a:noFill/>
          <a:ln cap="flat" cmpd="sng" w="412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of 6 elements touches 4 pages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</a:t>
            </a:r>
            <a:endParaRPr/>
          </a:p>
        </p:txBody>
      </p:sp>
      <p:graphicFrame>
        <p:nvGraphicFramePr>
          <p:cNvPr id="326" name="Google Shape;326;p31"/>
          <p:cNvGraphicFramePr/>
          <p:nvPr/>
        </p:nvGraphicFramePr>
        <p:xfrm>
          <a:off x="838200" y="297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{0CEFF4BA-A9EB-4668-939D-16AC0C2E8B9A}</a:tableStyleId>
              </a:tblPr>
              <a:tblGrid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  <a:gridCol w="485250"/>
              </a:tblGrid>
              <a:tr h="3708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Page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Page 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Page3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Page4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Google Shape;327;p31"/>
          <p:cNvSpPr txBox="1"/>
          <p:nvPr/>
        </p:nvSpPr>
        <p:spPr>
          <a:xfrm>
            <a:off x="1124262" y="2098623"/>
            <a:ext cx="1005840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567" l="-1260" r="0" t="-95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of 6 elements touches 2 pages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613983" y="649711"/>
            <a:ext cx="2024743" cy="45408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493558" y="894620"/>
            <a:ext cx="8105055" cy="5187633"/>
            <a:chOff x="2274358" y="450070"/>
            <a:chExt cx="8105055" cy="5187633"/>
          </a:xfrm>
        </p:grpSpPr>
        <p:sp>
          <p:nvSpPr>
            <p:cNvPr id="103" name="Google Shape;103;p14"/>
            <p:cNvSpPr/>
            <p:nvPr/>
          </p:nvSpPr>
          <p:spPr>
            <a:xfrm>
              <a:off x="2274358" y="914400"/>
              <a:ext cx="8105055" cy="4173166"/>
            </a:xfrm>
            <a:custGeom>
              <a:rect b="b" l="l" r="r" t="t"/>
              <a:pathLst>
                <a:path extrusionOk="0" h="4173166" w="8105055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 rot="205275">
              <a:off x="5161678" y="509722"/>
              <a:ext cx="20184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Storage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 rot="-5203760">
              <a:off x="3639420" y="410471"/>
              <a:ext cx="529197" cy="1756667"/>
              <a:chOff x="3893132" y="358195"/>
              <a:chExt cx="529197" cy="1756667"/>
            </a:xfrm>
          </p:grpSpPr>
          <p:cxnSp>
            <p:nvCxnSpPr>
              <p:cNvPr id="106" name="Google Shape;106;p14"/>
              <p:cNvCxnSpPr/>
              <p:nvPr/>
            </p:nvCxnSpPr>
            <p:spPr>
              <a:xfrm flipH="1" rot="-5650374">
                <a:off x="4142084" y="410031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4"/>
              <p:cNvCxnSpPr/>
              <p:nvPr/>
            </p:nvCxnSpPr>
            <p:spPr>
              <a:xfrm flipH="1" rot="-5650374">
                <a:off x="4142084" y="972369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14"/>
              <p:cNvCxnSpPr/>
              <p:nvPr/>
            </p:nvCxnSpPr>
            <p:spPr>
              <a:xfrm flipH="1" rot="-5650374">
                <a:off x="4142084" y="1534707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14"/>
              <p:cNvCxnSpPr/>
              <p:nvPr/>
            </p:nvCxnSpPr>
            <p:spPr>
              <a:xfrm flipH="1" rot="-5650374">
                <a:off x="4142084" y="1253538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4"/>
              <p:cNvCxnSpPr/>
              <p:nvPr/>
            </p:nvCxnSpPr>
            <p:spPr>
              <a:xfrm flipH="1" rot="-5650374">
                <a:off x="4142084" y="691200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4"/>
              <p:cNvCxnSpPr/>
              <p:nvPr/>
            </p:nvCxnSpPr>
            <p:spPr>
              <a:xfrm flipH="1" rot="-5650374">
                <a:off x="4142084" y="1815875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 flipH="1" rot="-5650374">
                <a:off x="4142084" y="128862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3" name="Google Shape;113;p14"/>
            <p:cNvGrpSpPr/>
            <p:nvPr/>
          </p:nvGrpSpPr>
          <p:grpSpPr>
            <a:xfrm rot="5400000">
              <a:off x="6036258" y="1673816"/>
              <a:ext cx="529197" cy="1756667"/>
              <a:chOff x="3893132" y="358195"/>
              <a:chExt cx="529197" cy="1756667"/>
            </a:xfrm>
          </p:grpSpPr>
          <p:cxnSp>
            <p:nvCxnSpPr>
              <p:cNvPr id="114" name="Google Shape;114;p14"/>
              <p:cNvCxnSpPr/>
              <p:nvPr/>
            </p:nvCxnSpPr>
            <p:spPr>
              <a:xfrm flipH="1" rot="-5650374">
                <a:off x="4142084" y="410031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4"/>
              <p:cNvCxnSpPr/>
              <p:nvPr/>
            </p:nvCxnSpPr>
            <p:spPr>
              <a:xfrm flipH="1" rot="-5650374">
                <a:off x="4142084" y="972369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4"/>
              <p:cNvCxnSpPr/>
              <p:nvPr/>
            </p:nvCxnSpPr>
            <p:spPr>
              <a:xfrm flipH="1" rot="-5650374">
                <a:off x="4142084" y="1534707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 flipH="1" rot="-5650374">
                <a:off x="4142084" y="1253538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4"/>
              <p:cNvCxnSpPr/>
              <p:nvPr/>
            </p:nvCxnSpPr>
            <p:spPr>
              <a:xfrm flipH="1" rot="-5650374">
                <a:off x="4142084" y="691200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4"/>
              <p:cNvCxnSpPr/>
              <p:nvPr/>
            </p:nvCxnSpPr>
            <p:spPr>
              <a:xfrm flipH="1" rot="-5650374">
                <a:off x="4142084" y="1815875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 flipH="1" rot="-5650374">
                <a:off x="4142084" y="128862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1" name="Google Shape;121;p14"/>
            <p:cNvGrpSpPr/>
            <p:nvPr/>
          </p:nvGrpSpPr>
          <p:grpSpPr>
            <a:xfrm rot="-5113545">
              <a:off x="8588792" y="4422585"/>
              <a:ext cx="529197" cy="1756667"/>
              <a:chOff x="3893132" y="358195"/>
              <a:chExt cx="529197" cy="1756667"/>
            </a:xfrm>
          </p:grpSpPr>
          <p:cxnSp>
            <p:nvCxnSpPr>
              <p:cNvPr id="122" name="Google Shape;122;p14"/>
              <p:cNvCxnSpPr/>
              <p:nvPr/>
            </p:nvCxnSpPr>
            <p:spPr>
              <a:xfrm flipH="1" rot="-5650374">
                <a:off x="4142084" y="410031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 flipH="1" rot="-5650374">
                <a:off x="4142084" y="972369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4"/>
              <p:cNvCxnSpPr/>
              <p:nvPr/>
            </p:nvCxnSpPr>
            <p:spPr>
              <a:xfrm flipH="1" rot="-5650374">
                <a:off x="4142084" y="1534707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4"/>
              <p:cNvCxnSpPr/>
              <p:nvPr/>
            </p:nvCxnSpPr>
            <p:spPr>
              <a:xfrm flipH="1" rot="-5650374">
                <a:off x="4142084" y="1253538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 flipH="1" rot="-5650374">
                <a:off x="4142084" y="691200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4"/>
              <p:cNvCxnSpPr/>
              <p:nvPr/>
            </p:nvCxnSpPr>
            <p:spPr>
              <a:xfrm flipH="1" rot="-5650374">
                <a:off x="4142084" y="1815875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 flipH="1" rot="-5650374">
                <a:off x="4142084" y="128862"/>
                <a:ext cx="31293" cy="52832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4"/>
          <p:cNvSpPr txBox="1"/>
          <p:nvPr/>
        </p:nvSpPr>
        <p:spPr>
          <a:xfrm>
            <a:off x="5357606" y="1564781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9213592" y="5501310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1317777" y="2270436"/>
            <a:ext cx="735108" cy="461665"/>
            <a:chOff x="1317777" y="2270436"/>
            <a:chExt cx="735108" cy="461665"/>
          </a:xfrm>
        </p:grpSpPr>
        <p:sp>
          <p:nvSpPr>
            <p:cNvPr id="133" name="Google Shape;133;p14"/>
            <p:cNvSpPr txBox="1"/>
            <p:nvPr/>
          </p:nvSpPr>
          <p:spPr>
            <a:xfrm>
              <a:off x="1317777" y="2270436"/>
              <a:ext cx="2668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1785997" y="2270436"/>
              <a:ext cx="2668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</p:grpSp>
      <p:sp>
        <p:nvSpPr>
          <p:cNvPr id="135" name="Google Shape;135;p14"/>
          <p:cNvSpPr txBox="1"/>
          <p:nvPr/>
        </p:nvSpPr>
        <p:spPr>
          <a:xfrm>
            <a:off x="5352875" y="1564781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9201826" y="5501310"/>
            <a:ext cx="266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Part 4</a:t>
            </a:r>
            <a:endParaRPr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Caching Is effective when memory access is local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Temporal locality: accessing the same location many times in a short period of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Spatial locality: accessing close-by locations many times in a short period of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Hardware and compilers have a symbiotic relationship: success if compiler generates machine code that has good locality.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Count</a:t>
            </a:r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given a (large) 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Count the number of times each word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 (word,count) sorted in decreasing order by Count.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Unsorted word count / poor locality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838200" y="2904565"/>
            <a:ext cx="35484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Dict={}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word in list: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if word in Dict: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Dict[word]+=1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Dict[word]=1</a:t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45039" l="0" r="0" t="0"/>
          <a:stretch/>
        </p:blipFill>
        <p:spPr>
          <a:xfrm>
            <a:off x="139201" y="1445209"/>
            <a:ext cx="10629900" cy="76083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4969566" y="2916793"/>
            <a:ext cx="41784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len(list)=1,000,000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len(Dict) = 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list: spatially 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Dict: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sorted word count / good locality</a:t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7636"/>
            <a:ext cx="98806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838200" y="2904565"/>
            <a:ext cx="35484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Dict={}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Sort(list)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word in list: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if word in Dict: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Dict[word]+=1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Dict[word]=1</a:t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5778500" y="2613022"/>
            <a:ext cx="50172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len(list)=1,000,000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len(Dict) = 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list: spatially 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Dict: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Spatially 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what about the sort step?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can be done in time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in distributed setup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memory locality reduces run-time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computer memory is organized in pages.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caching retrieves a page at a 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641684" y="486075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-5400000">
            <a:off x="1574096" y="2601565"/>
            <a:ext cx="2582710" cy="687599"/>
          </a:xfrm>
          <a:prstGeom prst="leftArrow">
            <a:avLst>
              <a:gd fmla="val 5374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373287" y="243214"/>
            <a:ext cx="29291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Latencies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26720" y="180551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Read 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Read B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C=A*B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 big data, most of the latency is memory latency </a:t>
            </a:r>
            <a:r>
              <a:rPr lang="en-US">
                <a:solidFill>
                  <a:schemeClr val="accent1"/>
                </a:solidFill>
              </a:rPr>
              <a:t>(1,2,4), </a:t>
            </a:r>
            <a:r>
              <a:rPr lang="en-US"/>
              <a:t>not  computation </a:t>
            </a:r>
            <a:r>
              <a:rPr lang="en-US">
                <a:solidFill>
                  <a:srgbClr val="FF0000"/>
                </a:solidFill>
              </a:rPr>
              <a:t>(3)</a:t>
            </a:r>
            <a:endParaRPr/>
          </a:p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6172200" y="1825625"/>
            <a:ext cx="518160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Memory (RAM)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Spinning disk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Remote computer</a:t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>
            <a:off x="137303" y="1541053"/>
            <a:ext cx="5471017" cy="2219462"/>
            <a:chOff x="137303" y="1541054"/>
            <a:chExt cx="5471017" cy="2219462"/>
          </a:xfrm>
        </p:grpSpPr>
        <p:grpSp>
          <p:nvGrpSpPr>
            <p:cNvPr id="147" name="Google Shape;147;p15"/>
            <p:cNvGrpSpPr/>
            <p:nvPr/>
          </p:nvGrpSpPr>
          <p:grpSpPr>
            <a:xfrm>
              <a:off x="137303" y="2299758"/>
              <a:ext cx="4959321" cy="482756"/>
              <a:chOff x="137303" y="2299758"/>
              <a:chExt cx="4959321" cy="482756"/>
            </a:xfrm>
          </p:grpSpPr>
          <p:cxnSp>
            <p:nvCxnSpPr>
              <p:cNvPr id="148" name="Google Shape;148;p15"/>
              <p:cNvCxnSpPr/>
              <p:nvPr/>
            </p:nvCxnSpPr>
            <p:spPr>
              <a:xfrm>
                <a:off x="137303" y="2299758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50" name="Google Shape;150;p15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Latency 2</a:t>
                </a:r>
                <a:endParaRPr/>
              </a:p>
            </p:txBody>
          </p:sp>
          <p:cxnSp>
            <p:nvCxnSpPr>
              <p:cNvPr id="151" name="Google Shape;151;p15"/>
              <p:cNvCxnSpPr/>
              <p:nvPr/>
            </p:nvCxnSpPr>
            <p:spPr>
              <a:xfrm>
                <a:off x="137303" y="2782514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2" name="Google Shape;152;p15"/>
            <p:cNvGrpSpPr/>
            <p:nvPr/>
          </p:nvGrpSpPr>
          <p:grpSpPr>
            <a:xfrm>
              <a:off x="137303" y="1805514"/>
              <a:ext cx="5364337" cy="493512"/>
              <a:chOff x="137303" y="2289002"/>
              <a:chExt cx="5364337" cy="493512"/>
            </a:xfrm>
          </p:grpSpPr>
          <p:cxnSp>
            <p:nvCxnSpPr>
              <p:cNvPr id="153" name="Google Shape;153;p15"/>
              <p:cNvCxnSpPr/>
              <p:nvPr/>
            </p:nvCxnSpPr>
            <p:spPr>
              <a:xfrm flipH="1" rot="10800000">
                <a:off x="137303" y="2289002"/>
                <a:ext cx="5364337" cy="107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55" name="Google Shape;155;p15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Latency 1</a:t>
                </a:r>
                <a:endParaRPr/>
              </a:p>
            </p:txBody>
          </p:sp>
          <p:cxnSp>
            <p:nvCxnSpPr>
              <p:cNvPr id="156" name="Google Shape;156;p15"/>
              <p:cNvCxnSpPr/>
              <p:nvPr/>
            </p:nvCxnSpPr>
            <p:spPr>
              <a:xfrm>
                <a:off x="137303" y="2782514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7" name="Google Shape;157;p15"/>
            <p:cNvGrpSpPr/>
            <p:nvPr/>
          </p:nvGrpSpPr>
          <p:grpSpPr>
            <a:xfrm>
              <a:off x="137303" y="2796379"/>
              <a:ext cx="4959321" cy="482756"/>
              <a:chOff x="137303" y="2299758"/>
              <a:chExt cx="4959321" cy="482756"/>
            </a:xfrm>
          </p:grpSpPr>
          <p:cxnSp>
            <p:nvCxnSpPr>
              <p:cNvPr id="158" name="Google Shape;158;p15"/>
              <p:cNvCxnSpPr/>
              <p:nvPr/>
            </p:nvCxnSpPr>
            <p:spPr>
              <a:xfrm>
                <a:off x="137303" y="2299758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60" name="Google Shape;160;p15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Latency 3</a:t>
                </a:r>
                <a:endParaRPr/>
              </a:p>
            </p:txBody>
          </p:sp>
          <p:cxnSp>
            <p:nvCxnSpPr>
              <p:cNvPr id="161" name="Google Shape;161;p15"/>
              <p:cNvCxnSpPr/>
              <p:nvPr/>
            </p:nvCxnSpPr>
            <p:spPr>
              <a:xfrm>
                <a:off x="137303" y="2782514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15"/>
            <p:cNvGrpSpPr/>
            <p:nvPr/>
          </p:nvGrpSpPr>
          <p:grpSpPr>
            <a:xfrm>
              <a:off x="137303" y="3277760"/>
              <a:ext cx="5471017" cy="482756"/>
              <a:chOff x="137303" y="2299758"/>
              <a:chExt cx="5471017" cy="482756"/>
            </a:xfrm>
          </p:grpSpPr>
          <p:cxnSp>
            <p:nvCxnSpPr>
              <p:cNvPr id="163" name="Google Shape;163;p15"/>
              <p:cNvCxnSpPr/>
              <p:nvPr/>
            </p:nvCxnSpPr>
            <p:spPr>
              <a:xfrm>
                <a:off x="137303" y="2299758"/>
                <a:ext cx="363005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5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65" name="Google Shape;165;p15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Latency 4</a:t>
                </a:r>
                <a:endParaRPr/>
              </a:p>
            </p:txBody>
          </p:sp>
          <p:cxnSp>
            <p:nvCxnSpPr>
              <p:cNvPr id="166" name="Google Shape;166;p15"/>
              <p:cNvCxnSpPr/>
              <p:nvPr/>
            </p:nvCxnSpPr>
            <p:spPr>
              <a:xfrm flipH="1" rot="10800000">
                <a:off x="137303" y="2782513"/>
                <a:ext cx="5471017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67" name="Google Shape;167;p15"/>
            <p:cNvCxnSpPr/>
            <p:nvPr/>
          </p:nvCxnSpPr>
          <p:spPr>
            <a:xfrm>
              <a:off x="4690827" y="1805514"/>
              <a:ext cx="0" cy="1955001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68" name="Google Shape;168;p15"/>
            <p:cNvSpPr txBox="1"/>
            <p:nvPr/>
          </p:nvSpPr>
          <p:spPr>
            <a:xfrm rot="-5400000">
              <a:off x="4055377" y="2328906"/>
              <a:ext cx="1945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Total Latency</a:t>
              </a:r>
              <a:endParaRPr/>
            </a:p>
          </p:txBody>
        </p:sp>
      </p:grpSp>
      <p:sp>
        <p:nvSpPr>
          <p:cNvPr id="169" name="Google Shape;169;p15"/>
          <p:cNvSpPr txBox="1"/>
          <p:nvPr/>
        </p:nvSpPr>
        <p:spPr>
          <a:xfrm>
            <a:off x="6543793" y="243214"/>
            <a:ext cx="551104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Types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3187" y="1654011"/>
            <a:ext cx="3503802" cy="218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7756" y="3607355"/>
            <a:ext cx="1825949" cy="142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2254" y="5678345"/>
            <a:ext cx="3522426" cy="95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for part 2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major source of latency in data analysis is reading and writing to storage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types of storage offer different latency, capacity and price.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data analytics revolves around methods for organizing storage and computation in ways that maximize speed while minimizing cost.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Next, storage locality.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3: Caching </a:t>
            </a:r>
            <a:endParaRPr/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Latency, size and price of computer memory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2256092" y="1607167"/>
            <a:ext cx="7679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budget, we need to trade off</a:t>
            </a:r>
            <a:endParaRPr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5495364" y="3032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  <a:gridCol w="325000"/>
              </a:tblGrid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18"/>
          <p:cNvGraphicFramePr/>
          <p:nvPr/>
        </p:nvGraphicFramePr>
        <p:xfrm>
          <a:off x="1569491" y="3018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795525"/>
                <a:gridCol w="795525"/>
                <a:gridCol w="795525"/>
                <a:gridCol w="795525"/>
              </a:tblGrid>
              <a:tr h="7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</a:tr>
              <a:tr h="7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</a:tr>
              <a:tr h="7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</a:tr>
              <a:tr h="7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025" marB="60025" marR="120075" marL="1200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8"/>
          <p:cNvSpPr txBox="1"/>
          <p:nvPr/>
        </p:nvSpPr>
        <p:spPr>
          <a:xfrm>
            <a:off x="1569491" y="2433917"/>
            <a:ext cx="33235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$10: Fast &amp; Small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6904661" y="2433918"/>
            <a:ext cx="43446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$10: Slow &amp; Large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Cache: The basic idea</a:t>
            </a:r>
            <a:endParaRPr/>
          </a:p>
        </p:txBody>
      </p:sp>
      <p:graphicFrame>
        <p:nvGraphicFramePr>
          <p:cNvPr id="202" name="Google Shape;202;p19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19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19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350818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3548781" y="1992715"/>
            <a:ext cx="25647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Fast &amp; Small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7269571" y="1315388"/>
            <a:ext cx="3324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Slow &amp; Large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4625788" y="2520838"/>
            <a:ext cx="2904565" cy="688527"/>
          </a:xfrm>
          <a:custGeom>
            <a:rect b="b" l="l" r="r" t="t"/>
            <a:pathLst>
              <a:path extrusionOk="0" h="688527" w="2904565">
                <a:moveTo>
                  <a:pt x="0" y="688527"/>
                </a:moveTo>
                <a:cubicBezTo>
                  <a:pt x="268941" y="379244"/>
                  <a:pt x="537883" y="69962"/>
                  <a:pt x="1021977" y="7209"/>
                </a:cubicBezTo>
                <a:cubicBezTo>
                  <a:pt x="1506071" y="-55544"/>
                  <a:pt x="2904565" y="312009"/>
                  <a:pt x="2904565" y="31200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127812" y="3281082"/>
            <a:ext cx="4715435" cy="1770920"/>
          </a:xfrm>
          <a:custGeom>
            <a:rect b="b" l="l" r="r" t="t"/>
            <a:pathLst>
              <a:path extrusionOk="0" h="1770920" w="4715435">
                <a:moveTo>
                  <a:pt x="0" y="0"/>
                </a:moveTo>
                <a:cubicBezTo>
                  <a:pt x="1077258" y="712694"/>
                  <a:pt x="2154517" y="1425389"/>
                  <a:pt x="2940423" y="1667436"/>
                </a:cubicBezTo>
                <a:cubicBezTo>
                  <a:pt x="3726329" y="1909483"/>
                  <a:pt x="4220882" y="1680883"/>
                  <a:pt x="4715435" y="1452283"/>
                </a:cubicBezTo>
              </a:path>
            </a:pathLst>
          </a:cu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Hit</a:t>
            </a:r>
            <a:endParaRPr/>
          </a:p>
        </p:txBody>
      </p:sp>
      <p:graphicFrame>
        <p:nvGraphicFramePr>
          <p:cNvPr id="216" name="Google Shape;216;p20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7" name="Google Shape;217;p20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0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grpSp>
        <p:nvGrpSpPr>
          <p:cNvPr id="221" name="Google Shape;221;p20"/>
          <p:cNvGrpSpPr/>
          <p:nvPr/>
        </p:nvGrpSpPr>
        <p:grpSpPr>
          <a:xfrm>
            <a:off x="2840946" y="2934843"/>
            <a:ext cx="2188200" cy="742711"/>
            <a:chOff x="2840946" y="2934843"/>
            <a:chExt cx="2188200" cy="742711"/>
          </a:xfrm>
        </p:grpSpPr>
        <p:cxnSp>
          <p:nvCxnSpPr>
            <p:cNvPr id="222" name="Google Shape;222;p20"/>
            <p:cNvCxnSpPr>
              <a:stCxn id="218" idx="3"/>
            </p:cNvCxnSpPr>
            <p:nvPr/>
          </p:nvCxnSpPr>
          <p:spPr>
            <a:xfrm flipH="1" rot="10800000">
              <a:off x="2840946" y="3213155"/>
              <a:ext cx="2188200" cy="464400"/>
            </a:xfrm>
            <a:prstGeom prst="curvedConnector3">
              <a:avLst>
                <a:gd fmla="val 50000" name="adj1"/>
              </a:avLst>
            </a:prstGeom>
            <a:noFill/>
            <a:ln cap="flat" cmpd="sng" w="47625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3" name="Google Shape;223;p20"/>
            <p:cNvSpPr txBox="1"/>
            <p:nvPr/>
          </p:nvSpPr>
          <p:spPr>
            <a:xfrm>
              <a:off x="3158041" y="2934843"/>
              <a:ext cx="1080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Hit</a:t>
              </a:r>
              <a:endParaRPr/>
            </a:p>
          </p:txBody>
        </p:sp>
      </p:grpSp>
      <p:cxnSp>
        <p:nvCxnSpPr>
          <p:cNvPr id="224" name="Google Shape;224;p20"/>
          <p:cNvCxnSpPr>
            <a:stCxn id="218" idx="3"/>
          </p:cNvCxnSpPr>
          <p:nvPr/>
        </p:nvCxnSpPr>
        <p:spPr>
          <a:xfrm>
            <a:off x="2840946" y="3677555"/>
            <a:ext cx="6988800" cy="1018800"/>
          </a:xfrm>
          <a:prstGeom prst="curvedConnector3">
            <a:avLst>
              <a:gd fmla="val 50000" name="adj1"/>
            </a:avLst>
          </a:prstGeom>
          <a:noFill/>
          <a:ln cap="flat" cmpd="sng" w="476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Miss</a:t>
            </a:r>
            <a:endParaRPr/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6438900" y="2281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  <a:gridCol w="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1" name="Google Shape;231;p21"/>
          <p:cNvGraphicFramePr/>
          <p:nvPr/>
        </p:nvGraphicFramePr>
        <p:xfrm>
          <a:off x="4433176" y="302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{9CEDDFE4-F43F-4B59-B771-A044C614CD73}</a:tableStyleId>
              </a:tblPr>
              <a:tblGrid>
                <a:gridCol w="474050"/>
                <a:gridCol w="4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40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1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cxnSp>
        <p:nvCxnSpPr>
          <p:cNvPr id="235" name="Google Shape;235;p21"/>
          <p:cNvCxnSpPr>
            <a:stCxn id="232" idx="3"/>
          </p:cNvCxnSpPr>
          <p:nvPr/>
        </p:nvCxnSpPr>
        <p:spPr>
          <a:xfrm>
            <a:off x="2840946" y="3677555"/>
            <a:ext cx="6887400" cy="272100"/>
          </a:xfrm>
          <a:prstGeom prst="curvedConnector3">
            <a:avLst>
              <a:gd fmla="val 50000" name="adj1"/>
            </a:avLst>
          </a:prstGeom>
          <a:noFill/>
          <a:ln cap="flat" cmpd="sng" w="476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2020-04-03T22:50:00Z</dcterms:created>
  <dc:creator>yoav freund</dc:creator>
</cp:coreProperties>
</file>