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96kpKWOBiE/BmBFSMB07qFrY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D6DE28-BD6E-4B9A-815F-0AB49C0D2391}">
  <a:tblStyle styleId="{9AD6DE28-BD6E-4B9A-815F-0AB49C0D23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5: </a:t>
            </a:r>
            <a:r>
              <a:rPr lang="en-US"/>
              <a:t>The memory Hierarchy</a:t>
            </a:r>
            <a:endParaRPr/>
          </a:p>
        </p:txBody>
      </p:sp>
      <p:sp>
        <p:nvSpPr>
          <p:cNvPr id="95" name="Google Shape;95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Memory Hierarchy</a:t>
            </a:r>
            <a:endParaRPr/>
          </a:p>
        </p:txBody>
      </p:sp>
      <p:sp>
        <p:nvSpPr>
          <p:cNvPr id="101" name="Google Shape;10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 systems have a several levels storage 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Top of hierarchy: Small and fast storage close to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Bottom of Hierarchy: Large and slow storage further from CPU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Caching is used to transfer data between neighboring levels of the hierarchy.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the programmer / compiler does not need to know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hardware provides an </a:t>
            </a:r>
            <a:r>
              <a:rPr b="1" lang="en-US">
                <a:solidFill>
                  <a:srgbClr val="FF0000"/>
                </a:solidFill>
              </a:rPr>
              <a:t>abstraction </a:t>
            </a:r>
            <a:r>
              <a:rPr lang="en-US"/>
              <a:t>: memory looks like like a single large array.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depends on locality of program memory access.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Memory Hierarchy</a:t>
            </a:r>
            <a:endParaRPr/>
          </a:p>
        </p:txBody>
      </p:sp>
      <p:pic>
        <p:nvPicPr>
          <p:cNvPr id="107" name="Google Shape;1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261" y="1465451"/>
            <a:ext cx="7773692" cy="464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clusters </a:t>
            </a:r>
            <a:br>
              <a:rPr lang="en-US"/>
            </a:br>
            <a:r>
              <a:rPr lang="en-US"/>
              <a:t>extend the memory hierarchy </a:t>
            </a:r>
            <a:endParaRPr/>
          </a:p>
        </p:txBody>
      </p:sp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data processing cluster is simply many computers linked through an ethernet connection.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Storage is shared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Locality: Data to reside on the computer this will use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“Caching” is replaced by “Shuffling”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Abstraction is spark RDD.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4" name="Google Shape;114;p40"/>
          <p:cNvGrpSpPr/>
          <p:nvPr/>
        </p:nvGrpSpPr>
        <p:grpSpPr>
          <a:xfrm>
            <a:off x="6117375" y="1825625"/>
            <a:ext cx="6074625" cy="4494627"/>
            <a:chOff x="4203442" y="1869982"/>
            <a:chExt cx="7410333" cy="5161398"/>
          </a:xfrm>
        </p:grpSpPr>
        <p:grpSp>
          <p:nvGrpSpPr>
            <p:cNvPr id="115" name="Google Shape;115;p40"/>
            <p:cNvGrpSpPr/>
            <p:nvPr/>
          </p:nvGrpSpPr>
          <p:grpSpPr>
            <a:xfrm>
              <a:off x="5380316" y="1869982"/>
              <a:ext cx="6233459" cy="4527359"/>
              <a:chOff x="2690905" y="1690688"/>
              <a:chExt cx="6233459" cy="4527359"/>
            </a:xfrm>
          </p:grpSpPr>
          <p:pic>
            <p:nvPicPr>
              <p:cNvPr id="116" name="Google Shape;116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90905" y="16906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43305" y="18430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95705" y="19954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48105" y="21478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00505" y="23002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452905" y="24526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05305" y="26050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57705" y="27574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10105" y="29098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62505" y="30622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14905" y="32146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Google Shape;127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67305" y="33670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19705" y="35194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72105" y="3671888"/>
                <a:ext cx="4252259" cy="25461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" name="Google Shape;130;p40"/>
            <p:cNvSpPr/>
            <p:nvPr/>
          </p:nvSpPr>
          <p:spPr>
            <a:xfrm rot="2823650">
              <a:off x="3756211" y="4632637"/>
              <a:ext cx="4679577" cy="81587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Ethernet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41"/>
          <p:cNvGraphicFramePr/>
          <p:nvPr/>
        </p:nvGraphicFramePr>
        <p:xfrm>
          <a:off x="510370" y="20215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{9AD6DE28-BD6E-4B9A-815F-0AB49C0D2391}</a:tableStyleId>
              </a:tblPr>
              <a:tblGrid>
                <a:gridCol w="1735500"/>
                <a:gridCol w="1735500"/>
                <a:gridCol w="960425"/>
                <a:gridCol w="1347975"/>
                <a:gridCol w="1347975"/>
                <a:gridCol w="1347975"/>
                <a:gridCol w="1347975"/>
                <a:gridCol w="1347975"/>
              </a:tblGrid>
              <a:tr h="136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CPU (Registers)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Cache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Cache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Cache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Memory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Disk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Storage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Local</a:t>
                      </a:r>
                      <a:r>
                        <a:rPr lang="en-US" sz="2400"/>
                        <a:t> Area Network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94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Size (bytes)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1KB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64KB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256KB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4MB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4-16GB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4-16TB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16TB</a:t>
                      </a:r>
                      <a:r>
                        <a:rPr lang="en-US" sz="2400"/>
                        <a:t> – 10PB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71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Latency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300ps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100ns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2-10ms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2-10ms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71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Block</a:t>
                      </a:r>
                      <a:r>
                        <a:rPr lang="en-US" sz="2400"/>
                        <a:t> size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32KB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64KB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1.5-64KB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Sizes and latencies in a typical memory hierarchy.</a:t>
            </a:r>
            <a:endParaRPr/>
          </a:p>
        </p:txBody>
      </p:sp>
      <p:grpSp>
        <p:nvGrpSpPr>
          <p:cNvPr id="137" name="Google Shape;137;p41"/>
          <p:cNvGrpSpPr/>
          <p:nvPr/>
        </p:nvGrpSpPr>
        <p:grpSpPr>
          <a:xfrm>
            <a:off x="2286001" y="4711483"/>
            <a:ext cx="6891453" cy="292690"/>
            <a:chOff x="2286001" y="4711483"/>
            <a:chExt cx="6891453" cy="292690"/>
          </a:xfrm>
        </p:grpSpPr>
        <p:sp>
          <p:nvSpPr>
            <p:cNvPr id="138" name="Google Shape;138;p41"/>
            <p:cNvSpPr/>
            <p:nvPr/>
          </p:nvSpPr>
          <p:spPr>
            <a:xfrm>
              <a:off x="2286001" y="4711484"/>
              <a:ext cx="6005592" cy="292689"/>
            </a:xfrm>
            <a:custGeom>
              <a:rect b="b" l="l" r="r" t="t"/>
              <a:pathLst>
                <a:path extrusionOk="0" h="356475" w="2634712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1"/>
            <p:cNvSpPr/>
            <p:nvPr/>
          </p:nvSpPr>
          <p:spPr>
            <a:xfrm>
              <a:off x="8291591" y="4711483"/>
              <a:ext cx="885863" cy="292689"/>
            </a:xfrm>
            <a:custGeom>
              <a:rect b="b" l="l" r="r" t="t"/>
              <a:pathLst>
                <a:path extrusionOk="0" h="356475" w="2634712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41"/>
          <p:cNvGrpSpPr/>
          <p:nvPr/>
        </p:nvGrpSpPr>
        <p:grpSpPr>
          <a:xfrm>
            <a:off x="2805193" y="3891156"/>
            <a:ext cx="8011491" cy="356475"/>
            <a:chOff x="2805193" y="3891156"/>
            <a:chExt cx="8011491" cy="356475"/>
          </a:xfrm>
        </p:grpSpPr>
        <p:sp>
          <p:nvSpPr>
            <p:cNvPr id="141" name="Google Shape;141;p41"/>
            <p:cNvSpPr/>
            <p:nvPr/>
          </p:nvSpPr>
          <p:spPr>
            <a:xfrm>
              <a:off x="2805193" y="3891156"/>
              <a:ext cx="3766086" cy="356475"/>
            </a:xfrm>
            <a:custGeom>
              <a:rect b="b" l="l" r="r" t="t"/>
              <a:pathLst>
                <a:path extrusionOk="0" h="356475" w="2634712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1"/>
            <p:cNvSpPr/>
            <p:nvPr/>
          </p:nvSpPr>
          <p:spPr>
            <a:xfrm>
              <a:off x="6571280" y="3891156"/>
              <a:ext cx="1720312" cy="356475"/>
            </a:xfrm>
            <a:custGeom>
              <a:rect b="b" l="l" r="r" t="t"/>
              <a:pathLst>
                <a:path extrusionOk="0" h="356475" w="2634712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1"/>
            <p:cNvSpPr/>
            <p:nvPr/>
          </p:nvSpPr>
          <p:spPr>
            <a:xfrm>
              <a:off x="8291592" y="3891156"/>
              <a:ext cx="1565329" cy="356475"/>
            </a:xfrm>
            <a:custGeom>
              <a:rect b="b" l="l" r="r" t="t"/>
              <a:pathLst>
                <a:path extrusionOk="0" h="356475" w="2634712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1"/>
            <p:cNvSpPr/>
            <p:nvPr/>
          </p:nvSpPr>
          <p:spPr>
            <a:xfrm>
              <a:off x="9856922" y="3891156"/>
              <a:ext cx="959762" cy="356475"/>
            </a:xfrm>
            <a:custGeom>
              <a:rect b="b" l="l" r="r" t="t"/>
              <a:pathLst>
                <a:path extrusionOk="0" h="356475" w="2634712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cap="flat" cmpd="sng" w="412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41"/>
          <p:cNvSpPr txBox="1"/>
          <p:nvPr/>
        </p:nvSpPr>
        <p:spPr>
          <a:xfrm>
            <a:off x="11157530" y="3429491"/>
            <a:ext cx="92495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orders of magnitude</a:t>
            </a:r>
            <a:endParaRPr/>
          </a:p>
        </p:txBody>
      </p:sp>
      <p:sp>
        <p:nvSpPr>
          <p:cNvPr id="146" name="Google Shape;146;p41"/>
          <p:cNvSpPr txBox="1"/>
          <p:nvPr/>
        </p:nvSpPr>
        <p:spPr>
          <a:xfrm>
            <a:off x="11157530" y="4352821"/>
            <a:ext cx="92495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 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orders of magnitude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of part 5</a:t>
            </a:r>
            <a:endParaRPr/>
          </a:p>
        </p:txBody>
      </p:sp>
      <p:sp>
        <p:nvSpPr>
          <p:cNvPr id="152" name="Google Shape;152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Hierarchy: combining storage banks with different latencies.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Clusters: multiple computers, connected by ethernet, that share their storage.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2020-04-03T22:50:00Z</dcterms:created>
  <dc:creator>yoav freund</dc:creator>
</cp:coreProperties>
</file>