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uFTWlyBx+OUFWl5S3gAT4Btun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6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6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6: Heavy Tail Distributions</a:t>
            </a:r>
            <a:endParaRPr/>
          </a:p>
        </p:txBody>
      </p:sp>
      <p:sp>
        <p:nvSpPr>
          <p:cNvPr id="95" name="Google Shape;95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reason:</a:t>
            </a:r>
            <a:endParaRPr/>
          </a:p>
        </p:txBody>
      </p:sp>
      <p:sp>
        <p:nvSpPr>
          <p:cNvPr id="404" name="Google Shape;404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probability 99.9%, the run finishes in 0.5 second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probability 0.1%, the run finish in 1000 seconds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you have 1000 computers, there is a large probability that one of the machines will take 1000 seconds. Causing the fast machines to waste 999.5 seconds.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about just one machine?</a:t>
            </a:r>
            <a:endParaRPr/>
          </a:p>
        </p:txBody>
      </p:sp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838200" y="1825624"/>
            <a:ext cx="10515600" cy="4806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just one machine.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Run the jobs sequentially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are interested in the sum, not the max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Very rarely more than 6500 sec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Mean is 1500 Sec (it was about 1000 for 1000 machines!)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distribution has exponential (= light tails)</a:t>
            </a:r>
            <a:endParaRPr/>
          </a:p>
        </p:txBody>
      </p:sp>
      <p:pic>
        <p:nvPicPr>
          <p:cNvPr descr="Text&#10;&#10;Description automatically generated" id="411" name="Google Shape;4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917" y="2945415"/>
            <a:ext cx="75311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in HW</a:t>
            </a:r>
            <a:endParaRPr/>
          </a:p>
        </p:txBody>
      </p:sp>
      <p:sp>
        <p:nvSpPr>
          <p:cNvPr id="417" name="Google Shape;417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Estimate the fraction of 1’s in a large RDD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Distribution of a single sample: 1 with prob p, 0 with probability 1-p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Distribution of number of 1’s: binomial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Binomial approaches normal for number of samples ~&gt;100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bound the probability of a the tail using the normal distribution.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Caching effect on sequential computation</a:t>
            </a:r>
            <a:endParaRPr/>
          </a:p>
        </p:txBody>
      </p:sp>
      <p:grpSp>
        <p:nvGrpSpPr>
          <p:cNvPr id="101" name="Google Shape;101;p44"/>
          <p:cNvGrpSpPr/>
          <p:nvPr/>
        </p:nvGrpSpPr>
        <p:grpSpPr>
          <a:xfrm>
            <a:off x="418010" y="2106248"/>
            <a:ext cx="10576564" cy="1318397"/>
            <a:chOff x="418010" y="2106248"/>
            <a:chExt cx="10576564" cy="1318397"/>
          </a:xfrm>
        </p:grpSpPr>
        <p:sp>
          <p:nvSpPr>
            <p:cNvPr id="102" name="Google Shape;102;p44"/>
            <p:cNvSpPr/>
            <p:nvPr/>
          </p:nvSpPr>
          <p:spPr>
            <a:xfrm>
              <a:off x="1902821" y="2849880"/>
              <a:ext cx="2995744" cy="57476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4"/>
            <p:cNvSpPr txBox="1"/>
            <p:nvPr/>
          </p:nvSpPr>
          <p:spPr>
            <a:xfrm>
              <a:off x="418010" y="2928257"/>
              <a:ext cx="13846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Cache miss</a:t>
              </a:r>
              <a:endParaRPr/>
            </a:p>
          </p:txBody>
        </p:sp>
        <p:sp>
          <p:nvSpPr>
            <p:cNvPr id="104" name="Google Shape;104;p44"/>
            <p:cNvSpPr txBox="1"/>
            <p:nvPr/>
          </p:nvSpPr>
          <p:spPr>
            <a:xfrm>
              <a:off x="609600" y="2208965"/>
              <a:ext cx="11756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Cache hit </a:t>
              </a:r>
              <a:endParaRPr/>
            </a:p>
          </p:txBody>
        </p:sp>
        <p:grpSp>
          <p:nvGrpSpPr>
            <p:cNvPr id="105" name="Google Shape;105;p44"/>
            <p:cNvGrpSpPr/>
            <p:nvPr/>
          </p:nvGrpSpPr>
          <p:grpSpPr>
            <a:xfrm>
              <a:off x="1885405" y="2106248"/>
              <a:ext cx="3013160" cy="574766"/>
              <a:chOff x="1885405" y="2106248"/>
              <a:chExt cx="3013160" cy="574766"/>
            </a:xfrm>
          </p:grpSpPr>
          <p:sp>
            <p:nvSpPr>
              <p:cNvPr id="106" name="Google Shape;106;p44"/>
              <p:cNvSpPr/>
              <p:nvPr/>
            </p:nvSpPr>
            <p:spPr>
              <a:xfrm>
                <a:off x="18854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44"/>
              <p:cNvSpPr/>
              <p:nvPr/>
            </p:nvSpPr>
            <p:spPr>
              <a:xfrm>
                <a:off x="20378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44"/>
              <p:cNvSpPr/>
              <p:nvPr/>
            </p:nvSpPr>
            <p:spPr>
              <a:xfrm>
                <a:off x="21902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44"/>
              <p:cNvSpPr/>
              <p:nvPr/>
            </p:nvSpPr>
            <p:spPr>
              <a:xfrm>
                <a:off x="23426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44"/>
              <p:cNvSpPr/>
              <p:nvPr/>
            </p:nvSpPr>
            <p:spPr>
              <a:xfrm>
                <a:off x="24950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44"/>
              <p:cNvSpPr/>
              <p:nvPr/>
            </p:nvSpPr>
            <p:spPr>
              <a:xfrm>
                <a:off x="26474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44"/>
              <p:cNvSpPr/>
              <p:nvPr/>
            </p:nvSpPr>
            <p:spPr>
              <a:xfrm>
                <a:off x="27998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44"/>
              <p:cNvSpPr/>
              <p:nvPr/>
            </p:nvSpPr>
            <p:spPr>
              <a:xfrm>
                <a:off x="29522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44"/>
              <p:cNvSpPr/>
              <p:nvPr/>
            </p:nvSpPr>
            <p:spPr>
              <a:xfrm>
                <a:off x="31046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44"/>
              <p:cNvSpPr/>
              <p:nvPr/>
            </p:nvSpPr>
            <p:spPr>
              <a:xfrm>
                <a:off x="32570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44"/>
              <p:cNvSpPr/>
              <p:nvPr/>
            </p:nvSpPr>
            <p:spPr>
              <a:xfrm>
                <a:off x="34094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44"/>
              <p:cNvSpPr/>
              <p:nvPr/>
            </p:nvSpPr>
            <p:spPr>
              <a:xfrm>
                <a:off x="35618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44"/>
              <p:cNvSpPr/>
              <p:nvPr/>
            </p:nvSpPr>
            <p:spPr>
              <a:xfrm>
                <a:off x="37142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44"/>
              <p:cNvSpPr/>
              <p:nvPr/>
            </p:nvSpPr>
            <p:spPr>
              <a:xfrm>
                <a:off x="3866605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44"/>
              <p:cNvSpPr/>
              <p:nvPr/>
            </p:nvSpPr>
            <p:spPr>
              <a:xfrm>
                <a:off x="4032067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44"/>
              <p:cNvSpPr/>
              <p:nvPr/>
            </p:nvSpPr>
            <p:spPr>
              <a:xfrm>
                <a:off x="4184467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44"/>
              <p:cNvSpPr/>
              <p:nvPr/>
            </p:nvSpPr>
            <p:spPr>
              <a:xfrm>
                <a:off x="4336867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44"/>
              <p:cNvSpPr/>
              <p:nvPr/>
            </p:nvSpPr>
            <p:spPr>
              <a:xfrm>
                <a:off x="4489267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44"/>
              <p:cNvSpPr/>
              <p:nvPr/>
            </p:nvSpPr>
            <p:spPr>
              <a:xfrm>
                <a:off x="4646019" y="2106249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44"/>
              <p:cNvSpPr/>
              <p:nvPr/>
            </p:nvSpPr>
            <p:spPr>
              <a:xfrm>
                <a:off x="4802771" y="2106248"/>
                <a:ext cx="95794" cy="574765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" name="Google Shape;126;p44"/>
            <p:cNvSpPr txBox="1"/>
            <p:nvPr/>
          </p:nvSpPr>
          <p:spPr>
            <a:xfrm>
              <a:off x="5769431" y="2142980"/>
              <a:ext cx="522514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Cache hit: 1ns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Cache miss 100ns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Cache miss occurs 1% of the time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Sequential execution</a:t>
              </a:r>
              <a:endParaRPr/>
            </a:p>
          </p:txBody>
        </p:sp>
      </p:grpSp>
      <p:sp>
        <p:nvSpPr>
          <p:cNvPr id="127" name="Google Shape;127;p44"/>
          <p:cNvSpPr txBox="1"/>
          <p:nvPr/>
        </p:nvSpPr>
        <p:spPr>
          <a:xfrm>
            <a:off x="1948343" y="5072017"/>
            <a:ext cx="8773887" cy="9264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457" l="-433" r="0" t="-27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28" name="Google Shape;128;p44"/>
          <p:cNvGrpSpPr/>
          <p:nvPr/>
        </p:nvGrpSpPr>
        <p:grpSpPr>
          <a:xfrm>
            <a:off x="154577" y="3795602"/>
            <a:ext cx="11889641" cy="1096942"/>
            <a:chOff x="154577" y="3795602"/>
            <a:chExt cx="11889641" cy="1096942"/>
          </a:xfrm>
        </p:grpSpPr>
        <p:grpSp>
          <p:nvGrpSpPr>
            <p:cNvPr id="129" name="Google Shape;129;p44"/>
            <p:cNvGrpSpPr/>
            <p:nvPr/>
          </p:nvGrpSpPr>
          <p:grpSpPr>
            <a:xfrm>
              <a:off x="154577" y="3795602"/>
              <a:ext cx="11857267" cy="623996"/>
              <a:chOff x="154577" y="3795602"/>
              <a:chExt cx="11857267" cy="623996"/>
            </a:xfrm>
          </p:grpSpPr>
          <p:grpSp>
            <p:nvGrpSpPr>
              <p:cNvPr id="130" name="Google Shape;130;p44"/>
              <p:cNvGrpSpPr/>
              <p:nvPr/>
            </p:nvGrpSpPr>
            <p:grpSpPr>
              <a:xfrm>
                <a:off x="180156" y="4161130"/>
                <a:ext cx="11831688" cy="258468"/>
                <a:chOff x="180156" y="4161130"/>
                <a:chExt cx="11831688" cy="258468"/>
              </a:xfrm>
            </p:grpSpPr>
            <p:grpSp>
              <p:nvGrpSpPr>
                <p:cNvPr id="131" name="Google Shape;131;p44"/>
                <p:cNvGrpSpPr/>
                <p:nvPr/>
              </p:nvGrpSpPr>
              <p:grpSpPr>
                <a:xfrm>
                  <a:off x="180156" y="4178548"/>
                  <a:ext cx="1297574" cy="238260"/>
                  <a:chOff x="1885405" y="2106248"/>
                  <a:chExt cx="3013160" cy="574766"/>
                </a:xfrm>
              </p:grpSpPr>
              <p:sp>
                <p:nvSpPr>
                  <p:cNvPr id="132" name="Google Shape;132;p44"/>
                  <p:cNvSpPr/>
                  <p:nvPr/>
                </p:nvSpPr>
                <p:spPr>
                  <a:xfrm>
                    <a:off x="1885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" name="Google Shape;133;p44"/>
                  <p:cNvSpPr/>
                  <p:nvPr/>
                </p:nvSpPr>
                <p:spPr>
                  <a:xfrm>
                    <a:off x="2037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" name="Google Shape;134;p44"/>
                  <p:cNvSpPr/>
                  <p:nvPr/>
                </p:nvSpPr>
                <p:spPr>
                  <a:xfrm>
                    <a:off x="2190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" name="Google Shape;135;p44"/>
                  <p:cNvSpPr/>
                  <p:nvPr/>
                </p:nvSpPr>
                <p:spPr>
                  <a:xfrm>
                    <a:off x="2342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" name="Google Shape;136;p44"/>
                  <p:cNvSpPr/>
                  <p:nvPr/>
                </p:nvSpPr>
                <p:spPr>
                  <a:xfrm>
                    <a:off x="2495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" name="Google Shape;137;p44"/>
                  <p:cNvSpPr/>
                  <p:nvPr/>
                </p:nvSpPr>
                <p:spPr>
                  <a:xfrm>
                    <a:off x="2647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" name="Google Shape;138;p44"/>
                  <p:cNvSpPr/>
                  <p:nvPr/>
                </p:nvSpPr>
                <p:spPr>
                  <a:xfrm>
                    <a:off x="2799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" name="Google Shape;139;p44"/>
                  <p:cNvSpPr/>
                  <p:nvPr/>
                </p:nvSpPr>
                <p:spPr>
                  <a:xfrm>
                    <a:off x="2952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" name="Google Shape;140;p44"/>
                  <p:cNvSpPr/>
                  <p:nvPr/>
                </p:nvSpPr>
                <p:spPr>
                  <a:xfrm>
                    <a:off x="3104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" name="Google Shape;141;p44"/>
                  <p:cNvSpPr/>
                  <p:nvPr/>
                </p:nvSpPr>
                <p:spPr>
                  <a:xfrm>
                    <a:off x="3257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44"/>
                  <p:cNvSpPr/>
                  <p:nvPr/>
                </p:nvSpPr>
                <p:spPr>
                  <a:xfrm>
                    <a:off x="3409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44"/>
                  <p:cNvSpPr/>
                  <p:nvPr/>
                </p:nvSpPr>
                <p:spPr>
                  <a:xfrm>
                    <a:off x="3561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44"/>
                  <p:cNvSpPr/>
                  <p:nvPr/>
                </p:nvSpPr>
                <p:spPr>
                  <a:xfrm>
                    <a:off x="3714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" name="Google Shape;145;p44"/>
                  <p:cNvSpPr/>
                  <p:nvPr/>
                </p:nvSpPr>
                <p:spPr>
                  <a:xfrm>
                    <a:off x="3866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" name="Google Shape;146;p44"/>
                  <p:cNvSpPr/>
                  <p:nvPr/>
                </p:nvSpPr>
                <p:spPr>
                  <a:xfrm>
                    <a:off x="40320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" name="Google Shape;147;p44"/>
                  <p:cNvSpPr/>
                  <p:nvPr/>
                </p:nvSpPr>
                <p:spPr>
                  <a:xfrm>
                    <a:off x="41844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" name="Google Shape;148;p44"/>
                  <p:cNvSpPr/>
                  <p:nvPr/>
                </p:nvSpPr>
                <p:spPr>
                  <a:xfrm>
                    <a:off x="43368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" name="Google Shape;149;p44"/>
                  <p:cNvSpPr/>
                  <p:nvPr/>
                </p:nvSpPr>
                <p:spPr>
                  <a:xfrm>
                    <a:off x="44892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" name="Google Shape;150;p44"/>
                  <p:cNvSpPr/>
                  <p:nvPr/>
                </p:nvSpPr>
                <p:spPr>
                  <a:xfrm>
                    <a:off x="4646019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" name="Google Shape;151;p44"/>
                  <p:cNvSpPr/>
                  <p:nvPr/>
                </p:nvSpPr>
                <p:spPr>
                  <a:xfrm>
                    <a:off x="4802771" y="2106248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2" name="Google Shape;152;p44"/>
                <p:cNvGrpSpPr/>
                <p:nvPr/>
              </p:nvGrpSpPr>
              <p:grpSpPr>
                <a:xfrm>
                  <a:off x="1515910" y="4181338"/>
                  <a:ext cx="1297574" cy="238260"/>
                  <a:chOff x="1885405" y="2106248"/>
                  <a:chExt cx="3013160" cy="574766"/>
                </a:xfrm>
              </p:grpSpPr>
              <p:sp>
                <p:nvSpPr>
                  <p:cNvPr id="153" name="Google Shape;153;p44"/>
                  <p:cNvSpPr/>
                  <p:nvPr/>
                </p:nvSpPr>
                <p:spPr>
                  <a:xfrm>
                    <a:off x="1885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" name="Google Shape;154;p44"/>
                  <p:cNvSpPr/>
                  <p:nvPr/>
                </p:nvSpPr>
                <p:spPr>
                  <a:xfrm>
                    <a:off x="2037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" name="Google Shape;155;p44"/>
                  <p:cNvSpPr/>
                  <p:nvPr/>
                </p:nvSpPr>
                <p:spPr>
                  <a:xfrm>
                    <a:off x="2190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" name="Google Shape;156;p44"/>
                  <p:cNvSpPr/>
                  <p:nvPr/>
                </p:nvSpPr>
                <p:spPr>
                  <a:xfrm>
                    <a:off x="2342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" name="Google Shape;157;p44"/>
                  <p:cNvSpPr/>
                  <p:nvPr/>
                </p:nvSpPr>
                <p:spPr>
                  <a:xfrm>
                    <a:off x="2495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44"/>
                  <p:cNvSpPr/>
                  <p:nvPr/>
                </p:nvSpPr>
                <p:spPr>
                  <a:xfrm>
                    <a:off x="2647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44"/>
                  <p:cNvSpPr/>
                  <p:nvPr/>
                </p:nvSpPr>
                <p:spPr>
                  <a:xfrm>
                    <a:off x="2799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160;p44"/>
                  <p:cNvSpPr/>
                  <p:nvPr/>
                </p:nvSpPr>
                <p:spPr>
                  <a:xfrm>
                    <a:off x="2952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" name="Google Shape;161;p44"/>
                  <p:cNvSpPr/>
                  <p:nvPr/>
                </p:nvSpPr>
                <p:spPr>
                  <a:xfrm>
                    <a:off x="3104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44"/>
                  <p:cNvSpPr/>
                  <p:nvPr/>
                </p:nvSpPr>
                <p:spPr>
                  <a:xfrm>
                    <a:off x="3257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" name="Google Shape;163;p44"/>
                  <p:cNvSpPr/>
                  <p:nvPr/>
                </p:nvSpPr>
                <p:spPr>
                  <a:xfrm>
                    <a:off x="3409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" name="Google Shape;164;p44"/>
                  <p:cNvSpPr/>
                  <p:nvPr/>
                </p:nvSpPr>
                <p:spPr>
                  <a:xfrm>
                    <a:off x="3561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44"/>
                  <p:cNvSpPr/>
                  <p:nvPr/>
                </p:nvSpPr>
                <p:spPr>
                  <a:xfrm>
                    <a:off x="3714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166;p44"/>
                  <p:cNvSpPr/>
                  <p:nvPr/>
                </p:nvSpPr>
                <p:spPr>
                  <a:xfrm>
                    <a:off x="3866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167;p44"/>
                  <p:cNvSpPr/>
                  <p:nvPr/>
                </p:nvSpPr>
                <p:spPr>
                  <a:xfrm>
                    <a:off x="40320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168;p44"/>
                  <p:cNvSpPr/>
                  <p:nvPr/>
                </p:nvSpPr>
                <p:spPr>
                  <a:xfrm>
                    <a:off x="41844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" name="Google Shape;169;p44"/>
                  <p:cNvSpPr/>
                  <p:nvPr/>
                </p:nvSpPr>
                <p:spPr>
                  <a:xfrm>
                    <a:off x="43368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" name="Google Shape;170;p44"/>
                  <p:cNvSpPr/>
                  <p:nvPr/>
                </p:nvSpPr>
                <p:spPr>
                  <a:xfrm>
                    <a:off x="44892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" name="Google Shape;171;p44"/>
                  <p:cNvSpPr/>
                  <p:nvPr/>
                </p:nvSpPr>
                <p:spPr>
                  <a:xfrm>
                    <a:off x="4646019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" name="Google Shape;172;p44"/>
                  <p:cNvSpPr/>
                  <p:nvPr/>
                </p:nvSpPr>
                <p:spPr>
                  <a:xfrm>
                    <a:off x="4802771" y="2106248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3" name="Google Shape;173;p44"/>
                <p:cNvGrpSpPr/>
                <p:nvPr/>
              </p:nvGrpSpPr>
              <p:grpSpPr>
                <a:xfrm>
                  <a:off x="2845474" y="4181338"/>
                  <a:ext cx="1297574" cy="238260"/>
                  <a:chOff x="1885405" y="2106248"/>
                  <a:chExt cx="3013160" cy="574766"/>
                </a:xfrm>
              </p:grpSpPr>
              <p:sp>
                <p:nvSpPr>
                  <p:cNvPr id="174" name="Google Shape;174;p44"/>
                  <p:cNvSpPr/>
                  <p:nvPr/>
                </p:nvSpPr>
                <p:spPr>
                  <a:xfrm>
                    <a:off x="1885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" name="Google Shape;175;p44"/>
                  <p:cNvSpPr/>
                  <p:nvPr/>
                </p:nvSpPr>
                <p:spPr>
                  <a:xfrm>
                    <a:off x="2037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" name="Google Shape;176;p44"/>
                  <p:cNvSpPr/>
                  <p:nvPr/>
                </p:nvSpPr>
                <p:spPr>
                  <a:xfrm>
                    <a:off x="2190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" name="Google Shape;177;p44"/>
                  <p:cNvSpPr/>
                  <p:nvPr/>
                </p:nvSpPr>
                <p:spPr>
                  <a:xfrm>
                    <a:off x="2342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" name="Google Shape;178;p44"/>
                  <p:cNvSpPr/>
                  <p:nvPr/>
                </p:nvSpPr>
                <p:spPr>
                  <a:xfrm>
                    <a:off x="2495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179;p44"/>
                  <p:cNvSpPr/>
                  <p:nvPr/>
                </p:nvSpPr>
                <p:spPr>
                  <a:xfrm>
                    <a:off x="2647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180;p44"/>
                  <p:cNvSpPr/>
                  <p:nvPr/>
                </p:nvSpPr>
                <p:spPr>
                  <a:xfrm>
                    <a:off x="2799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181;p44"/>
                  <p:cNvSpPr/>
                  <p:nvPr/>
                </p:nvSpPr>
                <p:spPr>
                  <a:xfrm>
                    <a:off x="2952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182;p44"/>
                  <p:cNvSpPr/>
                  <p:nvPr/>
                </p:nvSpPr>
                <p:spPr>
                  <a:xfrm>
                    <a:off x="3104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" name="Google Shape;183;p44"/>
                  <p:cNvSpPr/>
                  <p:nvPr/>
                </p:nvSpPr>
                <p:spPr>
                  <a:xfrm>
                    <a:off x="3257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184;p44"/>
                  <p:cNvSpPr/>
                  <p:nvPr/>
                </p:nvSpPr>
                <p:spPr>
                  <a:xfrm>
                    <a:off x="3409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185;p44"/>
                  <p:cNvSpPr/>
                  <p:nvPr/>
                </p:nvSpPr>
                <p:spPr>
                  <a:xfrm>
                    <a:off x="3561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186;p44"/>
                  <p:cNvSpPr/>
                  <p:nvPr/>
                </p:nvSpPr>
                <p:spPr>
                  <a:xfrm>
                    <a:off x="3714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187;p44"/>
                  <p:cNvSpPr/>
                  <p:nvPr/>
                </p:nvSpPr>
                <p:spPr>
                  <a:xfrm>
                    <a:off x="3866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" name="Google Shape;188;p44"/>
                  <p:cNvSpPr/>
                  <p:nvPr/>
                </p:nvSpPr>
                <p:spPr>
                  <a:xfrm>
                    <a:off x="40320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189;p44"/>
                  <p:cNvSpPr/>
                  <p:nvPr/>
                </p:nvSpPr>
                <p:spPr>
                  <a:xfrm>
                    <a:off x="41844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190;p44"/>
                  <p:cNvSpPr/>
                  <p:nvPr/>
                </p:nvSpPr>
                <p:spPr>
                  <a:xfrm>
                    <a:off x="43368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" name="Google Shape;191;p44"/>
                  <p:cNvSpPr/>
                  <p:nvPr/>
                </p:nvSpPr>
                <p:spPr>
                  <a:xfrm>
                    <a:off x="44892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" name="Google Shape;192;p44"/>
                  <p:cNvSpPr/>
                  <p:nvPr/>
                </p:nvSpPr>
                <p:spPr>
                  <a:xfrm>
                    <a:off x="4646019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" name="Google Shape;193;p44"/>
                  <p:cNvSpPr/>
                  <p:nvPr/>
                </p:nvSpPr>
                <p:spPr>
                  <a:xfrm>
                    <a:off x="4802771" y="2106248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4" name="Google Shape;194;p44"/>
                <p:cNvGrpSpPr/>
                <p:nvPr/>
              </p:nvGrpSpPr>
              <p:grpSpPr>
                <a:xfrm>
                  <a:off x="4173161" y="4181338"/>
                  <a:ext cx="1297574" cy="238260"/>
                  <a:chOff x="1885405" y="2106248"/>
                  <a:chExt cx="3013160" cy="574766"/>
                </a:xfrm>
              </p:grpSpPr>
              <p:sp>
                <p:nvSpPr>
                  <p:cNvPr id="195" name="Google Shape;195;p44"/>
                  <p:cNvSpPr/>
                  <p:nvPr/>
                </p:nvSpPr>
                <p:spPr>
                  <a:xfrm>
                    <a:off x="1885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" name="Google Shape;196;p44"/>
                  <p:cNvSpPr/>
                  <p:nvPr/>
                </p:nvSpPr>
                <p:spPr>
                  <a:xfrm>
                    <a:off x="2037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" name="Google Shape;197;p44"/>
                  <p:cNvSpPr/>
                  <p:nvPr/>
                </p:nvSpPr>
                <p:spPr>
                  <a:xfrm>
                    <a:off x="2190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" name="Google Shape;198;p44"/>
                  <p:cNvSpPr/>
                  <p:nvPr/>
                </p:nvSpPr>
                <p:spPr>
                  <a:xfrm>
                    <a:off x="2342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199;p44"/>
                  <p:cNvSpPr/>
                  <p:nvPr/>
                </p:nvSpPr>
                <p:spPr>
                  <a:xfrm>
                    <a:off x="2495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200;p44"/>
                  <p:cNvSpPr/>
                  <p:nvPr/>
                </p:nvSpPr>
                <p:spPr>
                  <a:xfrm>
                    <a:off x="2647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" name="Google Shape;201;p44"/>
                  <p:cNvSpPr/>
                  <p:nvPr/>
                </p:nvSpPr>
                <p:spPr>
                  <a:xfrm>
                    <a:off x="2799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202;p44"/>
                  <p:cNvSpPr/>
                  <p:nvPr/>
                </p:nvSpPr>
                <p:spPr>
                  <a:xfrm>
                    <a:off x="2952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203;p44"/>
                  <p:cNvSpPr/>
                  <p:nvPr/>
                </p:nvSpPr>
                <p:spPr>
                  <a:xfrm>
                    <a:off x="3104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44"/>
                  <p:cNvSpPr/>
                  <p:nvPr/>
                </p:nvSpPr>
                <p:spPr>
                  <a:xfrm>
                    <a:off x="3257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44"/>
                  <p:cNvSpPr/>
                  <p:nvPr/>
                </p:nvSpPr>
                <p:spPr>
                  <a:xfrm>
                    <a:off x="3409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206;p44"/>
                  <p:cNvSpPr/>
                  <p:nvPr/>
                </p:nvSpPr>
                <p:spPr>
                  <a:xfrm>
                    <a:off x="3561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44"/>
                  <p:cNvSpPr/>
                  <p:nvPr/>
                </p:nvSpPr>
                <p:spPr>
                  <a:xfrm>
                    <a:off x="3714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44"/>
                  <p:cNvSpPr/>
                  <p:nvPr/>
                </p:nvSpPr>
                <p:spPr>
                  <a:xfrm>
                    <a:off x="3866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44"/>
                  <p:cNvSpPr/>
                  <p:nvPr/>
                </p:nvSpPr>
                <p:spPr>
                  <a:xfrm>
                    <a:off x="40320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210;p44"/>
                  <p:cNvSpPr/>
                  <p:nvPr/>
                </p:nvSpPr>
                <p:spPr>
                  <a:xfrm>
                    <a:off x="41844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211;p44"/>
                  <p:cNvSpPr/>
                  <p:nvPr/>
                </p:nvSpPr>
                <p:spPr>
                  <a:xfrm>
                    <a:off x="43368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212;p44"/>
                  <p:cNvSpPr/>
                  <p:nvPr/>
                </p:nvSpPr>
                <p:spPr>
                  <a:xfrm>
                    <a:off x="44892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" name="Google Shape;213;p44"/>
                  <p:cNvSpPr/>
                  <p:nvPr/>
                </p:nvSpPr>
                <p:spPr>
                  <a:xfrm>
                    <a:off x="4646019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214;p44"/>
                  <p:cNvSpPr/>
                  <p:nvPr/>
                </p:nvSpPr>
                <p:spPr>
                  <a:xfrm>
                    <a:off x="4802771" y="2106248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5" name="Google Shape;215;p44"/>
                <p:cNvSpPr/>
                <p:nvPr/>
              </p:nvSpPr>
              <p:spPr>
                <a:xfrm>
                  <a:off x="5504735" y="4178548"/>
                  <a:ext cx="1241840" cy="23826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2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6" name="Google Shape;216;p44"/>
                <p:cNvGrpSpPr/>
                <p:nvPr/>
              </p:nvGrpSpPr>
              <p:grpSpPr>
                <a:xfrm>
                  <a:off x="6771902" y="4172629"/>
                  <a:ext cx="1297574" cy="238260"/>
                  <a:chOff x="1885405" y="2106248"/>
                  <a:chExt cx="3013160" cy="574766"/>
                </a:xfrm>
              </p:grpSpPr>
              <p:sp>
                <p:nvSpPr>
                  <p:cNvPr id="217" name="Google Shape;217;p44"/>
                  <p:cNvSpPr/>
                  <p:nvPr/>
                </p:nvSpPr>
                <p:spPr>
                  <a:xfrm>
                    <a:off x="1885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44"/>
                  <p:cNvSpPr/>
                  <p:nvPr/>
                </p:nvSpPr>
                <p:spPr>
                  <a:xfrm>
                    <a:off x="2037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219;p44"/>
                  <p:cNvSpPr/>
                  <p:nvPr/>
                </p:nvSpPr>
                <p:spPr>
                  <a:xfrm>
                    <a:off x="2190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220;p44"/>
                  <p:cNvSpPr/>
                  <p:nvPr/>
                </p:nvSpPr>
                <p:spPr>
                  <a:xfrm>
                    <a:off x="2342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44"/>
                  <p:cNvSpPr/>
                  <p:nvPr/>
                </p:nvSpPr>
                <p:spPr>
                  <a:xfrm>
                    <a:off x="2495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44"/>
                  <p:cNvSpPr/>
                  <p:nvPr/>
                </p:nvSpPr>
                <p:spPr>
                  <a:xfrm>
                    <a:off x="2647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" name="Google Shape;223;p44"/>
                  <p:cNvSpPr/>
                  <p:nvPr/>
                </p:nvSpPr>
                <p:spPr>
                  <a:xfrm>
                    <a:off x="2799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" name="Google Shape;224;p44"/>
                  <p:cNvSpPr/>
                  <p:nvPr/>
                </p:nvSpPr>
                <p:spPr>
                  <a:xfrm>
                    <a:off x="2952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44"/>
                  <p:cNvSpPr/>
                  <p:nvPr/>
                </p:nvSpPr>
                <p:spPr>
                  <a:xfrm>
                    <a:off x="3104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" name="Google Shape;226;p44"/>
                  <p:cNvSpPr/>
                  <p:nvPr/>
                </p:nvSpPr>
                <p:spPr>
                  <a:xfrm>
                    <a:off x="3257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" name="Google Shape;227;p44"/>
                  <p:cNvSpPr/>
                  <p:nvPr/>
                </p:nvSpPr>
                <p:spPr>
                  <a:xfrm>
                    <a:off x="3409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44"/>
                  <p:cNvSpPr/>
                  <p:nvPr/>
                </p:nvSpPr>
                <p:spPr>
                  <a:xfrm>
                    <a:off x="3561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44"/>
                  <p:cNvSpPr/>
                  <p:nvPr/>
                </p:nvSpPr>
                <p:spPr>
                  <a:xfrm>
                    <a:off x="3714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230;p44"/>
                  <p:cNvSpPr/>
                  <p:nvPr/>
                </p:nvSpPr>
                <p:spPr>
                  <a:xfrm>
                    <a:off x="3866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" name="Google Shape;231;p44"/>
                  <p:cNvSpPr/>
                  <p:nvPr/>
                </p:nvSpPr>
                <p:spPr>
                  <a:xfrm>
                    <a:off x="40320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" name="Google Shape;232;p44"/>
                  <p:cNvSpPr/>
                  <p:nvPr/>
                </p:nvSpPr>
                <p:spPr>
                  <a:xfrm>
                    <a:off x="41844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" name="Google Shape;233;p44"/>
                  <p:cNvSpPr/>
                  <p:nvPr/>
                </p:nvSpPr>
                <p:spPr>
                  <a:xfrm>
                    <a:off x="43368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44"/>
                  <p:cNvSpPr/>
                  <p:nvPr/>
                </p:nvSpPr>
                <p:spPr>
                  <a:xfrm>
                    <a:off x="44892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44"/>
                  <p:cNvSpPr/>
                  <p:nvPr/>
                </p:nvSpPr>
                <p:spPr>
                  <a:xfrm>
                    <a:off x="4646019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" name="Google Shape;236;p44"/>
                  <p:cNvSpPr/>
                  <p:nvPr/>
                </p:nvSpPr>
                <p:spPr>
                  <a:xfrm>
                    <a:off x="4802771" y="2106248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7" name="Google Shape;237;p44"/>
                <p:cNvSpPr/>
                <p:nvPr/>
              </p:nvSpPr>
              <p:spPr>
                <a:xfrm>
                  <a:off x="8103476" y="4169839"/>
                  <a:ext cx="1241840" cy="23826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2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38" name="Google Shape;238;p44"/>
                <p:cNvGrpSpPr/>
                <p:nvPr/>
              </p:nvGrpSpPr>
              <p:grpSpPr>
                <a:xfrm>
                  <a:off x="9378516" y="4161130"/>
                  <a:ext cx="1297574" cy="238260"/>
                  <a:chOff x="1885405" y="2106248"/>
                  <a:chExt cx="3013160" cy="574766"/>
                </a:xfrm>
              </p:grpSpPr>
              <p:sp>
                <p:nvSpPr>
                  <p:cNvPr id="239" name="Google Shape;239;p44"/>
                  <p:cNvSpPr/>
                  <p:nvPr/>
                </p:nvSpPr>
                <p:spPr>
                  <a:xfrm>
                    <a:off x="1885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" name="Google Shape;240;p44"/>
                  <p:cNvSpPr/>
                  <p:nvPr/>
                </p:nvSpPr>
                <p:spPr>
                  <a:xfrm>
                    <a:off x="2037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" name="Google Shape;241;p44"/>
                  <p:cNvSpPr/>
                  <p:nvPr/>
                </p:nvSpPr>
                <p:spPr>
                  <a:xfrm>
                    <a:off x="2190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" name="Google Shape;242;p44"/>
                  <p:cNvSpPr/>
                  <p:nvPr/>
                </p:nvSpPr>
                <p:spPr>
                  <a:xfrm>
                    <a:off x="2342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243;p44"/>
                  <p:cNvSpPr/>
                  <p:nvPr/>
                </p:nvSpPr>
                <p:spPr>
                  <a:xfrm>
                    <a:off x="2495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244;p44"/>
                  <p:cNvSpPr/>
                  <p:nvPr/>
                </p:nvSpPr>
                <p:spPr>
                  <a:xfrm>
                    <a:off x="2647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44"/>
                  <p:cNvSpPr/>
                  <p:nvPr/>
                </p:nvSpPr>
                <p:spPr>
                  <a:xfrm>
                    <a:off x="2799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6" name="Google Shape;246;p44"/>
                  <p:cNvSpPr/>
                  <p:nvPr/>
                </p:nvSpPr>
                <p:spPr>
                  <a:xfrm>
                    <a:off x="2952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44"/>
                  <p:cNvSpPr/>
                  <p:nvPr/>
                </p:nvSpPr>
                <p:spPr>
                  <a:xfrm>
                    <a:off x="3104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44"/>
                  <p:cNvSpPr/>
                  <p:nvPr/>
                </p:nvSpPr>
                <p:spPr>
                  <a:xfrm>
                    <a:off x="3257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44"/>
                  <p:cNvSpPr/>
                  <p:nvPr/>
                </p:nvSpPr>
                <p:spPr>
                  <a:xfrm>
                    <a:off x="3409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250;p44"/>
                  <p:cNvSpPr/>
                  <p:nvPr/>
                </p:nvSpPr>
                <p:spPr>
                  <a:xfrm>
                    <a:off x="3561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1" name="Google Shape;251;p44"/>
                  <p:cNvSpPr/>
                  <p:nvPr/>
                </p:nvSpPr>
                <p:spPr>
                  <a:xfrm>
                    <a:off x="3714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252;p44"/>
                  <p:cNvSpPr/>
                  <p:nvPr/>
                </p:nvSpPr>
                <p:spPr>
                  <a:xfrm>
                    <a:off x="3866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253;p44"/>
                  <p:cNvSpPr/>
                  <p:nvPr/>
                </p:nvSpPr>
                <p:spPr>
                  <a:xfrm>
                    <a:off x="40320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44"/>
                  <p:cNvSpPr/>
                  <p:nvPr/>
                </p:nvSpPr>
                <p:spPr>
                  <a:xfrm>
                    <a:off x="41844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255;p44"/>
                  <p:cNvSpPr/>
                  <p:nvPr/>
                </p:nvSpPr>
                <p:spPr>
                  <a:xfrm>
                    <a:off x="43368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6" name="Google Shape;256;p44"/>
                  <p:cNvSpPr/>
                  <p:nvPr/>
                </p:nvSpPr>
                <p:spPr>
                  <a:xfrm>
                    <a:off x="44892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257;p44"/>
                  <p:cNvSpPr/>
                  <p:nvPr/>
                </p:nvSpPr>
                <p:spPr>
                  <a:xfrm>
                    <a:off x="4646019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44"/>
                  <p:cNvSpPr/>
                  <p:nvPr/>
                </p:nvSpPr>
                <p:spPr>
                  <a:xfrm>
                    <a:off x="4802771" y="2106248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9" name="Google Shape;259;p44"/>
                <p:cNvGrpSpPr/>
                <p:nvPr/>
              </p:nvGrpSpPr>
              <p:grpSpPr>
                <a:xfrm>
                  <a:off x="10714270" y="4163920"/>
                  <a:ext cx="1297574" cy="238260"/>
                  <a:chOff x="1885405" y="2106248"/>
                  <a:chExt cx="3013160" cy="574766"/>
                </a:xfrm>
              </p:grpSpPr>
              <p:sp>
                <p:nvSpPr>
                  <p:cNvPr id="260" name="Google Shape;260;p44"/>
                  <p:cNvSpPr/>
                  <p:nvPr/>
                </p:nvSpPr>
                <p:spPr>
                  <a:xfrm>
                    <a:off x="1885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44"/>
                  <p:cNvSpPr/>
                  <p:nvPr/>
                </p:nvSpPr>
                <p:spPr>
                  <a:xfrm>
                    <a:off x="2037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2" name="Google Shape;262;p44"/>
                  <p:cNvSpPr/>
                  <p:nvPr/>
                </p:nvSpPr>
                <p:spPr>
                  <a:xfrm>
                    <a:off x="2190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263;p44"/>
                  <p:cNvSpPr/>
                  <p:nvPr/>
                </p:nvSpPr>
                <p:spPr>
                  <a:xfrm>
                    <a:off x="2342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44"/>
                  <p:cNvSpPr/>
                  <p:nvPr/>
                </p:nvSpPr>
                <p:spPr>
                  <a:xfrm>
                    <a:off x="2495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" name="Google Shape;265;p44"/>
                  <p:cNvSpPr/>
                  <p:nvPr/>
                </p:nvSpPr>
                <p:spPr>
                  <a:xfrm>
                    <a:off x="2647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266;p44"/>
                  <p:cNvSpPr/>
                  <p:nvPr/>
                </p:nvSpPr>
                <p:spPr>
                  <a:xfrm>
                    <a:off x="2799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" name="Google Shape;267;p44"/>
                  <p:cNvSpPr/>
                  <p:nvPr/>
                </p:nvSpPr>
                <p:spPr>
                  <a:xfrm>
                    <a:off x="2952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44"/>
                  <p:cNvSpPr/>
                  <p:nvPr/>
                </p:nvSpPr>
                <p:spPr>
                  <a:xfrm>
                    <a:off x="3104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" name="Google Shape;269;p44"/>
                  <p:cNvSpPr/>
                  <p:nvPr/>
                </p:nvSpPr>
                <p:spPr>
                  <a:xfrm>
                    <a:off x="32570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" name="Google Shape;270;p44"/>
                  <p:cNvSpPr/>
                  <p:nvPr/>
                </p:nvSpPr>
                <p:spPr>
                  <a:xfrm>
                    <a:off x="34094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44"/>
                  <p:cNvSpPr/>
                  <p:nvPr/>
                </p:nvSpPr>
                <p:spPr>
                  <a:xfrm>
                    <a:off x="35618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44"/>
                  <p:cNvSpPr/>
                  <p:nvPr/>
                </p:nvSpPr>
                <p:spPr>
                  <a:xfrm>
                    <a:off x="37142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44"/>
                  <p:cNvSpPr/>
                  <p:nvPr/>
                </p:nvSpPr>
                <p:spPr>
                  <a:xfrm>
                    <a:off x="3866605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44"/>
                  <p:cNvSpPr/>
                  <p:nvPr/>
                </p:nvSpPr>
                <p:spPr>
                  <a:xfrm>
                    <a:off x="40320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" name="Google Shape;275;p44"/>
                  <p:cNvSpPr/>
                  <p:nvPr/>
                </p:nvSpPr>
                <p:spPr>
                  <a:xfrm>
                    <a:off x="41844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44"/>
                  <p:cNvSpPr/>
                  <p:nvPr/>
                </p:nvSpPr>
                <p:spPr>
                  <a:xfrm>
                    <a:off x="43368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44"/>
                  <p:cNvSpPr/>
                  <p:nvPr/>
                </p:nvSpPr>
                <p:spPr>
                  <a:xfrm>
                    <a:off x="4489267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" name="Google Shape;278;p44"/>
                  <p:cNvSpPr/>
                  <p:nvPr/>
                </p:nvSpPr>
                <p:spPr>
                  <a:xfrm>
                    <a:off x="4646019" y="2106249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44"/>
                  <p:cNvSpPr/>
                  <p:nvPr/>
                </p:nvSpPr>
                <p:spPr>
                  <a:xfrm>
                    <a:off x="4802771" y="2106248"/>
                    <a:ext cx="95794" cy="57476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80" name="Google Shape;280;p44"/>
              <p:cNvSpPr txBox="1"/>
              <p:nvPr/>
            </p:nvSpPr>
            <p:spPr>
              <a:xfrm>
                <a:off x="154577" y="3795602"/>
                <a:ext cx="26539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Sequential execution</a:t>
                </a:r>
                <a:endParaRPr/>
              </a:p>
            </p:txBody>
          </p:sp>
        </p:grpSp>
        <p:grpSp>
          <p:nvGrpSpPr>
            <p:cNvPr id="281" name="Google Shape;281;p44"/>
            <p:cNvGrpSpPr/>
            <p:nvPr/>
          </p:nvGrpSpPr>
          <p:grpSpPr>
            <a:xfrm>
              <a:off x="182285" y="4514503"/>
              <a:ext cx="11861933" cy="378041"/>
              <a:chOff x="591124" y="2451050"/>
              <a:chExt cx="11861933" cy="378041"/>
            </a:xfrm>
          </p:grpSpPr>
          <p:cxnSp>
            <p:nvCxnSpPr>
              <p:cNvPr id="282" name="Google Shape;282;p44"/>
              <p:cNvCxnSpPr/>
              <p:nvPr/>
            </p:nvCxnSpPr>
            <p:spPr>
              <a:xfrm>
                <a:off x="591124" y="2451050"/>
                <a:ext cx="11861933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83" name="Google Shape;283;p44"/>
              <p:cNvSpPr txBox="1"/>
              <p:nvPr/>
            </p:nvSpPr>
            <p:spPr>
              <a:xfrm>
                <a:off x="5573362" y="2459759"/>
                <a:ext cx="6804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Caching effect on parallel computation</a:t>
            </a:r>
            <a:endParaRPr/>
          </a:p>
        </p:txBody>
      </p:sp>
      <p:sp>
        <p:nvSpPr>
          <p:cNvPr id="289" name="Google Shape;289;p45"/>
          <p:cNvSpPr txBox="1"/>
          <p:nvPr/>
        </p:nvSpPr>
        <p:spPr>
          <a:xfrm>
            <a:off x="3299070" y="1710631"/>
            <a:ext cx="8773887" cy="286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02" l="-433" r="0" t="-8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45"/>
          <p:cNvSpPr txBox="1"/>
          <p:nvPr/>
        </p:nvSpPr>
        <p:spPr>
          <a:xfrm>
            <a:off x="462930" y="1551142"/>
            <a:ext cx="2653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execution</a:t>
            </a:r>
            <a:endParaRPr/>
          </a:p>
        </p:txBody>
      </p:sp>
      <p:grpSp>
        <p:nvGrpSpPr>
          <p:cNvPr id="291" name="Google Shape;291;p45"/>
          <p:cNvGrpSpPr/>
          <p:nvPr/>
        </p:nvGrpSpPr>
        <p:grpSpPr>
          <a:xfrm>
            <a:off x="593401" y="2637038"/>
            <a:ext cx="1635611" cy="3075080"/>
            <a:chOff x="653502" y="1760098"/>
            <a:chExt cx="1635611" cy="3075080"/>
          </a:xfrm>
        </p:grpSpPr>
        <p:grpSp>
          <p:nvGrpSpPr>
            <p:cNvPr id="292" name="Google Shape;292;p45"/>
            <p:cNvGrpSpPr/>
            <p:nvPr/>
          </p:nvGrpSpPr>
          <p:grpSpPr>
            <a:xfrm>
              <a:off x="653502" y="1760098"/>
              <a:ext cx="369396" cy="238260"/>
              <a:chOff x="3625990" y="3285585"/>
              <a:chExt cx="369396" cy="238260"/>
            </a:xfrm>
          </p:grpSpPr>
          <p:sp>
            <p:nvSpPr>
              <p:cNvPr id="293" name="Google Shape;293;p45"/>
              <p:cNvSpPr/>
              <p:nvPr/>
            </p:nvSpPr>
            <p:spPr>
              <a:xfrm>
                <a:off x="3625990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45"/>
              <p:cNvSpPr/>
              <p:nvPr/>
            </p:nvSpPr>
            <p:spPr>
              <a:xfrm>
                <a:off x="3691619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45"/>
              <p:cNvSpPr/>
              <p:nvPr/>
            </p:nvSpPr>
            <p:spPr>
              <a:xfrm>
                <a:off x="3757248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45"/>
              <p:cNvSpPr/>
              <p:nvPr/>
            </p:nvSpPr>
            <p:spPr>
              <a:xfrm>
                <a:off x="3822877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45"/>
              <p:cNvSpPr/>
              <p:nvPr/>
            </p:nvSpPr>
            <p:spPr>
              <a:xfrm>
                <a:off x="3888505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45"/>
              <p:cNvSpPr/>
              <p:nvPr/>
            </p:nvSpPr>
            <p:spPr>
              <a:xfrm>
                <a:off x="3954134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Google Shape;299;p45"/>
            <p:cNvSpPr/>
            <p:nvPr/>
          </p:nvSpPr>
          <p:spPr>
            <a:xfrm>
              <a:off x="784759" y="2966384"/>
              <a:ext cx="1241840" cy="2382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300;p45"/>
            <p:cNvGrpSpPr/>
            <p:nvPr/>
          </p:nvGrpSpPr>
          <p:grpSpPr>
            <a:xfrm>
              <a:off x="653502" y="2165358"/>
              <a:ext cx="369396" cy="238260"/>
              <a:chOff x="3625990" y="3285585"/>
              <a:chExt cx="369396" cy="238260"/>
            </a:xfrm>
          </p:grpSpPr>
          <p:sp>
            <p:nvSpPr>
              <p:cNvPr id="301" name="Google Shape;301;p45"/>
              <p:cNvSpPr/>
              <p:nvPr/>
            </p:nvSpPr>
            <p:spPr>
              <a:xfrm>
                <a:off x="3625990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45"/>
              <p:cNvSpPr/>
              <p:nvPr/>
            </p:nvSpPr>
            <p:spPr>
              <a:xfrm>
                <a:off x="3691619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45"/>
              <p:cNvSpPr/>
              <p:nvPr/>
            </p:nvSpPr>
            <p:spPr>
              <a:xfrm>
                <a:off x="3757248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45"/>
              <p:cNvSpPr/>
              <p:nvPr/>
            </p:nvSpPr>
            <p:spPr>
              <a:xfrm>
                <a:off x="3822877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45"/>
              <p:cNvSpPr/>
              <p:nvPr/>
            </p:nvSpPr>
            <p:spPr>
              <a:xfrm>
                <a:off x="3888505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45"/>
              <p:cNvSpPr/>
              <p:nvPr/>
            </p:nvSpPr>
            <p:spPr>
              <a:xfrm>
                <a:off x="3954134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307;p45"/>
            <p:cNvGrpSpPr/>
            <p:nvPr/>
          </p:nvGrpSpPr>
          <p:grpSpPr>
            <a:xfrm>
              <a:off x="653502" y="2570618"/>
              <a:ext cx="369396" cy="238260"/>
              <a:chOff x="3625990" y="3285585"/>
              <a:chExt cx="369396" cy="238260"/>
            </a:xfrm>
          </p:grpSpPr>
          <p:sp>
            <p:nvSpPr>
              <p:cNvPr id="308" name="Google Shape;308;p45"/>
              <p:cNvSpPr/>
              <p:nvPr/>
            </p:nvSpPr>
            <p:spPr>
              <a:xfrm>
                <a:off x="3625990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5"/>
              <p:cNvSpPr/>
              <p:nvPr/>
            </p:nvSpPr>
            <p:spPr>
              <a:xfrm>
                <a:off x="3691619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45"/>
              <p:cNvSpPr/>
              <p:nvPr/>
            </p:nvSpPr>
            <p:spPr>
              <a:xfrm>
                <a:off x="3757248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45"/>
              <p:cNvSpPr/>
              <p:nvPr/>
            </p:nvSpPr>
            <p:spPr>
              <a:xfrm>
                <a:off x="3822877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5"/>
              <p:cNvSpPr/>
              <p:nvPr/>
            </p:nvSpPr>
            <p:spPr>
              <a:xfrm>
                <a:off x="3888505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45"/>
              <p:cNvSpPr/>
              <p:nvPr/>
            </p:nvSpPr>
            <p:spPr>
              <a:xfrm>
                <a:off x="3954134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Google Shape;314;p45"/>
            <p:cNvSpPr/>
            <p:nvPr/>
          </p:nvSpPr>
          <p:spPr>
            <a:xfrm>
              <a:off x="653502" y="2975878"/>
              <a:ext cx="41252" cy="2382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719131" y="2975878"/>
              <a:ext cx="41252" cy="2382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6" name="Google Shape;316;p45"/>
            <p:cNvGrpSpPr/>
            <p:nvPr/>
          </p:nvGrpSpPr>
          <p:grpSpPr>
            <a:xfrm>
              <a:off x="2050975" y="2970447"/>
              <a:ext cx="238138" cy="238260"/>
              <a:chOff x="3003573" y="2975878"/>
              <a:chExt cx="238138" cy="238260"/>
            </a:xfrm>
          </p:grpSpPr>
          <p:sp>
            <p:nvSpPr>
              <p:cNvPr id="317" name="Google Shape;317;p45"/>
              <p:cNvSpPr/>
              <p:nvPr/>
            </p:nvSpPr>
            <p:spPr>
              <a:xfrm>
                <a:off x="3003573" y="2975878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5"/>
              <p:cNvSpPr/>
              <p:nvPr/>
            </p:nvSpPr>
            <p:spPr>
              <a:xfrm>
                <a:off x="3069202" y="2975878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45"/>
              <p:cNvSpPr/>
              <p:nvPr/>
            </p:nvSpPr>
            <p:spPr>
              <a:xfrm>
                <a:off x="3134830" y="2975878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45"/>
              <p:cNvSpPr/>
              <p:nvPr/>
            </p:nvSpPr>
            <p:spPr>
              <a:xfrm>
                <a:off x="3200459" y="2975878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p45"/>
            <p:cNvGrpSpPr/>
            <p:nvPr/>
          </p:nvGrpSpPr>
          <p:grpSpPr>
            <a:xfrm>
              <a:off x="653502" y="3381138"/>
              <a:ext cx="369396" cy="238260"/>
              <a:chOff x="3625990" y="3285585"/>
              <a:chExt cx="369396" cy="238260"/>
            </a:xfrm>
          </p:grpSpPr>
          <p:sp>
            <p:nvSpPr>
              <p:cNvPr id="322" name="Google Shape;322;p45"/>
              <p:cNvSpPr/>
              <p:nvPr/>
            </p:nvSpPr>
            <p:spPr>
              <a:xfrm>
                <a:off x="3625990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45"/>
              <p:cNvSpPr/>
              <p:nvPr/>
            </p:nvSpPr>
            <p:spPr>
              <a:xfrm>
                <a:off x="3691619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5"/>
              <p:cNvSpPr/>
              <p:nvPr/>
            </p:nvSpPr>
            <p:spPr>
              <a:xfrm>
                <a:off x="3757248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5"/>
              <p:cNvSpPr/>
              <p:nvPr/>
            </p:nvSpPr>
            <p:spPr>
              <a:xfrm>
                <a:off x="3822877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5"/>
              <p:cNvSpPr/>
              <p:nvPr/>
            </p:nvSpPr>
            <p:spPr>
              <a:xfrm>
                <a:off x="3888505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45"/>
              <p:cNvSpPr/>
              <p:nvPr/>
            </p:nvSpPr>
            <p:spPr>
              <a:xfrm>
                <a:off x="3954134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45"/>
            <p:cNvGrpSpPr/>
            <p:nvPr/>
          </p:nvGrpSpPr>
          <p:grpSpPr>
            <a:xfrm>
              <a:off x="653502" y="3786398"/>
              <a:ext cx="369396" cy="238260"/>
              <a:chOff x="3625990" y="3285585"/>
              <a:chExt cx="369396" cy="238260"/>
            </a:xfrm>
          </p:grpSpPr>
          <p:sp>
            <p:nvSpPr>
              <p:cNvPr id="329" name="Google Shape;329;p45"/>
              <p:cNvSpPr/>
              <p:nvPr/>
            </p:nvSpPr>
            <p:spPr>
              <a:xfrm>
                <a:off x="3625990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5"/>
              <p:cNvSpPr/>
              <p:nvPr/>
            </p:nvSpPr>
            <p:spPr>
              <a:xfrm>
                <a:off x="3691619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5"/>
              <p:cNvSpPr/>
              <p:nvPr/>
            </p:nvSpPr>
            <p:spPr>
              <a:xfrm>
                <a:off x="3757248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45"/>
              <p:cNvSpPr/>
              <p:nvPr/>
            </p:nvSpPr>
            <p:spPr>
              <a:xfrm>
                <a:off x="3822877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45"/>
              <p:cNvSpPr/>
              <p:nvPr/>
            </p:nvSpPr>
            <p:spPr>
              <a:xfrm>
                <a:off x="3888505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5"/>
              <p:cNvSpPr/>
              <p:nvPr/>
            </p:nvSpPr>
            <p:spPr>
              <a:xfrm>
                <a:off x="3954134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45"/>
            <p:cNvGrpSpPr/>
            <p:nvPr/>
          </p:nvGrpSpPr>
          <p:grpSpPr>
            <a:xfrm>
              <a:off x="653502" y="4191658"/>
              <a:ext cx="369396" cy="238260"/>
              <a:chOff x="3625990" y="3285585"/>
              <a:chExt cx="369396" cy="238260"/>
            </a:xfrm>
          </p:grpSpPr>
          <p:sp>
            <p:nvSpPr>
              <p:cNvPr id="336" name="Google Shape;336;p45"/>
              <p:cNvSpPr/>
              <p:nvPr/>
            </p:nvSpPr>
            <p:spPr>
              <a:xfrm>
                <a:off x="3625990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5"/>
              <p:cNvSpPr/>
              <p:nvPr/>
            </p:nvSpPr>
            <p:spPr>
              <a:xfrm>
                <a:off x="3691619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5"/>
              <p:cNvSpPr/>
              <p:nvPr/>
            </p:nvSpPr>
            <p:spPr>
              <a:xfrm>
                <a:off x="3757248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45"/>
              <p:cNvSpPr/>
              <p:nvPr/>
            </p:nvSpPr>
            <p:spPr>
              <a:xfrm>
                <a:off x="3822877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45"/>
              <p:cNvSpPr/>
              <p:nvPr/>
            </p:nvSpPr>
            <p:spPr>
              <a:xfrm>
                <a:off x="3888505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5"/>
              <p:cNvSpPr/>
              <p:nvPr/>
            </p:nvSpPr>
            <p:spPr>
              <a:xfrm>
                <a:off x="3954134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342;p45"/>
            <p:cNvGrpSpPr/>
            <p:nvPr/>
          </p:nvGrpSpPr>
          <p:grpSpPr>
            <a:xfrm>
              <a:off x="653502" y="4596918"/>
              <a:ext cx="369396" cy="238260"/>
              <a:chOff x="3625990" y="3285585"/>
              <a:chExt cx="369396" cy="238260"/>
            </a:xfrm>
          </p:grpSpPr>
          <p:sp>
            <p:nvSpPr>
              <p:cNvPr id="343" name="Google Shape;343;p45"/>
              <p:cNvSpPr/>
              <p:nvPr/>
            </p:nvSpPr>
            <p:spPr>
              <a:xfrm>
                <a:off x="3625990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45"/>
              <p:cNvSpPr/>
              <p:nvPr/>
            </p:nvSpPr>
            <p:spPr>
              <a:xfrm>
                <a:off x="3691619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45"/>
              <p:cNvSpPr/>
              <p:nvPr/>
            </p:nvSpPr>
            <p:spPr>
              <a:xfrm>
                <a:off x="3757248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45"/>
              <p:cNvSpPr/>
              <p:nvPr/>
            </p:nvSpPr>
            <p:spPr>
              <a:xfrm>
                <a:off x="3822877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45"/>
              <p:cNvSpPr/>
              <p:nvPr/>
            </p:nvSpPr>
            <p:spPr>
              <a:xfrm>
                <a:off x="3888505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45"/>
              <p:cNvSpPr/>
              <p:nvPr/>
            </p:nvSpPr>
            <p:spPr>
              <a:xfrm>
                <a:off x="3954134" y="3285585"/>
                <a:ext cx="41252" cy="23826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9" name="Google Shape;349;p45"/>
          <p:cNvGrpSpPr/>
          <p:nvPr/>
        </p:nvGrpSpPr>
        <p:grpSpPr>
          <a:xfrm>
            <a:off x="591124" y="2112054"/>
            <a:ext cx="1662554" cy="369332"/>
            <a:chOff x="591124" y="2112054"/>
            <a:chExt cx="1662554" cy="369332"/>
          </a:xfrm>
        </p:grpSpPr>
        <p:cxnSp>
          <p:nvCxnSpPr>
            <p:cNvPr id="350" name="Google Shape;350;p45"/>
            <p:cNvCxnSpPr/>
            <p:nvPr/>
          </p:nvCxnSpPr>
          <p:spPr>
            <a:xfrm>
              <a:off x="591124" y="2451050"/>
              <a:ext cx="166255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51" name="Google Shape;351;p45"/>
            <p:cNvSpPr txBox="1"/>
            <p:nvPr/>
          </p:nvSpPr>
          <p:spPr>
            <a:xfrm>
              <a:off x="1065250" y="2112054"/>
              <a:ext cx="680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</p:grpSp>
      <p:cxnSp>
        <p:nvCxnSpPr>
          <p:cNvPr id="352" name="Google Shape;352;p45"/>
          <p:cNvCxnSpPr/>
          <p:nvPr/>
        </p:nvCxnSpPr>
        <p:spPr>
          <a:xfrm>
            <a:off x="2253678" y="2481386"/>
            <a:ext cx="0" cy="33005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Distribution of access latencies</a:t>
            </a:r>
            <a:endParaRPr/>
          </a:p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5" r="0" t="-23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838199" y="365125"/>
            <a:ext cx="11187545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Heavy tails  are hard to visualize</a:t>
            </a:r>
            <a:endParaRPr/>
          </a:p>
        </p:txBody>
      </p:sp>
      <p:pic>
        <p:nvPicPr>
          <p:cNvPr descr="Chart, line chart&#10;&#10;Description automatically generated" id="364" name="Google Shape;36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042" y="2929896"/>
            <a:ext cx="5454130" cy="392810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838200" y="1517400"/>
            <a:ext cx="9325131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Both the normal density and the probability look very close to zero for latency=100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Problem 1: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The distribution of the latencies is a point-mass-function (PMF)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The distribution defined by the normal is a density (PDF)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The two are incomparable.</a:t>
            </a:r>
            <a:endParaRPr/>
          </a:p>
        </p:txBody>
      </p:sp>
      <p:pic>
        <p:nvPicPr>
          <p:cNvPr descr="Chart, line chart&#10;&#10;Description automatically generated" id="366" name="Google Shape;36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4319" y="3120775"/>
            <a:ext cx="4919481" cy="354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log scale to compare small probabilities</a:t>
            </a:r>
            <a:endParaRPr/>
          </a:p>
        </p:txBody>
      </p:sp>
      <p:sp>
        <p:nvSpPr>
          <p:cNvPr id="372" name="Google Shape;372;p48"/>
          <p:cNvSpPr txBox="1"/>
          <p:nvPr>
            <p:ph idx="1" type="body"/>
          </p:nvPr>
        </p:nvSpPr>
        <p:spPr>
          <a:xfrm>
            <a:off x="1003092" y="1690688"/>
            <a:ext cx="10515600" cy="16367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62" l="-1085" r="0" t="-45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Chart, line chart&#10;&#10;Description automatically generated" id="373" name="Google Shape;37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7235" y="3253509"/>
            <a:ext cx="5067300" cy="3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48"/>
          <p:cNvGrpSpPr/>
          <p:nvPr/>
        </p:nvGrpSpPr>
        <p:grpSpPr>
          <a:xfrm>
            <a:off x="9385432" y="4890221"/>
            <a:ext cx="2726164" cy="494566"/>
            <a:chOff x="9385432" y="4890221"/>
            <a:chExt cx="2726164" cy="494566"/>
          </a:xfrm>
        </p:grpSpPr>
        <p:sp>
          <p:nvSpPr>
            <p:cNvPr id="375" name="Google Shape;375;p48"/>
            <p:cNvSpPr txBox="1"/>
            <p:nvPr/>
          </p:nvSpPr>
          <p:spPr>
            <a:xfrm>
              <a:off x="9573532" y="4890221"/>
              <a:ext cx="25380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Light/exponential tail</a:t>
              </a:r>
              <a:endParaRPr/>
            </a:p>
          </p:txBody>
        </p:sp>
        <p:cxnSp>
          <p:nvCxnSpPr>
            <p:cNvPr id="376" name="Google Shape;376;p48"/>
            <p:cNvCxnSpPr>
              <a:stCxn id="375" idx="1"/>
            </p:cNvCxnSpPr>
            <p:nvPr/>
          </p:nvCxnSpPr>
          <p:spPr>
            <a:xfrm flipH="1">
              <a:off x="9385432" y="5074887"/>
              <a:ext cx="188100" cy="309900"/>
            </a:xfrm>
            <a:prstGeom prst="curvedConnector2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77" name="Google Shape;377;p48"/>
          <p:cNvGrpSpPr/>
          <p:nvPr/>
        </p:nvGrpSpPr>
        <p:grpSpPr>
          <a:xfrm>
            <a:off x="10363276" y="3997297"/>
            <a:ext cx="1438996" cy="655666"/>
            <a:chOff x="8442123" y="3371266"/>
            <a:chExt cx="1438996" cy="655666"/>
          </a:xfrm>
        </p:grpSpPr>
        <p:sp>
          <p:nvSpPr>
            <p:cNvPr id="378" name="Google Shape;378;p48"/>
            <p:cNvSpPr txBox="1"/>
            <p:nvPr/>
          </p:nvSpPr>
          <p:spPr>
            <a:xfrm>
              <a:off x="8724123" y="3657600"/>
              <a:ext cx="1156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Heavy tail</a:t>
              </a:r>
              <a:endParaRPr/>
            </a:p>
          </p:txBody>
        </p:sp>
        <p:cxnSp>
          <p:nvCxnSpPr>
            <p:cNvPr id="379" name="Google Shape;379;p48"/>
            <p:cNvCxnSpPr>
              <a:stCxn id="378" idx="1"/>
            </p:cNvCxnSpPr>
            <p:nvPr/>
          </p:nvCxnSpPr>
          <p:spPr>
            <a:xfrm rot="10800000">
              <a:off x="8442123" y="3371266"/>
              <a:ext cx="282000" cy="471000"/>
            </a:xfrm>
            <a:prstGeom prst="curvedConnector2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pic>
        <p:nvPicPr>
          <p:cNvPr descr="Chart, line chart&#10;&#10;Description automatically generated" id="380" name="Google Shape;380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751" y="3314954"/>
            <a:ext cx="4919481" cy="354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Summary: heavy tail distribution</a:t>
            </a:r>
            <a:endParaRPr/>
          </a:p>
        </p:txBody>
      </p:sp>
      <p:sp>
        <p:nvSpPr>
          <p:cNvPr id="386" name="Google Shape;386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5" r="0" t="-23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heavy tails example</a:t>
            </a:r>
            <a:endParaRPr/>
          </a:p>
        </p:txBody>
      </p:sp>
      <p:sp>
        <p:nvSpPr>
          <p:cNvPr id="392" name="Google Shape;392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A program’s run time is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 second with probability 99.9%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300 sec (5 minutes) with probability 0.1%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Mean=1.3sec, std=9.5sec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run the program in parallel on 1000 dataset, 1000 computers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wait until all of the runs finish.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The laggard problem: </a:t>
            </a:r>
            <a:r>
              <a:rPr lang="en-US"/>
              <a:t>the slowest run determines the overall running time. More than half the time we need to wait 300 seconds.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latency of the task is not normal</a:t>
            </a:r>
            <a:endParaRPr/>
          </a:p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5" r="-964" t="-23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2020-04-03T22:50:00Z</dcterms:created>
  <dc:creator>yoav freund</dc:creator>
</cp:coreProperties>
</file>