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6" r:id="rId1"/>
    <p:sldMasterId id="2147483697" r:id="rId2"/>
    <p:sldMasterId id="2147483698" r:id="rId3"/>
    <p:sldMasterId id="2147483699" r:id="rId4"/>
    <p:sldMasterId id="2147483701" r:id="rId5"/>
  </p:sldMasterIdLst>
  <p:notesMasterIdLst>
    <p:notesMasterId r:id="rId72"/>
  </p:notesMasterIdLst>
  <p:sldIdLst>
    <p:sldId id="256" r:id="rId6"/>
    <p:sldId id="450" r:id="rId7"/>
    <p:sldId id="452" r:id="rId8"/>
    <p:sldId id="454" r:id="rId9"/>
    <p:sldId id="456" r:id="rId10"/>
    <p:sldId id="453" r:id="rId11"/>
    <p:sldId id="352" r:id="rId12"/>
    <p:sldId id="448" r:id="rId13"/>
    <p:sldId id="353" r:id="rId14"/>
    <p:sldId id="354" r:id="rId15"/>
    <p:sldId id="355" r:id="rId16"/>
    <p:sldId id="356" r:id="rId17"/>
    <p:sldId id="443" r:id="rId18"/>
    <p:sldId id="444" r:id="rId19"/>
    <p:sldId id="445" r:id="rId20"/>
    <p:sldId id="446" r:id="rId21"/>
    <p:sldId id="447" r:id="rId22"/>
    <p:sldId id="455" r:id="rId23"/>
    <p:sldId id="357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4" r:id="rId45"/>
    <p:sldId id="402" r:id="rId46"/>
    <p:sldId id="403" r:id="rId47"/>
    <p:sldId id="457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</p:sldIdLst>
  <p:sldSz cx="10080625" cy="567055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2470F-2449-400F-97EF-B0F4EDDEDA3D}">
  <a:tblStyle styleId="{8882470F-2449-400F-97EF-B0F4EDDEDA3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E77852-9AE7-4F13-896B-5611441C79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0"/>
    <p:restoredTop sz="94634"/>
  </p:normalViewPr>
  <p:slideViewPr>
    <p:cSldViewPr snapToGrid="0" snapToObjects="1">
      <p:cViewPr varScale="1">
        <p:scale>
          <a:sx n="107" d="100"/>
          <a:sy n="107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7779f93d3_0_1857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77779f93d3_0_1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8555fb797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349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9" name="Google Shape;1339;g8555fb7979_0_318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g8555fb7979_0_318:notes"/>
          <p:cNvSpPr txBox="1">
            <a:spLocks noGrp="1"/>
          </p:cNvSpPr>
          <p:nvPr>
            <p:ph type="sldNum" idx="12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8555fb7979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6" name="Google Shape;1346;g8555fb7979_0_398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g8555fb7979_0_398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8555fb7979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g8555fb7979_0_38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g8555fb7979_0_38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806ff8680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4" name="Google Shape;1364;g806ff86805_0_15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g806ff86805_0_15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806ff8680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3" name="Google Shape;1373;g806ff86805_0_16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g806ff86805_0_16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8555fb7979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6" name="Google Shape;1386;g8555fb7979_0_332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g8555fb7979_0_332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8555fb7979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8" name="Google Shape;1398;g8555fb7979_0_36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g8555fb7979_0_36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806ff8680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0" name="Google Shape;1410;g806ff86805_0_5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g806ff86805_0_5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555fb797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2" name="Google Shape;1422;g8555fb7979_0_406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g8555fb7979_0_406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8555fb7979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0" name="Google Shape;1430;g8555fb7979_0_414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you’ve never seen an avocado with those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g8555fb7979_0_414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8555fb797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6" name="Google Shape;1156;g8555fb7979_0_32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g8555fb7979_0_32:notes"/>
          <p:cNvSpPr txBox="1">
            <a:spLocks noGrp="1"/>
          </p:cNvSpPr>
          <p:nvPr>
            <p:ph type="sldNum" idx="12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806ff8680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9" name="Google Shape;1439;g806ff86805_0_8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you’ve never seen an avocado with those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g806ff86805_0_8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806ff8680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8" name="Google Shape;1448;g806ff86805_0_7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you’ve never seen an avocado with those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g806ff86805_0_7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06ff86805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806ff86805_0_10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g806ff86805_0_10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806ff8680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1" name="Google Shape;1471;g806ff86805_0_13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g806ff86805_0_13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806ff868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0" name="Google Shape;1480;g806ff86805_0_128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g806ff86805_0_128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06ff8680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1" name="Google Shape;1491;g806ff86805_0_9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g806ff86805_0_9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806ff86805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806ff86805_0_11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of avocados from a larger population of all avocados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data we have, the better predictions we’ll be able to make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 of large numbers: larger samples better approximate the population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labeled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g806ff86805_0_11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806ff8680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1" name="Google Shape;1511;g806ff86805_0_17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g806ff86805_0_17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g806ff86805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9" name="Google Shape;1519;g806ff86805_0_184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g806ff86805_0_184:notes"/>
          <p:cNvSpPr txBox="1">
            <a:spLocks noGrp="1"/>
          </p:cNvSpPr>
          <p:nvPr>
            <p:ph type="sldNum" idx="12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806ff86805_0_190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g806ff8680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4ff4f59f2e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g4ff4f59f2e_0_41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4ff4f59f2e_0_41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85b657a7d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7" name="Google Shape;1547;g85b657a7db_0_7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g85b657a7db_0_7:notes"/>
          <p:cNvSpPr txBox="1">
            <a:spLocks noGrp="1"/>
          </p:cNvSpPr>
          <p:nvPr>
            <p:ph type="sldNum" idx="12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8555fb7979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2" name="Google Shape;1532;g8555fb7979_0_324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g8555fb7979_0_324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85b657a7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9" name="Google Shape;1539;g85b657a7db_0_0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g85b657a7db_0_0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77779f93d3_0_1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4" name="Google Shape;1554;g77779f93d3_0_156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g77779f93d3_0_156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77779f93d3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1" name="Google Shape;1561;g77779f93d3_0_157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g77779f93d3_0_157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77779f93d3_0_1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8" name="Google Shape;1568;g77779f93d3_0_158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g77779f93d3_0_158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77779f93d3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" name="Google Shape;1577;g77779f93d3_0_158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g77779f93d3_0_158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77779f93d3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6" name="Google Shape;1586;g77779f93d3_0_159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g77779f93d3_0_159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g77779f93d3_0_1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6" name="Google Shape;1596;g77779f93d3_0_1606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7" name="Google Shape;1597;g77779f93d3_0_1606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77779f93d3_0_1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7" name="Google Shape;1607;g77779f93d3_0_1616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8" name="Google Shape;1608;g77779f93d3_0_1616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4ff4f59f2e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7" name="Google Shape;1087;g4ff4f59f2e_0_41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g4ff4f59f2e_0_41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20757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77779f93d3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0" name="Google Shape;1620;g77779f93d3_0_1636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g77779f93d3_0_1636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77779f93d3_0_1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8" name="Google Shape;1628;g77779f93d3_0_164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g77779f93d3_0_164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77779f93d3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9" name="Google Shape;1639;g77779f93d3_0_165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0" name="Google Shape;1640;g77779f93d3_0_165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77779f93d3_0_1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0" name="Google Shape;1650;g77779f93d3_0_166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g77779f93d3_0_166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77779f93d3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2" name="Google Shape;1662;g77779f93d3_0_1674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3" name="Google Shape;1663;g77779f93d3_0_1674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77779f93d3_0_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0" name="Google Shape;1670;g77779f93d3_0_168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g77779f93d3_0_168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77779f93d3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7" name="Google Shape;1677;g77779f93d3_0_168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g77779f93d3_0_168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77779f93d3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5" name="Google Shape;1685;g77779f93d3_0_1694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g77779f93d3_0_1694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77779f93d3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3" name="Google Shape;1693;g77779f93d3_0_170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g77779f93d3_0_170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77779f93d3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0" name="Google Shape;1700;g77779f93d3_0_170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g77779f93d3_0_170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4ff4f59f2e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8" name="Google Shape;1098;g4ff4f59f2e_0_42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g4ff4f59f2e_0_42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77779f93d3_0_1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7" name="Google Shape;1707;g77779f93d3_0_171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77779f93d3_0_171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77779f93d3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4" name="Google Shape;1724;g77779f93d3_0_172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77779f93d3_0_172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77779f93d3_0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7" name="Google Shape;1737;g77779f93d3_0_1741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g77779f93d3_0_1741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77779f93d3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6" name="Google Shape;1746;g77779f93d3_0_174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g77779f93d3_0_174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77779f93d3_0_1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3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3" name="Google Shape;1753;g77779f93d3_0_1755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g77779f93d3_0_1755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85b657a7d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349" y="1257300"/>
            <a:ext cx="6217800" cy="339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1" name="Google Shape;1761;g85b657a7db_0_13:notes"/>
          <p:cNvSpPr txBox="1">
            <a:spLocks noGrp="1"/>
          </p:cNvSpPr>
          <p:nvPr>
            <p:ph type="body" idx="1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g85b657a7db_0_13:notes"/>
          <p:cNvSpPr txBox="1">
            <a:spLocks noGrp="1"/>
          </p:cNvSpPr>
          <p:nvPr>
            <p:ph type="sldNum" idx="12"/>
          </p:nvPr>
        </p:nvSpPr>
        <p:spPr>
          <a:xfrm>
            <a:off x="4402561" y="9553735"/>
            <a:ext cx="33681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600" tIns="51275" rIns="102600" bIns="51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66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04bd818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" name="Google Shape;1107;g804bd818e0_0_93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g804bd818e0_0_93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4ff4f59f2e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6" name="Google Shape;1116;g4ff4f59f2e_0_437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g4ff4f59f2e_0_437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4ff4f59f2e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4" name="Google Shape;1124;g4ff4f59f2e_0_444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g4ff4f59f2e_0_444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77779f93d3_0_1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3" name="Google Shape;1133;g77779f93d3_0_1549:notes"/>
          <p:cNvSpPr txBox="1">
            <a:spLocks noGrp="1"/>
          </p:cNvSpPr>
          <p:nvPr>
            <p:ph type="body" idx="1"/>
          </p:nvPr>
        </p:nvSpPr>
        <p:spPr>
          <a:xfrm>
            <a:off x="777875" y="4778375"/>
            <a:ext cx="6216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4" name="Google Shape;1134;g77779f93d3_0_1549:notes"/>
          <p:cNvSpPr txBox="1">
            <a:spLocks noGrp="1"/>
          </p:cNvSpPr>
          <p:nvPr>
            <p:ph type="sldNum" idx="12"/>
          </p:nvPr>
        </p:nvSpPr>
        <p:spPr>
          <a:xfrm>
            <a:off x="4402137" y="9553575"/>
            <a:ext cx="33687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4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9000" y="1326240"/>
            <a:ext cx="4121640" cy="3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5150880" y="1368359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515088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515088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3"/>
          </p:nvPr>
        </p:nvSpPr>
        <p:spPr>
          <a:xfrm>
            <a:off x="502920" y="308520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515088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502920" y="1368359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3" name="Google Shape;103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2000" cy="328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2890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subTitle" idx="1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1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subTitle" idx="1"/>
          </p:nvPr>
        </p:nvSpPr>
        <p:spPr>
          <a:xfrm>
            <a:off x="502920" y="216000"/>
            <a:ext cx="9070200" cy="29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26" name="Google Shape;126;p34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27" name="Google Shape;127;p34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28" name="Google Shape;128;p34"/>
          <p:cNvSpPr txBox="1">
            <a:spLocks noGrp="1"/>
          </p:cNvSpPr>
          <p:nvPr>
            <p:ph type="body" idx="3"/>
          </p:nvPr>
        </p:nvSpPr>
        <p:spPr>
          <a:xfrm>
            <a:off x="515088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1" name="Google Shape;131;p35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8" name="Google Shape;138;p36"/>
          <p:cNvSpPr txBox="1">
            <a:spLocks noGrp="1"/>
          </p:cNvSpPr>
          <p:nvPr>
            <p:ph type="body" idx="3"/>
          </p:nvPr>
        </p:nvSpPr>
        <p:spPr>
          <a:xfrm>
            <a:off x="502920" y="308520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47" name="Google Shape;147;p38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48" name="Google Shape;148;p38"/>
          <p:cNvSpPr txBox="1">
            <a:spLocks noGrp="1"/>
          </p:cNvSpPr>
          <p:nvPr>
            <p:ph type="body" idx="4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9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52" name="Google Shape;152;p39"/>
          <p:cNvSpPr txBox="1">
            <a:spLocks noGrp="1"/>
          </p:cNvSpPr>
          <p:nvPr>
            <p:ph type="body" idx="2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pic>
        <p:nvPicPr>
          <p:cNvPr id="153" name="Google Shape;15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2192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6563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3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ubTitle" idx="1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5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6"/>
          <p:cNvSpPr txBox="1">
            <a:spLocks noGrp="1"/>
          </p:cNvSpPr>
          <p:nvPr>
            <p:ph type="subTitle" idx="1"/>
          </p:nvPr>
        </p:nvSpPr>
        <p:spPr>
          <a:xfrm>
            <a:off x="502920" y="216000"/>
            <a:ext cx="9070200" cy="29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7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body" idx="3"/>
          </p:nvPr>
        </p:nvSpPr>
        <p:spPr>
          <a:xfrm>
            <a:off x="515088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8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2" name="Google Shape;182;p48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3" name="Google Shape;183;p48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9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6" name="Google Shape;186;p49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7" name="Google Shape;187;p49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88" name="Google Shape;188;p49"/>
          <p:cNvSpPr txBox="1">
            <a:spLocks noGrp="1"/>
          </p:cNvSpPr>
          <p:nvPr>
            <p:ph type="body" idx="3"/>
          </p:nvPr>
        </p:nvSpPr>
        <p:spPr>
          <a:xfrm>
            <a:off x="502920" y="308520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0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1" name="Google Shape;191;p50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2" name="Google Shape;192;p50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9070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1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5" name="Google Shape;195;p51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6" name="Google Shape;196;p51"/>
          <p:cNvSpPr txBox="1">
            <a:spLocks noGrp="1"/>
          </p:cNvSpPr>
          <p:nvPr>
            <p:ph type="body" idx="2"/>
          </p:nvPr>
        </p:nvSpPr>
        <p:spPr>
          <a:xfrm>
            <a:off x="5150880" y="136836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7" name="Google Shape;197;p51"/>
          <p:cNvSpPr txBox="1">
            <a:spLocks noGrp="1"/>
          </p:cNvSpPr>
          <p:nvPr>
            <p:ph type="body" idx="3"/>
          </p:nvPr>
        </p:nvSpPr>
        <p:spPr>
          <a:xfrm>
            <a:off x="515088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98" name="Google Shape;198;p51"/>
          <p:cNvSpPr txBox="1">
            <a:spLocks noGrp="1"/>
          </p:cNvSpPr>
          <p:nvPr>
            <p:ph type="body" idx="4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2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201" name="Google Shape;201;p52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202" name="Google Shape;202;p52"/>
          <p:cNvSpPr txBox="1">
            <a:spLocks noGrp="1"/>
          </p:cNvSpPr>
          <p:nvPr>
            <p:ph type="body" idx="2"/>
          </p:nvPr>
        </p:nvSpPr>
        <p:spPr>
          <a:xfrm>
            <a:off x="502920" y="1368360"/>
            <a:ext cx="9070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pic>
        <p:nvPicPr>
          <p:cNvPr id="203" name="Google Shape;20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8280" y="1368000"/>
            <a:ext cx="4118700" cy="32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077" y="1988193"/>
            <a:ext cx="6421881" cy="1361248"/>
          </a:xfrm>
        </p:spPr>
        <p:txBody>
          <a:bodyPr anchor="b">
            <a:noAutofit/>
          </a:bodyPr>
          <a:lstStyle>
            <a:lvl1pPr algn="r">
              <a:defRPr sz="4465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077" y="3349439"/>
            <a:ext cx="6421881" cy="90697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6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4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2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90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6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4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20761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678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2233217"/>
            <a:ext cx="7107922" cy="1510312"/>
          </a:xfrm>
        </p:spPr>
        <p:txBody>
          <a:bodyPr anchor="b"/>
          <a:lstStyle>
            <a:lvl1pPr algn="l">
              <a:defRPr sz="330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711423"/>
          </a:xfrm>
        </p:spPr>
        <p:txBody>
          <a:bodyPr anchor="t"/>
          <a:lstStyle>
            <a:lvl1pPr marL="0" indent="0" algn="l">
              <a:buNone/>
              <a:defRPr sz="165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35377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036" y="1786487"/>
            <a:ext cx="3459456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8504" y="1786488"/>
            <a:ext cx="3459455" cy="3208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77667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722" y="1786813"/>
            <a:ext cx="3460769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722" y="2263297"/>
            <a:ext cx="3460769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07192" y="1786813"/>
            <a:ext cx="3460765" cy="476483"/>
          </a:xfrm>
        </p:spPr>
        <p:txBody>
          <a:bodyPr anchor="b">
            <a:noAutofit/>
          </a:bodyPr>
          <a:lstStyle>
            <a:lvl1pPr marL="0" indent="0">
              <a:buNone/>
              <a:defRPr sz="1984" b="0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07193" y="2263297"/>
            <a:ext cx="3460764" cy="273201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118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82291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02542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5" y="1239123"/>
            <a:ext cx="3187012" cy="1057102"/>
          </a:xfrm>
        </p:spPr>
        <p:txBody>
          <a:bodyPr anchor="b">
            <a:normAutofit/>
          </a:bodyPr>
          <a:lstStyle>
            <a:lvl1pPr>
              <a:defRPr sz="16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059" y="425766"/>
            <a:ext cx="3731899" cy="4569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5" y="2296225"/>
            <a:ext cx="3187012" cy="2136956"/>
          </a:xfrm>
        </p:spPr>
        <p:txBody>
          <a:bodyPr>
            <a:normAutofit/>
          </a:bodyPr>
          <a:lstStyle>
            <a:lvl1pPr marL="0" indent="0">
              <a:buNone/>
              <a:defRPr sz="1158"/>
            </a:lvl1pPr>
            <a:lvl2pPr marL="377900" indent="0">
              <a:buNone/>
              <a:defRPr sz="1158"/>
            </a:lvl2pPr>
            <a:lvl3pPr marL="755799" indent="0">
              <a:buNone/>
              <a:defRPr sz="992"/>
            </a:lvl3pPr>
            <a:lvl4pPr marL="1133699" indent="0">
              <a:buNone/>
              <a:defRPr sz="827"/>
            </a:lvl4pPr>
            <a:lvl5pPr marL="1511598" indent="0">
              <a:buNone/>
              <a:defRPr sz="827"/>
            </a:lvl5pPr>
            <a:lvl6pPr marL="1889498" indent="0">
              <a:buNone/>
              <a:defRPr sz="827"/>
            </a:lvl6pPr>
            <a:lvl7pPr marL="2267397" indent="0">
              <a:buNone/>
              <a:defRPr sz="827"/>
            </a:lvl7pPr>
            <a:lvl8pPr marL="2645297" indent="0">
              <a:buNone/>
              <a:defRPr sz="827"/>
            </a:lvl8pPr>
            <a:lvl9pPr marL="3023197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1289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3969385"/>
            <a:ext cx="7107921" cy="468608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0035" y="504049"/>
            <a:ext cx="7107922" cy="3179839"/>
          </a:xfrm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8013" indent="0">
              <a:buNone/>
              <a:defRPr sz="1323"/>
            </a:lvl2pPr>
            <a:lvl3pPr marL="756026" indent="0">
              <a:buNone/>
              <a:defRPr sz="1323"/>
            </a:lvl3pPr>
            <a:lvl4pPr marL="1134039" indent="0">
              <a:buNone/>
              <a:defRPr sz="1323"/>
            </a:lvl4pPr>
            <a:lvl5pPr marL="1512052" indent="0">
              <a:buNone/>
              <a:defRPr sz="1323"/>
            </a:lvl5pPr>
            <a:lvl6pPr marL="1890065" indent="0">
              <a:buNone/>
              <a:defRPr sz="1323"/>
            </a:lvl6pPr>
            <a:lvl7pPr marL="2268078" indent="0">
              <a:buNone/>
              <a:defRPr sz="1323"/>
            </a:lvl7pPr>
            <a:lvl8pPr marL="2646091" indent="0">
              <a:buNone/>
              <a:defRPr sz="1323"/>
            </a:lvl8pPr>
            <a:lvl9pPr marL="3024104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036" y="4437993"/>
            <a:ext cx="7107921" cy="557318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7073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504049"/>
            <a:ext cx="7107922" cy="2814273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7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29555" y="3003291"/>
            <a:ext cx="5973402" cy="31503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2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696358"/>
            <a:ext cx="7107922" cy="1298953"/>
          </a:xfrm>
        </p:spPr>
        <p:txBody>
          <a:bodyPr anchor="ctr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158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11139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36" y="1597468"/>
            <a:ext cx="7107922" cy="2146061"/>
          </a:xfrm>
        </p:spPr>
        <p:txBody>
          <a:bodyPr anchor="b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88377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49" y="504049"/>
            <a:ext cx="6692415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8031" y="653526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2945" y="2386754"/>
            <a:ext cx="504031" cy="483523"/>
          </a:xfrm>
          <a:prstGeom prst="rect">
            <a:avLst/>
          </a:prstGeom>
        </p:spPr>
        <p:txBody>
          <a:bodyPr vert="horz" lIns="75605" tIns="37802" rIns="75605" bIns="37802" rtlCol="0" anchor="ctr">
            <a:noAutofit/>
          </a:bodyPr>
          <a:lstStyle/>
          <a:p>
            <a:pPr lvl="0"/>
            <a:r>
              <a:rPr lang="en-US" sz="6614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459433"/>
      </p:ext>
    </p:extLst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5" y="504049"/>
            <a:ext cx="7100923" cy="2499242"/>
          </a:xfrm>
        </p:spPr>
        <p:txBody>
          <a:bodyPr anchor="ctr">
            <a:normAutofit/>
          </a:bodyPr>
          <a:lstStyle>
            <a:lvl1pPr algn="l">
              <a:defRPr sz="363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0034" y="3318322"/>
            <a:ext cx="7107923" cy="42520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984">
                <a:solidFill>
                  <a:schemeClr val="accent1"/>
                </a:solidFill>
              </a:defRPr>
            </a:lvl1pPr>
            <a:lvl2pPr marL="378013" indent="0">
              <a:buFontTx/>
              <a:buNone/>
              <a:defRPr/>
            </a:lvl2pPr>
            <a:lvl3pPr marL="756026" indent="0">
              <a:buFontTx/>
              <a:buNone/>
              <a:defRPr/>
            </a:lvl3pPr>
            <a:lvl4pPr marL="1134039" indent="0">
              <a:buFontTx/>
              <a:buNone/>
              <a:defRPr/>
            </a:lvl4pPr>
            <a:lvl5pPr marL="151205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6" y="3743529"/>
            <a:ext cx="7107922" cy="125178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5656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53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2000" cy="438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7855" y="504048"/>
            <a:ext cx="1078791" cy="434217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0036" y="504049"/>
            <a:ext cx="5837494" cy="43421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41184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02920" y="203759"/>
            <a:ext cx="907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502920" y="1368359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02920" y="3085200"/>
            <a:ext cx="4426200" cy="15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5150880" y="1368359"/>
            <a:ext cx="4426200" cy="3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27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3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360"/>
            <a:ext cx="10078200" cy="5672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02920" y="203760"/>
            <a:ext cx="9069840" cy="67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502920" y="1368360"/>
            <a:ext cx="9069840" cy="328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9" y="359"/>
            <a:ext cx="10078500" cy="56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04000" y="216001"/>
            <a:ext cx="9071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2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360"/>
            <a:ext cx="10078500" cy="5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504000" y="216000"/>
            <a:ext cx="9071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700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60" y="360"/>
            <a:ext cx="10078500" cy="56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0"/>
          <p:cNvSpPr txBox="1">
            <a:spLocks noGrp="1"/>
          </p:cNvSpPr>
          <p:nvPr>
            <p:ph type="title"/>
          </p:nvPr>
        </p:nvSpPr>
        <p:spPr>
          <a:xfrm>
            <a:off x="504000" y="216000"/>
            <a:ext cx="9071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ctr" anchorCtr="0">
            <a:noAutofit/>
          </a:bodyPr>
          <a:lstStyle>
            <a:lvl1pPr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58" name="Google Shape;158;p4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600" tIns="75600" rIns="75600" bIns="7560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7001"/>
            <a:ext cx="10080625" cy="567755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0035" y="504049"/>
            <a:ext cx="7107922" cy="1092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035" y="1786488"/>
            <a:ext cx="7107922" cy="320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7370" y="4995312"/>
            <a:ext cx="7540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035" y="4995312"/>
            <a:ext cx="520701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2958" y="4995312"/>
            <a:ext cx="56500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l" defTabSz="378013" rtl="0" eaLnBrk="1" latinLnBrk="0" hangingPunct="1">
        <a:spcBef>
          <a:spcPct val="0"/>
        </a:spcBef>
        <a:buNone/>
        <a:defRPr sz="2976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510" indent="-283510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14271" indent="-236258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45032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23045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01058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079071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57084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35097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13110" indent="-189006" algn="l" defTabSz="378013" rtl="0" eaLnBrk="1" latinLnBrk="0" hangingPunct="1">
        <a:spcBef>
          <a:spcPts val="82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9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37801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sc40a.com/resources/" TargetMode="External"/><Relationship Id="rId2" Type="http://schemas.openxmlformats.org/officeDocument/2006/relationships/hyperlink" Target="q.dsc40a.com" TargetMode="Externa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3"/>
          <p:cNvSpPr/>
          <p:nvPr/>
        </p:nvSpPr>
        <p:spPr>
          <a:xfrm>
            <a:off x="-70875" y="-23625"/>
            <a:ext cx="10151400" cy="567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2083050"/>
            <a:ext cx="7857250" cy="1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51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/>
          </a:p>
        </p:txBody>
      </p:sp>
      <p:sp>
        <p:nvSpPr>
          <p:cNvPr id="1111" name="Google Shape;1111;p151"/>
          <p:cNvSpPr txBox="1"/>
          <p:nvPr/>
        </p:nvSpPr>
        <p:spPr>
          <a:xfrm>
            <a:off x="293954" y="2172594"/>
            <a:ext cx="8892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manufacturer claims that its drug test will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detect steroid use 95% of the time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What the company does not tell you is that 15% of all steroid-free individuals also test positive (the false positive rate). 10% of the Tour de France bike racers use steroids. Your favorite cyclist just tested positive. What’s the probability that he used steroids?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151"/>
          <p:cNvSpPr txBox="1"/>
          <p:nvPr/>
        </p:nvSpPr>
        <p:spPr>
          <a:xfrm>
            <a:off x="293950" y="3663025"/>
            <a:ext cx="4833300" cy="1535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Now, calculate it and choose the best answer.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95%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85%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</a:t>
            </a:r>
            <a:r>
              <a:rPr lang="en-US" sz="1800">
                <a:solidFill>
                  <a:schemeClr val="dk1"/>
                </a:solidFill>
              </a:rPr>
              <a:t>4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15%</a:t>
            </a:r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04ED00-1458-104F-89E7-9AEC6CF1B59F}"/>
              </a:ext>
            </a:extLst>
          </p:cNvPr>
          <p:cNvGrpSpPr/>
          <p:nvPr/>
        </p:nvGrpSpPr>
        <p:grpSpPr>
          <a:xfrm>
            <a:off x="578736" y="1189328"/>
            <a:ext cx="7626350" cy="983266"/>
            <a:chOff x="2316162" y="2047875"/>
            <a:chExt cx="7626350" cy="983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17E2F7-64C3-B640-9EFD-35B26124F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162" y="2066131"/>
              <a:ext cx="1929268" cy="7388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F5C703-1FD7-AA4B-83D0-50DB0955D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0886" y="2047875"/>
              <a:ext cx="6121626" cy="983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5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/>
          </a:p>
        </p:txBody>
      </p:sp>
      <p:sp>
        <p:nvSpPr>
          <p:cNvPr id="1120" name="Google Shape;1120;p152"/>
          <p:cNvSpPr txBox="1"/>
          <p:nvPr/>
        </p:nvSpPr>
        <p:spPr>
          <a:xfrm>
            <a:off x="293954" y="2172594"/>
            <a:ext cx="8892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manufacturer claims that its drug test will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detect steroid use 95% of the time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company does not tell you is that 15% of all steroid-free individuals also test positive (the false positive rate). 10% of the Tour de France bike racers use steroids. Your favorite cyclist just tested positive. What’s the probability that he used steroids?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Solution: 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H: used steroids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E: tested positive</a:t>
            </a:r>
            <a:endParaRPr sz="1800" b="1" dirty="0">
              <a:solidFill>
                <a:schemeClr val="dk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29524D-928F-C746-8AD2-9BDF7D20D58D}"/>
              </a:ext>
            </a:extLst>
          </p:cNvPr>
          <p:cNvGrpSpPr/>
          <p:nvPr/>
        </p:nvGrpSpPr>
        <p:grpSpPr>
          <a:xfrm>
            <a:off x="578736" y="1189328"/>
            <a:ext cx="7626350" cy="983266"/>
            <a:chOff x="2316162" y="2047875"/>
            <a:chExt cx="7626350" cy="9832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049003-5C18-2046-A37F-39F3963A8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162" y="2066131"/>
              <a:ext cx="1929268" cy="73886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ABA309-FD78-B944-B488-09CAB2C2B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0886" y="2047875"/>
              <a:ext cx="6121626" cy="983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5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p:sp>
        <p:nvSpPr>
          <p:cNvPr id="1128" name="Google Shape;1128;p153"/>
          <p:cNvSpPr txBox="1"/>
          <p:nvPr/>
        </p:nvSpPr>
        <p:spPr>
          <a:xfrm>
            <a:off x="293954" y="2172594"/>
            <a:ext cx="8892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manufacturer claims that its drug test will 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detect steroid use 95% of the time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.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the company does not tell you is that 15% of all steroid-free individuals also test positive (the false positive rate). 10% of the Tour de France bike racers use steroids. Your favorite cyclist just tested positive. What’s the probability that he used steroids?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Solution: 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H: used steroids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E: tested positive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130" name="Google Shape;1130;p153"/>
          <p:cNvSpPr/>
          <p:nvPr/>
        </p:nvSpPr>
        <p:spPr>
          <a:xfrm>
            <a:off x="3471313" y="3697650"/>
            <a:ext cx="3138000" cy="13119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Despite manufacturer’s claims, only </a:t>
            </a:r>
            <a:r>
              <a:rPr lang="en-US" sz="1800" b="1"/>
              <a:t>41% chance</a:t>
            </a:r>
            <a:r>
              <a:rPr lang="en-US" sz="1800"/>
              <a:t> that cyclist used steroids.</a:t>
            </a:r>
            <a:endParaRPr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122513-4C9D-2B4F-BE6E-0B5CA0A7B17C}"/>
              </a:ext>
            </a:extLst>
          </p:cNvPr>
          <p:cNvGrpSpPr/>
          <p:nvPr/>
        </p:nvGrpSpPr>
        <p:grpSpPr>
          <a:xfrm>
            <a:off x="0" y="1189328"/>
            <a:ext cx="7626350" cy="983266"/>
            <a:chOff x="2316162" y="2047875"/>
            <a:chExt cx="7626350" cy="9832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C028FF-1136-4146-97AF-9971D295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162" y="2066131"/>
              <a:ext cx="1929268" cy="7388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E6E321-3C03-2D4C-ACCC-2FB5F8B70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0886" y="2047875"/>
              <a:ext cx="6121626" cy="983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7;p153">
            <a:extLst>
              <a:ext uri="{FF2B5EF4-FFF2-40B4-BE49-F238E27FC236}">
                <a16:creationId xmlns:a16="http://schemas.microsoft.com/office/drawing/2014/main" id="{335A7465-06D3-1A49-B9DD-1C7B796D12BF}"/>
              </a:ext>
            </a:extLst>
          </p:cNvPr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6E2E5C-7D59-564B-89F9-19C5DB90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368359"/>
            <a:ext cx="6765785" cy="3286500"/>
          </a:xfrm>
        </p:spPr>
        <p:txBody>
          <a:bodyPr/>
          <a:lstStyle/>
          <a:p>
            <a:pPr marL="228600" indent="0"/>
            <a:r>
              <a:rPr lang="en-US" sz="2400" dirty="0"/>
              <a:t>Example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1% of people have a certain genetic defect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90% of tests accurately detect the gene (true positives).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/>
              <a:t>7% of the tests are false positives.</a:t>
            </a:r>
          </a:p>
          <a:p>
            <a:pPr marL="228600" indent="0"/>
            <a:endParaRPr lang="en-US" sz="2400" dirty="0"/>
          </a:p>
          <a:p>
            <a:pPr marL="228600" indent="0"/>
            <a:endParaRPr lang="en-US" sz="2400" dirty="0"/>
          </a:p>
          <a:p>
            <a:pPr marL="228600" indent="0"/>
            <a:r>
              <a:rPr lang="en-US" sz="2400" dirty="0"/>
              <a:t>If Olaf gets a positive test result, what are the odds he actually has the genetic defect?</a:t>
            </a:r>
          </a:p>
          <a:p>
            <a:pPr marL="228600" indent="0"/>
            <a:endParaRPr lang="en-US" dirty="0"/>
          </a:p>
        </p:txBody>
      </p:sp>
      <p:pic>
        <p:nvPicPr>
          <p:cNvPr id="2050" name="Picture 2" descr="xkcd: Bayes' Theorem">
            <a:extLst>
              <a:ext uri="{FF2B5EF4-FFF2-40B4-BE49-F238E27FC236}">
                <a16:creationId xmlns:a16="http://schemas.microsoft.com/office/drawing/2014/main" id="{C254BA11-2154-C1B0-0B82-3FD4B7DAC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5" y="2032000"/>
            <a:ext cx="257175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7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7;p153">
            <a:extLst>
              <a:ext uri="{FF2B5EF4-FFF2-40B4-BE49-F238E27FC236}">
                <a16:creationId xmlns:a16="http://schemas.microsoft.com/office/drawing/2014/main" id="{335A7465-06D3-1A49-B9DD-1C7B796D12BF}"/>
              </a:ext>
            </a:extLst>
          </p:cNvPr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66E2E5C-7D59-564B-89F9-19C5DB90AB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Hypothesis: Olaf has the gene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endParaRPr lang="en-US" sz="2400" dirty="0"/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Evidence: Olaf got a positive test result,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True positive: Probability of positive test result if someone has the gene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dirty="0"/>
                  <a:t> </a:t>
                </a:r>
              </a:p>
              <a:p>
                <a:pPr marL="5143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False positive:  Probability of positive test result if someone doesn't have the gene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 </m:t>
                    </m:r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) =</m:t>
                    </m:r>
                  </m:oMath>
                </a14:m>
                <a:endParaRPr lang="en-US" sz="2400" dirty="0"/>
              </a:p>
              <a:p>
                <a:pPr marL="228600" indent="0"/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266E2E5C-7D59-564B-89F9-19C5DB90AB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86" r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89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7;p153">
            <a:extLst>
              <a:ext uri="{FF2B5EF4-FFF2-40B4-BE49-F238E27FC236}">
                <a16:creationId xmlns:a16="http://schemas.microsoft.com/office/drawing/2014/main" id="{335A7465-06D3-1A49-B9DD-1C7B796D12BF}"/>
              </a:ext>
            </a:extLst>
          </p:cNvPr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6E2E5C-7D59-564B-89F9-19C5DB90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9" y="1368359"/>
            <a:ext cx="9577705" cy="4161584"/>
          </a:xfrm>
        </p:spPr>
        <p:txBody>
          <a:bodyPr/>
          <a:lstStyle/>
          <a:p>
            <a:pPr marL="228600" indent="0"/>
            <a:r>
              <a:rPr lang="en-US" dirty="0"/>
              <a:t>Calculate</a:t>
            </a:r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endParaRPr lang="en-US" dirty="0"/>
          </a:p>
          <a:p>
            <a:pPr marL="228600" indent="0"/>
            <a:r>
              <a:rPr lang="en-US" dirty="0"/>
              <a:t>The probability that Olaf has the gene is only _______ despite the positive test result! </a:t>
            </a:r>
          </a:p>
          <a:p>
            <a:pPr marL="228600" indent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30031-737D-7649-8C71-8598B31A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69" y="1758497"/>
            <a:ext cx="3238274" cy="89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21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7;p153">
            <a:extLst>
              <a:ext uri="{FF2B5EF4-FFF2-40B4-BE49-F238E27FC236}">
                <a16:creationId xmlns:a16="http://schemas.microsoft.com/office/drawing/2014/main" id="{335A7465-06D3-1A49-B9DD-1C7B796D12BF}"/>
              </a:ext>
            </a:extLst>
          </p:cNvPr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9DE68A-C5E2-A54D-9567-6BC50460DF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2920" y="1368359"/>
                <a:ext cx="9070200" cy="4096270"/>
              </a:xfrm>
            </p:spPr>
            <p:txBody>
              <a:bodyPr/>
              <a:lstStyle/>
              <a:p>
                <a:r>
                  <a:rPr lang="en-US" dirty="0"/>
                  <a:t>What happens if there are less false positives?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0.02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that Olaf has the gene is now __________.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9DE68A-C5E2-A54D-9567-6BC50460D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2920" y="1368359"/>
                <a:ext cx="9070200" cy="40962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27;p153">
            <a:extLst>
              <a:ext uri="{FF2B5EF4-FFF2-40B4-BE49-F238E27FC236}">
                <a16:creationId xmlns:a16="http://schemas.microsoft.com/office/drawing/2014/main" id="{335A7465-06D3-1A49-B9DD-1C7B796D12BF}"/>
              </a:ext>
            </a:extLst>
          </p:cNvPr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9DE68A-C5E2-A54D-9567-6BC50460DF2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8857" y="1368359"/>
                <a:ext cx="9884229" cy="4096270"/>
              </a:xfrm>
            </p:spPr>
            <p:txBody>
              <a:bodyPr/>
              <a:lstStyle/>
              <a:p>
                <a:r>
                  <a:rPr lang="en-US" dirty="0"/>
                  <a:t>What happens if there are more true positives?</a:t>
                </a:r>
              </a:p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</m:t>
                    </m:r>
                  </m:oMath>
                </a14:m>
                <a:r>
                  <a:rPr lang="en-US" dirty="0"/>
                  <a:t>95: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Improving the accuracy of true positives raised the probability that Olaf has the gene to ____.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9DE68A-C5E2-A54D-9567-6BC50460D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8857" y="1368359"/>
                <a:ext cx="9884229" cy="40962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566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2D47BD-B342-A785-AEFF-46F1E37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DE531-57AF-DF7A-D064-EB5BCE367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6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54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Preview: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 for Classific</a:t>
            </a:r>
            <a:r>
              <a:rPr lang="en-US" sz="3300"/>
              <a:t>ation</a:t>
            </a:r>
            <a:endParaRPr/>
          </a:p>
        </p:txBody>
      </p:sp>
      <p:sp>
        <p:nvSpPr>
          <p:cNvPr id="1137" name="Google Shape;1137;p154"/>
          <p:cNvSpPr txBox="1"/>
          <p:nvPr/>
        </p:nvSpPr>
        <p:spPr>
          <a:xfrm>
            <a:off x="480425" y="1554050"/>
            <a:ext cx="920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Bayes’ Theorem is very useful for classification problems, where we want to predict a class based on some features.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									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B = belonging to a certain class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A = having certain features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138" name="Google Shape;1138;p154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r="39628" b="50913"/>
          <a:stretch/>
        </p:blipFill>
        <p:spPr>
          <a:xfrm>
            <a:off x="3027511" y="2253129"/>
            <a:ext cx="4379199" cy="10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5" y="3915725"/>
            <a:ext cx="75628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54">
            <a:extLst>
              <a:ext uri="{FF2B5EF4-FFF2-40B4-BE49-F238E27FC236}">
                <a16:creationId xmlns:a16="http://schemas.microsoft.com/office/drawing/2014/main" id="{7677A22C-85E4-7CA6-4C94-16D8D14C2069}"/>
              </a:ext>
            </a:extLst>
          </p:cNvPr>
          <p:cNvSpPr txBox="1"/>
          <p:nvPr/>
        </p:nvSpPr>
        <p:spPr>
          <a:xfrm>
            <a:off x="129425" y="216000"/>
            <a:ext cx="9868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79C20-4188-C307-8681-2E2E56F5CD05}"/>
              </a:ext>
            </a:extLst>
          </p:cNvPr>
          <p:cNvSpPr txBox="1"/>
          <p:nvPr/>
        </p:nvSpPr>
        <p:spPr>
          <a:xfrm>
            <a:off x="511444" y="1511085"/>
            <a:ext cx="8592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Homework 6 due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Homework 5 grades 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Homework 7 will be released Wednesday 11/27 and due 12/6.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550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179"/>
          <p:cNvSpPr/>
          <p:nvPr/>
        </p:nvSpPr>
        <p:spPr>
          <a:xfrm>
            <a:off x="503450" y="1368350"/>
            <a:ext cx="91800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Making predictions based on examples (training data)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Response variable is categorical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Categories are called </a:t>
            </a:r>
            <a:r>
              <a:rPr lang="en-US" sz="2400" i="1">
                <a:solidFill>
                  <a:schemeClr val="dk1"/>
                </a:solidFill>
              </a:rPr>
              <a:t>classes</a:t>
            </a:r>
            <a:endParaRPr sz="2400" i="1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Examples: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decide whether patient has kidney disease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identify handwritten digits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determine whether an avocado is ripe</a:t>
            </a:r>
            <a:endParaRPr sz="2400">
              <a:solidFill>
                <a:schemeClr val="dk1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predict whether credit card activity is fraudulent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2743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3" name="Google Shape;1343;p179"/>
          <p:cNvSpPr txBox="1"/>
          <p:nvPr/>
        </p:nvSpPr>
        <p:spPr>
          <a:xfrm>
            <a:off x="503080" y="216000"/>
            <a:ext cx="90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Classification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8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Example</a:t>
            </a:r>
            <a:endParaRPr/>
          </a:p>
        </p:txBody>
      </p:sp>
      <p:graphicFrame>
        <p:nvGraphicFramePr>
          <p:cNvPr id="1350" name="Google Shape;1350;p180"/>
          <p:cNvGraphicFramePr/>
          <p:nvPr/>
        </p:nvGraphicFramePr>
        <p:xfrm>
          <a:off x="0" y="961750"/>
          <a:ext cx="2283350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51" name="Google Shape;1351;p180"/>
          <p:cNvSpPr txBox="1"/>
          <p:nvPr/>
        </p:nvSpPr>
        <p:spPr>
          <a:xfrm>
            <a:off x="2283350" y="966200"/>
            <a:ext cx="7706100" cy="78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green-black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352" name="Google Shape;1352;p180"/>
          <p:cNvSpPr txBox="1"/>
          <p:nvPr/>
        </p:nvSpPr>
        <p:spPr>
          <a:xfrm>
            <a:off x="4380200" y="2456450"/>
            <a:ext cx="3512400" cy="1182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Which class would you predict?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ripe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unripe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81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Example</a:t>
            </a:r>
            <a:endParaRPr/>
          </a:p>
        </p:txBody>
      </p:sp>
      <p:graphicFrame>
        <p:nvGraphicFramePr>
          <p:cNvPr id="1359" name="Google Shape;1359;p181"/>
          <p:cNvGraphicFramePr/>
          <p:nvPr/>
        </p:nvGraphicFramePr>
        <p:xfrm>
          <a:off x="0" y="961750"/>
          <a:ext cx="2283350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60" name="Google Shape;1360;p181"/>
          <p:cNvSpPr txBox="1"/>
          <p:nvPr/>
        </p:nvSpPr>
        <p:spPr>
          <a:xfrm>
            <a:off x="2283350" y="966200"/>
            <a:ext cx="7706100" cy="78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green-black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361" name="Google Shape;1361;p181"/>
          <p:cNvSpPr txBox="1"/>
          <p:nvPr/>
        </p:nvSpPr>
        <p:spPr>
          <a:xfrm>
            <a:off x="2682500" y="2164325"/>
            <a:ext cx="69078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Strategy:</a:t>
            </a:r>
            <a:r>
              <a:rPr lang="en-US" sz="2000">
                <a:solidFill>
                  <a:schemeClr val="dk1"/>
                </a:solidFill>
              </a:rPr>
              <a:t> Calculate two probabilities: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P(ripe | green-black)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P(unripe | green-black)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Then choose the class according to the </a:t>
            </a:r>
            <a:r>
              <a:rPr lang="en-US" sz="2000" b="1">
                <a:solidFill>
                  <a:schemeClr val="dk1"/>
                </a:solidFill>
              </a:rPr>
              <a:t>larger</a:t>
            </a:r>
            <a:r>
              <a:rPr lang="en-US" sz="2000">
                <a:solidFill>
                  <a:schemeClr val="dk1"/>
                </a:solidFill>
              </a:rPr>
              <a:t> of these two probabilities.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8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 for Classific</a:t>
            </a:r>
            <a:r>
              <a:rPr lang="en-US" sz="3300"/>
              <a:t>ation</a:t>
            </a:r>
            <a:endParaRPr/>
          </a:p>
        </p:txBody>
      </p:sp>
      <p:sp>
        <p:nvSpPr>
          <p:cNvPr id="1368" name="Google Shape;1368;p182"/>
          <p:cNvSpPr txBox="1"/>
          <p:nvPr/>
        </p:nvSpPr>
        <p:spPr>
          <a:xfrm>
            <a:off x="480425" y="1554050"/>
            <a:ext cx="920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Bayes’ Theorem gives another strategy for predicting the class given features.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									B = belonging to a certain class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									A = having certain features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369" name="Google Shape;1369;p182"/>
          <p:cNvPicPr preferRelativeResize="0"/>
          <p:nvPr/>
        </p:nvPicPr>
        <p:blipFill rotWithShape="1">
          <a:blip r:embed="rId3">
            <a:alphaModFix/>
          </a:blip>
          <a:srcRect r="39628" b="50913"/>
          <a:stretch/>
        </p:blipFill>
        <p:spPr>
          <a:xfrm>
            <a:off x="595475" y="2419425"/>
            <a:ext cx="4379199" cy="10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5" y="3915725"/>
            <a:ext cx="75628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8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 for Classific</a:t>
            </a:r>
            <a:r>
              <a:rPr lang="en-US" sz="3300"/>
              <a:t>ation</a:t>
            </a:r>
            <a:endParaRPr/>
          </a:p>
        </p:txBody>
      </p:sp>
      <p:sp>
        <p:nvSpPr>
          <p:cNvPr id="1377" name="Google Shape;1377;p183"/>
          <p:cNvSpPr txBox="1"/>
          <p:nvPr/>
        </p:nvSpPr>
        <p:spPr>
          <a:xfrm>
            <a:off x="480425" y="1554050"/>
            <a:ext cx="920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Bayes’ Theorem gives another strategy for predicting the class given features.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									B = belonging to a certain class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											A = having certain features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78" name="Google Shape;1378;p183"/>
          <p:cNvPicPr preferRelativeResize="0"/>
          <p:nvPr/>
        </p:nvPicPr>
        <p:blipFill rotWithShape="1">
          <a:blip r:embed="rId3">
            <a:alphaModFix/>
          </a:blip>
          <a:srcRect r="39628" b="50913"/>
          <a:stretch/>
        </p:blipFill>
        <p:spPr>
          <a:xfrm>
            <a:off x="595475" y="2419425"/>
            <a:ext cx="4379199" cy="10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5" y="3915725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p183"/>
          <p:cNvSpPr/>
          <p:nvPr/>
        </p:nvSpPr>
        <p:spPr>
          <a:xfrm>
            <a:off x="3733050" y="3993700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183"/>
          <p:cNvSpPr/>
          <p:nvPr/>
        </p:nvSpPr>
        <p:spPr>
          <a:xfrm>
            <a:off x="4819875" y="4502675"/>
            <a:ext cx="20877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183"/>
          <p:cNvSpPr/>
          <p:nvPr/>
        </p:nvSpPr>
        <p:spPr>
          <a:xfrm>
            <a:off x="6725925" y="3993700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183"/>
          <p:cNvSpPr txBox="1"/>
          <p:nvPr/>
        </p:nvSpPr>
        <p:spPr>
          <a:xfrm>
            <a:off x="8315575" y="3955300"/>
            <a:ext cx="1612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900FF"/>
                </a:solidFill>
              </a:rPr>
              <a:t>Can all be estimated from the training data</a:t>
            </a:r>
            <a:endParaRPr sz="18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9" name="Google Shape;1389;p184"/>
          <p:cNvGraphicFramePr/>
          <p:nvPr/>
        </p:nvGraphicFramePr>
        <p:xfrm>
          <a:off x="0" y="961750"/>
          <a:ext cx="2283350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90" name="Google Shape;1390;p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75" y="17770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184"/>
          <p:cNvSpPr/>
          <p:nvPr/>
        </p:nvSpPr>
        <p:spPr>
          <a:xfrm>
            <a:off x="5564150" y="1854975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84"/>
          <p:cNvSpPr/>
          <p:nvPr/>
        </p:nvSpPr>
        <p:spPr>
          <a:xfrm>
            <a:off x="6650975" y="2363950"/>
            <a:ext cx="20877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84"/>
          <p:cNvSpPr/>
          <p:nvPr/>
        </p:nvSpPr>
        <p:spPr>
          <a:xfrm>
            <a:off x="8557025" y="1854975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84"/>
          <p:cNvSpPr txBox="1"/>
          <p:nvPr/>
        </p:nvSpPr>
        <p:spPr>
          <a:xfrm>
            <a:off x="2283350" y="966200"/>
            <a:ext cx="7706100" cy="78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green-black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395" name="Google Shape;1395;p184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1" name="Google Shape;1401;p185"/>
          <p:cNvGraphicFramePr/>
          <p:nvPr/>
        </p:nvGraphicFramePr>
        <p:xfrm>
          <a:off x="0" y="961750"/>
          <a:ext cx="2283350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02" name="Google Shape;1402;p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75" y="17770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3" name="Google Shape;1403;p185"/>
          <p:cNvSpPr/>
          <p:nvPr/>
        </p:nvSpPr>
        <p:spPr>
          <a:xfrm>
            <a:off x="5564150" y="1854975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5"/>
          <p:cNvSpPr/>
          <p:nvPr/>
        </p:nvSpPr>
        <p:spPr>
          <a:xfrm>
            <a:off x="6650975" y="2363950"/>
            <a:ext cx="20877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185"/>
          <p:cNvSpPr/>
          <p:nvPr/>
        </p:nvSpPr>
        <p:spPr>
          <a:xfrm>
            <a:off x="8557025" y="1854975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185"/>
          <p:cNvSpPr txBox="1"/>
          <p:nvPr/>
        </p:nvSpPr>
        <p:spPr>
          <a:xfrm>
            <a:off x="2283350" y="966200"/>
            <a:ext cx="7706100" cy="78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green-black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7" name="Google Shape;1407;p185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" name="Google Shape;1413;p186"/>
          <p:cNvGraphicFramePr/>
          <p:nvPr/>
        </p:nvGraphicFramePr>
        <p:xfrm>
          <a:off x="0" y="961750"/>
          <a:ext cx="2283350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14" name="Google Shape;1414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575" y="17770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5" name="Google Shape;1415;p186"/>
          <p:cNvSpPr/>
          <p:nvPr/>
        </p:nvSpPr>
        <p:spPr>
          <a:xfrm>
            <a:off x="5564150" y="1854975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186"/>
          <p:cNvSpPr/>
          <p:nvPr/>
        </p:nvSpPr>
        <p:spPr>
          <a:xfrm>
            <a:off x="8557025" y="1854975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186"/>
          <p:cNvSpPr txBox="1"/>
          <p:nvPr/>
        </p:nvSpPr>
        <p:spPr>
          <a:xfrm>
            <a:off x="2283350" y="966200"/>
            <a:ext cx="7706100" cy="78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green-black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18" name="Google Shape;1418;p186"/>
          <p:cNvSpPr txBox="1"/>
          <p:nvPr/>
        </p:nvSpPr>
        <p:spPr>
          <a:xfrm>
            <a:off x="2682500" y="3154925"/>
            <a:ext cx="69078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Shortcut:</a:t>
            </a:r>
            <a:r>
              <a:rPr lang="en-US" sz="2000">
                <a:solidFill>
                  <a:schemeClr val="dk1"/>
                </a:solidFill>
              </a:rPr>
              <a:t> Both probabilities have same denominator. To find larger one, choose one with larger numerator.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P(ripe | green-black)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P(unripe | green-black)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186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87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More Features</a:t>
            </a:r>
            <a:endParaRPr/>
          </a:p>
        </p:txBody>
      </p:sp>
      <p:graphicFrame>
        <p:nvGraphicFramePr>
          <p:cNvPr id="1426" name="Google Shape;1426;p187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27" name="Google Shape;1427;p187"/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188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  <p:graphicFrame>
        <p:nvGraphicFramePr>
          <p:cNvPr id="1434" name="Google Shape;1434;p188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35" name="Google Shape;1435;p188"/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36" name="Google Shape;1436;p188"/>
          <p:cNvSpPr txBox="1"/>
          <p:nvPr/>
        </p:nvSpPr>
        <p:spPr>
          <a:xfrm>
            <a:off x="5092475" y="2549500"/>
            <a:ext cx="489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Strategy:</a:t>
            </a:r>
            <a:r>
              <a:rPr lang="en-US" sz="2000">
                <a:solidFill>
                  <a:schemeClr val="dk1"/>
                </a:solidFill>
              </a:rPr>
              <a:t> Calculate two probabilities: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P(ripe | firm, green-black, Zutano)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P(unripe | firm, green-black, Zutano)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Then choose the class according to the </a:t>
            </a:r>
            <a:r>
              <a:rPr lang="en-US" sz="2000" b="1">
                <a:solidFill>
                  <a:schemeClr val="dk1"/>
                </a:solidFill>
              </a:rPr>
              <a:t>larger</a:t>
            </a:r>
            <a:r>
              <a:rPr lang="en-US" sz="2000">
                <a:solidFill>
                  <a:schemeClr val="dk1"/>
                </a:solidFill>
              </a:rPr>
              <a:t> of these two probabilities.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2EFC0-99AF-13D5-8326-E4F4A1FFA756}"/>
              </a:ext>
            </a:extLst>
          </p:cNvPr>
          <p:cNvSpPr txBox="1"/>
          <p:nvPr/>
        </p:nvSpPr>
        <p:spPr>
          <a:xfrm>
            <a:off x="574783" y="2101745"/>
            <a:ext cx="8931058" cy="1815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Remember, you can always ask questions at </a:t>
            </a:r>
            <a:r>
              <a:rPr lang="en-US" sz="2800" dirty="0">
                <a:hlinkClick r:id="rId2" action="ppaction://hlinkfile"/>
              </a:rPr>
              <a:t>q.dsc40a.com</a:t>
            </a:r>
            <a:r>
              <a:rPr lang="en-US" sz="2800" dirty="0"/>
              <a:t>! </a:t>
            </a:r>
          </a:p>
          <a:p>
            <a:pPr algn="ctr"/>
            <a:r>
              <a:rPr lang="en-US" sz="2800" dirty="0"/>
              <a:t>If the direct link doesn't work, click the "Lecture Questions" link in the top right corner of </a:t>
            </a:r>
            <a:r>
              <a:rPr lang="en-US" sz="2800" dirty="0">
                <a:hlinkClick r:id="rId3"/>
              </a:rPr>
              <a:t>dsc40a.com</a:t>
            </a:r>
            <a:r>
              <a:rPr lang="en-US" sz="28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60DAC-7914-9125-6D1A-E4E5A2358626}"/>
              </a:ext>
            </a:extLst>
          </p:cNvPr>
          <p:cNvSpPr txBox="1"/>
          <p:nvPr/>
        </p:nvSpPr>
        <p:spPr>
          <a:xfrm>
            <a:off x="266178" y="120627"/>
            <a:ext cx="50417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Question</a:t>
            </a:r>
          </a:p>
          <a:p>
            <a:r>
              <a:rPr lang="en-US" b="1" dirty="0"/>
              <a:t>Answer at </a:t>
            </a:r>
            <a:r>
              <a:rPr lang="en-US" b="1" dirty="0">
                <a:hlinkClick r:id="rId2" action="ppaction://hlinkfile"/>
              </a:rPr>
              <a:t>q.dsc40a.com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105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2" name="Google Shape;1442;p189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44" name="Google Shape;1444;p189"/>
          <p:cNvSpPr txBox="1"/>
          <p:nvPr/>
        </p:nvSpPr>
        <p:spPr>
          <a:xfrm>
            <a:off x="5092475" y="2549500"/>
            <a:ext cx="489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Problem:</a:t>
            </a:r>
            <a:r>
              <a:rPr lang="en-US" sz="2000">
                <a:solidFill>
                  <a:schemeClr val="dk1"/>
                </a:solidFill>
              </a:rPr>
              <a:t> We have not seen an avocado with all these features. Both probabilities will be undefined.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P(ripe | firm, green-black, Zutano)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P(unripe | firm, green-black, Zutano)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18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  <p:sp>
        <p:nvSpPr>
          <p:cNvPr id="3" name="Google Shape;1435;p188">
            <a:extLst>
              <a:ext uri="{FF2B5EF4-FFF2-40B4-BE49-F238E27FC236}">
                <a16:creationId xmlns:a16="http://schemas.microsoft.com/office/drawing/2014/main" id="{20D780A0-9BF9-9873-F33A-217EA7D028AE}"/>
              </a:ext>
            </a:extLst>
          </p:cNvPr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1" name="Google Shape;1451;p190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53" name="Google Shape;1453;p190"/>
          <p:cNvSpPr txBox="1"/>
          <p:nvPr/>
        </p:nvSpPr>
        <p:spPr>
          <a:xfrm>
            <a:off x="5092575" y="3578950"/>
            <a:ext cx="48969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Solution:</a:t>
            </a:r>
            <a:r>
              <a:rPr lang="en-US" sz="2000">
                <a:solidFill>
                  <a:schemeClr val="dk1"/>
                </a:solidFill>
              </a:rPr>
              <a:t> Use Bayes’ Theorem, plus a simplifying assumption, to calculate the two numerators.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4" name="Google Shape;1454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91" y="2445564"/>
            <a:ext cx="5162401" cy="8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190"/>
          <p:cNvSpPr/>
          <p:nvPr/>
        </p:nvSpPr>
        <p:spPr>
          <a:xfrm>
            <a:off x="6985799" y="2501293"/>
            <a:ext cx="18261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190"/>
          <p:cNvSpPr/>
          <p:nvPr/>
        </p:nvSpPr>
        <p:spPr>
          <a:xfrm>
            <a:off x="9028736" y="2501293"/>
            <a:ext cx="9192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19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 sz="3300"/>
          </a:p>
        </p:txBody>
      </p:sp>
      <p:sp>
        <p:nvSpPr>
          <p:cNvPr id="3" name="Google Shape;1435;p188">
            <a:extLst>
              <a:ext uri="{FF2B5EF4-FFF2-40B4-BE49-F238E27FC236}">
                <a16:creationId xmlns:a16="http://schemas.microsoft.com/office/drawing/2014/main" id="{7E303D24-6114-DDAF-DBD4-1B9AF52CA089}"/>
              </a:ext>
            </a:extLst>
          </p:cNvPr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91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/>
          </a:p>
        </p:txBody>
      </p:sp>
      <p:graphicFrame>
        <p:nvGraphicFramePr>
          <p:cNvPr id="1464" name="Google Shape;1464;p191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66" name="Google Shape;1466;p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91" y="2445564"/>
            <a:ext cx="5162401" cy="8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67" name="Google Shape;1467;p191"/>
          <p:cNvSpPr/>
          <p:nvPr/>
        </p:nvSpPr>
        <p:spPr>
          <a:xfrm>
            <a:off x="6985799" y="2501293"/>
            <a:ext cx="18261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191"/>
          <p:cNvSpPr txBox="1"/>
          <p:nvPr/>
        </p:nvSpPr>
        <p:spPr>
          <a:xfrm>
            <a:off x="5092575" y="3578950"/>
            <a:ext cx="49881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Simplifying assumption:</a:t>
            </a:r>
            <a:r>
              <a:rPr lang="en-US" sz="2000">
                <a:solidFill>
                  <a:schemeClr val="dk1"/>
                </a:solidFill>
              </a:rPr>
              <a:t> Within a given class, the features are independent.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P(firm, green-black, Zutano | ripe) =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P(firm | ripe)*P(green-black | ripe)*P(Zutano | ripe)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35;p188">
            <a:extLst>
              <a:ext uri="{FF2B5EF4-FFF2-40B4-BE49-F238E27FC236}">
                <a16:creationId xmlns:a16="http://schemas.microsoft.com/office/drawing/2014/main" id="{07CC24F5-1511-A9DE-74CF-2943C887BF56}"/>
              </a:ext>
            </a:extLst>
          </p:cNvPr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9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Conditional Independence</a:t>
            </a:r>
            <a:endParaRPr/>
          </a:p>
        </p:txBody>
      </p:sp>
      <p:sp>
        <p:nvSpPr>
          <p:cNvPr id="1475" name="Google Shape;1475;p192"/>
          <p:cNvSpPr txBox="1"/>
          <p:nvPr/>
        </p:nvSpPr>
        <p:spPr>
          <a:xfrm>
            <a:off x="480425" y="1401650"/>
            <a:ext cx="93912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Recall that A and B are independent if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 and B are conditionally independent given C if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Given that C occurs, this says that A and B are independent of one another.</a:t>
            </a:r>
            <a:endParaRPr sz="2400" b="1" i="1">
              <a:solidFill>
                <a:srgbClr val="FF0000"/>
              </a:solidFill>
            </a:endParaRPr>
          </a:p>
        </p:txBody>
      </p:sp>
      <p:pic>
        <p:nvPicPr>
          <p:cNvPr id="1476" name="Google Shape;1476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412" y="2076250"/>
            <a:ext cx="5154875" cy="5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7" name="Google Shape;1477;p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362" y="3371350"/>
            <a:ext cx="7323900" cy="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9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/>
          </a:p>
        </p:txBody>
      </p:sp>
      <p:graphicFrame>
        <p:nvGraphicFramePr>
          <p:cNvPr id="1484" name="Google Shape;1484;p193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486" name="Google Shape;1486;p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91" y="2445564"/>
            <a:ext cx="5162401" cy="8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193"/>
          <p:cNvSpPr/>
          <p:nvPr/>
        </p:nvSpPr>
        <p:spPr>
          <a:xfrm>
            <a:off x="6985799" y="2501293"/>
            <a:ext cx="18261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193"/>
          <p:cNvSpPr/>
          <p:nvPr/>
        </p:nvSpPr>
        <p:spPr>
          <a:xfrm>
            <a:off x="9028736" y="2501293"/>
            <a:ext cx="9192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435;p188">
            <a:extLst>
              <a:ext uri="{FF2B5EF4-FFF2-40B4-BE49-F238E27FC236}">
                <a16:creationId xmlns:a16="http://schemas.microsoft.com/office/drawing/2014/main" id="{59A6D63D-876E-0A6C-83AE-178DEAE0996D}"/>
              </a:ext>
            </a:extLst>
          </p:cNvPr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94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/>
          </a:p>
        </p:txBody>
      </p:sp>
      <p:graphicFrame>
        <p:nvGraphicFramePr>
          <p:cNvPr id="1495" name="Google Shape;1495;p194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96" name="Google Shape;1496;p194"/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97" name="Google Shape;1497;p194"/>
          <p:cNvSpPr txBox="1"/>
          <p:nvPr/>
        </p:nvSpPr>
        <p:spPr>
          <a:xfrm>
            <a:off x="5221625" y="2938950"/>
            <a:ext cx="4300200" cy="237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Assuming conditional independence of features given the class, calculate </a:t>
            </a:r>
            <a:r>
              <a:rPr lang="en-US" sz="1700" dirty="0">
                <a:solidFill>
                  <a:schemeClr val="dk1"/>
                </a:solidFill>
              </a:rPr>
              <a:t>P(firm, green-black, </a:t>
            </a:r>
            <a:r>
              <a:rPr lang="en-US" sz="1700" dirty="0" err="1">
                <a:solidFill>
                  <a:schemeClr val="dk1"/>
                </a:solidFill>
              </a:rPr>
              <a:t>Zutano</a:t>
            </a:r>
            <a:r>
              <a:rPr lang="en-US" sz="1700" dirty="0">
                <a:solidFill>
                  <a:schemeClr val="dk1"/>
                </a:solidFill>
              </a:rPr>
              <a:t> | unripe).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0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1/4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3/16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1 - (1/7*3/7*2/7)</a:t>
            </a:r>
            <a:endParaRPr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95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Avocado Ripeness</a:t>
            </a:r>
            <a:endParaRPr/>
          </a:p>
        </p:txBody>
      </p:sp>
      <p:graphicFrame>
        <p:nvGraphicFramePr>
          <p:cNvPr id="1504" name="Google Shape;1504;p195"/>
          <p:cNvGraphicFramePr/>
          <p:nvPr/>
        </p:nvGraphicFramePr>
        <p:xfrm>
          <a:off x="0" y="961750"/>
          <a:ext cx="4808175" cy="4754520"/>
        </p:xfrm>
        <a:graphic>
          <a:graphicData uri="http://schemas.openxmlformats.org/drawingml/2006/table">
            <a:tbl>
              <a:tblPr>
                <a:noFill/>
                <a:tableStyleId>{25E77852-9AE7-4F13-896B-5611441C7943}</a:tableStyleId>
              </a:tblPr>
              <a:tblGrid>
                <a:gridCol w="13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Color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Softness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Variety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Ripeness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bright green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Zutano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green-black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firm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purple-black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medium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Hass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ripe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05" name="Google Shape;1505;p195"/>
          <p:cNvSpPr txBox="1"/>
          <p:nvPr/>
        </p:nvSpPr>
        <p:spPr>
          <a:xfrm>
            <a:off x="4808175" y="966200"/>
            <a:ext cx="5181300" cy="14793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</a:rPr>
              <a:t>You have a firm green-black </a:t>
            </a:r>
            <a:r>
              <a:rPr lang="en-US" sz="2200" dirty="0" err="1">
                <a:solidFill>
                  <a:schemeClr val="dk1"/>
                </a:solidFill>
              </a:rPr>
              <a:t>Zutano</a:t>
            </a:r>
            <a:r>
              <a:rPr lang="en-US" sz="2200" dirty="0">
                <a:solidFill>
                  <a:schemeClr val="dk1"/>
                </a:solidFill>
              </a:rPr>
              <a:t> avocado. Based on this data, would you predict that your avocado is ripe or unripe?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506" name="Google Shape;1506;p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91" y="2445564"/>
            <a:ext cx="5162401" cy="80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95"/>
          <p:cNvSpPr/>
          <p:nvPr/>
        </p:nvSpPr>
        <p:spPr>
          <a:xfrm>
            <a:off x="6985799" y="2501293"/>
            <a:ext cx="18261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95"/>
          <p:cNvSpPr/>
          <p:nvPr/>
        </p:nvSpPr>
        <p:spPr>
          <a:xfrm>
            <a:off x="9028736" y="2501293"/>
            <a:ext cx="919200" cy="329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96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Naïve Bayes Algorithm</a:t>
            </a:r>
            <a:endParaRPr sz="3300" dirty="0"/>
          </a:p>
        </p:txBody>
      </p:sp>
      <p:sp>
        <p:nvSpPr>
          <p:cNvPr id="1515" name="Google Shape;1515;p196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Bayes’ Theorem shows how to calculate P(class | features). </a:t>
            </a:r>
            <a:endParaRPr sz="24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Rewrite the numerator, using the naïve assumption of conditional independence of features given the class.</a:t>
            </a:r>
            <a:endParaRPr sz="2400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Estimate each term in the numerator based on the training data.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Select class based on whichever has the larger numerator.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516" name="Google Shape;1516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63" y="2112075"/>
            <a:ext cx="6125901" cy="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97"/>
          <p:cNvSpPr/>
          <p:nvPr/>
        </p:nvSpPr>
        <p:spPr>
          <a:xfrm>
            <a:off x="503450" y="1368350"/>
            <a:ext cx="91800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The Naïve Bayes algorithm gives a strategy for classifying data according to its features.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It relies on an assumption of conditional independence of the features.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 dirty="0">
                <a:solidFill>
                  <a:schemeClr val="dk1"/>
                </a:solidFill>
              </a:rPr>
              <a:t>Next time: </a:t>
            </a:r>
            <a:r>
              <a:rPr lang="en-US" sz="2400" dirty="0">
                <a:solidFill>
                  <a:schemeClr val="dk1"/>
                </a:solidFill>
              </a:rPr>
              <a:t> application to text classification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523" name="Google Shape;1523;p197"/>
          <p:cNvSpPr txBox="1"/>
          <p:nvPr/>
        </p:nvSpPr>
        <p:spPr>
          <a:xfrm>
            <a:off x="503080" y="216000"/>
            <a:ext cx="90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Summary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98"/>
          <p:cNvSpPr/>
          <p:nvPr/>
        </p:nvSpPr>
        <p:spPr>
          <a:xfrm>
            <a:off x="-70875" y="-23625"/>
            <a:ext cx="10151400" cy="567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9" name="Google Shape;1529;p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800" y="2083050"/>
            <a:ext cx="7857250" cy="150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BA97-2744-CF17-586E-A84FBA96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54">
            <a:extLst>
              <a:ext uri="{FF2B5EF4-FFF2-40B4-BE49-F238E27FC236}">
                <a16:creationId xmlns:a16="http://schemas.microsoft.com/office/drawing/2014/main" id="{529FF013-0F82-A6E0-0241-D2DE6FE3297E}"/>
              </a:ext>
            </a:extLst>
          </p:cNvPr>
          <p:cNvSpPr txBox="1"/>
          <p:nvPr/>
        </p:nvSpPr>
        <p:spPr>
          <a:xfrm>
            <a:off x="129425" y="216000"/>
            <a:ext cx="9868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4ED10-B336-C17A-9615-3016CD2E2876}"/>
              </a:ext>
            </a:extLst>
          </p:cNvPr>
          <p:cNvSpPr txBox="1"/>
          <p:nvPr/>
        </p:nvSpPr>
        <p:spPr>
          <a:xfrm>
            <a:off x="511444" y="1511085"/>
            <a:ext cx="859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Bayes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Naïve Bayes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xkcd: Modified Bayes' Theorem">
            <a:extLst>
              <a:ext uri="{FF2B5EF4-FFF2-40B4-BE49-F238E27FC236}">
                <a16:creationId xmlns:a16="http://schemas.microsoft.com/office/drawing/2014/main" id="{7B28C15C-9DC4-803E-576C-0C0C8249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30" y="2578521"/>
            <a:ext cx="37528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51069-67DC-03FD-676B-871AAACAC03B}"/>
              </a:ext>
            </a:extLst>
          </p:cNvPr>
          <p:cNvSpPr txBox="1"/>
          <p:nvPr/>
        </p:nvSpPr>
        <p:spPr>
          <a:xfrm>
            <a:off x="4564252" y="5146773"/>
            <a:ext cx="13623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 err="1"/>
              <a:t>xkcd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38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201"/>
          <p:cNvSpPr/>
          <p:nvPr/>
        </p:nvSpPr>
        <p:spPr>
          <a:xfrm>
            <a:off x="503450" y="1368350"/>
            <a:ext cx="91800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How can we use naïve Bayes to classify text?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2743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51" name="Google Shape;1551;p201"/>
          <p:cNvSpPr txBox="1"/>
          <p:nvPr/>
        </p:nvSpPr>
        <p:spPr>
          <a:xfrm>
            <a:off x="503080" y="216000"/>
            <a:ext cx="90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Agenda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19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Last Time</a:t>
            </a:r>
            <a:endParaRPr/>
          </a:p>
        </p:txBody>
      </p:sp>
      <p:sp>
        <p:nvSpPr>
          <p:cNvPr id="1536" name="Google Shape;1536;p199"/>
          <p:cNvSpPr txBox="1"/>
          <p:nvPr/>
        </p:nvSpPr>
        <p:spPr>
          <a:xfrm>
            <a:off x="480425" y="1554050"/>
            <a:ext cx="920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Classification is the problem of predicting a categorical variable.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The Naïve Bayes algorithm gives a strategy for classifying data according to its features.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It is naïve because it relies on an assumption of conditional independence of the features, for a given class.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0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Naive Bayes Algorithm</a:t>
            </a:r>
            <a:endParaRPr sz="3300"/>
          </a:p>
        </p:txBody>
      </p:sp>
      <p:sp>
        <p:nvSpPr>
          <p:cNvPr id="1543" name="Google Shape;1543;p200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Bayes’ Theorem shows how to calculate P(class | features). </a:t>
            </a:r>
            <a:endParaRPr sz="24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Rewrite the numerator, using the naïve assumption of conditional independence of features given the class.</a:t>
            </a:r>
            <a:endParaRPr sz="2400" dirty="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Estimate each term in the numerator based on the training data.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dirty="0">
                <a:solidFill>
                  <a:schemeClr val="dk1"/>
                </a:solidFill>
              </a:rPr>
              <a:t>Select class based on whichever has the larger numerator.</a:t>
            </a:r>
            <a:endParaRPr sz="24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544" name="Google Shape;1544;p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63" y="2112075"/>
            <a:ext cx="6125901" cy="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AF28-3275-5B8B-0651-7A504E6C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63B070-026F-ECDB-7995-8E8A945B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 for Text Classification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26BB3D-90D1-3C15-F56F-6881F459C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4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20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Bayes’ Theorem for Text Classification</a:t>
            </a:r>
            <a:endParaRPr/>
          </a:p>
        </p:txBody>
      </p:sp>
      <p:sp>
        <p:nvSpPr>
          <p:cNvPr id="1558" name="Google Shape;1558;p202"/>
          <p:cNvSpPr txBox="1"/>
          <p:nvPr/>
        </p:nvSpPr>
        <p:spPr>
          <a:xfrm>
            <a:off x="480425" y="1554050"/>
            <a:ext cx="920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Text classification problems include: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sentiment analysis 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positive and negative customer reviews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determining genre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news articles, blog posts, etc.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email foldering</a:t>
            </a:r>
            <a:endParaRPr sz="2400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>
                <a:solidFill>
                  <a:schemeClr val="dk1"/>
                </a:solidFill>
              </a:rPr>
              <a:t>promotions tab in Gmail</a:t>
            </a:r>
            <a:endParaRPr sz="2400"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 b="1">
                <a:solidFill>
                  <a:schemeClr val="dk1"/>
                </a:solidFill>
              </a:rPr>
              <a:t>spam filtering</a:t>
            </a:r>
            <a:endParaRPr sz="2400" b="1">
              <a:solidFill>
                <a:schemeClr val="dk1"/>
              </a:solidFill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 b="1">
                <a:solidFill>
                  <a:schemeClr val="dk1"/>
                </a:solidFill>
              </a:rPr>
              <a:t>separating spam from ham (good, non-spam email)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20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Features</a:t>
            </a:r>
            <a:endParaRPr/>
          </a:p>
        </p:txBody>
      </p:sp>
      <p:sp>
        <p:nvSpPr>
          <p:cNvPr id="1565" name="Google Shape;1565;p203"/>
          <p:cNvSpPr txBox="1"/>
          <p:nvPr/>
        </p:nvSpPr>
        <p:spPr>
          <a:xfrm>
            <a:off x="480425" y="1554050"/>
            <a:ext cx="9391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Represent an email as a vector or array of features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(</a:t>
            </a:r>
            <a:r>
              <a:rPr lang="en-US" sz="3600" i="1">
                <a:solidFill>
                  <a:schemeClr val="dk1"/>
                </a:solidFill>
              </a:rPr>
              <a:t>x</a:t>
            </a:r>
            <a:r>
              <a:rPr lang="en-US" sz="3600" i="1" baseline="-25000">
                <a:solidFill>
                  <a:schemeClr val="dk1"/>
                </a:solidFill>
              </a:rPr>
              <a:t>1</a:t>
            </a:r>
            <a:r>
              <a:rPr lang="en-US" sz="3600" i="1">
                <a:solidFill>
                  <a:schemeClr val="dk1"/>
                </a:solidFill>
              </a:rPr>
              <a:t>, x</a:t>
            </a:r>
            <a:r>
              <a:rPr lang="en-US" sz="3600" i="1" baseline="-25000">
                <a:solidFill>
                  <a:schemeClr val="dk1"/>
                </a:solidFill>
              </a:rPr>
              <a:t>2</a:t>
            </a:r>
            <a:r>
              <a:rPr lang="en-US" sz="3600" i="1">
                <a:solidFill>
                  <a:schemeClr val="dk1"/>
                </a:solidFill>
              </a:rPr>
              <a:t>, x</a:t>
            </a:r>
            <a:r>
              <a:rPr lang="en-US" sz="3600" i="1" baseline="-25000">
                <a:solidFill>
                  <a:schemeClr val="dk1"/>
                </a:solidFill>
              </a:rPr>
              <a:t>3</a:t>
            </a:r>
            <a:r>
              <a:rPr lang="en-US" sz="3600" i="1">
                <a:solidFill>
                  <a:schemeClr val="dk1"/>
                </a:solidFill>
              </a:rPr>
              <a:t>, ... , x</a:t>
            </a:r>
            <a:r>
              <a:rPr lang="en-US" sz="3600" i="1" baseline="-25000">
                <a:solidFill>
                  <a:schemeClr val="dk1"/>
                </a:solidFill>
              </a:rPr>
              <a:t>n</a:t>
            </a:r>
            <a:r>
              <a:rPr lang="en-US" sz="3600">
                <a:solidFill>
                  <a:schemeClr val="dk1"/>
                </a:solidFill>
              </a:rPr>
              <a:t>)</a:t>
            </a:r>
            <a:endParaRPr sz="3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where </a:t>
            </a:r>
            <a:r>
              <a:rPr lang="en-US" sz="2000" i="1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 is an index into a dictionary of </a:t>
            </a:r>
            <a:r>
              <a:rPr lang="en-US" sz="2000" i="1">
                <a:solidFill>
                  <a:schemeClr val="dk1"/>
                </a:solidFill>
              </a:rPr>
              <a:t>n</a:t>
            </a:r>
            <a:r>
              <a:rPr lang="en-US" sz="2000">
                <a:solidFill>
                  <a:schemeClr val="dk1"/>
                </a:solidFill>
              </a:rPr>
              <a:t> possible words, and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 = 1 if word </a:t>
            </a:r>
            <a:r>
              <a:rPr lang="en-US" sz="2000" i="1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 is present in the email</a:t>
            </a:r>
            <a:endParaRPr sz="20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</a:rPr>
              <a:t>x</a:t>
            </a:r>
            <a:r>
              <a:rPr lang="en-US" sz="2000" i="1" baseline="-25000">
                <a:solidFill>
                  <a:schemeClr val="dk1"/>
                </a:solidFill>
              </a:rPr>
              <a:t>i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= 0 otherwise</a:t>
            </a:r>
            <a:endParaRPr sz="2000">
              <a:solidFill>
                <a:schemeClr val="dk1"/>
              </a:solidFill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04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Features</a:t>
            </a:r>
            <a:endParaRPr/>
          </a:p>
        </p:txBody>
      </p:sp>
      <p:sp>
        <p:nvSpPr>
          <p:cNvPr id="1572" name="Google Shape;1572;p204"/>
          <p:cNvSpPr txBox="1"/>
          <p:nvPr/>
        </p:nvSpPr>
        <p:spPr>
          <a:xfrm>
            <a:off x="480425" y="1554050"/>
            <a:ext cx="9391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Called the “bag of words” model: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Ignores location of words within the email, and the frequency of words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Example: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573" name="Google Shape;1573;p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925" y="2503400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204"/>
          <p:cNvSpPr txBox="1"/>
          <p:nvPr/>
        </p:nvSpPr>
        <p:spPr>
          <a:xfrm>
            <a:off x="7125125" y="4672125"/>
            <a:ext cx="28575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usually n = 10,000 to 50,000 words in practice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05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Naïve Bayes </a:t>
            </a:r>
            <a:r>
              <a:rPr lang="en-US" sz="3300" dirty="0"/>
              <a:t>Spam Classifier</a:t>
            </a:r>
            <a:endParaRPr dirty="0"/>
          </a:p>
        </p:txBody>
      </p:sp>
      <p:sp>
        <p:nvSpPr>
          <p:cNvPr id="1581" name="Google Shape;1581;p205"/>
          <p:cNvSpPr txBox="1"/>
          <p:nvPr/>
        </p:nvSpPr>
        <p:spPr>
          <a:xfrm>
            <a:off x="480425" y="1554050"/>
            <a:ext cx="9499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To classify an email, we will use Bayes’ Theorem to calculate the probability of it belonging to each class: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P(spam | features) </a:t>
            </a:r>
            <a:r>
              <a:rPr lang="en-US" sz="1800">
                <a:solidFill>
                  <a:schemeClr val="dk1"/>
                </a:solidFill>
              </a:rPr>
              <a:t>and</a:t>
            </a:r>
            <a:r>
              <a:rPr lang="en-US" sz="2800">
                <a:solidFill>
                  <a:schemeClr val="dk1"/>
                </a:solidFill>
              </a:rPr>
              <a:t> P(ham | features)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Then choose the class according to the </a:t>
            </a:r>
            <a:r>
              <a:rPr lang="en-US" sz="2000" b="1">
                <a:solidFill>
                  <a:schemeClr val="dk1"/>
                </a:solidFill>
              </a:rPr>
              <a:t>larger</a:t>
            </a:r>
            <a:r>
              <a:rPr lang="en-US" sz="2000">
                <a:solidFill>
                  <a:schemeClr val="dk1"/>
                </a:solidFill>
              </a:rPr>
              <a:t> of these two probabilities.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582" name="Google Shape;1582;p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75" y="14505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3" name="Google Shape;1583;p205"/>
          <p:cNvSpPr/>
          <p:nvPr/>
        </p:nvSpPr>
        <p:spPr>
          <a:xfrm>
            <a:off x="1258875" y="1782075"/>
            <a:ext cx="27288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206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dirty="0"/>
              <a:t>Naïve Bayes Spam Classifier</a:t>
            </a:r>
            <a:endParaRPr dirty="0"/>
          </a:p>
        </p:txBody>
      </p:sp>
      <p:sp>
        <p:nvSpPr>
          <p:cNvPr id="1590" name="Google Shape;1590;p206"/>
          <p:cNvSpPr txBox="1"/>
          <p:nvPr/>
        </p:nvSpPr>
        <p:spPr>
          <a:xfrm>
            <a:off x="480425" y="1554050"/>
            <a:ext cx="9499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Observe:</a:t>
            </a:r>
            <a:r>
              <a:rPr lang="en-US" sz="2000">
                <a:solidFill>
                  <a:schemeClr val="dk1"/>
                </a:solidFill>
              </a:rPr>
              <a:t> the formulas for P(spam | features) and P(ham | features) have the same denominator, P(features).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We can find the larger of the two probabilities by just comparing numerators.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P(features | spam)*P(spam)</a:t>
            </a:r>
            <a:r>
              <a:rPr lang="en-US" sz="3000">
                <a:solidFill>
                  <a:schemeClr val="dk1"/>
                </a:solidFill>
              </a:rPr>
              <a:t>	</a:t>
            </a:r>
            <a:r>
              <a:rPr lang="en-US" sz="2000">
                <a:solidFill>
                  <a:schemeClr val="dk1"/>
                </a:solidFill>
              </a:rPr>
              <a:t>vs. 	</a:t>
            </a:r>
            <a:r>
              <a:rPr lang="en-US" sz="2800">
                <a:solidFill>
                  <a:schemeClr val="dk1"/>
                </a:solidFill>
              </a:rPr>
              <a:t>P(features | ham)*P(ham)</a:t>
            </a:r>
            <a:endParaRPr sz="2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591" name="Google Shape;1591;p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75" y="14505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206"/>
          <p:cNvSpPr/>
          <p:nvPr/>
        </p:nvSpPr>
        <p:spPr>
          <a:xfrm>
            <a:off x="4396450" y="1528475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206"/>
          <p:cNvSpPr/>
          <p:nvPr/>
        </p:nvSpPr>
        <p:spPr>
          <a:xfrm>
            <a:off x="7389325" y="1528475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07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Naive Bayes Spam Classifier</a:t>
            </a:r>
            <a:endParaRPr/>
          </a:p>
        </p:txBody>
      </p:sp>
      <p:sp>
        <p:nvSpPr>
          <p:cNvPr id="1600" name="Google Shape;1600;p207"/>
          <p:cNvSpPr txBox="1"/>
          <p:nvPr/>
        </p:nvSpPr>
        <p:spPr>
          <a:xfrm>
            <a:off x="480425" y="1554050"/>
            <a:ext cx="9391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To use Bayes’ Theorem, need to determine four quantities: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P(features | spam)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P(features | ham)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P(spam)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US" sz="2000">
                <a:solidFill>
                  <a:schemeClr val="dk1"/>
                </a:solidFill>
              </a:rPr>
              <a:t>P(ham)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601" name="Google Shape;1601;p207"/>
          <p:cNvSpPr txBox="1"/>
          <p:nvPr/>
        </p:nvSpPr>
        <p:spPr>
          <a:xfrm>
            <a:off x="4449875" y="3531500"/>
            <a:ext cx="4838400" cy="170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Which of these probabilities should add to 1?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i, ii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iii, iv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both A and B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neither A nor B</a:t>
            </a:r>
            <a:endParaRPr sz="1800"/>
          </a:p>
        </p:txBody>
      </p:sp>
      <p:pic>
        <p:nvPicPr>
          <p:cNvPr id="1602" name="Google Shape;1602;p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875" y="1450500"/>
            <a:ext cx="75628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3" name="Google Shape;1603;p207"/>
          <p:cNvSpPr/>
          <p:nvPr/>
        </p:nvSpPr>
        <p:spPr>
          <a:xfrm>
            <a:off x="4396450" y="1528475"/>
            <a:ext cx="2675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207"/>
          <p:cNvSpPr/>
          <p:nvPr/>
        </p:nvSpPr>
        <p:spPr>
          <a:xfrm>
            <a:off x="7389325" y="1528475"/>
            <a:ext cx="13464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A154F-CBE3-B44B-B578-F2229BA49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0C6D9A-BFA8-7492-452D-887A3752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9EEDF-27AD-4EE9-66C2-FA3969D27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147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08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Estimating Parameters with Training Data</a:t>
            </a:r>
            <a:endParaRPr/>
          </a:p>
        </p:txBody>
      </p:sp>
      <p:sp>
        <p:nvSpPr>
          <p:cNvPr id="1611" name="Google Shape;1611;p208"/>
          <p:cNvSpPr txBox="1"/>
          <p:nvPr/>
        </p:nvSpPr>
        <p:spPr>
          <a:xfrm>
            <a:off x="480425" y="1554050"/>
            <a:ext cx="9391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P(spam)					</a:t>
            </a:r>
            <a:r>
              <a:rPr lang="en-US" sz="2000" u="sng">
                <a:solidFill>
                  <a:schemeClr val="dk1"/>
                </a:solidFill>
              </a:rPr>
              <a:t># spam emails in training set</a:t>
            </a:r>
            <a:endParaRPr sz="2000" u="sng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</a:rPr>
              <a:t>								</a:t>
            </a:r>
            <a:r>
              <a:rPr lang="en-US" sz="2000">
                <a:solidFill>
                  <a:schemeClr val="dk1"/>
                </a:solidFill>
              </a:rPr>
              <a:t>size of training set</a:t>
            </a:r>
            <a:endParaRPr sz="20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P(ham)						</a:t>
            </a:r>
            <a:r>
              <a:rPr lang="en-US" sz="2000" u="sng">
                <a:solidFill>
                  <a:schemeClr val="dk1"/>
                </a:solidFill>
              </a:rPr>
              <a:t># ham emails in training set</a:t>
            </a:r>
            <a:endParaRPr sz="2000" u="sng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>
                <a:solidFill>
                  <a:schemeClr val="dk1"/>
                </a:solidFill>
              </a:rPr>
              <a:t>								</a:t>
            </a:r>
            <a:r>
              <a:rPr lang="en-US" sz="2000">
                <a:solidFill>
                  <a:schemeClr val="dk1"/>
                </a:solidFill>
              </a:rPr>
              <a:t>size of training set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P(features | spam)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P(features | ham)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612" name="Google Shape;1612;p208"/>
          <p:cNvSpPr/>
          <p:nvPr/>
        </p:nvSpPr>
        <p:spPr>
          <a:xfrm>
            <a:off x="3029025" y="4469275"/>
            <a:ext cx="1420800" cy="563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3" name="Google Shape;1613;p208"/>
          <p:cNvSpPr txBox="1"/>
          <p:nvPr/>
        </p:nvSpPr>
        <p:spPr>
          <a:xfrm>
            <a:off x="4795475" y="4520475"/>
            <a:ext cx="3021000" cy="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harder to estimate</a:t>
            </a:r>
            <a:endParaRPr sz="2000"/>
          </a:p>
        </p:txBody>
      </p:sp>
      <p:sp>
        <p:nvSpPr>
          <p:cNvPr id="1614" name="Google Shape;1614;p208"/>
          <p:cNvSpPr txBox="1"/>
          <p:nvPr/>
        </p:nvSpPr>
        <p:spPr>
          <a:xfrm>
            <a:off x="480425" y="1554050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615" name="Google Shape;1615;p208"/>
          <p:cNvSpPr txBox="1"/>
          <p:nvPr/>
        </p:nvSpPr>
        <p:spPr>
          <a:xfrm>
            <a:off x="480425" y="3020100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616" name="Google Shape;1616;p208"/>
          <p:cNvSpPr txBox="1"/>
          <p:nvPr/>
        </p:nvSpPr>
        <p:spPr>
          <a:xfrm>
            <a:off x="3858500" y="15540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617" name="Google Shape;1617;p208"/>
          <p:cNvSpPr txBox="1"/>
          <p:nvPr/>
        </p:nvSpPr>
        <p:spPr>
          <a:xfrm>
            <a:off x="3858500" y="302010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20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Assumption of Conditional Independence</a:t>
            </a:r>
            <a:endParaRPr/>
          </a:p>
        </p:txBody>
      </p:sp>
      <p:sp>
        <p:nvSpPr>
          <p:cNvPr id="1624" name="Google Shape;1624;p209"/>
          <p:cNvSpPr txBox="1"/>
          <p:nvPr/>
        </p:nvSpPr>
        <p:spPr>
          <a:xfrm>
            <a:off x="480425" y="1554050"/>
            <a:ext cx="93912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To estimate P(features | spam) and P(features | ham), we assume that the probability of a word appearing in an email of a given class is not affected by other words in the email.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spam) </a:t>
            </a:r>
            <a:r>
              <a:rPr lang="en-US" sz="2400" b="1">
                <a:solidFill>
                  <a:srgbClr val="FF0000"/>
                </a:solidFill>
              </a:rPr>
              <a:t>= 		  </a:t>
            </a:r>
            <a:r>
              <a:rPr lang="en-US" sz="2000" b="1">
                <a:solidFill>
                  <a:srgbClr val="FF0000"/>
                </a:solidFill>
              </a:rPr>
              <a:t>assumed equal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spam)*...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FF0000"/>
                </a:solidFill>
              </a:rPr>
              <a:t>Is this a reasonable assumption?</a:t>
            </a:r>
            <a:endParaRPr sz="2000" b="1" i="1">
              <a:solidFill>
                <a:srgbClr val="FF0000"/>
              </a:solidFill>
            </a:endParaRPr>
          </a:p>
        </p:txBody>
      </p:sp>
      <p:cxnSp>
        <p:nvCxnSpPr>
          <p:cNvPr id="1625" name="Google Shape;1625;p209"/>
          <p:cNvCxnSpPr/>
          <p:nvPr/>
        </p:nvCxnSpPr>
        <p:spPr>
          <a:xfrm>
            <a:off x="6524725" y="3148875"/>
            <a:ext cx="587700" cy="12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1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Estimating Parameters with Training Data</a:t>
            </a:r>
            <a:endParaRPr sz="3300"/>
          </a:p>
        </p:txBody>
      </p:sp>
      <p:sp>
        <p:nvSpPr>
          <p:cNvPr id="1632" name="Google Shape;1632;p210"/>
          <p:cNvSpPr txBox="1"/>
          <p:nvPr/>
        </p:nvSpPr>
        <p:spPr>
          <a:xfrm>
            <a:off x="328025" y="14016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spam) </a:t>
            </a:r>
            <a:r>
              <a:rPr lang="en-US" sz="2400" b="1">
                <a:solidFill>
                  <a:srgbClr val="FF0000"/>
                </a:solidFill>
              </a:rPr>
              <a:t>= 			 </a:t>
            </a:r>
            <a:r>
              <a:rPr lang="en-US" sz="2000" b="1">
                <a:solidFill>
                  <a:srgbClr val="FF0000"/>
                </a:solidFill>
              </a:rPr>
              <a:t>assumed equal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spam)*...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		</a:t>
            </a: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						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# spam emails in training set not containing the first word in the dictionary</a:t>
            </a:r>
            <a:endParaRPr sz="1800" u="sng">
              <a:solidFill>
                <a:schemeClr val="dk1"/>
              </a:solidFill>
            </a:endParaRPr>
          </a:p>
          <a:p>
            <a:pPr marL="3657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# spam emails in training set</a:t>
            </a:r>
            <a:r>
              <a:rPr lang="en-US" sz="24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33" name="Google Shape;1633;p210"/>
          <p:cNvCxnSpPr/>
          <p:nvPr/>
        </p:nvCxnSpPr>
        <p:spPr>
          <a:xfrm>
            <a:off x="6372325" y="1652450"/>
            <a:ext cx="883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34" name="Google Shape;1634;p210"/>
          <p:cNvSpPr txBox="1"/>
          <p:nvPr/>
        </p:nvSpPr>
        <p:spPr>
          <a:xfrm>
            <a:off x="417625" y="3104075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635" name="Google Shape;1635;p210"/>
          <p:cNvSpPr txBox="1"/>
          <p:nvPr/>
        </p:nvSpPr>
        <p:spPr>
          <a:xfrm>
            <a:off x="417625" y="40197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636" name="Google Shape;1636;p210"/>
          <p:cNvSpPr/>
          <p:nvPr/>
        </p:nvSpPr>
        <p:spPr>
          <a:xfrm>
            <a:off x="2095825" y="2134375"/>
            <a:ext cx="21867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211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Estimating Parameters with Training Data</a:t>
            </a:r>
            <a:endParaRPr sz="3300"/>
          </a:p>
        </p:txBody>
      </p:sp>
      <p:sp>
        <p:nvSpPr>
          <p:cNvPr id="1643" name="Google Shape;1643;p211"/>
          <p:cNvSpPr txBox="1"/>
          <p:nvPr/>
        </p:nvSpPr>
        <p:spPr>
          <a:xfrm>
            <a:off x="328025" y="14016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spam) </a:t>
            </a:r>
            <a:r>
              <a:rPr lang="en-US" sz="2400" b="1">
                <a:solidFill>
                  <a:srgbClr val="FF0000"/>
                </a:solidFill>
              </a:rPr>
              <a:t>= 			 </a:t>
            </a:r>
            <a:r>
              <a:rPr lang="en-US" sz="2000" b="1">
                <a:solidFill>
                  <a:srgbClr val="FF0000"/>
                </a:solidFill>
              </a:rPr>
              <a:t>assumed equal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spam)*...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		</a:t>
            </a: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						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# spam emails in training set containing the second word in the dictionary</a:t>
            </a:r>
            <a:endParaRPr sz="1800" u="sng">
              <a:solidFill>
                <a:schemeClr val="dk1"/>
              </a:solidFill>
            </a:endParaRPr>
          </a:p>
          <a:p>
            <a:pPr marL="3657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# spam emails in training set</a:t>
            </a:r>
            <a:r>
              <a:rPr lang="en-US" sz="24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44" name="Google Shape;1644;p211"/>
          <p:cNvCxnSpPr/>
          <p:nvPr/>
        </p:nvCxnSpPr>
        <p:spPr>
          <a:xfrm>
            <a:off x="6372325" y="1652450"/>
            <a:ext cx="883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45" name="Google Shape;1645;p211"/>
          <p:cNvSpPr txBox="1"/>
          <p:nvPr/>
        </p:nvSpPr>
        <p:spPr>
          <a:xfrm>
            <a:off x="417625" y="3104075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646" name="Google Shape;1646;p211"/>
          <p:cNvSpPr txBox="1"/>
          <p:nvPr/>
        </p:nvSpPr>
        <p:spPr>
          <a:xfrm>
            <a:off x="417625" y="40197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647" name="Google Shape;1647;p211"/>
          <p:cNvSpPr/>
          <p:nvPr/>
        </p:nvSpPr>
        <p:spPr>
          <a:xfrm>
            <a:off x="4348100" y="2147175"/>
            <a:ext cx="20241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1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Estimating Parameters with Training Data</a:t>
            </a:r>
            <a:endParaRPr sz="3300"/>
          </a:p>
        </p:txBody>
      </p:sp>
      <p:sp>
        <p:nvSpPr>
          <p:cNvPr id="1654" name="Google Shape;1654;p212"/>
          <p:cNvSpPr txBox="1"/>
          <p:nvPr/>
        </p:nvSpPr>
        <p:spPr>
          <a:xfrm>
            <a:off x="328025" y="14016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spam) </a:t>
            </a:r>
            <a:r>
              <a:rPr lang="en-US" sz="2400" b="1">
                <a:solidFill>
                  <a:srgbClr val="FF0000"/>
                </a:solidFill>
              </a:rPr>
              <a:t>= 			 </a:t>
            </a:r>
            <a:r>
              <a:rPr lang="en-US" sz="2000" b="1">
                <a:solidFill>
                  <a:srgbClr val="FF0000"/>
                </a:solidFill>
              </a:rPr>
              <a:t>assumed equal</a:t>
            </a:r>
            <a:endParaRPr sz="2000" b="1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spam)*...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		</a:t>
            </a: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						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</a:rPr>
              <a:t># spam emails in training set containing the third word in the dictionary</a:t>
            </a:r>
            <a:endParaRPr sz="1800" u="sng">
              <a:solidFill>
                <a:schemeClr val="dk1"/>
              </a:solidFill>
            </a:endParaRPr>
          </a:p>
          <a:p>
            <a:pPr marL="3657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# spam emails in training set</a:t>
            </a:r>
            <a:r>
              <a:rPr lang="en-US" sz="2400">
                <a:solidFill>
                  <a:schemeClr val="dk1"/>
                </a:solidFill>
              </a:rPr>
              <a:t>		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655" name="Google Shape;1655;p212"/>
          <p:cNvCxnSpPr/>
          <p:nvPr/>
        </p:nvCxnSpPr>
        <p:spPr>
          <a:xfrm>
            <a:off x="6372325" y="1652450"/>
            <a:ext cx="883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56" name="Google Shape;1656;p212"/>
          <p:cNvSpPr txBox="1"/>
          <p:nvPr/>
        </p:nvSpPr>
        <p:spPr>
          <a:xfrm>
            <a:off x="417625" y="3104075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657" name="Google Shape;1657;p212"/>
          <p:cNvSpPr txBox="1"/>
          <p:nvPr/>
        </p:nvSpPr>
        <p:spPr>
          <a:xfrm>
            <a:off x="417625" y="40197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658" name="Google Shape;1658;p212"/>
          <p:cNvSpPr txBox="1"/>
          <p:nvPr/>
        </p:nvSpPr>
        <p:spPr>
          <a:xfrm>
            <a:off x="3485650" y="4878225"/>
            <a:ext cx="6233700" cy="5118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Can term-by-term estimate P(features|class)</a:t>
            </a:r>
            <a:endParaRPr sz="2400"/>
          </a:p>
        </p:txBody>
      </p:sp>
      <p:sp>
        <p:nvSpPr>
          <p:cNvPr id="1659" name="Google Shape;1659;p212"/>
          <p:cNvSpPr/>
          <p:nvPr/>
        </p:nvSpPr>
        <p:spPr>
          <a:xfrm>
            <a:off x="6481700" y="2147175"/>
            <a:ext cx="2024100" cy="460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21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Naïve Bayes Spam Classifier: Recap</a:t>
            </a:r>
            <a:endParaRPr sz="3300" dirty="0"/>
          </a:p>
        </p:txBody>
      </p:sp>
      <p:sp>
        <p:nvSpPr>
          <p:cNvPr id="1666" name="Google Shape;1666;p213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Bayes’ Theorem shows how to calculate P(spam | features) and P(ham | features).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Rewrite the numerator, using the naive assumption of conditional independence of words given the class.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Estimate each term in the numerator based on the training data.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Select class based on whichever has the larger numerator.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pic>
        <p:nvPicPr>
          <p:cNvPr id="1667" name="Google Shape;1667;p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363" y="2112075"/>
            <a:ext cx="6125901" cy="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14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Modifications and Extensions</a:t>
            </a:r>
            <a:endParaRPr sz="3300"/>
          </a:p>
        </p:txBody>
      </p:sp>
      <p:sp>
        <p:nvSpPr>
          <p:cNvPr id="1674" name="Google Shape;1674;p214"/>
          <p:cNvSpPr txBox="1"/>
          <p:nvPr/>
        </p:nvSpPr>
        <p:spPr>
          <a:xfrm>
            <a:off x="480425" y="14016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features are pairs (or longer sequences) of words rather than individual words 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better captures dependencies between words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less naïve   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much bigger feature space </a:t>
            </a:r>
            <a:endParaRPr sz="2000" dirty="0">
              <a:solidFill>
                <a:schemeClr val="dk1"/>
              </a:solidFill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 sz="2000" dirty="0">
                <a:solidFill>
                  <a:schemeClr val="dk1"/>
                </a:solidFill>
              </a:rPr>
              <a:t>n words → n</a:t>
            </a:r>
            <a:r>
              <a:rPr lang="en-US" sz="2000" baseline="30000" dirty="0">
                <a:solidFill>
                  <a:schemeClr val="dk1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 pairs of words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features are the number of occurrences of each word 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captures low-frequency vs. high-frequency words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smoothing</a:t>
            </a:r>
            <a:endParaRPr sz="2000" dirty="0">
              <a:solidFill>
                <a:schemeClr val="dk1"/>
              </a:solidFill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 dirty="0">
                <a:solidFill>
                  <a:schemeClr val="dk1"/>
                </a:solidFill>
              </a:rPr>
              <a:t>better handling of previously unseen words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215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681" name="Google Shape;1681;p215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spam) </a:t>
            </a:r>
            <a:r>
              <a:rPr lang="en-US" sz="2400" b="1">
                <a:solidFill>
                  <a:srgbClr val="FF0000"/>
                </a:solidFill>
              </a:rPr>
              <a:t>=</a:t>
            </a:r>
            <a:endParaRPr sz="24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spam)*...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Dictionary</a:t>
            </a:r>
            <a:endParaRPr sz="2400" u="sng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aardvark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abacus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abandon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abate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82" name="Google Shape;1682;p215"/>
          <p:cNvSpPr txBox="1"/>
          <p:nvPr/>
        </p:nvSpPr>
        <p:spPr>
          <a:xfrm>
            <a:off x="3021375" y="2619125"/>
            <a:ext cx="6751200" cy="293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Suppose you are classifying an email containing the word “abacus,” which does not appear in any emails in your training data. For this new email’s features, what is </a:t>
            </a:r>
            <a:r>
              <a:rPr lang="en-US" sz="2000" b="1"/>
              <a:t>P(features | spam)</a:t>
            </a:r>
            <a:r>
              <a:rPr lang="en-US" sz="2000"/>
              <a:t> according to a naive Bayes classifier?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/>
              <a:t>P(features | spam) = undefined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/>
              <a:t>P(features | spam) = 0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/>
              <a:t>P(features | spam) = 1/n</a:t>
            </a:r>
            <a:endParaRPr sz="200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/>
              <a:t>P(features | spam) = 1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16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689" name="Google Shape;1689;p216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ham) </a:t>
            </a:r>
            <a:r>
              <a:rPr lang="en-US" sz="2400" b="1">
                <a:solidFill>
                  <a:srgbClr val="FF0000"/>
                </a:solidFill>
              </a:rPr>
              <a:t>=</a:t>
            </a:r>
            <a:endParaRPr sz="24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ham)*P(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ham)*P(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ham)*...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Dictionary</a:t>
            </a:r>
            <a:endParaRPr sz="2400" u="sng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aardvark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abacus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abandon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abate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90" name="Google Shape;1690;p216"/>
          <p:cNvSpPr txBox="1"/>
          <p:nvPr/>
        </p:nvSpPr>
        <p:spPr>
          <a:xfrm>
            <a:off x="3021375" y="2619125"/>
            <a:ext cx="6751200" cy="293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Suppose you are classifying an email containing the word </a:t>
            </a:r>
            <a:r>
              <a:rPr lang="en-US" sz="2000" dirty="0">
                <a:solidFill>
                  <a:schemeClr val="dk1"/>
                </a:solidFill>
              </a:rPr>
              <a:t>“abacus,” which</a:t>
            </a:r>
            <a:r>
              <a:rPr lang="en-US" sz="2000" dirty="0"/>
              <a:t> does not appear in any emails in your training data. For this new email’s features, what is </a:t>
            </a:r>
            <a:r>
              <a:rPr lang="en-US" sz="2000" b="1" dirty="0"/>
              <a:t>P(features | ham) </a:t>
            </a:r>
            <a:r>
              <a:rPr lang="en-US" sz="2000" dirty="0"/>
              <a:t>according to a naïve Bayes classifier?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 dirty="0"/>
              <a:t>P(features | ham) = undefined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 dirty="0"/>
              <a:t>P(features | ham) = 0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 dirty="0"/>
              <a:t>P(features | ham) = 1/n</a:t>
            </a:r>
            <a:endParaRPr sz="2000" dirty="0"/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-US" sz="2000" dirty="0"/>
              <a:t>P(features | ham) = 1</a:t>
            </a:r>
            <a:endParaRPr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217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697" name="Google Shape;1697;p217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P(features | spam) = 0 and P(features | ham) = 0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Tiebreaker:</a:t>
            </a:r>
            <a:r>
              <a:rPr lang="en-US" sz="2000">
                <a:solidFill>
                  <a:schemeClr val="dk1"/>
                </a:solidFill>
              </a:rPr>
              <a:t> randomly select one of the classes?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57"/>
          <p:cNvSpPr/>
          <p:nvPr/>
        </p:nvSpPr>
        <p:spPr>
          <a:xfrm>
            <a:off x="503450" y="1368350"/>
            <a:ext cx="91800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We defined Bayes’ Theorem: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Bayes’ Theorem describes how to update the probability of one event given that another has occurred.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2743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157"/>
          <p:cNvSpPr txBox="1"/>
          <p:nvPr/>
        </p:nvSpPr>
        <p:spPr>
          <a:xfrm>
            <a:off x="503080" y="216000"/>
            <a:ext cx="90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/>
              <a:t>Last Week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1" name="Google Shape;1161;p157"/>
          <p:cNvPicPr preferRelativeResize="0"/>
          <p:nvPr/>
        </p:nvPicPr>
        <p:blipFill rotWithShape="1">
          <a:blip r:embed="rId3">
            <a:alphaModFix/>
          </a:blip>
          <a:srcRect r="39628" b="50913"/>
          <a:stretch/>
        </p:blipFill>
        <p:spPr>
          <a:xfrm>
            <a:off x="2848425" y="2217238"/>
            <a:ext cx="4379199" cy="10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218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704" name="Google Shape;1704;p218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P(features | spam) = 0 and P(features | ham) = 0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Tiebreaker:</a:t>
            </a:r>
            <a:r>
              <a:rPr lang="en-US" sz="2000">
                <a:solidFill>
                  <a:schemeClr val="dk1"/>
                </a:solidFill>
              </a:rPr>
              <a:t> randomly select one of the classes?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Better solution:</a:t>
            </a:r>
            <a:r>
              <a:rPr lang="en-US" sz="2000">
                <a:solidFill>
                  <a:schemeClr val="dk1"/>
                </a:solidFill>
              </a:rPr>
              <a:t> make sure probabilities can’t be zero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Key idea:</a:t>
            </a:r>
            <a:r>
              <a:rPr lang="en-US" sz="2000">
                <a:solidFill>
                  <a:schemeClr val="dk1"/>
                </a:solidFill>
              </a:rPr>
              <a:t> just because you’ve never seen something happen doesn’t mean it’s impossible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1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/>
              <a:t>Estimating Parameters with Training Data</a:t>
            </a:r>
            <a:endParaRPr/>
          </a:p>
        </p:txBody>
      </p:sp>
      <p:sp>
        <p:nvSpPr>
          <p:cNvPr id="1711" name="Google Shape;1711;p219"/>
          <p:cNvSpPr txBox="1"/>
          <p:nvPr/>
        </p:nvSpPr>
        <p:spPr>
          <a:xfrm>
            <a:off x="328025" y="2392250"/>
            <a:ext cx="9752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P(spam)				 	   #spam 			 #spam + 1</a:t>
            </a:r>
            <a:r>
              <a:rPr lang="en-US" sz="2000" u="sng">
                <a:solidFill>
                  <a:schemeClr val="dk1"/>
                </a:solidFill>
              </a:rPr>
              <a:t>     </a:t>
            </a:r>
            <a:endParaRPr sz="2000" u="sng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</a:rPr>
              <a:t>					</a:t>
            </a:r>
            <a:r>
              <a:rPr lang="en-US" sz="2000">
                <a:solidFill>
                  <a:schemeClr val="dk1"/>
                </a:solidFill>
              </a:rPr>
              <a:t>      	  #spam + #ham    #spam + 1 + #ham + 1</a:t>
            </a:r>
            <a:endParaRPr sz="20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P(ham)					        #ham 			        #ham + 1</a:t>
            </a:r>
            <a:r>
              <a:rPr lang="en-US" sz="2000" u="sng">
                <a:solidFill>
                  <a:schemeClr val="dk1"/>
                </a:solidFill>
              </a:rPr>
              <a:t>     </a:t>
            </a:r>
            <a:endParaRPr sz="2000" u="sng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			        #spam + #ham     #spam + 1 + #ham + 1</a:t>
            </a:r>
            <a:endParaRPr sz="2000">
              <a:solidFill>
                <a:schemeClr val="dk1"/>
              </a:solidFill>
            </a:endParaRPr>
          </a:p>
          <a:p>
            <a:pPr marL="13716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u="sng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712" name="Google Shape;1712;p219"/>
          <p:cNvSpPr txBox="1"/>
          <p:nvPr/>
        </p:nvSpPr>
        <p:spPr>
          <a:xfrm>
            <a:off x="328025" y="2392250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713" name="Google Shape;1713;p219"/>
          <p:cNvSpPr txBox="1"/>
          <p:nvPr/>
        </p:nvSpPr>
        <p:spPr>
          <a:xfrm>
            <a:off x="328025" y="3858300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714" name="Google Shape;1714;p219"/>
          <p:cNvSpPr txBox="1"/>
          <p:nvPr/>
        </p:nvSpPr>
        <p:spPr>
          <a:xfrm>
            <a:off x="3401300" y="23922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715" name="Google Shape;1715;p219"/>
          <p:cNvSpPr txBox="1"/>
          <p:nvPr/>
        </p:nvSpPr>
        <p:spPr>
          <a:xfrm>
            <a:off x="3401300" y="385830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716" name="Google Shape;1716;p219"/>
          <p:cNvSpPr txBox="1"/>
          <p:nvPr/>
        </p:nvSpPr>
        <p:spPr>
          <a:xfrm>
            <a:off x="5259075" y="1144275"/>
            <a:ext cx="1678200" cy="775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Smoothing</a:t>
            </a:r>
            <a:endParaRPr sz="2000"/>
          </a:p>
        </p:txBody>
      </p:sp>
      <p:sp>
        <p:nvSpPr>
          <p:cNvPr id="1717" name="Google Shape;1717;p219"/>
          <p:cNvSpPr txBox="1"/>
          <p:nvPr/>
        </p:nvSpPr>
        <p:spPr>
          <a:xfrm>
            <a:off x="7522050" y="1144275"/>
            <a:ext cx="1678200" cy="775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Smoothing</a:t>
            </a:r>
            <a:endParaRPr sz="2000"/>
          </a:p>
        </p:txBody>
      </p:sp>
      <p:cxnSp>
        <p:nvCxnSpPr>
          <p:cNvPr id="1718" name="Google Shape;1718;p219"/>
          <p:cNvCxnSpPr/>
          <p:nvPr/>
        </p:nvCxnSpPr>
        <p:spPr>
          <a:xfrm>
            <a:off x="7054200" y="2771725"/>
            <a:ext cx="2613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219"/>
          <p:cNvCxnSpPr/>
          <p:nvPr/>
        </p:nvCxnSpPr>
        <p:spPr>
          <a:xfrm rot="10800000" flipH="1">
            <a:off x="5195175" y="4163650"/>
            <a:ext cx="1525500" cy="1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0" name="Google Shape;1720;p219"/>
          <p:cNvCxnSpPr/>
          <p:nvPr/>
        </p:nvCxnSpPr>
        <p:spPr>
          <a:xfrm>
            <a:off x="7054200" y="4169950"/>
            <a:ext cx="2613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219"/>
          <p:cNvCxnSpPr/>
          <p:nvPr/>
        </p:nvCxnSpPr>
        <p:spPr>
          <a:xfrm rot="10800000" flipH="1">
            <a:off x="5195175" y="2765425"/>
            <a:ext cx="1525500" cy="12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2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Estimating Parameters with Training Data</a:t>
            </a:r>
            <a:endParaRPr sz="3300"/>
          </a:p>
        </p:txBody>
      </p:sp>
      <p:sp>
        <p:nvSpPr>
          <p:cNvPr id="1728" name="Google Shape;1728;p220"/>
          <p:cNvSpPr txBox="1"/>
          <p:nvPr/>
        </p:nvSpPr>
        <p:spPr>
          <a:xfrm>
            <a:off x="328025" y="1401650"/>
            <a:ext cx="9577800" cy="4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		</a:t>
            </a: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i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spam)						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74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#spam containing word i</a:t>
            </a:r>
            <a:endParaRPr sz="1800">
              <a:solidFill>
                <a:schemeClr val="dk1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#spam containing word i + #spam not containing word i</a:t>
            </a:r>
            <a:endParaRPr sz="18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(#spam containing word i) + 1</a:t>
            </a:r>
            <a:endParaRPr sz="18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(#spam containing word i) + 1 + (#spam not containing word i) + 1</a:t>
            </a:r>
            <a:endParaRPr sz="18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Similarly for other parameters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P(</a:t>
            </a:r>
            <a:r>
              <a:rPr lang="en-US" sz="2200" i="1">
                <a:solidFill>
                  <a:schemeClr val="dk1"/>
                </a:solidFill>
              </a:rPr>
              <a:t>x</a:t>
            </a:r>
            <a:r>
              <a:rPr lang="en-US" sz="2200" i="1" baseline="-25000">
                <a:solidFill>
                  <a:schemeClr val="dk1"/>
                </a:solidFill>
              </a:rPr>
              <a:t>i</a:t>
            </a:r>
            <a:r>
              <a:rPr lang="en-US" sz="2200" i="1">
                <a:solidFill>
                  <a:schemeClr val="dk1"/>
                </a:solidFill>
              </a:rPr>
              <a:t>=0</a:t>
            </a:r>
            <a:r>
              <a:rPr lang="en-US" sz="2200">
                <a:solidFill>
                  <a:schemeClr val="dk1"/>
                </a:solidFill>
              </a:rPr>
              <a:t> | spam), P(</a:t>
            </a:r>
            <a:r>
              <a:rPr lang="en-US" sz="2200" i="1">
                <a:solidFill>
                  <a:schemeClr val="dk1"/>
                </a:solidFill>
              </a:rPr>
              <a:t>x</a:t>
            </a:r>
            <a:r>
              <a:rPr lang="en-US" sz="2200" i="1" baseline="-25000">
                <a:solidFill>
                  <a:schemeClr val="dk1"/>
                </a:solidFill>
              </a:rPr>
              <a:t>i</a:t>
            </a:r>
            <a:r>
              <a:rPr lang="en-US" sz="2200" i="1">
                <a:solidFill>
                  <a:schemeClr val="dk1"/>
                </a:solidFill>
              </a:rPr>
              <a:t>=1</a:t>
            </a:r>
            <a:r>
              <a:rPr lang="en-US" sz="2200">
                <a:solidFill>
                  <a:schemeClr val="dk1"/>
                </a:solidFill>
              </a:rPr>
              <a:t> | ham), P(</a:t>
            </a:r>
            <a:r>
              <a:rPr lang="en-US" sz="2200" i="1">
                <a:solidFill>
                  <a:schemeClr val="dk1"/>
                </a:solidFill>
              </a:rPr>
              <a:t>x</a:t>
            </a:r>
            <a:r>
              <a:rPr lang="en-US" sz="2200" i="1" baseline="-25000">
                <a:solidFill>
                  <a:schemeClr val="dk1"/>
                </a:solidFill>
              </a:rPr>
              <a:t>i</a:t>
            </a:r>
            <a:r>
              <a:rPr lang="en-US" sz="2200" i="1">
                <a:solidFill>
                  <a:schemeClr val="dk1"/>
                </a:solidFill>
              </a:rPr>
              <a:t>=1</a:t>
            </a:r>
            <a:r>
              <a:rPr lang="en-US" sz="2200">
                <a:solidFill>
                  <a:schemeClr val="dk1"/>
                </a:solidFill>
              </a:rPr>
              <a:t> | ham).	</a:t>
            </a:r>
            <a:endParaRPr sz="2200">
              <a:solidFill>
                <a:schemeClr val="dk1"/>
              </a:solidFill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729" name="Google Shape;1729;p220"/>
          <p:cNvSpPr txBox="1"/>
          <p:nvPr/>
        </p:nvSpPr>
        <p:spPr>
          <a:xfrm>
            <a:off x="417625" y="1349525"/>
            <a:ext cx="16782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parameter:</a:t>
            </a:r>
            <a:endParaRPr sz="2400"/>
          </a:p>
        </p:txBody>
      </p:sp>
      <p:sp>
        <p:nvSpPr>
          <p:cNvPr id="1730" name="Google Shape;1730;p220"/>
          <p:cNvSpPr txBox="1"/>
          <p:nvPr/>
        </p:nvSpPr>
        <p:spPr>
          <a:xfrm>
            <a:off x="417625" y="2259650"/>
            <a:ext cx="1487400" cy="511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estimate:</a:t>
            </a:r>
            <a:endParaRPr sz="2400"/>
          </a:p>
        </p:txBody>
      </p:sp>
      <p:sp>
        <p:nvSpPr>
          <p:cNvPr id="1731" name="Google Shape;1731;p220"/>
          <p:cNvSpPr txBox="1"/>
          <p:nvPr/>
        </p:nvSpPr>
        <p:spPr>
          <a:xfrm>
            <a:off x="8313425" y="2447525"/>
            <a:ext cx="1678200" cy="775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Without Smoothing</a:t>
            </a:r>
            <a:endParaRPr sz="2000"/>
          </a:p>
        </p:txBody>
      </p:sp>
      <p:sp>
        <p:nvSpPr>
          <p:cNvPr id="1732" name="Google Shape;1732;p220"/>
          <p:cNvSpPr txBox="1"/>
          <p:nvPr/>
        </p:nvSpPr>
        <p:spPr>
          <a:xfrm>
            <a:off x="8313425" y="3585400"/>
            <a:ext cx="1678200" cy="7755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With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Smoothing</a:t>
            </a:r>
            <a:endParaRPr sz="2000"/>
          </a:p>
        </p:txBody>
      </p:sp>
      <p:cxnSp>
        <p:nvCxnSpPr>
          <p:cNvPr id="1733" name="Google Shape;1733;p220"/>
          <p:cNvCxnSpPr/>
          <p:nvPr/>
        </p:nvCxnSpPr>
        <p:spPr>
          <a:xfrm>
            <a:off x="1752375" y="4018650"/>
            <a:ext cx="634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4" name="Google Shape;1734;p220"/>
          <p:cNvCxnSpPr/>
          <p:nvPr/>
        </p:nvCxnSpPr>
        <p:spPr>
          <a:xfrm>
            <a:off x="1752375" y="2939125"/>
            <a:ext cx="634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21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741" name="Google Shape;1741;p221"/>
          <p:cNvSpPr txBox="1"/>
          <p:nvPr/>
        </p:nvSpPr>
        <p:spPr>
          <a:xfrm>
            <a:off x="480425" y="1554050"/>
            <a:ext cx="9473700" cy="3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and ... | ham) </a:t>
            </a:r>
            <a:r>
              <a:rPr lang="en-US" sz="2400" b="1">
                <a:solidFill>
                  <a:srgbClr val="FF0000"/>
                </a:solidFill>
              </a:rPr>
              <a:t>=</a:t>
            </a:r>
            <a:endParaRPr sz="2400" b="1">
              <a:solidFill>
                <a:srgbClr val="FF0000"/>
              </a:solidFill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1</a:t>
            </a:r>
            <a:r>
              <a:rPr lang="en-US" sz="2400" i="1">
                <a:solidFill>
                  <a:schemeClr val="dk1"/>
                </a:solidFill>
              </a:rPr>
              <a:t>=0</a:t>
            </a:r>
            <a:r>
              <a:rPr lang="en-US" sz="2400">
                <a:solidFill>
                  <a:schemeClr val="dk1"/>
                </a:solidFill>
              </a:rPr>
              <a:t> | ham)*P(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2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ham)*P(</a:t>
            </a:r>
            <a:r>
              <a:rPr lang="en-US" sz="2400" i="1">
                <a:solidFill>
                  <a:schemeClr val="dk1"/>
                </a:solidFill>
              </a:rPr>
              <a:t>x</a:t>
            </a:r>
            <a:r>
              <a:rPr lang="en-US" sz="2400" i="1" baseline="-25000">
                <a:solidFill>
                  <a:schemeClr val="dk1"/>
                </a:solidFill>
              </a:rPr>
              <a:t>3</a:t>
            </a:r>
            <a:r>
              <a:rPr lang="en-US" sz="2400" i="1">
                <a:solidFill>
                  <a:schemeClr val="dk1"/>
                </a:solidFill>
              </a:rPr>
              <a:t>=1</a:t>
            </a:r>
            <a:r>
              <a:rPr lang="en-US" sz="2400">
                <a:solidFill>
                  <a:schemeClr val="dk1"/>
                </a:solidFill>
              </a:rPr>
              <a:t> | ham)*...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</a:rPr>
              <a:t>Dictionary</a:t>
            </a:r>
            <a:endParaRPr sz="2400" u="sng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aardvark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abacus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abandon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abate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...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42" name="Google Shape;1742;p221"/>
          <p:cNvSpPr txBox="1"/>
          <p:nvPr/>
        </p:nvSpPr>
        <p:spPr>
          <a:xfrm>
            <a:off x="3021375" y="2619125"/>
            <a:ext cx="6751200" cy="143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Suppose you are classifying an email containing the word “abacus,” which does not appear in any emails in your training data. What is </a:t>
            </a:r>
            <a:r>
              <a:rPr lang="en-US" sz="2000" b="1"/>
              <a:t>P(x</a:t>
            </a:r>
            <a:r>
              <a:rPr lang="en-US" sz="2000" b="1" baseline="-25000"/>
              <a:t>3</a:t>
            </a:r>
            <a:r>
              <a:rPr lang="en-US" sz="2000" b="1"/>
              <a:t>= 1 | ham) </a:t>
            </a:r>
            <a:r>
              <a:rPr lang="en-US" sz="2000"/>
              <a:t>according to a naive Bayes classifier </a:t>
            </a:r>
            <a:r>
              <a:rPr lang="en-US" sz="2000" b="1" i="1"/>
              <a:t>with smoothing</a:t>
            </a:r>
            <a:r>
              <a:rPr lang="en-US" sz="2000"/>
              <a:t>?</a:t>
            </a:r>
            <a:endParaRPr sz="2000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43" name="Google Shape;1743;p221"/>
          <p:cNvSpPr txBox="1"/>
          <p:nvPr/>
        </p:nvSpPr>
        <p:spPr>
          <a:xfrm>
            <a:off x="3021375" y="2619125"/>
            <a:ext cx="6751200" cy="2937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Suppose you are classifying an email containing the word “abacus,” which does not appear in any emails in your training data. What is </a:t>
            </a:r>
            <a:r>
              <a:rPr lang="en-US" sz="2000" b="1" dirty="0"/>
              <a:t>P(x</a:t>
            </a:r>
            <a:r>
              <a:rPr lang="en-US" sz="2000" b="1" baseline="-25000" dirty="0"/>
              <a:t>3</a:t>
            </a:r>
            <a:r>
              <a:rPr lang="en-US" sz="2000" b="1" dirty="0"/>
              <a:t>= 1 | ham) </a:t>
            </a:r>
            <a:r>
              <a:rPr lang="en-US" sz="2000" dirty="0"/>
              <a:t>according to a naïve Bayes classifier </a:t>
            </a:r>
            <a:r>
              <a:rPr lang="en-US" sz="2000" b="1" i="1" dirty="0"/>
              <a:t>with smoothing</a:t>
            </a:r>
            <a:r>
              <a:rPr lang="en-US" sz="2000" dirty="0"/>
              <a:t>?</a:t>
            </a:r>
            <a:endParaRPr sz="20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P(</a:t>
            </a:r>
            <a:r>
              <a:rPr lang="en-US" sz="1800" dirty="0">
                <a:solidFill>
                  <a:srgbClr val="000000"/>
                </a:solidFill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= 1</a:t>
            </a:r>
            <a:r>
              <a:rPr lang="en-US" sz="1800" dirty="0"/>
              <a:t> | ham) = 0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P(</a:t>
            </a:r>
            <a:r>
              <a:rPr lang="en-US" sz="1800" dirty="0">
                <a:solidFill>
                  <a:srgbClr val="000000"/>
                </a:solidFill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= 1</a:t>
            </a:r>
            <a:r>
              <a:rPr lang="en-US" sz="1800" dirty="0"/>
              <a:t> | ham) = 1/2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P(</a:t>
            </a:r>
            <a:r>
              <a:rPr lang="en-US" sz="1800" dirty="0">
                <a:solidFill>
                  <a:srgbClr val="000000"/>
                </a:solidFill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= 1</a:t>
            </a:r>
            <a:r>
              <a:rPr lang="en-US" sz="1800" dirty="0"/>
              <a:t> | ham) = 1/(total #ham +1)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/>
              <a:t>P(</a:t>
            </a:r>
            <a:r>
              <a:rPr lang="en-US" sz="1800" dirty="0">
                <a:solidFill>
                  <a:srgbClr val="000000"/>
                </a:solidFill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= 1</a:t>
            </a:r>
            <a:r>
              <a:rPr lang="en-US" sz="1800" dirty="0"/>
              <a:t> | ham) = 1/(total #ham + 2)</a:t>
            </a:r>
            <a:endParaRPr sz="1800" dirty="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 dirty="0">
                <a:solidFill>
                  <a:srgbClr val="000000"/>
                </a:solidFill>
              </a:rPr>
              <a:t>P(x</a:t>
            </a:r>
            <a:r>
              <a:rPr lang="en-US" sz="1800" baseline="-25000" dirty="0">
                <a:solidFill>
                  <a:srgbClr val="000000"/>
                </a:solidFill>
              </a:rPr>
              <a:t>3</a:t>
            </a:r>
            <a:r>
              <a:rPr lang="en-US" sz="1800" dirty="0">
                <a:solidFill>
                  <a:srgbClr val="000000"/>
                </a:solidFill>
              </a:rPr>
              <a:t>= 1 | ham) = 1/(total #ham + total #spam+ 2)</a:t>
            </a:r>
            <a:endParaRPr sz="1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22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750" name="Google Shape;1750;p222"/>
          <p:cNvSpPr txBox="1"/>
          <p:nvPr/>
        </p:nvSpPr>
        <p:spPr>
          <a:xfrm>
            <a:off x="1707250" y="1614700"/>
            <a:ext cx="7162800" cy="279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Suppose your training set includes only six emails, all of which are ham. For a new email, how will we estimate P(ham)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 b="1"/>
              <a:t>without smoothing?</a:t>
            </a:r>
            <a:r>
              <a:rPr lang="en-US" sz="2000"/>
              <a:t>	</a:t>
            </a:r>
            <a:r>
              <a:rPr lang="en-US" sz="2000" b="1"/>
              <a:t>with smoothing?</a:t>
            </a:r>
            <a:endParaRPr sz="2000" b="1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P(ham) = 0			P(ham) = 1/8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0			P(ham) = 6/7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P(ham) = 1			P(ham) = 1/8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1			P(ham) = 6/7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1			P(ham) = 7/8</a:t>
            </a: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23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>
                <a:solidFill>
                  <a:schemeClr val="dk1"/>
                </a:solidFill>
              </a:rPr>
              <a:t>Smoothing</a:t>
            </a:r>
            <a:endParaRPr sz="3300"/>
          </a:p>
        </p:txBody>
      </p:sp>
      <p:sp>
        <p:nvSpPr>
          <p:cNvPr id="1757" name="Google Shape;1757;p223"/>
          <p:cNvSpPr txBox="1"/>
          <p:nvPr/>
        </p:nvSpPr>
        <p:spPr>
          <a:xfrm>
            <a:off x="1707250" y="1614700"/>
            <a:ext cx="7162800" cy="2797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Suppose your training set includes only six emails, all of which are ham. For a new email, how will we estimate P(ham)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 b="1"/>
              <a:t>without smoothing?</a:t>
            </a:r>
            <a:r>
              <a:rPr lang="en-US" sz="2000"/>
              <a:t>	</a:t>
            </a:r>
            <a:r>
              <a:rPr lang="en-US" sz="2000" b="1"/>
              <a:t>with smoothing?</a:t>
            </a:r>
            <a:endParaRPr sz="2000" b="1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P(ham) = 0			P(ham) = 1/8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0			P(ham) = 6/7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/>
              <a:t>P(ham) = 1			P(ham) = 1/8</a:t>
            </a:r>
            <a:endParaRPr sz="1800"/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1			P(ham) = 6/7</a:t>
            </a:r>
            <a:endParaRPr sz="180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P(ham) = 1			P(ham) = 7/8</a:t>
            </a:r>
            <a:endParaRPr sz="1800"/>
          </a:p>
        </p:txBody>
      </p:sp>
      <p:sp>
        <p:nvSpPr>
          <p:cNvPr id="1758" name="Google Shape;1758;p223"/>
          <p:cNvSpPr txBox="1"/>
          <p:nvPr/>
        </p:nvSpPr>
        <p:spPr>
          <a:xfrm>
            <a:off x="631100" y="4755125"/>
            <a:ext cx="8785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Is it still true that P(ham) + P(spam) = 1 with smoothing?</a:t>
            </a: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24"/>
          <p:cNvSpPr/>
          <p:nvPr/>
        </p:nvSpPr>
        <p:spPr>
          <a:xfrm>
            <a:off x="503450" y="1368350"/>
            <a:ext cx="91800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Naive Bayes algorithm is useful for text classification.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The bag of words model treats each word in a large dictionary as a feature.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Smoothing is one modification that allows for better predictions when there are words that have never been seen before.</a:t>
            </a:r>
            <a:endParaRPr sz="2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765" name="Google Shape;1765;p224"/>
          <p:cNvSpPr txBox="1"/>
          <p:nvPr/>
        </p:nvSpPr>
        <p:spPr>
          <a:xfrm>
            <a:off x="503080" y="216000"/>
            <a:ext cx="90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Summary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49"/>
          <p:cNvSpPr txBox="1"/>
          <p:nvPr/>
        </p:nvSpPr>
        <p:spPr>
          <a:xfrm>
            <a:off x="480425" y="1554050"/>
            <a:ext cx="9204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Bayes’ Theorem follows from the multiplication rule, or conditional probability.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Bayes’ Theorem: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91" name="Google Shape;1091;p14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</a:t>
            </a:r>
            <a:endParaRPr/>
          </a:p>
        </p:txBody>
      </p:sp>
      <p:pic>
        <p:nvPicPr>
          <p:cNvPr id="1092" name="Google Shape;109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900" y="3456250"/>
            <a:ext cx="7253625" cy="2111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149"/>
          <p:cNvCxnSpPr/>
          <p:nvPr/>
        </p:nvCxnSpPr>
        <p:spPr>
          <a:xfrm rot="10800000" flipH="1">
            <a:off x="8558775" y="4544125"/>
            <a:ext cx="639900" cy="345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94" name="Google Shape;1094;p149"/>
          <p:cNvSpPr txBox="1"/>
          <p:nvPr/>
        </p:nvSpPr>
        <p:spPr>
          <a:xfrm>
            <a:off x="9134775" y="3897925"/>
            <a:ext cx="819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not</a:t>
            </a:r>
            <a:endParaRPr sz="3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2"/>
                </a:solidFill>
              </a:rPr>
              <a:t>B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095" name="Google Shape;1095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5612" y="2101400"/>
            <a:ext cx="7754537" cy="6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90" name="Google Shape;1090;p149"/>
              <p:cNvSpPr txBox="1"/>
              <p:nvPr/>
            </p:nvSpPr>
            <p:spPr>
              <a:xfrm>
                <a:off x="480425" y="1554049"/>
                <a:ext cx="9204900" cy="2990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r>
                  <a:rPr lang="en-US" sz="2000" dirty="0"/>
                  <a:t>For hypothesis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and evidence (data)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algn="ctr"/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algn="ctr"/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prior, initial probability before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is observed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- posterior, probability of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 after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observed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- likelihood, probability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if the hypothesis is true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- marginal, probability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regardless of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/>
                  <a:t>The likelihood function is a function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while the posterior probability is a function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090" name="Google Shape;1090;p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5" y="1554049"/>
                <a:ext cx="9204900" cy="2990075"/>
              </a:xfrm>
              <a:prstGeom prst="rect">
                <a:avLst/>
              </a:prstGeom>
              <a:blipFill>
                <a:blip r:embed="rId3"/>
                <a:stretch>
                  <a:fillRect l="-689" t="-844" b="-3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1" name="Google Shape;1091;p149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384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50"/>
          <p:cNvSpPr txBox="1"/>
          <p:nvPr/>
        </p:nvSpPr>
        <p:spPr>
          <a:xfrm>
            <a:off x="293954" y="216000"/>
            <a:ext cx="957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Bayes' Theorem: Example</a:t>
            </a:r>
            <a:endParaRPr/>
          </a:p>
        </p:txBody>
      </p:sp>
      <p:sp>
        <p:nvSpPr>
          <p:cNvPr id="1102" name="Google Shape;1102;p150"/>
          <p:cNvSpPr txBox="1"/>
          <p:nvPr/>
        </p:nvSpPr>
        <p:spPr>
          <a:xfrm>
            <a:off x="293954" y="2172594"/>
            <a:ext cx="8892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manufacturer claims that its drug test will </a:t>
            </a:r>
            <a:r>
              <a:rPr lang="en-US" sz="18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detect steroid use 95% of the time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What the company does not tell you is that 15% of all steroid-free individuals also test positive (the false positive rate). 10% of the Tour de France bike racers use steroids. Your favorite cyclist just tested positive. What’s the probability that he used steroids?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50"/>
          <p:cNvSpPr txBox="1"/>
          <p:nvPr/>
        </p:nvSpPr>
        <p:spPr>
          <a:xfrm>
            <a:off x="293950" y="3663025"/>
            <a:ext cx="2744100" cy="15351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What is your first guess?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95%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85%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</a:t>
            </a:r>
            <a:r>
              <a:rPr lang="en-US" sz="1800">
                <a:solidFill>
                  <a:schemeClr val="dk1"/>
                </a:solidFill>
              </a:rPr>
              <a:t>4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/>
          </a:p>
          <a:p>
            <a:pPr marL="800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15%</a:t>
            </a: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C5AD4-8924-D947-9A88-DE6038355B77}"/>
              </a:ext>
            </a:extLst>
          </p:cNvPr>
          <p:cNvGrpSpPr/>
          <p:nvPr/>
        </p:nvGrpSpPr>
        <p:grpSpPr>
          <a:xfrm>
            <a:off x="927079" y="1246689"/>
            <a:ext cx="7626350" cy="983266"/>
            <a:chOff x="2316162" y="2047875"/>
            <a:chExt cx="7626350" cy="98326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8AD7FD-9EEC-A943-A5F2-C9BA9E78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6162" y="2066131"/>
              <a:ext cx="1929268" cy="73886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1452E-81D7-6344-BBE8-FCF31993B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0886" y="2047875"/>
              <a:ext cx="6121626" cy="98326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4555</Words>
  <Application>Microsoft Office PowerPoint</Application>
  <PresentationFormat>Custom</PresentationFormat>
  <Paragraphs>1136</Paragraphs>
  <Slides>66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66</vt:i4>
      </vt:variant>
    </vt:vector>
  </HeadingPairs>
  <TitlesOfParts>
    <vt:vector size="76" baseType="lpstr">
      <vt:lpstr>Arial</vt:lpstr>
      <vt:lpstr>Calibri</vt:lpstr>
      <vt:lpstr>Cambria Math</vt:lpstr>
      <vt:lpstr>Trebuchet MS</vt:lpstr>
      <vt:lpstr>Wingdings 3</vt:lpstr>
      <vt:lpstr>Office Theme</vt:lpstr>
      <vt:lpstr>Office Theme</vt:lpstr>
      <vt:lpstr>1_Office Theme</vt:lpstr>
      <vt:lpstr>1_Office Theme</vt:lpstr>
      <vt:lpstr>Facet</vt:lpstr>
      <vt:lpstr>PowerPoint Presentation</vt:lpstr>
      <vt:lpstr>PowerPoint Presentation</vt:lpstr>
      <vt:lpstr>PowerPoint Presentation</vt:lpstr>
      <vt:lpstr>PowerPoint Presentation</vt:lpstr>
      <vt:lpstr>Bayes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 for Text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Mishne</dc:creator>
  <cp:lastModifiedBy>Mishne, Gal</cp:lastModifiedBy>
  <cp:revision>23</cp:revision>
  <cp:lastPrinted>2021-02-19T23:39:02Z</cp:lastPrinted>
  <dcterms:modified xsi:type="dcterms:W3CDTF">2024-11-25T08:47:51Z</dcterms:modified>
</cp:coreProperties>
</file>